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Amatic SC"/>
      <p:regular r:id="rId18"/>
      <p:bold r:id="rId19"/>
    </p:embeddedFont>
    <p:embeddedFont>
      <p:font typeface="Source Code Pro"/>
      <p:regular r:id="rId20"/>
      <p:bold r:id="rId21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SourceCode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AmaticSC-bold.fntdata"/><Relationship Id="rId6" Type="http://schemas.openxmlformats.org/officeDocument/2006/relationships/slide" Target="slides/slide2.xml"/><Relationship Id="rId18" Type="http://schemas.openxmlformats.org/officeDocument/2006/relationships/font" Target="fonts/AmaticS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jpg"/><Relationship Id="rId4" Type="http://schemas.openxmlformats.org/officeDocument/2006/relationships/image" Target="../media/image06.jpg"/><Relationship Id="rId5" Type="http://schemas.openxmlformats.org/officeDocument/2006/relationships/image" Target="../media/image08.jpg"/><Relationship Id="rId6" Type="http://schemas.openxmlformats.org/officeDocument/2006/relationships/image" Target="../media/image0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jpg"/><Relationship Id="rId4" Type="http://schemas.openxmlformats.org/officeDocument/2006/relationships/image" Target="../media/image10.jpg"/><Relationship Id="rId5" Type="http://schemas.openxmlformats.org/officeDocument/2006/relationships/image" Target="../media/image0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>
            <a:off x="311700" y="150775"/>
            <a:ext cx="8520599" cy="2690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9600">
                <a:solidFill>
                  <a:srgbClr val="766DFF"/>
                </a:solidFill>
                <a:latin typeface="Amatic SC"/>
                <a:ea typeface="Amatic SC"/>
                <a:cs typeface="Amatic SC"/>
                <a:sym typeface="Amatic SC"/>
              </a:rPr>
              <a:t>10 Lines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96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Low-fi Prototype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by: Team Art Attack!</a:t>
            </a:r>
          </a:p>
        </p:txBody>
      </p:sp>
      <p:sp>
        <p:nvSpPr>
          <p:cNvPr id="54" name="Shape 54"/>
          <p:cNvSpPr/>
          <p:nvPr/>
        </p:nvSpPr>
        <p:spPr>
          <a:xfrm>
            <a:off x="5945425" y="3671575"/>
            <a:ext cx="880199" cy="880199"/>
          </a:xfrm>
          <a:prstGeom prst="ellipse">
            <a:avLst/>
          </a:prstGeom>
          <a:solidFill>
            <a:srgbClr val="96EEE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510825" y="2487325"/>
            <a:ext cx="511199" cy="510900"/>
          </a:xfrm>
          <a:prstGeom prst="ellipse">
            <a:avLst/>
          </a:prstGeom>
          <a:solidFill>
            <a:srgbClr val="FFA02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4205000" y="3187275"/>
            <a:ext cx="329100" cy="329100"/>
          </a:xfrm>
          <a:prstGeom prst="ellipse">
            <a:avLst/>
          </a:prstGeom>
          <a:solidFill>
            <a:srgbClr val="FF4EB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973598" y="4358225"/>
            <a:ext cx="706200" cy="706200"/>
          </a:xfrm>
          <a:prstGeom prst="ellipse">
            <a:avLst/>
          </a:prstGeom>
          <a:solidFill>
            <a:srgbClr val="766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25" y="3978175"/>
            <a:ext cx="6021600" cy="267000"/>
          </a:xfrm>
          <a:prstGeom prst="rect">
            <a:avLst/>
          </a:prstGeom>
          <a:solidFill>
            <a:srgbClr val="96EEE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0" y="4624200"/>
            <a:ext cx="3126000" cy="196800"/>
          </a:xfrm>
          <a:prstGeom prst="rect">
            <a:avLst/>
          </a:prstGeom>
          <a:solidFill>
            <a:srgbClr val="766D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5" y="3269612"/>
            <a:ext cx="4268999" cy="164400"/>
          </a:xfrm>
          <a:prstGeom prst="rect">
            <a:avLst/>
          </a:prstGeom>
          <a:solidFill>
            <a:srgbClr val="FF4EB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0" y="2644375"/>
            <a:ext cx="1663200" cy="196800"/>
          </a:xfrm>
          <a:prstGeom prst="rect">
            <a:avLst/>
          </a:prstGeom>
          <a:solidFill>
            <a:srgbClr val="FFA02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124875" y="2578225"/>
            <a:ext cx="175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Selina Her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1412425" y="4546775"/>
            <a:ext cx="175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Sarah Wymer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3281775" y="3978175"/>
            <a:ext cx="175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Ben-Han Sung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887575" y="3162825"/>
            <a:ext cx="175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Nyasha Smith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7386300" y="4735325"/>
            <a:ext cx="175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10/23/2015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/>
        </p:nvSpPr>
        <p:spPr>
          <a:xfrm>
            <a:off x="4372575" y="1115824"/>
            <a:ext cx="5258700" cy="366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Clr>
                <a:srgbClr val="212121"/>
              </a:buClr>
              <a:buSzPct val="100000"/>
              <a:buFont typeface="Source Code Pro"/>
              <a:buAutoNum type="arabicPeriod"/>
            </a:pPr>
            <a:r>
              <a:rPr b="1" lang="en" sz="22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Demo the system.</a:t>
            </a:r>
            <a:r>
              <a:rPr lang="en" sz="22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rPr lang="en" sz="2200">
                <a:solidFill>
                  <a:srgbClr val="766D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“This is how you scroll”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68300" lvl="0" marL="457200" rtl="0">
              <a:spcBef>
                <a:spcPts val="0"/>
              </a:spcBef>
              <a:buClr>
                <a:srgbClr val="212121"/>
              </a:buClr>
              <a:buSzPct val="100000"/>
              <a:buFont typeface="Source Code Pro"/>
              <a:buAutoNum type="arabicPeriod"/>
            </a:pPr>
            <a:r>
              <a:rPr b="1" lang="en" sz="22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Prompt user with task.</a:t>
            </a:r>
            <a:r>
              <a:rPr lang="en" sz="22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</a:p>
          <a:p>
            <a:pPr indent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200">
                <a:solidFill>
                  <a:srgbClr val="766D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“Draw a picture with </a:t>
            </a:r>
          </a:p>
          <a:p>
            <a:pPr indent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200">
                <a:solidFill>
                  <a:srgbClr val="766D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your friend Alice who 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200">
                <a:solidFill>
                  <a:srgbClr val="766D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is far away.”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68300" lvl="0" marL="457200" rtl="0">
              <a:spcBef>
                <a:spcPts val="0"/>
              </a:spcBef>
              <a:buClr>
                <a:srgbClr val="212121"/>
              </a:buClr>
              <a:buSzPct val="100000"/>
              <a:buFont typeface="Source Code Pro"/>
              <a:buAutoNum type="arabicPeriod"/>
            </a:pPr>
            <a:r>
              <a:rPr b="1" lang="en" sz="22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Observe process.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00" y="1156397"/>
            <a:ext cx="3873956" cy="358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231900" y="1036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Testing Method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-1390375" y="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Critical Incidents &amp; Results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37150" y="917700"/>
            <a:ext cx="5862900" cy="330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Quotes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766DFF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766D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Draw anything without judgment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It’s like a game that never ends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Didn’t I just do that?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do I press? (join group)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(Couldn’t glean rules of the game)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Not sure what this is (profile)</a:t>
            </a:r>
          </a:p>
          <a:p>
            <a:pPr indent="-349250" lvl="0" marL="457200" rtl="0">
              <a:lnSpc>
                <a:spcPct val="115000"/>
              </a:lnSpc>
              <a:spcBef>
                <a:spcPts val="0"/>
              </a:spcBef>
              <a:buClr>
                <a:srgbClr val="FF4EB8"/>
              </a:buClr>
              <a:buSzPct val="100000"/>
              <a:buFont typeface="Source Code Pro"/>
              <a:buChar char="●"/>
            </a:pPr>
            <a:r>
              <a:rPr b="1" lang="en" sz="1900">
                <a:solidFill>
                  <a:srgbClr val="FF4EB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if I want to create alone?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FF4EB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Results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Char char="●"/>
            </a:pPr>
            <a:r>
              <a:rPr lang="en" sz="2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Interactivity was fluid overall </a:t>
            </a:r>
          </a:p>
          <a:p>
            <a:pPr indent="-3556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Char char="○"/>
            </a:pPr>
            <a:r>
              <a:rPr lang="en" sz="2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Task completion: 45 seconds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30674" l="16074" r="16074" t="23671"/>
          <a:stretch/>
        </p:blipFill>
        <p:spPr>
          <a:xfrm>
            <a:off x="7348481" y="223625"/>
            <a:ext cx="1579593" cy="1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30914" l="20372" r="15643" t="25366"/>
          <a:stretch/>
        </p:blipFill>
        <p:spPr>
          <a:xfrm>
            <a:off x="5553500" y="223625"/>
            <a:ext cx="1555479" cy="1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 b="34781" l="21231" r="14351" t="22463"/>
          <a:stretch/>
        </p:blipFill>
        <p:spPr>
          <a:xfrm>
            <a:off x="6679350" y="2316074"/>
            <a:ext cx="2248725" cy="265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Shape 168"/>
          <p:cNvCxnSpPr/>
          <p:nvPr/>
        </p:nvCxnSpPr>
        <p:spPr>
          <a:xfrm>
            <a:off x="6998081" y="1192600"/>
            <a:ext cx="502800" cy="62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69" name="Shape 169"/>
          <p:cNvPicPr preferRelativeResize="0"/>
          <p:nvPr/>
        </p:nvPicPr>
        <p:blipFill rotWithShape="1">
          <a:blip r:embed="rId6">
            <a:alphaModFix/>
          </a:blip>
          <a:srcRect b="51823" l="71378" r="14091" t="42938"/>
          <a:stretch/>
        </p:blipFill>
        <p:spPr>
          <a:xfrm>
            <a:off x="5553500" y="3367825"/>
            <a:ext cx="858274" cy="5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20" y="1389262"/>
            <a:ext cx="3199980" cy="269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095" y="1389262"/>
            <a:ext cx="3199980" cy="269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008" y="1998012"/>
            <a:ext cx="3199980" cy="269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11700" y="249925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Looking Toward the Future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601900" y="1517450"/>
            <a:ext cx="2304000" cy="226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</a:t>
            </a:r>
            <a:r>
              <a:rPr b="1"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efine sketchbook metaphor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typefaces, gestures, etc.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3361950" y="2223850"/>
            <a:ext cx="2420099" cy="19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Relieve never-ending feel</a:t>
            </a:r>
          </a:p>
          <a:p>
            <a:pPr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change screen flows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6154375" y="1744825"/>
            <a:ext cx="2471400" cy="19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Unify </a:t>
            </a:r>
          </a:p>
          <a:p>
            <a:pPr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language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‘create’ vs.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‘draw’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311700" y="386600"/>
            <a:ext cx="8520599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To summarize...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2825796" y="1540696"/>
            <a:ext cx="3492400" cy="32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1125600" y="1452600"/>
            <a:ext cx="6892800" cy="369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Mobile makes sense.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36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Our biggest challenge moving forward: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Screen Flows.</a:t>
            </a:r>
          </a:p>
          <a:p>
            <a:pPr indent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311700" y="206900"/>
            <a:ext cx="8520599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Current Trajectory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311700" y="1410200"/>
            <a:ext cx="8520599" cy="382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marL="914400" rtl="0">
              <a:spcBef>
                <a:spcPts val="0"/>
              </a:spcBef>
              <a:buNone/>
            </a:pPr>
            <a:r>
              <a:rPr lang="en" sz="36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Go Mobile</a:t>
            </a:r>
          </a:p>
          <a:p>
            <a:pPr indent="0" marL="0" rtl="0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457200" marL="457200" rtl="0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457200" marL="457200" rtl="0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3657600" rtl="0">
              <a:spcBef>
                <a:spcPts val="0"/>
              </a:spcBef>
              <a:buNone/>
            </a:pPr>
            <a:r>
              <a:rPr lang="en" sz="36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Improve Flow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325" y="1410212"/>
            <a:ext cx="2239766" cy="206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5200" y="2354162"/>
            <a:ext cx="2067978" cy="2067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/>
        </p:nvSpPr>
        <p:spPr>
          <a:xfrm>
            <a:off x="311700" y="31040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Mission Statement: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1576738" y="1121500"/>
            <a:ext cx="5990526" cy="37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311700" y="1543350"/>
            <a:ext cx="8520599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To facilitate artistic creation through collaboration, on-the-go.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57" y="1044425"/>
            <a:ext cx="3199980" cy="269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962" y="2310832"/>
            <a:ext cx="3199974" cy="265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146" y="1426076"/>
            <a:ext cx="2942075" cy="265077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311700" y="469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Why Mobile?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1174778" y="3065904"/>
            <a:ext cx="3834900" cy="14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Can’t predict </a:t>
            </a:r>
          </a:p>
          <a:p>
            <a:pPr indent="457200"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inspiration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455400" y="1690012"/>
            <a:ext cx="3500100" cy="9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914400" rtl="0">
              <a:spcBef>
                <a:spcPts val="0"/>
              </a:spcBef>
              <a:buNone/>
            </a:pPr>
            <a:r>
              <a:rPr b="1" lang="en" sz="2400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Portable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4815959" y="2100507"/>
            <a:ext cx="3500100" cy="9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marL="91440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 tablet?</a:t>
            </a:r>
          </a:p>
          <a:p>
            <a:pPr indent="0" lvl="0" marL="91440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 problem.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728" y="607974"/>
            <a:ext cx="1741659" cy="303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1156" y="608036"/>
            <a:ext cx="1741652" cy="303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1612" y="607986"/>
            <a:ext cx="1741652" cy="303296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435225" y="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Low-Fi Prototype Structure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435225" y="3715100"/>
            <a:ext cx="8520599" cy="330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Font typeface="Source Code Pro"/>
              <a:buChar char="●"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Sheets of paper roughly phone screen sized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ource Code Pro"/>
              <a:buChar char="●"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Slots in screens for scroll function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Source Code Pro"/>
              <a:buChar char="●"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Replaceable blank screens for real art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359050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63703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8106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2350" y="0"/>
            <a:ext cx="9164099" cy="1100699"/>
          </a:xfrm>
          <a:prstGeom prst="rect">
            <a:avLst/>
          </a:prstGeom>
          <a:solidFill>
            <a:srgbClr val="96EEE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-499725" y="111750"/>
            <a:ext cx="3506700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3 Tasks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244325" y="9889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2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Task Flows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380825" y="187950"/>
            <a:ext cx="75467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Look at other people’s art (for fun or inspiration)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Draw pictures with another person without being in the same place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Start visual dialogue with creative community about a current event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359050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63703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8106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2350" y="0"/>
            <a:ext cx="9164099" cy="1100699"/>
          </a:xfrm>
          <a:prstGeom prst="rect">
            <a:avLst/>
          </a:prstGeom>
          <a:solidFill>
            <a:srgbClr val="96EEE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-499725" y="111750"/>
            <a:ext cx="3506700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3 Tasks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244325" y="9889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2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Task Flows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380825" y="187950"/>
            <a:ext cx="75467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Look at other people’s art (for fun or inspiration)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Draw pictures with another person without being in the same place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Start visual dialogue with creative community about a current event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529" y="1723500"/>
            <a:ext cx="1845724" cy="3280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3804525" y="2190200"/>
            <a:ext cx="4524600" cy="246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“Browse through 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other people’s art </a:t>
            </a:r>
          </a:p>
          <a:p>
            <a:pPr indent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and add a comment to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 picture you like.”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59050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63703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8106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2350" y="0"/>
            <a:ext cx="9164099" cy="1100699"/>
          </a:xfrm>
          <a:prstGeom prst="rect">
            <a:avLst/>
          </a:prstGeom>
          <a:solidFill>
            <a:srgbClr val="96EEE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-499725" y="111750"/>
            <a:ext cx="3506700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3 Tasks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244325" y="9889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2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Task Flows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2380825" y="187950"/>
            <a:ext cx="75467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Look at other people’s art (for fun or inspiration)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Draw pictures with another person without being in the same place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Start visual dialogue with creative community about a current event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766" y="1723490"/>
            <a:ext cx="1845724" cy="3280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31200" y="2264675"/>
            <a:ext cx="3004500" cy="258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“Draw a picture with your friend Alice who is far away.”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359050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63703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810650" y="1726925"/>
            <a:ext cx="1845599" cy="32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2350" y="0"/>
            <a:ext cx="9164099" cy="1100699"/>
          </a:xfrm>
          <a:prstGeom prst="rect">
            <a:avLst/>
          </a:prstGeom>
          <a:solidFill>
            <a:srgbClr val="96EEE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-499725" y="111750"/>
            <a:ext cx="3506700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3 Tasks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244325" y="9889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2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Task Flows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2380825" y="187950"/>
            <a:ext cx="75467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Look at other people’s art (for fun or inspiration)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rgbClr val="D9D9D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Draw pictures with another person without being in the same place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Source Code Pro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Start visual dialogue with creative community about a current event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029" y="1723490"/>
            <a:ext cx="1845724" cy="3280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1307625" y="2136575"/>
            <a:ext cx="4524600" cy="246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“Draw art with a current event theme with other anonymous public users.”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