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Amatic SC"/>
      <p:regular r:id="rId14"/>
      <p:bold r:id="rId15"/>
    </p:embeddedFont>
    <p:embeddedFont>
      <p:font typeface="Source Code Pro"/>
      <p:regular r:id="rId16"/>
      <p:bold r:id="rId17"/>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maticSC-bold.fntdata"/><Relationship Id="rId14" Type="http://schemas.openxmlformats.org/officeDocument/2006/relationships/font" Target="fonts/AmaticSC-regular.fntdata"/><Relationship Id="rId17" Type="http://schemas.openxmlformats.org/officeDocument/2006/relationships/font" Target="fonts/SourceCodePro-bold.fntdata"/><Relationship Id="rId16" Type="http://schemas.openxmlformats.org/officeDocument/2006/relationships/font" Target="fonts/SourceCodePro-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3" name="Shape 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To recap a bit, our app idea is to build a collaborative art platform that lets people draw together. Each person gets to draw 10 lines, and they take turns drawing 1 line at a time.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Also known as artists’ block, writers’ block.</a:t>
            </a:r>
          </a:p>
          <a:p>
            <a:pPr rtl="0">
              <a:spcBef>
                <a:spcPts val="0"/>
              </a:spcBef>
              <a:buNone/>
            </a:pPr>
            <a:r>
              <a:t/>
            </a:r>
            <a:endParaRPr/>
          </a:p>
          <a:p>
            <a:pPr>
              <a:spcBef>
                <a:spcPts val="0"/>
              </a:spcBef>
              <a:buNone/>
            </a:pPr>
            <a:r>
              <a:rPr lang="en"/>
              <a:t>Sometimes even the most creative people will get stuck. For example, they might be seeking perfectionism - they might be afraid to output something mediocre, because people will judge them for that. So then they scrap too many good ideas.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Finally, we imagine that collaborative art might also be used as a current events commentary. We could curate drawings and display them in a public feed so that other people can see it, comment on it, and maybe even add to it.</a:t>
            </a:r>
          </a:p>
          <a:p>
            <a:pPr rtl="0">
              <a:spcBef>
                <a:spcPts val="0"/>
              </a:spcBef>
              <a:buNone/>
            </a:pPr>
            <a:r>
              <a:t/>
            </a:r>
            <a:endParaRPr/>
          </a:p>
          <a:p>
            <a:pPr rtl="0">
              <a:spcBef>
                <a:spcPts val="0"/>
              </a:spcBef>
              <a:buNone/>
            </a:pPr>
            <a:r>
              <a:rPr lang="en"/>
              <a:t>We can also challenge people to submit art under a particular theme, or work on a big picture together.</a:t>
            </a:r>
          </a:p>
          <a:p>
            <a:pPr rtl="0">
              <a:spcBef>
                <a:spcPts val="0"/>
              </a:spcBef>
              <a:buNone/>
            </a:pPr>
            <a:r>
              <a:t/>
            </a:r>
            <a:endParaRPr/>
          </a:p>
          <a:p>
            <a:pPr lvl="0" rtl="0">
              <a:spcBef>
                <a:spcPts val="0"/>
              </a:spcBef>
              <a:buNone/>
            </a:pPr>
            <a:r>
              <a:rPr lang="en"/>
              <a:t>So this storyboard tries to capture what this kind of large-scale interaction might look like.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8" name="Shape 8"/>
        <p:cNvGrpSpPr/>
        <p:nvPr/>
      </p:nvGrpSpPr>
      <p:grpSpPr>
        <a:xfrm>
          <a:off x="0" y="0"/>
          <a:ext cx="0" cy="0"/>
          <a:chOff x="0" y="0"/>
          <a:chExt cx="0" cy="0"/>
        </a:xfrm>
      </p:grpSpPr>
      <p:sp>
        <p:nvSpPr>
          <p:cNvPr id="9" name="Shape 9"/>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a:spcBef>
                <a:spcPts val="0"/>
              </a:spcBef>
              <a:buNone/>
            </a:pPr>
            <a:r>
              <a:t/>
            </a:r>
            <a:endParaRPr/>
          </a:p>
        </p:txBody>
      </p:sp>
      <p:sp>
        <p:nvSpPr>
          <p:cNvPr id="10" name="Shape 10"/>
          <p:cNvSpPr txBox="1"/>
          <p:nvPr>
            <p:ph type="ctrTitle"/>
          </p:nvPr>
        </p:nvSpPr>
        <p:spPr>
          <a:xfrm>
            <a:off x="311700" y="392150"/>
            <a:ext cx="8520599" cy="2690399"/>
          </a:xfrm>
          <a:prstGeom prst="rect">
            <a:avLst/>
          </a:prstGeom>
        </p:spPr>
        <p:txBody>
          <a:bodyPr anchorCtr="0" anchor="ctr" bIns="91425" lIns="91425" rIns="91425" tIns="91425"/>
          <a:lstStyle>
            <a:lvl1pPr algn="ctr">
              <a:spcBef>
                <a:spcPts val="0"/>
              </a:spcBef>
              <a:buSzPct val="100000"/>
              <a:defRPr sz="8000"/>
            </a:lvl1pPr>
            <a:lvl2pPr algn="ctr">
              <a:spcBef>
                <a:spcPts val="0"/>
              </a:spcBef>
              <a:buSzPct val="100000"/>
              <a:defRPr sz="8000"/>
            </a:lvl2pPr>
            <a:lvl3pPr algn="ctr">
              <a:spcBef>
                <a:spcPts val="0"/>
              </a:spcBef>
              <a:buSzPct val="100000"/>
              <a:defRPr sz="8000"/>
            </a:lvl3pPr>
            <a:lvl4pPr algn="ctr">
              <a:spcBef>
                <a:spcPts val="0"/>
              </a:spcBef>
              <a:buSzPct val="100000"/>
              <a:defRPr sz="8000"/>
            </a:lvl4pPr>
            <a:lvl5pPr algn="ctr">
              <a:spcBef>
                <a:spcPts val="0"/>
              </a:spcBef>
              <a:buSzPct val="100000"/>
              <a:defRPr sz="8000"/>
            </a:lvl5pPr>
            <a:lvl6pPr algn="ctr">
              <a:spcBef>
                <a:spcPts val="0"/>
              </a:spcBef>
              <a:buSzPct val="100000"/>
              <a:defRPr sz="8000"/>
            </a:lvl6pPr>
            <a:lvl7pPr algn="ctr">
              <a:spcBef>
                <a:spcPts val="0"/>
              </a:spcBef>
              <a:buSzPct val="100000"/>
              <a:defRPr sz="8000"/>
            </a:lvl7pPr>
            <a:lvl8pPr algn="ctr">
              <a:spcBef>
                <a:spcPts val="0"/>
              </a:spcBef>
              <a:buSzPct val="100000"/>
              <a:defRPr sz="8000"/>
            </a:lvl8pPr>
            <a:lvl9pPr algn="ctr">
              <a:spcBef>
                <a:spcPts val="0"/>
              </a:spcBef>
              <a:buSzPct val="100000"/>
              <a:defRPr sz="8000"/>
            </a:lvl9pPr>
          </a:lstStyle>
          <a:p/>
        </p:txBody>
      </p:sp>
      <p:sp>
        <p:nvSpPr>
          <p:cNvPr id="11" name="Shape 11"/>
          <p:cNvSpPr txBox="1"/>
          <p:nvPr>
            <p:ph idx="1" type="subTitle"/>
          </p:nvPr>
        </p:nvSpPr>
        <p:spPr>
          <a:xfrm>
            <a:off x="311700" y="3890400"/>
            <a:ext cx="8520599" cy="706200"/>
          </a:xfrm>
          <a:prstGeom prst="rect">
            <a:avLst/>
          </a:prstGeom>
        </p:spPr>
        <p:txBody>
          <a:bodyPr anchorCtr="0" anchor="ctr" bIns="91425" lIns="91425" rIns="91425" tIns="91425"/>
          <a:lstStyle>
            <a:lvl1pPr algn="ctr">
              <a:lnSpc>
                <a:spcPct val="100000"/>
              </a:lnSpc>
              <a:spcBef>
                <a:spcPts val="0"/>
              </a:spcBef>
              <a:spcAft>
                <a:spcPts val="0"/>
              </a:spcAft>
              <a:buClr>
                <a:schemeClr val="accent1"/>
              </a:buClr>
              <a:buSzPct val="100000"/>
              <a:buNone/>
              <a:defRPr b="1" sz="2100">
                <a:solidFill>
                  <a:schemeClr val="accent1"/>
                </a:solidFill>
              </a:defRPr>
            </a:lvl1pPr>
            <a:lvl2pPr algn="ctr">
              <a:lnSpc>
                <a:spcPct val="100000"/>
              </a:lnSpc>
              <a:spcBef>
                <a:spcPts val="0"/>
              </a:spcBef>
              <a:spcAft>
                <a:spcPts val="0"/>
              </a:spcAft>
              <a:buClr>
                <a:schemeClr val="accent1"/>
              </a:buClr>
              <a:buSzPct val="100000"/>
              <a:buNone/>
              <a:defRPr b="1" sz="2100">
                <a:solidFill>
                  <a:schemeClr val="accent1"/>
                </a:solidFill>
              </a:defRPr>
            </a:lvl2pPr>
            <a:lvl3pPr algn="ctr">
              <a:lnSpc>
                <a:spcPct val="100000"/>
              </a:lnSpc>
              <a:spcBef>
                <a:spcPts val="0"/>
              </a:spcBef>
              <a:spcAft>
                <a:spcPts val="0"/>
              </a:spcAft>
              <a:buClr>
                <a:schemeClr val="accent1"/>
              </a:buClr>
              <a:buSzPct val="100000"/>
              <a:buNone/>
              <a:defRPr b="1" sz="2100">
                <a:solidFill>
                  <a:schemeClr val="accent1"/>
                </a:solidFill>
              </a:defRPr>
            </a:lvl3pPr>
            <a:lvl4pPr algn="ctr">
              <a:lnSpc>
                <a:spcPct val="100000"/>
              </a:lnSpc>
              <a:spcBef>
                <a:spcPts val="0"/>
              </a:spcBef>
              <a:spcAft>
                <a:spcPts val="0"/>
              </a:spcAft>
              <a:buClr>
                <a:schemeClr val="accent1"/>
              </a:buClr>
              <a:buSzPct val="100000"/>
              <a:buNone/>
              <a:defRPr b="1" sz="2100">
                <a:solidFill>
                  <a:schemeClr val="accent1"/>
                </a:solidFill>
              </a:defRPr>
            </a:lvl4pPr>
            <a:lvl5pPr algn="ctr">
              <a:lnSpc>
                <a:spcPct val="100000"/>
              </a:lnSpc>
              <a:spcBef>
                <a:spcPts val="0"/>
              </a:spcBef>
              <a:spcAft>
                <a:spcPts val="0"/>
              </a:spcAft>
              <a:buClr>
                <a:schemeClr val="accent1"/>
              </a:buClr>
              <a:buSzPct val="100000"/>
              <a:buNone/>
              <a:defRPr b="1" sz="2100">
                <a:solidFill>
                  <a:schemeClr val="accent1"/>
                </a:solidFill>
              </a:defRPr>
            </a:lvl5pPr>
            <a:lvl6pPr algn="ctr">
              <a:lnSpc>
                <a:spcPct val="100000"/>
              </a:lnSpc>
              <a:spcBef>
                <a:spcPts val="0"/>
              </a:spcBef>
              <a:spcAft>
                <a:spcPts val="0"/>
              </a:spcAft>
              <a:buClr>
                <a:schemeClr val="accent1"/>
              </a:buClr>
              <a:buSzPct val="100000"/>
              <a:buNone/>
              <a:defRPr b="1" sz="2100">
                <a:solidFill>
                  <a:schemeClr val="accent1"/>
                </a:solidFill>
              </a:defRPr>
            </a:lvl6pPr>
            <a:lvl7pPr algn="ctr">
              <a:lnSpc>
                <a:spcPct val="100000"/>
              </a:lnSpc>
              <a:spcBef>
                <a:spcPts val="0"/>
              </a:spcBef>
              <a:spcAft>
                <a:spcPts val="0"/>
              </a:spcAft>
              <a:buClr>
                <a:schemeClr val="accent1"/>
              </a:buClr>
              <a:buSzPct val="100000"/>
              <a:buNone/>
              <a:defRPr b="1" sz="2100">
                <a:solidFill>
                  <a:schemeClr val="accent1"/>
                </a:solidFill>
              </a:defRPr>
            </a:lvl7pPr>
            <a:lvl8pPr algn="ctr">
              <a:lnSpc>
                <a:spcPct val="100000"/>
              </a:lnSpc>
              <a:spcBef>
                <a:spcPts val="0"/>
              </a:spcBef>
              <a:spcAft>
                <a:spcPts val="0"/>
              </a:spcAft>
              <a:buClr>
                <a:schemeClr val="accent1"/>
              </a:buClr>
              <a:buSzPct val="100000"/>
              <a:buNone/>
              <a:defRPr b="1" sz="2100">
                <a:solidFill>
                  <a:schemeClr val="accent1"/>
                </a:solidFill>
              </a:defRPr>
            </a:lvl8pPr>
            <a:lvl9pPr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5" name="Shape 45"/>
        <p:cNvGrpSpPr/>
        <p:nvPr/>
      </p:nvGrpSpPr>
      <p:grpSpPr>
        <a:xfrm>
          <a:off x="0" y="0"/>
          <a:ext cx="0" cy="0"/>
          <a:chOff x="0" y="0"/>
          <a:chExt cx="0" cy="0"/>
        </a:xfrm>
      </p:grpSpPr>
      <p:sp>
        <p:nvSpPr>
          <p:cNvPr id="46" name="Shape 46"/>
          <p:cNvSpPr txBox="1"/>
          <p:nvPr>
            <p:ph type="title"/>
          </p:nvPr>
        </p:nvSpPr>
        <p:spPr>
          <a:xfrm>
            <a:off x="311700" y="1240275"/>
            <a:ext cx="8520599" cy="1981800"/>
          </a:xfrm>
          <a:prstGeom prst="rect">
            <a:avLst/>
          </a:prstGeom>
        </p:spPr>
        <p:txBody>
          <a:bodyPr anchorCtr="0" anchor="b" bIns="91425" lIns="91425" rIns="91425" tIns="91425"/>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p:txBody>
      </p:sp>
      <p:sp>
        <p:nvSpPr>
          <p:cNvPr id="47" name="Shape 47"/>
          <p:cNvSpPr txBox="1"/>
          <p:nvPr>
            <p:ph idx="1" type="body"/>
          </p:nvPr>
        </p:nvSpPr>
        <p:spPr>
          <a:xfrm>
            <a:off x="311700" y="3304625"/>
            <a:ext cx="8520599" cy="1300800"/>
          </a:xfrm>
          <a:prstGeom prst="rect">
            <a:avLst/>
          </a:prstGeom>
        </p:spPr>
        <p:txBody>
          <a:bodyPr anchorCtr="0" anchor="t" bIns="91425" lIns="91425" rIns="91425" tIns="91425"/>
          <a:lstStyle>
            <a:lvl1pPr algn="ctr">
              <a:spcBef>
                <a:spcPts val="0"/>
              </a:spcBef>
              <a:buClr>
                <a:schemeClr val="accent1"/>
              </a:buClr>
              <a:defRPr>
                <a:solidFill>
                  <a:schemeClr val="accent1"/>
                </a:solidFill>
              </a:defRPr>
            </a:lvl1pPr>
            <a:lvl2pPr algn="ctr">
              <a:spcBef>
                <a:spcPts val="0"/>
              </a:spcBef>
              <a:buClr>
                <a:schemeClr val="accent1"/>
              </a:buClr>
              <a:defRPr>
                <a:solidFill>
                  <a:schemeClr val="accent1"/>
                </a:solidFill>
              </a:defRPr>
            </a:lvl2pPr>
            <a:lvl3pPr algn="ctr">
              <a:spcBef>
                <a:spcPts val="0"/>
              </a:spcBef>
              <a:buClr>
                <a:schemeClr val="accent1"/>
              </a:buClr>
              <a:defRPr>
                <a:solidFill>
                  <a:schemeClr val="accent1"/>
                </a:solidFill>
              </a:defRPr>
            </a:lvl3pPr>
            <a:lvl4pPr algn="ctr">
              <a:spcBef>
                <a:spcPts val="0"/>
              </a:spcBef>
              <a:buClr>
                <a:schemeClr val="accent1"/>
              </a:buClr>
              <a:defRPr>
                <a:solidFill>
                  <a:schemeClr val="accent1"/>
                </a:solidFill>
              </a:defRPr>
            </a:lvl4pPr>
            <a:lvl5pPr algn="ctr">
              <a:spcBef>
                <a:spcPts val="0"/>
              </a:spcBef>
              <a:buClr>
                <a:schemeClr val="accent1"/>
              </a:buClr>
              <a:defRPr>
                <a:solidFill>
                  <a:schemeClr val="accent1"/>
                </a:solidFill>
              </a:defRPr>
            </a:lvl5pPr>
            <a:lvl6pPr algn="ctr">
              <a:spcBef>
                <a:spcPts val="0"/>
              </a:spcBef>
              <a:buClr>
                <a:schemeClr val="accent1"/>
              </a:buClr>
              <a:defRPr>
                <a:solidFill>
                  <a:schemeClr val="accent1"/>
                </a:solidFill>
              </a:defRPr>
            </a:lvl6pPr>
            <a:lvl7pPr algn="ctr">
              <a:spcBef>
                <a:spcPts val="0"/>
              </a:spcBef>
              <a:buClr>
                <a:schemeClr val="accent1"/>
              </a:buClr>
              <a:defRPr>
                <a:solidFill>
                  <a:schemeClr val="accent1"/>
                </a:solidFill>
              </a:defRPr>
            </a:lvl7pPr>
            <a:lvl8pPr algn="ctr">
              <a:spcBef>
                <a:spcPts val="0"/>
              </a:spcBef>
              <a:buClr>
                <a:schemeClr val="accent1"/>
              </a:buClr>
              <a:defRPr>
                <a:solidFill>
                  <a:schemeClr val="accent1"/>
                </a:solidFill>
              </a:defRPr>
            </a:lvl8pPr>
            <a:lvl9pPr algn="ctr">
              <a:spcBef>
                <a:spcPts val="0"/>
              </a:spcBef>
              <a:buClr>
                <a:schemeClr val="accent1"/>
              </a:buClr>
              <a:defRPr>
                <a:solidFill>
                  <a:schemeClr val="accent1"/>
                </a:solidFill>
              </a:defRPr>
            </a:lvl9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3" name="Shape 13"/>
        <p:cNvGrpSpPr/>
        <p:nvPr/>
      </p:nvGrpSpPr>
      <p:grpSpPr>
        <a:xfrm>
          <a:off x="0" y="0"/>
          <a:ext cx="0" cy="0"/>
          <a:chOff x="0" y="0"/>
          <a:chExt cx="0" cy="0"/>
        </a:xfrm>
      </p:grpSpPr>
      <p:sp>
        <p:nvSpPr>
          <p:cNvPr id="14" name="Shape 14"/>
          <p:cNvSpPr txBox="1"/>
          <p:nvPr>
            <p:ph type="title"/>
          </p:nvPr>
        </p:nvSpPr>
        <p:spPr>
          <a:xfrm>
            <a:off x="2802750" y="802500"/>
            <a:ext cx="3538499" cy="3538499"/>
          </a:xfrm>
          <a:prstGeom prst="rect">
            <a:avLst/>
          </a:prstGeom>
          <a:solidFill>
            <a:srgbClr val="FFFFFF"/>
          </a:solidFill>
        </p:spPr>
        <p:txBody>
          <a:bodyPr anchorCtr="0" anchor="ctr"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292850"/>
            <a:ext cx="8520599" cy="8009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311700" y="1228675"/>
            <a:ext cx="8520599" cy="33401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292850"/>
            <a:ext cx="8520599" cy="8009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 type="body"/>
          </p:nvPr>
        </p:nvSpPr>
        <p:spPr>
          <a:xfrm>
            <a:off x="311700" y="1228675"/>
            <a:ext cx="3999899" cy="3340199"/>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2" type="body"/>
          </p:nvPr>
        </p:nvSpPr>
        <p:spPr>
          <a:xfrm>
            <a:off x="4832400" y="1228675"/>
            <a:ext cx="3999899" cy="3340199"/>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04800" y="309350"/>
            <a:ext cx="8537700" cy="748200"/>
          </a:xfrm>
          <a:prstGeom prst="rect">
            <a:avLst/>
          </a:prstGeom>
        </p:spPr>
        <p:txBody>
          <a:bodyPr anchorCtr="0" anchor="t" bIns="91425" lIns="91425" rIns="91425" tIns="91425"/>
          <a:lstStyle>
            <a:lvl1pPr>
              <a:spcBef>
                <a:spcPts val="0"/>
              </a:spcBef>
              <a:buSzPct val="100000"/>
              <a:defRPr sz="4000"/>
            </a:lvl1pPr>
            <a:lvl2pPr>
              <a:spcBef>
                <a:spcPts val="0"/>
              </a:spcBef>
              <a:buSzPct val="100000"/>
              <a:defRPr sz="4000"/>
            </a:lvl2pPr>
            <a:lvl3pPr>
              <a:spcBef>
                <a:spcPts val="0"/>
              </a:spcBef>
              <a:buSzPct val="100000"/>
              <a:defRPr sz="4000"/>
            </a:lvl3pPr>
            <a:lvl4pPr>
              <a:spcBef>
                <a:spcPts val="0"/>
              </a:spcBef>
              <a:buSzPct val="100000"/>
              <a:defRPr sz="4000"/>
            </a:lvl4pPr>
            <a:lvl5pPr>
              <a:spcBef>
                <a:spcPts val="0"/>
              </a:spcBef>
              <a:buSzPct val="100000"/>
              <a:defRPr sz="4000"/>
            </a:lvl5pPr>
            <a:lvl6pPr>
              <a:spcBef>
                <a:spcPts val="0"/>
              </a:spcBef>
              <a:buSzPct val="100000"/>
              <a:defRPr sz="4000"/>
            </a:lvl6pPr>
            <a:lvl7pPr>
              <a:spcBef>
                <a:spcPts val="0"/>
              </a:spcBef>
              <a:buSzPct val="100000"/>
              <a:defRPr sz="4000"/>
            </a:lvl7pPr>
            <a:lvl8pPr>
              <a:spcBef>
                <a:spcPts val="0"/>
              </a:spcBef>
              <a:buSzPct val="100000"/>
              <a:defRPr sz="4000"/>
            </a:lvl8pPr>
            <a:lvl9pPr>
              <a:spcBef>
                <a:spcPts val="0"/>
              </a:spcBef>
              <a:buSzPct val="100000"/>
              <a:defRPr sz="4000"/>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2" name="Shape 32"/>
        <p:cNvGrpSpPr/>
        <p:nvPr/>
      </p:nvGrpSpPr>
      <p:grpSpPr>
        <a:xfrm>
          <a:off x="0" y="0"/>
          <a:ext cx="0" cy="0"/>
          <a:chOff x="0" y="0"/>
          <a:chExt cx="0" cy="0"/>
        </a:xfrm>
      </p:grpSpPr>
      <p:sp>
        <p:nvSpPr>
          <p:cNvPr id="33" name="Shape 33"/>
          <p:cNvSpPr txBox="1"/>
          <p:nvPr>
            <p:ph type="title"/>
          </p:nvPr>
        </p:nvSpPr>
        <p:spPr>
          <a:xfrm>
            <a:off x="490250" y="526350"/>
            <a:ext cx="5618700" cy="4090800"/>
          </a:xfrm>
          <a:prstGeom prst="rect">
            <a:avLst/>
          </a:prstGeom>
        </p:spPr>
        <p:txBody>
          <a:bodyPr anchorCtr="0" anchor="ctr" bIns="91425" lIns="91425" rIns="91425" tIns="91425"/>
          <a:lstStyle>
            <a:lvl1pPr>
              <a:spcBef>
                <a:spcPts val="0"/>
              </a:spcBef>
              <a:buClr>
                <a:schemeClr val="lt1"/>
              </a:buClr>
              <a:buSzPct val="100000"/>
              <a:defRPr sz="6000">
                <a:solidFill>
                  <a:schemeClr val="lt1"/>
                </a:solidFill>
              </a:defRPr>
            </a:lvl1pPr>
            <a:lvl2pPr>
              <a:spcBef>
                <a:spcPts val="0"/>
              </a:spcBef>
              <a:buClr>
                <a:schemeClr val="lt1"/>
              </a:buClr>
              <a:buSzPct val="100000"/>
              <a:defRPr sz="6000">
                <a:solidFill>
                  <a:schemeClr val="lt1"/>
                </a:solidFill>
              </a:defRPr>
            </a:lvl2pPr>
            <a:lvl3pPr>
              <a:spcBef>
                <a:spcPts val="0"/>
              </a:spcBef>
              <a:buClr>
                <a:schemeClr val="lt1"/>
              </a:buClr>
              <a:buSzPct val="100000"/>
              <a:defRPr sz="6000">
                <a:solidFill>
                  <a:schemeClr val="lt1"/>
                </a:solidFill>
              </a:defRPr>
            </a:lvl3pPr>
            <a:lvl4pPr>
              <a:spcBef>
                <a:spcPts val="0"/>
              </a:spcBef>
              <a:buClr>
                <a:schemeClr val="lt1"/>
              </a:buClr>
              <a:buSzPct val="100000"/>
              <a:defRPr sz="6000">
                <a:solidFill>
                  <a:schemeClr val="lt1"/>
                </a:solidFill>
              </a:defRPr>
            </a:lvl4pPr>
            <a:lvl5pPr>
              <a:spcBef>
                <a:spcPts val="0"/>
              </a:spcBef>
              <a:buClr>
                <a:schemeClr val="lt1"/>
              </a:buClr>
              <a:buSzPct val="100000"/>
              <a:defRPr sz="6000">
                <a:solidFill>
                  <a:schemeClr val="lt1"/>
                </a:solidFill>
              </a:defRPr>
            </a:lvl5pPr>
            <a:lvl6pPr>
              <a:spcBef>
                <a:spcPts val="0"/>
              </a:spcBef>
              <a:buClr>
                <a:schemeClr val="lt1"/>
              </a:buClr>
              <a:buSzPct val="100000"/>
              <a:defRPr sz="6000">
                <a:solidFill>
                  <a:schemeClr val="lt1"/>
                </a:solidFill>
              </a:defRPr>
            </a:lvl6pPr>
            <a:lvl7pPr>
              <a:spcBef>
                <a:spcPts val="0"/>
              </a:spcBef>
              <a:buClr>
                <a:schemeClr val="lt1"/>
              </a:buClr>
              <a:buSzPct val="100000"/>
              <a:defRPr sz="6000">
                <a:solidFill>
                  <a:schemeClr val="lt1"/>
                </a:solidFill>
              </a:defRPr>
            </a:lvl7pPr>
            <a:lvl8pPr>
              <a:spcBef>
                <a:spcPts val="0"/>
              </a:spcBef>
              <a:buClr>
                <a:schemeClr val="lt1"/>
              </a:buClr>
              <a:buSzPct val="100000"/>
              <a:defRPr sz="6000">
                <a:solidFill>
                  <a:schemeClr val="lt1"/>
                </a:solidFill>
              </a:defRPr>
            </a:lvl8pPr>
            <a:lvl9pPr>
              <a:spcBef>
                <a:spcPts val="0"/>
              </a:spcBef>
              <a:buClr>
                <a:schemeClr val="lt1"/>
              </a:buClr>
              <a:buSzPct val="100000"/>
              <a:defRPr sz="6000">
                <a:solidFill>
                  <a:schemeClr val="lt1"/>
                </a:solidFill>
              </a:defRPr>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37" name="Shape 37"/>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8" name="Shape 38"/>
          <p:cNvSpPr txBox="1"/>
          <p:nvPr>
            <p:ph type="title"/>
          </p:nvPr>
        </p:nvSpPr>
        <p:spPr>
          <a:xfrm>
            <a:off x="265500" y="1081400"/>
            <a:ext cx="4045199" cy="1710300"/>
          </a:xfrm>
          <a:prstGeom prst="rect">
            <a:avLst/>
          </a:prstGeom>
        </p:spPr>
        <p:txBody>
          <a:bodyPr anchorCtr="0" anchor="b" bIns="91425" lIns="91425" rIns="91425" tIns="91425"/>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p:txBody>
      </p:sp>
      <p:sp>
        <p:nvSpPr>
          <p:cNvPr id="39" name="Shape 39"/>
          <p:cNvSpPr txBox="1"/>
          <p:nvPr>
            <p:ph idx="1" type="subTitle"/>
          </p:nvPr>
        </p:nvSpPr>
        <p:spPr>
          <a:xfrm>
            <a:off x="265500" y="2845222"/>
            <a:ext cx="4045199" cy="1345500"/>
          </a:xfrm>
          <a:prstGeom prst="rect">
            <a:avLst/>
          </a:prstGeom>
        </p:spPr>
        <p:txBody>
          <a:bodyPr anchorCtr="0" anchor="t" bIns="91425" lIns="91425" rIns="91425" tIns="91425"/>
          <a:lstStyle>
            <a:lvl1pPr algn="ctr">
              <a:lnSpc>
                <a:spcPct val="100000"/>
              </a:lnSpc>
              <a:spcBef>
                <a:spcPts val="0"/>
              </a:spcBef>
              <a:spcAft>
                <a:spcPts val="0"/>
              </a:spcAft>
              <a:buNone/>
              <a:defRPr/>
            </a:lvl1pPr>
            <a:lvl2pPr algn="ctr">
              <a:lnSpc>
                <a:spcPct val="100000"/>
              </a:lnSpc>
              <a:spcBef>
                <a:spcPts val="0"/>
              </a:spcBef>
              <a:spcAft>
                <a:spcPts val="0"/>
              </a:spcAft>
              <a:buSzPct val="100000"/>
              <a:buNone/>
              <a:defRPr sz="1800"/>
            </a:lvl2pPr>
            <a:lvl3pPr algn="ctr">
              <a:lnSpc>
                <a:spcPct val="100000"/>
              </a:lnSpc>
              <a:spcBef>
                <a:spcPts val="0"/>
              </a:spcBef>
              <a:spcAft>
                <a:spcPts val="0"/>
              </a:spcAft>
              <a:buSzPct val="100000"/>
              <a:buNone/>
              <a:defRPr sz="1800"/>
            </a:lvl3pPr>
            <a:lvl4pPr algn="ctr">
              <a:lnSpc>
                <a:spcPct val="100000"/>
              </a:lnSpc>
              <a:spcBef>
                <a:spcPts val="0"/>
              </a:spcBef>
              <a:spcAft>
                <a:spcPts val="0"/>
              </a:spcAft>
              <a:buSzPct val="100000"/>
              <a:buNone/>
              <a:defRPr sz="1800"/>
            </a:lvl4pPr>
            <a:lvl5pPr algn="ctr">
              <a:lnSpc>
                <a:spcPct val="100000"/>
              </a:lnSpc>
              <a:spcBef>
                <a:spcPts val="0"/>
              </a:spcBef>
              <a:spcAft>
                <a:spcPts val="0"/>
              </a:spcAft>
              <a:buSzPct val="100000"/>
              <a:buNone/>
              <a:defRPr sz="1800"/>
            </a:lvl5pPr>
            <a:lvl6pPr algn="ctr">
              <a:lnSpc>
                <a:spcPct val="100000"/>
              </a:lnSpc>
              <a:spcBef>
                <a:spcPts val="0"/>
              </a:spcBef>
              <a:spcAft>
                <a:spcPts val="0"/>
              </a:spcAft>
              <a:buSzPct val="100000"/>
              <a:buNone/>
              <a:defRPr sz="1800"/>
            </a:lvl6pPr>
            <a:lvl7pPr algn="ctr">
              <a:lnSpc>
                <a:spcPct val="100000"/>
              </a:lnSpc>
              <a:spcBef>
                <a:spcPts val="0"/>
              </a:spcBef>
              <a:spcAft>
                <a:spcPts val="0"/>
              </a:spcAft>
              <a:buSzPct val="100000"/>
              <a:buNone/>
              <a:defRPr sz="1800"/>
            </a:lvl7pPr>
            <a:lvl8pPr algn="ctr">
              <a:lnSpc>
                <a:spcPct val="100000"/>
              </a:lnSpc>
              <a:spcBef>
                <a:spcPts val="0"/>
              </a:spcBef>
              <a:spcAft>
                <a:spcPts val="0"/>
              </a:spcAft>
              <a:buSzPct val="100000"/>
              <a:buNone/>
              <a:defRPr sz="1800"/>
            </a:lvl8pPr>
            <a:lvl9pPr algn="ctr">
              <a:lnSpc>
                <a:spcPct val="100000"/>
              </a:lnSpc>
              <a:spcBef>
                <a:spcPts val="0"/>
              </a:spcBef>
              <a:spcAft>
                <a:spcPts val="0"/>
              </a:spcAft>
              <a:buSzPct val="100000"/>
              <a:buNone/>
              <a:defRPr sz="1800"/>
            </a:lvl9pPr>
          </a:lstStyle>
          <a:p/>
        </p:txBody>
      </p:sp>
      <p:sp>
        <p:nvSpPr>
          <p:cNvPr id="40" name="Shape 40"/>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p:txBody>
      </p:sp>
      <p:sp>
        <p:nvSpPr>
          <p:cNvPr id="41" name="Shape 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319500" y="4230575"/>
            <a:ext cx="5998800" cy="598799"/>
          </a:xfrm>
          <a:prstGeom prst="rect">
            <a:avLst/>
          </a:prstGeom>
        </p:spPr>
        <p:txBody>
          <a:bodyPr anchorCtr="0" anchor="ctr" bIns="91425" lIns="91425" rIns="91425" tIns="91425"/>
          <a:lstStyle>
            <a:lvl1pPr>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4" name="Shape 4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292850"/>
            <a:ext cx="8520599" cy="800999"/>
          </a:xfrm>
          <a:prstGeom prst="rect">
            <a:avLst/>
          </a:prstGeom>
          <a:noFill/>
          <a:ln>
            <a:noFill/>
          </a:ln>
        </p:spPr>
        <p:txBody>
          <a:bodyPr anchorCtr="0" anchor="t" bIns="91425" lIns="91425" rIns="91425" tIns="91425"/>
          <a:lstStyle>
            <a:lvl1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6" name="Shape 6"/>
          <p:cNvSpPr txBox="1"/>
          <p:nvPr>
            <p:ph idx="1" type="body"/>
          </p:nvPr>
        </p:nvSpPr>
        <p:spPr>
          <a:xfrm>
            <a:off x="311700" y="1228675"/>
            <a:ext cx="8520599" cy="3340199"/>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youtu.be/Ef6ZEqsGTSE" TargetMode="External"/><Relationship Id="rId4" Type="http://schemas.openxmlformats.org/officeDocument/2006/relationships/image" Target="../media/image0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p:nvPr/>
        </p:nvSpPr>
        <p:spPr>
          <a:xfrm>
            <a:off x="0" y="2949600"/>
            <a:ext cx="9144000" cy="2193899"/>
          </a:xfrm>
          <a:prstGeom prst="rect">
            <a:avLst/>
          </a:pr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56" name="Shape 56"/>
          <p:cNvSpPr txBox="1"/>
          <p:nvPr>
            <p:ph type="ctrTitle"/>
          </p:nvPr>
        </p:nvSpPr>
        <p:spPr>
          <a:xfrm>
            <a:off x="311700" y="90925"/>
            <a:ext cx="8520599" cy="2690399"/>
          </a:xfrm>
          <a:prstGeom prst="rect">
            <a:avLst/>
          </a:prstGeom>
        </p:spPr>
        <p:txBody>
          <a:bodyPr anchorCtr="0" anchor="ctr" bIns="91425" lIns="91425" rIns="91425" tIns="91425">
            <a:noAutofit/>
          </a:bodyPr>
          <a:lstStyle/>
          <a:p>
            <a:pPr rtl="0">
              <a:spcBef>
                <a:spcPts val="0"/>
              </a:spcBef>
              <a:buNone/>
            </a:pPr>
            <a:r>
              <a:rPr lang="en" sz="10000"/>
              <a:t>10 Lines</a:t>
            </a:r>
          </a:p>
          <a:p>
            <a:pPr>
              <a:spcBef>
                <a:spcPts val="0"/>
              </a:spcBef>
              <a:buNone/>
            </a:pPr>
            <a:r>
              <a:rPr b="0" lang="en" sz="2000">
                <a:solidFill>
                  <a:srgbClr val="666666"/>
                </a:solidFill>
                <a:latin typeface="Source Code Pro"/>
                <a:ea typeface="Source Code Pro"/>
                <a:cs typeface="Source Code Pro"/>
                <a:sym typeface="Source Code Pro"/>
              </a:rPr>
              <a:t>Brought to you by: Team Art Attack!</a:t>
            </a:r>
          </a:p>
        </p:txBody>
      </p:sp>
      <p:sp>
        <p:nvSpPr>
          <p:cNvPr id="57" name="Shape 57"/>
          <p:cNvSpPr/>
          <p:nvPr/>
        </p:nvSpPr>
        <p:spPr>
          <a:xfrm>
            <a:off x="0" y="3656525"/>
            <a:ext cx="9144000" cy="1487100"/>
          </a:xfrm>
          <a:prstGeom prst="rect">
            <a:avLst/>
          </a:pr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58" name="Shape 58"/>
          <p:cNvSpPr/>
          <p:nvPr/>
        </p:nvSpPr>
        <p:spPr>
          <a:xfrm>
            <a:off x="5945425" y="3671575"/>
            <a:ext cx="880199" cy="880199"/>
          </a:xfrm>
          <a:prstGeom prst="ellipse">
            <a:avLst/>
          </a:prstGeom>
          <a:solidFill>
            <a:srgbClr val="96EEE1"/>
          </a:solidFill>
          <a:ln>
            <a:noFill/>
          </a:ln>
        </p:spPr>
        <p:txBody>
          <a:bodyPr anchorCtr="0" anchor="ctr" bIns="91425" lIns="91425" rIns="91425" tIns="91425">
            <a:noAutofit/>
          </a:bodyPr>
          <a:lstStyle/>
          <a:p>
            <a:pPr>
              <a:spcBef>
                <a:spcPts val="0"/>
              </a:spcBef>
              <a:buNone/>
            </a:pPr>
            <a:r>
              <a:t/>
            </a:r>
            <a:endParaRPr/>
          </a:p>
        </p:txBody>
      </p:sp>
      <p:sp>
        <p:nvSpPr>
          <p:cNvPr id="59" name="Shape 59"/>
          <p:cNvSpPr/>
          <p:nvPr/>
        </p:nvSpPr>
        <p:spPr>
          <a:xfrm>
            <a:off x="1510825" y="2487325"/>
            <a:ext cx="511199" cy="510900"/>
          </a:xfrm>
          <a:prstGeom prst="ellipse">
            <a:avLst/>
          </a:prstGeom>
          <a:solidFill>
            <a:srgbClr val="FFA02B"/>
          </a:solidFill>
          <a:ln>
            <a:noFill/>
          </a:ln>
        </p:spPr>
        <p:txBody>
          <a:bodyPr anchorCtr="0" anchor="ctr" bIns="91425" lIns="91425" rIns="91425" tIns="91425">
            <a:noAutofit/>
          </a:bodyPr>
          <a:lstStyle/>
          <a:p>
            <a:pPr rtl="0">
              <a:spcBef>
                <a:spcPts val="0"/>
              </a:spcBef>
              <a:buNone/>
            </a:pPr>
            <a:r>
              <a:t/>
            </a:r>
            <a:endParaRPr/>
          </a:p>
        </p:txBody>
      </p:sp>
      <p:sp>
        <p:nvSpPr>
          <p:cNvPr id="60" name="Shape 60"/>
          <p:cNvSpPr/>
          <p:nvPr/>
        </p:nvSpPr>
        <p:spPr>
          <a:xfrm>
            <a:off x="4205000" y="3187275"/>
            <a:ext cx="329100" cy="329100"/>
          </a:xfrm>
          <a:prstGeom prst="ellipse">
            <a:avLst/>
          </a:prstGeom>
          <a:solidFill>
            <a:srgbClr val="FF4EB8"/>
          </a:solidFill>
          <a:ln>
            <a:noFill/>
          </a:ln>
        </p:spPr>
        <p:txBody>
          <a:bodyPr anchorCtr="0" anchor="ctr" bIns="91425" lIns="91425" rIns="91425" tIns="91425">
            <a:noAutofit/>
          </a:bodyPr>
          <a:lstStyle/>
          <a:p>
            <a:pPr>
              <a:spcBef>
                <a:spcPts val="0"/>
              </a:spcBef>
              <a:buNone/>
            </a:pPr>
            <a:r>
              <a:t/>
            </a:r>
            <a:endParaRPr/>
          </a:p>
        </p:txBody>
      </p:sp>
      <p:sp>
        <p:nvSpPr>
          <p:cNvPr id="61" name="Shape 61"/>
          <p:cNvSpPr/>
          <p:nvPr/>
        </p:nvSpPr>
        <p:spPr>
          <a:xfrm>
            <a:off x="2973598" y="4358225"/>
            <a:ext cx="706200" cy="706200"/>
          </a:xfrm>
          <a:prstGeom prst="ellipse">
            <a:avLst/>
          </a:prstGeom>
          <a:solidFill>
            <a:srgbClr val="766DFF"/>
          </a:solidFill>
          <a:ln>
            <a:noFill/>
          </a:ln>
        </p:spPr>
        <p:txBody>
          <a:bodyPr anchorCtr="0" anchor="ctr" bIns="91425" lIns="91425" rIns="91425" tIns="91425">
            <a:noAutofit/>
          </a:bodyPr>
          <a:lstStyle/>
          <a:p>
            <a:pPr>
              <a:spcBef>
                <a:spcPts val="0"/>
              </a:spcBef>
              <a:buNone/>
            </a:pPr>
            <a:r>
              <a:t/>
            </a:r>
            <a:endParaRPr/>
          </a:p>
        </p:txBody>
      </p:sp>
      <p:sp>
        <p:nvSpPr>
          <p:cNvPr id="62" name="Shape 62"/>
          <p:cNvSpPr/>
          <p:nvPr/>
        </p:nvSpPr>
        <p:spPr>
          <a:xfrm>
            <a:off x="25" y="3978175"/>
            <a:ext cx="6021600" cy="267000"/>
          </a:xfrm>
          <a:prstGeom prst="rect">
            <a:avLst/>
          </a:prstGeom>
          <a:solidFill>
            <a:srgbClr val="96EEE1"/>
          </a:solidFill>
          <a:ln>
            <a:noFill/>
          </a:ln>
        </p:spPr>
        <p:txBody>
          <a:bodyPr anchorCtr="0" anchor="ctr" bIns="91425" lIns="91425" rIns="91425" tIns="91425">
            <a:noAutofit/>
          </a:bodyPr>
          <a:lstStyle/>
          <a:p>
            <a:pPr>
              <a:spcBef>
                <a:spcPts val="0"/>
              </a:spcBef>
              <a:buNone/>
            </a:pPr>
            <a:r>
              <a:t/>
            </a:r>
            <a:endParaRPr/>
          </a:p>
        </p:txBody>
      </p:sp>
      <p:sp>
        <p:nvSpPr>
          <p:cNvPr id="63" name="Shape 63"/>
          <p:cNvSpPr/>
          <p:nvPr/>
        </p:nvSpPr>
        <p:spPr>
          <a:xfrm>
            <a:off x="0" y="4624200"/>
            <a:ext cx="3126000" cy="196800"/>
          </a:xfrm>
          <a:prstGeom prst="rect">
            <a:avLst/>
          </a:prstGeom>
          <a:solidFill>
            <a:srgbClr val="766DFF"/>
          </a:solidFill>
          <a:ln>
            <a:noFill/>
          </a:ln>
        </p:spPr>
        <p:txBody>
          <a:bodyPr anchorCtr="0" anchor="ctr" bIns="91425" lIns="91425" rIns="91425" tIns="91425">
            <a:noAutofit/>
          </a:bodyPr>
          <a:lstStyle/>
          <a:p>
            <a:pPr>
              <a:spcBef>
                <a:spcPts val="0"/>
              </a:spcBef>
              <a:buNone/>
            </a:pPr>
            <a:r>
              <a:t/>
            </a:r>
            <a:endParaRPr/>
          </a:p>
        </p:txBody>
      </p:sp>
      <p:sp>
        <p:nvSpPr>
          <p:cNvPr id="64" name="Shape 64"/>
          <p:cNvSpPr/>
          <p:nvPr/>
        </p:nvSpPr>
        <p:spPr>
          <a:xfrm>
            <a:off x="25" y="3269612"/>
            <a:ext cx="4268999" cy="164400"/>
          </a:xfrm>
          <a:prstGeom prst="rect">
            <a:avLst/>
          </a:prstGeom>
          <a:solidFill>
            <a:srgbClr val="FF4EB8"/>
          </a:solidFill>
          <a:ln>
            <a:noFill/>
          </a:ln>
        </p:spPr>
        <p:txBody>
          <a:bodyPr anchorCtr="0" anchor="ctr" bIns="91425" lIns="91425" rIns="91425" tIns="91425">
            <a:noAutofit/>
          </a:bodyPr>
          <a:lstStyle/>
          <a:p>
            <a:pPr>
              <a:spcBef>
                <a:spcPts val="0"/>
              </a:spcBef>
              <a:buNone/>
            </a:pPr>
            <a:r>
              <a:t/>
            </a:r>
            <a:endParaRPr/>
          </a:p>
        </p:txBody>
      </p:sp>
      <p:sp>
        <p:nvSpPr>
          <p:cNvPr id="65" name="Shape 65"/>
          <p:cNvSpPr/>
          <p:nvPr/>
        </p:nvSpPr>
        <p:spPr>
          <a:xfrm>
            <a:off x="0" y="2644375"/>
            <a:ext cx="1663200" cy="196800"/>
          </a:xfrm>
          <a:prstGeom prst="rect">
            <a:avLst/>
          </a:prstGeom>
          <a:solidFill>
            <a:srgbClr val="FFA02B"/>
          </a:solidFill>
          <a:ln>
            <a:noFill/>
          </a:ln>
        </p:spPr>
        <p:txBody>
          <a:bodyPr anchorCtr="0" anchor="ctr" bIns="91425" lIns="91425" rIns="91425" tIns="91425">
            <a:noAutofit/>
          </a:bodyPr>
          <a:lstStyle/>
          <a:p>
            <a:pPr>
              <a:spcBef>
                <a:spcPts val="0"/>
              </a:spcBef>
              <a:buNone/>
            </a:pPr>
            <a:r>
              <a:t/>
            </a:r>
            <a:endParaRPr/>
          </a:p>
        </p:txBody>
      </p:sp>
      <p:sp>
        <p:nvSpPr>
          <p:cNvPr id="66" name="Shape 66"/>
          <p:cNvSpPr txBox="1"/>
          <p:nvPr/>
        </p:nvSpPr>
        <p:spPr>
          <a:xfrm>
            <a:off x="132875" y="2546075"/>
            <a:ext cx="1757700" cy="329100"/>
          </a:xfrm>
          <a:prstGeom prst="rect">
            <a:avLst/>
          </a:prstGeom>
          <a:noFill/>
          <a:ln>
            <a:noFill/>
          </a:ln>
        </p:spPr>
        <p:txBody>
          <a:bodyPr anchorCtr="0" anchor="t" bIns="91425" lIns="91425" rIns="91425" tIns="91425">
            <a:noAutofit/>
          </a:bodyPr>
          <a:lstStyle/>
          <a:p>
            <a:pPr>
              <a:spcBef>
                <a:spcPts val="0"/>
              </a:spcBef>
              <a:buNone/>
            </a:pPr>
            <a:r>
              <a:rPr lang="en">
                <a:solidFill>
                  <a:srgbClr val="FFFFFF"/>
                </a:solidFill>
                <a:latin typeface="Source Code Pro"/>
                <a:ea typeface="Source Code Pro"/>
                <a:cs typeface="Source Code Pro"/>
                <a:sym typeface="Source Code Pro"/>
              </a:rPr>
              <a:t>Selina Her</a:t>
            </a:r>
          </a:p>
        </p:txBody>
      </p:sp>
      <p:sp>
        <p:nvSpPr>
          <p:cNvPr id="67" name="Shape 67"/>
          <p:cNvSpPr txBox="1"/>
          <p:nvPr/>
        </p:nvSpPr>
        <p:spPr>
          <a:xfrm>
            <a:off x="1324025" y="4546775"/>
            <a:ext cx="1757700" cy="329100"/>
          </a:xfrm>
          <a:prstGeom prst="rect">
            <a:avLst/>
          </a:prstGeom>
          <a:noFill/>
          <a:ln>
            <a:noFill/>
          </a:ln>
        </p:spPr>
        <p:txBody>
          <a:bodyPr anchorCtr="0" anchor="t" bIns="91425" lIns="91425" rIns="91425" tIns="91425">
            <a:noAutofit/>
          </a:bodyPr>
          <a:lstStyle/>
          <a:p>
            <a:pPr rtl="0">
              <a:spcBef>
                <a:spcPts val="0"/>
              </a:spcBef>
              <a:buNone/>
            </a:pPr>
            <a:r>
              <a:rPr lang="en">
                <a:solidFill>
                  <a:srgbClr val="FFFFFF"/>
                </a:solidFill>
                <a:latin typeface="Source Code Pro"/>
                <a:ea typeface="Source Code Pro"/>
                <a:cs typeface="Source Code Pro"/>
                <a:sym typeface="Source Code Pro"/>
              </a:rPr>
              <a:t>Sarah Wymer</a:t>
            </a:r>
          </a:p>
          <a:p>
            <a:pPr lvl="0" rtl="0">
              <a:spcBef>
                <a:spcPts val="0"/>
              </a:spcBef>
              <a:buNone/>
            </a:pPr>
            <a:r>
              <a:t/>
            </a:r>
            <a:endParaRPr>
              <a:solidFill>
                <a:srgbClr val="FFFFFF"/>
              </a:solidFill>
              <a:latin typeface="Source Code Pro"/>
              <a:ea typeface="Source Code Pro"/>
              <a:cs typeface="Source Code Pro"/>
              <a:sym typeface="Source Code Pro"/>
            </a:endParaRPr>
          </a:p>
        </p:txBody>
      </p:sp>
      <p:sp>
        <p:nvSpPr>
          <p:cNvPr id="68" name="Shape 68"/>
          <p:cNvSpPr txBox="1"/>
          <p:nvPr/>
        </p:nvSpPr>
        <p:spPr>
          <a:xfrm>
            <a:off x="3303600" y="3947125"/>
            <a:ext cx="1757700" cy="3291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latin typeface="Source Code Pro"/>
                <a:ea typeface="Source Code Pro"/>
                <a:cs typeface="Source Code Pro"/>
                <a:sym typeface="Source Code Pro"/>
              </a:rPr>
              <a:t>Ben-Han Sung</a:t>
            </a:r>
          </a:p>
        </p:txBody>
      </p:sp>
      <p:sp>
        <p:nvSpPr>
          <p:cNvPr id="69" name="Shape 69"/>
          <p:cNvSpPr txBox="1"/>
          <p:nvPr/>
        </p:nvSpPr>
        <p:spPr>
          <a:xfrm>
            <a:off x="887575" y="3162825"/>
            <a:ext cx="1757700" cy="3291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latin typeface="Source Code Pro"/>
                <a:ea typeface="Source Code Pro"/>
                <a:cs typeface="Source Code Pro"/>
                <a:sym typeface="Source Code Pro"/>
              </a:rPr>
              <a:t>Nyasha Smith</a:t>
            </a:r>
          </a:p>
        </p:txBody>
      </p:sp>
      <p:sp>
        <p:nvSpPr>
          <p:cNvPr id="70" name="Shape 70"/>
          <p:cNvSpPr txBox="1"/>
          <p:nvPr/>
        </p:nvSpPr>
        <p:spPr>
          <a:xfrm>
            <a:off x="7910500" y="4735325"/>
            <a:ext cx="1169999" cy="329100"/>
          </a:xfrm>
          <a:prstGeom prst="rect">
            <a:avLst/>
          </a:prstGeom>
          <a:noFill/>
          <a:ln>
            <a:noFill/>
          </a:ln>
        </p:spPr>
        <p:txBody>
          <a:bodyPr anchorCtr="0" anchor="t" bIns="91425" lIns="91425" rIns="91425" tIns="91425">
            <a:noAutofit/>
          </a:bodyPr>
          <a:lstStyle/>
          <a:p>
            <a:pPr lvl="0" rtl="0">
              <a:spcBef>
                <a:spcPts val="0"/>
              </a:spcBef>
              <a:buNone/>
            </a:pPr>
            <a:r>
              <a:rPr lang="en" sz="1200">
                <a:solidFill>
                  <a:srgbClr val="666666"/>
                </a:solidFill>
                <a:latin typeface="Source Code Pro"/>
                <a:ea typeface="Source Code Pro"/>
                <a:cs typeface="Source Code Pro"/>
                <a:sym typeface="Source Code Pro"/>
              </a:rPr>
              <a:t>10/16/2015</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pic>
        <p:nvPicPr>
          <p:cNvPr id="75" name="Shape 75"/>
          <p:cNvPicPr preferRelativeResize="0"/>
          <p:nvPr/>
        </p:nvPicPr>
        <p:blipFill>
          <a:blip r:embed="rId3">
            <a:alphaModFix amt="47000"/>
          </a:blip>
          <a:stretch>
            <a:fillRect/>
          </a:stretch>
        </p:blipFill>
        <p:spPr>
          <a:xfrm>
            <a:off x="3257550" y="1157301"/>
            <a:ext cx="2912699" cy="3134299"/>
          </a:xfrm>
          <a:prstGeom prst="rect">
            <a:avLst/>
          </a:prstGeom>
          <a:noFill/>
          <a:ln>
            <a:noFill/>
          </a:ln>
        </p:spPr>
      </p:pic>
      <p:sp>
        <p:nvSpPr>
          <p:cNvPr id="76" name="Shape 76"/>
          <p:cNvSpPr txBox="1"/>
          <p:nvPr>
            <p:ph type="title"/>
          </p:nvPr>
        </p:nvSpPr>
        <p:spPr>
          <a:xfrm>
            <a:off x="311700" y="292850"/>
            <a:ext cx="8520599" cy="4614900"/>
          </a:xfrm>
          <a:prstGeom prst="rect">
            <a:avLst/>
          </a:prstGeom>
        </p:spPr>
        <p:txBody>
          <a:bodyPr anchorCtr="0" anchor="t" bIns="91425" lIns="91425" rIns="91425" tIns="91425">
            <a:noAutofit/>
          </a:bodyPr>
          <a:lstStyle/>
          <a:p>
            <a:pPr rtl="0" algn="ctr">
              <a:spcBef>
                <a:spcPts val="0"/>
              </a:spcBef>
              <a:buNone/>
            </a:pPr>
            <a:r>
              <a:t/>
            </a:r>
            <a:endParaRPr/>
          </a:p>
          <a:p>
            <a:pPr rtl="0" algn="l">
              <a:spcBef>
                <a:spcPts val="0"/>
              </a:spcBef>
              <a:buNone/>
            </a:pPr>
            <a:r>
              <a:t/>
            </a:r>
            <a:endParaRPr/>
          </a:p>
          <a:p>
            <a:pPr rtl="0" algn="l">
              <a:spcBef>
                <a:spcPts val="0"/>
              </a:spcBef>
              <a:buNone/>
            </a:pPr>
            <a:r>
              <a:t/>
            </a:r>
            <a:endParaRPr sz="2400"/>
          </a:p>
          <a:p>
            <a:pPr rtl="0" algn="ctr">
              <a:spcBef>
                <a:spcPts val="0"/>
              </a:spcBef>
              <a:buNone/>
            </a:pPr>
            <a:r>
              <a:rPr lang="en" sz="3000"/>
              <a:t>Value Proposition:</a:t>
            </a:r>
          </a:p>
          <a:p>
            <a:pPr algn="ctr">
              <a:spcBef>
                <a:spcPts val="0"/>
              </a:spcBef>
              <a:buNone/>
            </a:pPr>
            <a:r>
              <a:rPr lang="en" sz="6000">
                <a:solidFill>
                  <a:srgbClr val="FFA02B"/>
                </a:solidFill>
              </a:rPr>
              <a:t>Get on the Same PAge.</a:t>
            </a:r>
            <a:r>
              <a:rPr lang="en" sz="6000"/>
              <a:t> </a:t>
            </a:r>
            <a:r>
              <a:rPr lang="en" sz="1800"/>
              <a:t>Literally.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11700" y="1588250"/>
            <a:ext cx="8520599" cy="800999"/>
          </a:xfrm>
          <a:prstGeom prst="rect">
            <a:avLst/>
          </a:prstGeom>
        </p:spPr>
        <p:txBody>
          <a:bodyPr anchorCtr="0" anchor="t" bIns="91425" lIns="91425" rIns="91425" tIns="91425">
            <a:noAutofit/>
          </a:bodyPr>
          <a:lstStyle/>
          <a:p>
            <a:pPr algn="ctr">
              <a:spcBef>
                <a:spcPts val="0"/>
              </a:spcBef>
              <a:buNone/>
            </a:pPr>
            <a:r>
              <a:rPr lang="en"/>
              <a:t>Problem: Creative  Paralysis</a:t>
            </a:r>
          </a:p>
        </p:txBody>
      </p:sp>
      <p:sp>
        <p:nvSpPr>
          <p:cNvPr id="82" name="Shape 82"/>
          <p:cNvSpPr txBox="1"/>
          <p:nvPr>
            <p:ph idx="1" type="body"/>
          </p:nvPr>
        </p:nvSpPr>
        <p:spPr>
          <a:xfrm>
            <a:off x="311700" y="2524075"/>
            <a:ext cx="8520599" cy="974700"/>
          </a:xfrm>
          <a:prstGeom prst="rect">
            <a:avLst/>
          </a:prstGeom>
        </p:spPr>
        <p:txBody>
          <a:bodyPr anchorCtr="0" anchor="t" bIns="91425" lIns="91425" rIns="91425" tIns="91425">
            <a:noAutofit/>
          </a:bodyPr>
          <a:lstStyle/>
          <a:p>
            <a:pPr indent="-228600" lvl="0" marL="457200" rtl="0">
              <a:spcBef>
                <a:spcPts val="0"/>
              </a:spcBef>
              <a:buChar char="●"/>
            </a:pPr>
            <a:r>
              <a:rPr lang="en"/>
              <a:t>Caused by perfectionism and self-doubt</a:t>
            </a:r>
          </a:p>
          <a:p>
            <a:pPr indent="-228600" lvl="0" marL="457200" rtl="0">
              <a:spcBef>
                <a:spcPts val="0"/>
              </a:spcBef>
              <a:buChar char="●"/>
            </a:pPr>
            <a:r>
              <a:rPr lang="en"/>
              <a:t>Artist’s block, writer’s block</a:t>
            </a:r>
          </a:p>
          <a:p>
            <a:pPr indent="-228600" lvl="0" marL="457200" rtl="0">
              <a:spcBef>
                <a:spcPts val="0"/>
              </a:spcBef>
              <a:buChar char="●"/>
            </a:pPr>
            <a:r>
              <a:rPr lang="en"/>
              <a:t>Symptoms: lots of circular thoughts, little to no output</a:t>
            </a:r>
          </a:p>
        </p:txBody>
      </p:sp>
      <p:sp>
        <p:nvSpPr>
          <p:cNvPr id="83" name="Shape 83"/>
          <p:cNvSpPr txBox="1"/>
          <p:nvPr/>
        </p:nvSpPr>
        <p:spPr>
          <a:xfrm>
            <a:off x="4179000" y="2169525"/>
            <a:ext cx="693599" cy="609299"/>
          </a:xfrm>
          <a:prstGeom prst="rect">
            <a:avLst/>
          </a:prstGeom>
          <a:noFill/>
          <a:ln>
            <a:noFill/>
          </a:ln>
        </p:spPr>
        <p:txBody>
          <a:bodyPr anchorCtr="0" anchor="t" bIns="91425" lIns="91425" rIns="91425" tIns="91425">
            <a:noAutofit/>
          </a:bodyPr>
          <a:lstStyle/>
          <a:p>
            <a:pPr lvl="0" rtl="0">
              <a:spcBef>
                <a:spcPts val="0"/>
              </a:spcBef>
              <a:buNone/>
            </a:pPr>
            <a:r>
              <a:rPr i="1" lang="en">
                <a:latin typeface="Source Code Pro"/>
                <a:ea typeface="Source Code Pro"/>
                <a:cs typeface="Source Code Pro"/>
                <a:sym typeface="Source Code Pro"/>
              </a:rPr>
              <a:t>noun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11700" y="290787"/>
            <a:ext cx="8520599" cy="800999"/>
          </a:xfrm>
          <a:prstGeom prst="rect">
            <a:avLst/>
          </a:prstGeom>
        </p:spPr>
        <p:txBody>
          <a:bodyPr anchorCtr="0" anchor="t" bIns="91425" lIns="91425" rIns="91425" tIns="91425">
            <a:noAutofit/>
          </a:bodyPr>
          <a:lstStyle/>
          <a:p>
            <a:pPr lvl="0" rtl="0" algn="ctr">
              <a:spcBef>
                <a:spcPts val="0"/>
              </a:spcBef>
              <a:buNone/>
            </a:pPr>
            <a:r>
              <a:rPr lang="en"/>
              <a:t>Solution: 10 Lines</a:t>
            </a:r>
          </a:p>
        </p:txBody>
      </p:sp>
      <p:sp>
        <p:nvSpPr>
          <p:cNvPr id="89" name="Shape 89"/>
          <p:cNvSpPr txBox="1"/>
          <p:nvPr>
            <p:ph idx="1" type="body"/>
          </p:nvPr>
        </p:nvSpPr>
        <p:spPr>
          <a:xfrm>
            <a:off x="311700" y="1226612"/>
            <a:ext cx="8520599" cy="1797299"/>
          </a:xfrm>
          <a:prstGeom prst="rect">
            <a:avLst/>
          </a:prstGeom>
        </p:spPr>
        <p:txBody>
          <a:bodyPr anchorCtr="0" anchor="t" bIns="91425" lIns="91425" rIns="91425" tIns="91425">
            <a:noAutofit/>
          </a:bodyPr>
          <a:lstStyle/>
          <a:p>
            <a:pPr indent="-317500" lvl="0" marL="457200" rtl="0">
              <a:spcBef>
                <a:spcPts val="0"/>
              </a:spcBef>
              <a:buSzPct val="100000"/>
              <a:buChar char="●"/>
            </a:pPr>
            <a:r>
              <a:rPr lang="en" sz="1400"/>
              <a:t>Collaborative art-making platform that brings minds together</a:t>
            </a:r>
          </a:p>
          <a:p>
            <a:pPr indent="-317500" lvl="0" marL="457200" rtl="0">
              <a:spcBef>
                <a:spcPts val="0"/>
              </a:spcBef>
              <a:buSzPct val="100000"/>
              <a:buChar char="●"/>
            </a:pPr>
            <a:r>
              <a:rPr lang="en" sz="1400"/>
              <a:t>Challenges users to communicate and express themselves   - only 10 lines per person</a:t>
            </a:r>
          </a:p>
          <a:p>
            <a:pPr indent="-317500" lvl="0" marL="457200" rtl="0">
              <a:spcBef>
                <a:spcPts val="0"/>
              </a:spcBef>
              <a:buSzPct val="100000"/>
              <a:buChar char="●"/>
            </a:pPr>
            <a:r>
              <a:rPr lang="en" sz="1400"/>
              <a:t>Removes the pressure to demonstrate individual excellence</a:t>
            </a:r>
          </a:p>
          <a:p>
            <a:pPr indent="-317500" lvl="0" marL="457200" rtl="0">
              <a:spcBef>
                <a:spcPts val="0"/>
              </a:spcBef>
              <a:buSzPct val="100000"/>
              <a:buChar char="●"/>
            </a:pPr>
            <a:r>
              <a:rPr lang="en" sz="1400"/>
              <a:t>Constraints fuel creativity by forcing users to think outside the box and adapt to the previous player’s response</a:t>
            </a:r>
          </a:p>
          <a:p>
            <a:pPr lvl="0" rtl="0">
              <a:spcBef>
                <a:spcPts val="0"/>
              </a:spcBef>
              <a:buNone/>
            </a:pPr>
            <a:r>
              <a:t/>
            </a:r>
            <a:endParaRPr sz="1400"/>
          </a:p>
        </p:txBody>
      </p:sp>
      <p:sp>
        <p:nvSpPr>
          <p:cNvPr id="90" name="Shape 90"/>
          <p:cNvSpPr txBox="1"/>
          <p:nvPr/>
        </p:nvSpPr>
        <p:spPr>
          <a:xfrm>
            <a:off x="367525" y="3435825"/>
            <a:ext cx="8378399" cy="959700"/>
          </a:xfrm>
          <a:prstGeom prst="rect">
            <a:avLst/>
          </a:prstGeom>
          <a:noFill/>
          <a:ln>
            <a:noFill/>
          </a:ln>
        </p:spPr>
        <p:txBody>
          <a:bodyPr anchorCtr="0" anchor="t" bIns="91425" lIns="91425" rIns="91425" tIns="91425">
            <a:noAutofit/>
          </a:bodyPr>
          <a:lstStyle/>
          <a:p>
            <a:pPr rtl="0">
              <a:spcBef>
                <a:spcPts val="0"/>
              </a:spcBef>
              <a:buNone/>
            </a:pPr>
            <a:r>
              <a:rPr lang="en" sz="1100"/>
              <a:t>Discussion: So, how does our art platform solve this problem?</a:t>
            </a:r>
          </a:p>
          <a:p>
            <a:pPr rtl="0">
              <a:spcBef>
                <a:spcPts val="0"/>
              </a:spcBef>
              <a:buNone/>
            </a:pPr>
            <a:r>
              <a:t/>
            </a:r>
            <a:endParaRPr sz="1100"/>
          </a:p>
          <a:p>
            <a:pPr rtl="0">
              <a:spcBef>
                <a:spcPts val="0"/>
              </a:spcBef>
              <a:buNone/>
            </a:pPr>
            <a:r>
              <a:rPr lang="en" sz="1100"/>
              <a:t>First, we would like to mention that our platform is collaborative. This removes the pressure to demonstrate individual excellence because collective authorship means collective responsibility for whatever happens. If you end up a great picture, then you get some of the credit - and that’s great! If you end up with a bad picture, it’s not your fault - someone else might have messed it up.</a:t>
            </a:r>
          </a:p>
          <a:p>
            <a:pPr rtl="0">
              <a:spcBef>
                <a:spcPts val="0"/>
              </a:spcBef>
              <a:buNone/>
            </a:pPr>
            <a:r>
              <a:t/>
            </a:r>
            <a:endParaRPr sz="1100"/>
          </a:p>
          <a:p>
            <a:pPr>
              <a:spcBef>
                <a:spcPts val="0"/>
              </a:spcBef>
              <a:buNone/>
            </a:pPr>
            <a:r>
              <a:rPr lang="en" sz="1100"/>
              <a:t>We also think that the constraints of drawing one line at a time will force people to think outside the box. They have to cede creative control to other players after every line and they have to figure out how to adapt to what the other players do.</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11700" y="915550"/>
            <a:ext cx="8520599" cy="1111200"/>
          </a:xfrm>
          <a:prstGeom prst="rect">
            <a:avLst/>
          </a:prstGeom>
        </p:spPr>
        <p:txBody>
          <a:bodyPr anchorCtr="0" anchor="t" bIns="91425" lIns="91425" rIns="91425" tIns="91425">
            <a:noAutofit/>
          </a:bodyPr>
          <a:lstStyle/>
          <a:p>
            <a:pPr lvl="0" rtl="0" algn="ctr">
              <a:spcBef>
                <a:spcPts val="0"/>
              </a:spcBef>
              <a:buNone/>
            </a:pPr>
            <a:r>
              <a:rPr lang="en" sz="6000"/>
              <a:t>THREE TASKS</a:t>
            </a:r>
          </a:p>
        </p:txBody>
      </p:sp>
      <p:pic>
        <p:nvPicPr>
          <p:cNvPr id="96" name="Shape 96"/>
          <p:cNvPicPr preferRelativeResize="0"/>
          <p:nvPr/>
        </p:nvPicPr>
        <p:blipFill>
          <a:blip r:embed="rId3">
            <a:alphaModFix/>
          </a:blip>
          <a:stretch>
            <a:fillRect/>
          </a:stretch>
        </p:blipFill>
        <p:spPr>
          <a:xfrm>
            <a:off x="3039837" y="2124450"/>
            <a:ext cx="3064324" cy="230654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292850"/>
            <a:ext cx="8520599" cy="800999"/>
          </a:xfrm>
          <a:prstGeom prst="rect">
            <a:avLst/>
          </a:prstGeom>
        </p:spPr>
        <p:txBody>
          <a:bodyPr anchorCtr="0" anchor="t" bIns="91425" lIns="91425" rIns="91425" tIns="91425">
            <a:noAutofit/>
          </a:bodyPr>
          <a:lstStyle/>
          <a:p>
            <a:pPr lvl="0" rtl="0" algn="ctr">
              <a:spcBef>
                <a:spcPts val="0"/>
              </a:spcBef>
              <a:buNone/>
            </a:pPr>
            <a:r>
              <a:rPr lang="en" sz="2400"/>
              <a:t>Simple: </a:t>
            </a:r>
            <a:r>
              <a:rPr lang="en" sz="5000"/>
              <a:t>Artist’s BLock</a:t>
            </a:r>
          </a:p>
        </p:txBody>
      </p:sp>
      <p:pic>
        <p:nvPicPr>
          <p:cNvPr id="102" name="Shape 102"/>
          <p:cNvPicPr preferRelativeResize="0"/>
          <p:nvPr/>
        </p:nvPicPr>
        <p:blipFill>
          <a:blip r:embed="rId3">
            <a:alphaModFix/>
          </a:blip>
          <a:stretch>
            <a:fillRect/>
          </a:stretch>
        </p:blipFill>
        <p:spPr>
          <a:xfrm>
            <a:off x="3060858" y="1209025"/>
            <a:ext cx="2852523" cy="1972024"/>
          </a:xfrm>
          <a:prstGeom prst="rect">
            <a:avLst/>
          </a:prstGeom>
          <a:noFill/>
          <a:ln cap="flat" cmpd="sng" w="19050">
            <a:solidFill>
              <a:srgbClr val="000000"/>
            </a:solidFill>
            <a:prstDash val="dot"/>
            <a:round/>
            <a:headEnd len="med" w="med" type="none"/>
            <a:tailEnd len="med" w="med" type="none"/>
          </a:ln>
        </p:spPr>
      </p:pic>
      <p:sp>
        <p:nvSpPr>
          <p:cNvPr id="103" name="Shape 103"/>
          <p:cNvSpPr txBox="1"/>
          <p:nvPr/>
        </p:nvSpPr>
        <p:spPr>
          <a:xfrm>
            <a:off x="539725" y="3466475"/>
            <a:ext cx="7894799" cy="1473899"/>
          </a:xfrm>
          <a:prstGeom prst="rect">
            <a:avLst/>
          </a:prstGeom>
          <a:noFill/>
          <a:ln>
            <a:noFill/>
          </a:ln>
        </p:spPr>
        <p:txBody>
          <a:bodyPr anchorCtr="0" anchor="t" bIns="91425" lIns="91425" rIns="91425" tIns="91425">
            <a:noAutofit/>
          </a:bodyPr>
          <a:lstStyle/>
          <a:p>
            <a:pPr rtl="0">
              <a:spcBef>
                <a:spcPts val="0"/>
              </a:spcBef>
              <a:buNone/>
            </a:pPr>
            <a:r>
              <a:rPr lang="en" sz="1100"/>
              <a:t>Discussion: </a:t>
            </a:r>
            <a:r>
              <a:rPr b="1" lang="en" sz="1100"/>
              <a:t>Our first task is to stimulate creativity by giving artists/players something to work with.</a:t>
            </a:r>
            <a:r>
              <a:rPr lang="en" sz="1100"/>
              <a:t> Even the most creative people will get stuck. For example, they might be seeking perfectionism - they might be afraid to output something mediocre, because people will judge them for that. So then they scrap too many good ideas and have trouble figuring out where to start. </a:t>
            </a:r>
          </a:p>
          <a:p>
            <a:pPr rtl="0">
              <a:spcBef>
                <a:spcPts val="0"/>
              </a:spcBef>
              <a:buNone/>
            </a:pPr>
            <a:r>
              <a:t/>
            </a:r>
            <a:endParaRPr sz="1100"/>
          </a:p>
          <a:p>
            <a:pPr>
              <a:spcBef>
                <a:spcPts val="0"/>
              </a:spcBef>
              <a:buNone/>
            </a:pPr>
            <a:r>
              <a:rPr lang="en" sz="1100"/>
              <a:t>Storyboard: Meet Nyasha, who needs to draw a fantasy scene for her creative storytelling class. This being an uncommon activity for her, she has no idea where to begin. Cut between blank sketchbook and pensive Nyasha to emphasize artists’ block. With 10 Lines, she enlists the help of other players/artists who can start the picture first and give her something to build 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292850"/>
            <a:ext cx="8520599" cy="800999"/>
          </a:xfrm>
          <a:prstGeom prst="rect">
            <a:avLst/>
          </a:prstGeom>
        </p:spPr>
        <p:txBody>
          <a:bodyPr anchorCtr="0" anchor="t" bIns="91425" lIns="91425" rIns="91425" tIns="91425">
            <a:noAutofit/>
          </a:bodyPr>
          <a:lstStyle/>
          <a:p>
            <a:pPr algn="ctr">
              <a:spcBef>
                <a:spcPts val="0"/>
              </a:spcBef>
              <a:buNone/>
            </a:pPr>
            <a:r>
              <a:rPr lang="en" sz="2400"/>
              <a:t>Medium:</a:t>
            </a:r>
            <a:r>
              <a:rPr lang="en"/>
              <a:t> </a:t>
            </a:r>
            <a:r>
              <a:rPr lang="en" sz="5000"/>
              <a:t>Cross Country Collaboration</a:t>
            </a:r>
          </a:p>
        </p:txBody>
      </p:sp>
      <p:sp>
        <p:nvSpPr>
          <p:cNvPr id="109" name="Shape 109"/>
          <p:cNvSpPr txBox="1"/>
          <p:nvPr>
            <p:ph idx="1" type="body"/>
          </p:nvPr>
        </p:nvSpPr>
        <p:spPr>
          <a:xfrm>
            <a:off x="311700" y="1228675"/>
            <a:ext cx="8520599" cy="3340199"/>
          </a:xfrm>
          <a:prstGeom prst="rect">
            <a:avLst/>
          </a:prstGeom>
        </p:spPr>
        <p:txBody>
          <a:bodyPr anchorCtr="0" anchor="t" bIns="91425" lIns="91425" rIns="91425" tIns="91425">
            <a:noAutofit/>
          </a:bodyPr>
          <a:lstStyle/>
          <a:p>
            <a:pPr rtl="0">
              <a:lnSpc>
                <a:spcPct val="100000"/>
              </a:lnSpc>
              <a:spcBef>
                <a:spcPts val="0"/>
              </a:spcBef>
              <a:spcAft>
                <a:spcPts val="0"/>
              </a:spcAft>
              <a:buNone/>
            </a:pPr>
            <a:r>
              <a:t/>
            </a:r>
            <a:endParaRPr b="1" sz="4200">
              <a:solidFill>
                <a:srgbClr val="FF0000"/>
              </a:solidFill>
              <a:latin typeface="Amatic SC"/>
              <a:ea typeface="Amatic SC"/>
              <a:cs typeface="Amatic SC"/>
              <a:sym typeface="Amatic SC"/>
            </a:endParaRPr>
          </a:p>
          <a:p>
            <a:pPr>
              <a:spcBef>
                <a:spcPts val="0"/>
              </a:spcBef>
              <a:buNone/>
            </a:pPr>
            <a:r>
              <a:t/>
            </a:r>
            <a:endParaRPr/>
          </a:p>
        </p:txBody>
      </p:sp>
      <p:pic>
        <p:nvPicPr>
          <p:cNvPr id="110" name="Shape 110"/>
          <p:cNvPicPr preferRelativeResize="0"/>
          <p:nvPr/>
        </p:nvPicPr>
        <p:blipFill>
          <a:blip r:embed="rId3">
            <a:alphaModFix/>
          </a:blip>
          <a:stretch>
            <a:fillRect/>
          </a:stretch>
        </p:blipFill>
        <p:spPr>
          <a:xfrm>
            <a:off x="3040812" y="1228675"/>
            <a:ext cx="3062374" cy="1713948"/>
          </a:xfrm>
          <a:prstGeom prst="rect">
            <a:avLst/>
          </a:prstGeom>
          <a:noFill/>
          <a:ln cap="flat" cmpd="sng" w="19050">
            <a:solidFill>
              <a:srgbClr val="000000"/>
            </a:solidFill>
            <a:prstDash val="dot"/>
            <a:round/>
            <a:headEnd len="med" w="med" type="none"/>
            <a:tailEnd len="med" w="med" type="none"/>
          </a:ln>
        </p:spPr>
      </p:pic>
      <p:sp>
        <p:nvSpPr>
          <p:cNvPr id="111" name="Shape 111"/>
          <p:cNvSpPr txBox="1"/>
          <p:nvPr/>
        </p:nvSpPr>
        <p:spPr>
          <a:xfrm>
            <a:off x="624600" y="3174425"/>
            <a:ext cx="7894799" cy="1895399"/>
          </a:xfrm>
          <a:prstGeom prst="rect">
            <a:avLst/>
          </a:prstGeom>
          <a:noFill/>
          <a:ln>
            <a:noFill/>
          </a:ln>
        </p:spPr>
        <p:txBody>
          <a:bodyPr anchorCtr="0" anchor="t" bIns="91425" lIns="91425" rIns="91425" tIns="91425">
            <a:noAutofit/>
          </a:bodyPr>
          <a:lstStyle/>
          <a:p>
            <a:pPr rtl="0">
              <a:spcBef>
                <a:spcPts val="0"/>
              </a:spcBef>
              <a:buNone/>
            </a:pPr>
            <a:r>
              <a:rPr lang="en" sz="1100"/>
              <a:t>Discussion: </a:t>
            </a:r>
            <a:r>
              <a:rPr b="1" lang="en" sz="1100"/>
              <a:t>Our second usage scenario is to connect far-away friends and allow them to still have fun together.</a:t>
            </a:r>
            <a:r>
              <a:rPr lang="en" sz="1100"/>
              <a:t> By the power of the internet, our app will allow people to draw with each other no matter where they are. For example, consider grandparents who want to connect with the grandkids. They won’t be able to be there to read a bedtime story, but drawing together would be a pretty fun alternative that can overcome age and (perhaps) language barriers. Furthermore, turn-taking does not have to occur in real time (even though it can!), so that collaborative drawings can proceed at the pace that participants want.</a:t>
            </a:r>
          </a:p>
          <a:p>
            <a:pPr rtl="0">
              <a:spcBef>
                <a:spcPts val="0"/>
              </a:spcBef>
              <a:buNone/>
            </a:pPr>
            <a:r>
              <a:t/>
            </a:r>
            <a:endParaRPr sz="1100"/>
          </a:p>
          <a:p>
            <a:pPr lvl="0" rtl="0">
              <a:spcBef>
                <a:spcPts val="0"/>
              </a:spcBef>
              <a:buNone/>
            </a:pPr>
            <a:r>
              <a:rPr lang="en" sz="1100"/>
              <a:t>Storyboard (grandparent idea not possible because we couldn’t get actors): Meet Sarah from New York, who wants to say hi to her friend Nyasha on the opposite coast in a casual and non-disruptive way, since Nyasha’s pretty busy. Sarah sends Nyasha an art challenge that she starts off and can be continued by Nyasha at her leisure. Nyasha is happy to hear from Sarah and takes a few seconds out of her day to draw a reply.</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292850"/>
            <a:ext cx="8520599" cy="800999"/>
          </a:xfrm>
          <a:prstGeom prst="rect">
            <a:avLst/>
          </a:prstGeom>
        </p:spPr>
        <p:txBody>
          <a:bodyPr anchorCtr="0" anchor="t" bIns="91425" lIns="91425" rIns="91425" tIns="91425">
            <a:noAutofit/>
          </a:bodyPr>
          <a:lstStyle/>
          <a:p>
            <a:pPr lvl="0" rtl="0" algn="ctr">
              <a:spcBef>
                <a:spcPts val="0"/>
              </a:spcBef>
              <a:buNone/>
            </a:pPr>
            <a:r>
              <a:rPr lang="en" sz="2400"/>
              <a:t>Complex:</a:t>
            </a:r>
            <a:r>
              <a:rPr lang="en" sz="6000"/>
              <a:t> </a:t>
            </a:r>
            <a:r>
              <a:rPr lang="en" sz="5000"/>
              <a:t>Current Events Commentary</a:t>
            </a:r>
          </a:p>
        </p:txBody>
      </p:sp>
      <p:pic>
        <p:nvPicPr>
          <p:cNvPr id="117" name="Shape 117"/>
          <p:cNvPicPr preferRelativeResize="0"/>
          <p:nvPr/>
        </p:nvPicPr>
        <p:blipFill>
          <a:blip r:embed="rId3">
            <a:alphaModFix/>
          </a:blip>
          <a:stretch>
            <a:fillRect/>
          </a:stretch>
        </p:blipFill>
        <p:spPr>
          <a:xfrm>
            <a:off x="2447512" y="1320823"/>
            <a:ext cx="2500563" cy="1613948"/>
          </a:xfrm>
          <a:prstGeom prst="rect">
            <a:avLst/>
          </a:prstGeom>
          <a:noFill/>
          <a:ln cap="flat" cmpd="sng" w="19050">
            <a:solidFill>
              <a:srgbClr val="000000"/>
            </a:solidFill>
            <a:prstDash val="dot"/>
            <a:round/>
            <a:headEnd len="med" w="med" type="none"/>
            <a:tailEnd len="med" w="med" type="none"/>
          </a:ln>
        </p:spPr>
      </p:pic>
      <p:pic>
        <p:nvPicPr>
          <p:cNvPr id="118" name="Shape 118"/>
          <p:cNvPicPr preferRelativeResize="0"/>
          <p:nvPr/>
        </p:nvPicPr>
        <p:blipFill/>
        <p:spPr>
          <a:xfrm>
            <a:off x="5112303" y="1320823"/>
            <a:ext cx="1584186" cy="1613950"/>
          </a:xfrm>
          <a:prstGeom prst="rect">
            <a:avLst/>
          </a:prstGeom>
          <a:noFill/>
          <a:ln cap="flat" cmpd="sng" w="19050">
            <a:solidFill>
              <a:schemeClr val="dk2"/>
            </a:solidFill>
            <a:prstDash val="dot"/>
            <a:round/>
            <a:headEnd len="med" w="med" type="none"/>
            <a:tailEnd len="med" w="med" type="none"/>
          </a:ln>
        </p:spPr>
      </p:pic>
      <p:sp>
        <p:nvSpPr>
          <p:cNvPr id="119" name="Shape 119"/>
          <p:cNvSpPr txBox="1"/>
          <p:nvPr/>
        </p:nvSpPr>
        <p:spPr>
          <a:xfrm>
            <a:off x="421425" y="3517050"/>
            <a:ext cx="8324400" cy="1391099"/>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120" name="Shape 120"/>
          <p:cNvSpPr txBox="1"/>
          <p:nvPr/>
        </p:nvSpPr>
        <p:spPr>
          <a:xfrm>
            <a:off x="624600" y="3138225"/>
            <a:ext cx="7894799" cy="1779300"/>
          </a:xfrm>
          <a:prstGeom prst="rect">
            <a:avLst/>
          </a:prstGeom>
          <a:noFill/>
          <a:ln>
            <a:noFill/>
          </a:ln>
        </p:spPr>
        <p:txBody>
          <a:bodyPr anchorCtr="0" anchor="t" bIns="91425" lIns="91425" rIns="91425" tIns="91425">
            <a:noAutofit/>
          </a:bodyPr>
          <a:lstStyle/>
          <a:p>
            <a:pPr rtl="0">
              <a:spcBef>
                <a:spcPts val="0"/>
              </a:spcBef>
              <a:buNone/>
            </a:pPr>
            <a:r>
              <a:rPr lang="en" sz="1100"/>
              <a:t>Discussion: </a:t>
            </a:r>
            <a:r>
              <a:rPr b="1" lang="en" sz="1100"/>
              <a:t>Finally, collaborative art can allow people to comment on current events using visual language.</a:t>
            </a:r>
            <a:r>
              <a:rPr lang="en" sz="1100"/>
              <a:t> We can curate drawings and display them in a public feed so that other people can see it, comment on it, and maybe even add to it. We can also challenge people to submit art under a particular theme, or work on a big picture together. It would be like political cartoons, except that the pictures would show the collaborative wit of the public rather than a single artist.</a:t>
            </a:r>
          </a:p>
          <a:p>
            <a:pPr rtl="0">
              <a:spcBef>
                <a:spcPts val="0"/>
              </a:spcBef>
              <a:buNone/>
            </a:pPr>
            <a:r>
              <a:t/>
            </a:r>
            <a:endParaRPr sz="1100"/>
          </a:p>
          <a:p>
            <a:pPr rtl="0">
              <a:spcBef>
                <a:spcPts val="0"/>
              </a:spcBef>
              <a:buNone/>
            </a:pPr>
            <a:r>
              <a:rPr lang="en" sz="1100"/>
              <a:t>Storyboard: Nyasha sees a Bernie Sanders poster and wonders what other students think of his campaign. She opens up our app and submits a challenge idea to start a visual discussion. She starts the picture off with a picture of Bernie’s head and waits to see what others will add. Sarah gets a notification about her friend Nyasha’s challenge and decides to participate. Cut back to Nyasha, who sees that a unicorn has popped up under Bernie. Is Sarah saying Bernie’s presidential campaign is unrealistic?</a:t>
            </a:r>
          </a:p>
          <a:p>
            <a:pPr lvl="0" rtl="0">
              <a:spcBef>
                <a:spcPts val="0"/>
              </a:spcBef>
              <a:buNone/>
            </a:pPr>
            <a:r>
              <a:t/>
            </a:r>
            <a:endParaRPr sz="110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76200"/>
            <a:ext cx="8520599" cy="572699"/>
          </a:xfrm>
          <a:prstGeom prst="rect">
            <a:avLst/>
          </a:prstGeom>
        </p:spPr>
        <p:txBody>
          <a:bodyPr anchorCtr="0" anchor="t" bIns="91425" lIns="91425" rIns="91425" tIns="91425">
            <a:noAutofit/>
          </a:bodyPr>
          <a:lstStyle/>
          <a:p>
            <a:pPr lvl="0" rtl="0" algn="ctr">
              <a:spcBef>
                <a:spcPts val="0"/>
              </a:spcBef>
              <a:buNone/>
            </a:pPr>
            <a:r>
              <a:rPr lang="en" sz="2400"/>
              <a:t>THE VIDEO: </a:t>
            </a:r>
            <a:r>
              <a:rPr b="0" lang="en" sz="2400" u="sng">
                <a:solidFill>
                  <a:srgbClr val="1155CC"/>
                </a:solidFill>
                <a:highlight>
                  <a:srgbClr val="FFFFFF"/>
                </a:highlight>
                <a:hlinkClick r:id="rId3"/>
              </a:rPr>
              <a:t>https://youtu.be/Ef6ZEqsGTSE</a:t>
            </a:r>
          </a:p>
        </p:txBody>
      </p:sp>
      <p:sp>
        <p:nvSpPr>
          <p:cNvPr id="126" name="Shape 126"/>
          <p:cNvSpPr txBox="1"/>
          <p:nvPr/>
        </p:nvSpPr>
        <p:spPr>
          <a:xfrm>
            <a:off x="3252450" y="4727950"/>
            <a:ext cx="2639100" cy="327299"/>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27" name="Shape 127">
            <a:hlinkClick/>
          </p:cNvPr>
          <p:cNvSpPr/>
          <p:nvPr/>
        </p:nvSpPr>
        <p:spPr>
          <a:xfrm>
            <a:off x="1434061" y="360375"/>
            <a:ext cx="6275872" cy="4706925"/>
          </a:xfrm>
          <a:prstGeom prst="rect">
            <a:avLst/>
          </a:prstGeom>
          <a:blipFill>
            <a:blip r:embed="rId4">
              <a:alphaModFix/>
            </a:blip>
            <a:stretch>
              <a:fillRect/>
            </a:stretch>
          </a:blipFill>
          <a:ln>
            <a:noFill/>
          </a:ln>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