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Playfair Displ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Lato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733218" y="2235350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1000"/>
              </a:spcBef>
              <a:buSzPct val="100000"/>
              <a:defRPr sz="4800"/>
            </a:lvl1pPr>
            <a:lvl2pPr rtl="0">
              <a:spcBef>
                <a:spcPts val="1000"/>
              </a:spcBef>
              <a:buSzPct val="100000"/>
              <a:defRPr sz="4800"/>
            </a:lvl2pPr>
            <a:lvl3pPr rtl="0">
              <a:spcBef>
                <a:spcPts val="1000"/>
              </a:spcBef>
              <a:buSzPct val="100000"/>
              <a:defRPr sz="4800"/>
            </a:lvl3pPr>
            <a:lvl4pPr rtl="0">
              <a:spcBef>
                <a:spcPts val="1000"/>
              </a:spcBef>
              <a:buSzPct val="100000"/>
              <a:defRPr sz="4800"/>
            </a:lvl4pPr>
            <a:lvl5pPr rtl="0">
              <a:spcBef>
                <a:spcPts val="1000"/>
              </a:spcBef>
              <a:buSzPct val="100000"/>
              <a:defRPr sz="4800"/>
            </a:lvl5pPr>
            <a:lvl6pPr rtl="0">
              <a:spcBef>
                <a:spcPts val="1000"/>
              </a:spcBef>
              <a:buSzPct val="100000"/>
              <a:defRPr sz="4800"/>
            </a:lvl6pPr>
            <a:lvl7pPr rtl="0">
              <a:spcBef>
                <a:spcPts val="1000"/>
              </a:spcBef>
              <a:buSzPct val="100000"/>
              <a:defRPr sz="4800"/>
            </a:lvl7pPr>
            <a:lvl8pPr rtl="0">
              <a:spcBef>
                <a:spcPts val="1000"/>
              </a:spcBef>
              <a:buSzPct val="100000"/>
              <a:defRPr sz="4800"/>
            </a:lvl8pPr>
            <a:lvl9pPr rtl="0">
              <a:spcBef>
                <a:spcPts val="100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630600" y="3228375"/>
            <a:ext cx="7893000" cy="1274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586725" y="1353787"/>
            <a:ext cx="79706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586725" y="2968387"/>
            <a:ext cx="79706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3600"/>
            </a:lvl1pPr>
            <a:lvl2pPr rtl="0" algn="ctr">
              <a:spcBef>
                <a:spcPts val="0"/>
              </a:spcBef>
              <a:buSzPct val="100000"/>
              <a:defRPr sz="3600"/>
            </a:lvl2pPr>
            <a:lvl3pPr rtl="0" algn="ctr">
              <a:spcBef>
                <a:spcPts val="0"/>
              </a:spcBef>
              <a:buSzPct val="100000"/>
              <a:defRPr sz="3600"/>
            </a:lvl3pPr>
            <a:lvl4pPr rtl="0" algn="ctr">
              <a:spcBef>
                <a:spcPts val="0"/>
              </a:spcBef>
              <a:buSzPct val="100000"/>
              <a:defRPr sz="3600"/>
            </a:lvl4pPr>
            <a:lvl5pPr rtl="0" algn="ctr">
              <a:spcBef>
                <a:spcPts val="0"/>
              </a:spcBef>
              <a:buSzPct val="100000"/>
              <a:defRPr sz="3600"/>
            </a:lvl5pPr>
            <a:lvl6pPr rtl="0" algn="ctr">
              <a:spcBef>
                <a:spcPts val="0"/>
              </a:spcBef>
              <a:buSzPct val="100000"/>
              <a:defRPr sz="3600"/>
            </a:lvl6pPr>
            <a:lvl7pPr rtl="0" algn="ctr">
              <a:spcBef>
                <a:spcPts val="0"/>
              </a:spcBef>
              <a:buSzPct val="100000"/>
              <a:defRPr sz="3600"/>
            </a:lvl7pPr>
            <a:lvl8pPr rtl="0" algn="ctr">
              <a:spcBef>
                <a:spcPts val="0"/>
              </a:spcBef>
              <a:buSzPct val="100000"/>
              <a:defRPr sz="3600"/>
            </a:lvl8pPr>
            <a:lvl9pPr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Shape 23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hape 27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Shape 28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417950"/>
            <a:ext cx="3999899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417950"/>
            <a:ext cx="3999899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hape 36"/>
          <p:cNvCxnSpPr/>
          <p:nvPr/>
        </p:nvCxnSpPr>
        <p:spPr>
          <a:xfrm>
            <a:off x="411043" y="1417772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Shape 3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311700" y="1640350"/>
            <a:ext cx="2807999" cy="29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4200"/>
            </a:lvl1pPr>
            <a:lvl2pPr rtl="0">
              <a:spcBef>
                <a:spcPts val="0"/>
              </a:spcBef>
              <a:buSzPct val="100000"/>
              <a:defRPr sz="4200"/>
            </a:lvl2pPr>
            <a:lvl3pPr rtl="0">
              <a:spcBef>
                <a:spcPts val="0"/>
              </a:spcBef>
              <a:buSzPct val="100000"/>
              <a:defRPr sz="4200"/>
            </a:lvl3pPr>
            <a:lvl4pPr rtl="0">
              <a:spcBef>
                <a:spcPts val="0"/>
              </a:spcBef>
              <a:buSzPct val="100000"/>
              <a:defRPr sz="4200"/>
            </a:lvl4pPr>
            <a:lvl5pPr rtl="0">
              <a:spcBef>
                <a:spcPts val="0"/>
              </a:spcBef>
              <a:buSzPct val="100000"/>
              <a:defRPr sz="4200"/>
            </a:lvl5pPr>
            <a:lvl6pPr rtl="0">
              <a:spcBef>
                <a:spcPts val="0"/>
              </a:spcBef>
              <a:buSzPct val="100000"/>
              <a:defRPr sz="4200"/>
            </a:lvl6pPr>
            <a:lvl7pPr rtl="0">
              <a:spcBef>
                <a:spcPts val="0"/>
              </a:spcBef>
              <a:buSzPct val="100000"/>
              <a:defRPr sz="4200"/>
            </a:lvl7pPr>
            <a:lvl8pPr rtl="0">
              <a:spcBef>
                <a:spcPts val="0"/>
              </a:spcBef>
              <a:buSzPct val="100000"/>
              <a:defRPr sz="4200"/>
            </a:lvl8pPr>
            <a:lvl9pPr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-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84625"/>
            <a:ext cx="4045199" cy="1707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845200"/>
            <a:ext cx="4045199" cy="1421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Relationship Id="rId4" Type="http://schemas.openxmlformats.org/officeDocument/2006/relationships/image" Target="../media/image07.jpg"/><Relationship Id="rId5" Type="http://schemas.openxmlformats.org/officeDocument/2006/relationships/image" Target="../media/image06.jpg"/><Relationship Id="rId6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jpg"/><Relationship Id="rId4" Type="http://schemas.openxmlformats.org/officeDocument/2006/relationships/image" Target="../media/image10.jpg"/><Relationship Id="rId5" Type="http://schemas.openxmlformats.org/officeDocument/2006/relationships/image" Target="../media/image09.jpg"/><Relationship Id="rId6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Relationship Id="rId4" Type="http://schemas.openxmlformats.org/officeDocument/2006/relationships/image" Target="../media/image04.jpg"/><Relationship Id="rId5" Type="http://schemas.openxmlformats.org/officeDocument/2006/relationships/image" Target="../media/image02.jpg"/><Relationship Id="rId6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1031750" y="1233075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POV’s and Experience Prototypes 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1078950" y="3173850"/>
            <a:ext cx="7893000" cy="57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Nyasha Smith, Sarah Wymer, Selina Her, Ben-han Sung</a:t>
            </a:r>
          </a:p>
        </p:txBody>
      </p:sp>
      <p:sp>
        <p:nvSpPr>
          <p:cNvPr id="69" name="Shape 69"/>
          <p:cNvSpPr/>
          <p:nvPr/>
        </p:nvSpPr>
        <p:spPr>
          <a:xfrm>
            <a:off x="76650" y="193275"/>
            <a:ext cx="8990700" cy="1039799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813300" y="692400"/>
            <a:ext cx="6330599" cy="7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Team: Art Attack!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2: </a:t>
            </a:r>
            <a:r>
              <a:rPr lang="en">
                <a:solidFill>
                  <a:srgbClr val="073763"/>
                </a:solidFill>
              </a:rPr>
              <a:t>Commissioning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00" y="1308525"/>
            <a:ext cx="2784018" cy="28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111" y="1646050"/>
            <a:ext cx="1869425" cy="27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9875" y="978175"/>
            <a:ext cx="1869450" cy="27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8088" y="1450087"/>
            <a:ext cx="1866999" cy="2832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Shape 155"/>
          <p:cNvGrpSpPr/>
          <p:nvPr/>
        </p:nvGrpSpPr>
        <p:grpSpPr>
          <a:xfrm>
            <a:off x="3256508" y="1618873"/>
            <a:ext cx="1906611" cy="2832533"/>
            <a:chOff x="6711075" y="2172599"/>
            <a:chExt cx="2213386" cy="2724899"/>
          </a:xfrm>
        </p:grpSpPr>
        <p:cxnSp>
          <p:nvCxnSpPr>
            <p:cNvPr id="156" name="Shape 156"/>
            <p:cNvCxnSpPr/>
            <p:nvPr/>
          </p:nvCxnSpPr>
          <p:spPr>
            <a:xfrm flipH="1">
              <a:off x="6711075" y="2172599"/>
              <a:ext cx="53999" cy="27248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7" name="Shape 157"/>
            <p:cNvCxnSpPr/>
            <p:nvPr/>
          </p:nvCxnSpPr>
          <p:spPr>
            <a:xfrm flipH="1">
              <a:off x="8884125" y="2182750"/>
              <a:ext cx="299" cy="26666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8" name="Shape 158"/>
            <p:cNvCxnSpPr/>
            <p:nvPr/>
          </p:nvCxnSpPr>
          <p:spPr>
            <a:xfrm flipH="1">
              <a:off x="6727025" y="4837475"/>
              <a:ext cx="2180999" cy="210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9" name="Shape 159"/>
            <p:cNvCxnSpPr/>
            <p:nvPr/>
          </p:nvCxnSpPr>
          <p:spPr>
            <a:xfrm flipH="1">
              <a:off x="6732362" y="2172599"/>
              <a:ext cx="2192100" cy="258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60" name="Shape 160"/>
          <p:cNvGrpSpPr/>
          <p:nvPr/>
        </p:nvGrpSpPr>
        <p:grpSpPr>
          <a:xfrm>
            <a:off x="5121103" y="974847"/>
            <a:ext cx="1866991" cy="2784847"/>
            <a:chOff x="6711075" y="2172599"/>
            <a:chExt cx="2213386" cy="2724899"/>
          </a:xfrm>
        </p:grpSpPr>
        <p:cxnSp>
          <p:nvCxnSpPr>
            <p:cNvPr id="161" name="Shape 161"/>
            <p:cNvCxnSpPr/>
            <p:nvPr/>
          </p:nvCxnSpPr>
          <p:spPr>
            <a:xfrm flipH="1">
              <a:off x="6711075" y="2172599"/>
              <a:ext cx="53999" cy="27248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2" name="Shape 162"/>
            <p:cNvCxnSpPr/>
            <p:nvPr/>
          </p:nvCxnSpPr>
          <p:spPr>
            <a:xfrm flipH="1">
              <a:off x="8884125" y="2182750"/>
              <a:ext cx="299" cy="26666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3" name="Shape 163"/>
            <p:cNvCxnSpPr/>
            <p:nvPr/>
          </p:nvCxnSpPr>
          <p:spPr>
            <a:xfrm flipH="1">
              <a:off x="6727025" y="4837475"/>
              <a:ext cx="2180999" cy="210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4" name="Shape 164"/>
            <p:cNvCxnSpPr/>
            <p:nvPr/>
          </p:nvCxnSpPr>
          <p:spPr>
            <a:xfrm flipH="1">
              <a:off x="6732362" y="2172599"/>
              <a:ext cx="2192100" cy="258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65" name="Shape 165"/>
          <p:cNvGrpSpPr/>
          <p:nvPr/>
        </p:nvGrpSpPr>
        <p:grpSpPr>
          <a:xfrm rot="-411">
            <a:off x="6995967" y="1438238"/>
            <a:ext cx="1851276" cy="2856240"/>
            <a:chOff x="6711075" y="2172599"/>
            <a:chExt cx="2213386" cy="2724899"/>
          </a:xfrm>
        </p:grpSpPr>
        <p:cxnSp>
          <p:nvCxnSpPr>
            <p:cNvPr id="166" name="Shape 166"/>
            <p:cNvCxnSpPr/>
            <p:nvPr/>
          </p:nvCxnSpPr>
          <p:spPr>
            <a:xfrm flipH="1">
              <a:off x="6711075" y="2172599"/>
              <a:ext cx="53999" cy="27248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7" name="Shape 167"/>
            <p:cNvCxnSpPr/>
            <p:nvPr/>
          </p:nvCxnSpPr>
          <p:spPr>
            <a:xfrm flipH="1">
              <a:off x="8884125" y="2182750"/>
              <a:ext cx="299" cy="26666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8" name="Shape 168"/>
            <p:cNvCxnSpPr/>
            <p:nvPr/>
          </p:nvCxnSpPr>
          <p:spPr>
            <a:xfrm flipH="1">
              <a:off x="6727025" y="4837475"/>
              <a:ext cx="2180999" cy="210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9" name="Shape 169"/>
            <p:cNvCxnSpPr/>
            <p:nvPr/>
          </p:nvCxnSpPr>
          <p:spPr>
            <a:xfrm flipH="1">
              <a:off x="6732362" y="2172599"/>
              <a:ext cx="2192100" cy="258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Feedback Experience Prototype 2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193725" y="1476775"/>
            <a:ext cx="8520599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➢"/>
            </a:pPr>
            <a:r>
              <a:rPr lang="en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 artist: Have clients tag their requests so they can be filtered by type (painting? digital art? ceramic? etc)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➢"/>
            </a:pPr>
            <a:r>
              <a:rPr lang="en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 client: Change it so the client can see all of their artist mock-ups at once and compare in the same window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8011200" y="58025"/>
            <a:ext cx="1132800" cy="1132800"/>
          </a:xfrm>
          <a:prstGeom prst="star4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25" y="888770"/>
            <a:ext cx="2923449" cy="2207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Shape 182"/>
          <p:cNvGrpSpPr/>
          <p:nvPr/>
        </p:nvGrpSpPr>
        <p:grpSpPr>
          <a:xfrm>
            <a:off x="252878" y="873100"/>
            <a:ext cx="2967934" cy="2206484"/>
            <a:chOff x="252878" y="873100"/>
            <a:chExt cx="2967934" cy="2206484"/>
          </a:xfrm>
        </p:grpSpPr>
        <p:cxnSp>
          <p:nvCxnSpPr>
            <p:cNvPr id="183" name="Shape 183"/>
            <p:cNvCxnSpPr/>
            <p:nvPr/>
          </p:nvCxnSpPr>
          <p:spPr>
            <a:xfrm flipH="1">
              <a:off x="295076" y="888815"/>
              <a:ext cx="2099" cy="21789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84" name="Shape 184"/>
            <p:cNvCxnSpPr/>
            <p:nvPr/>
          </p:nvCxnSpPr>
          <p:spPr>
            <a:xfrm>
              <a:off x="3173850" y="873100"/>
              <a:ext cx="2399" cy="21860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85" name="Shape 185"/>
            <p:cNvCxnSpPr/>
            <p:nvPr/>
          </p:nvCxnSpPr>
          <p:spPr>
            <a:xfrm flipH="1">
              <a:off x="259499" y="3037284"/>
              <a:ext cx="2946899" cy="423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86" name="Shape 186"/>
            <p:cNvCxnSpPr/>
            <p:nvPr/>
          </p:nvCxnSpPr>
          <p:spPr>
            <a:xfrm flipH="1">
              <a:off x="252878" y="888815"/>
              <a:ext cx="2967934" cy="20848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450" y="267974"/>
            <a:ext cx="3639398" cy="238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Shape 188"/>
          <p:cNvGrpSpPr/>
          <p:nvPr/>
        </p:nvGrpSpPr>
        <p:grpSpPr>
          <a:xfrm>
            <a:off x="3549064" y="220351"/>
            <a:ext cx="3697833" cy="2481599"/>
            <a:chOff x="4082464" y="220351"/>
            <a:chExt cx="3697833" cy="2481599"/>
          </a:xfrm>
        </p:grpSpPr>
        <p:cxnSp>
          <p:nvCxnSpPr>
            <p:cNvPr id="189" name="Shape 189"/>
            <p:cNvCxnSpPr/>
            <p:nvPr/>
          </p:nvCxnSpPr>
          <p:spPr>
            <a:xfrm flipH="1">
              <a:off x="4082464" y="220351"/>
              <a:ext cx="32100" cy="24815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90" name="Shape 190"/>
            <p:cNvCxnSpPr/>
            <p:nvPr/>
          </p:nvCxnSpPr>
          <p:spPr>
            <a:xfrm flipH="1">
              <a:off x="7725564" y="236313"/>
              <a:ext cx="18752" cy="2410998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91" name="Shape 191"/>
            <p:cNvCxnSpPr/>
            <p:nvPr/>
          </p:nvCxnSpPr>
          <p:spPr>
            <a:xfrm flipH="1">
              <a:off x="4146604" y="2622859"/>
              <a:ext cx="3616046" cy="24521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92" name="Shape 192"/>
            <p:cNvCxnSpPr/>
            <p:nvPr/>
          </p:nvCxnSpPr>
          <p:spPr>
            <a:xfrm flipH="1">
              <a:off x="4146413" y="236313"/>
              <a:ext cx="3633883" cy="2315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193" name="Shape 193"/>
          <p:cNvSpPr txBox="1"/>
          <p:nvPr>
            <p:ph type="title"/>
          </p:nvPr>
        </p:nvSpPr>
        <p:spPr>
          <a:xfrm>
            <a:off x="162075" y="143075"/>
            <a:ext cx="3920400" cy="564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Prototype 3</a:t>
            </a:r>
            <a:r>
              <a:rPr lang="en" sz="2400">
                <a:solidFill>
                  <a:srgbClr val="073763"/>
                </a:solidFill>
              </a:rPr>
              <a:t>: 10 Lines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8857" y="1516708"/>
            <a:ext cx="3035665" cy="338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2650" y="2172625"/>
            <a:ext cx="2406725" cy="2626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Shape 196"/>
          <p:cNvGrpSpPr/>
          <p:nvPr/>
        </p:nvGrpSpPr>
        <p:grpSpPr>
          <a:xfrm>
            <a:off x="2752637" y="2141112"/>
            <a:ext cx="2406725" cy="2689800"/>
            <a:chOff x="2752637" y="2141112"/>
            <a:chExt cx="2406725" cy="2689800"/>
          </a:xfrm>
        </p:grpSpPr>
        <p:cxnSp>
          <p:nvCxnSpPr>
            <p:cNvPr id="197" name="Shape 197"/>
            <p:cNvCxnSpPr/>
            <p:nvPr/>
          </p:nvCxnSpPr>
          <p:spPr>
            <a:xfrm flipH="1">
              <a:off x="2752637" y="2141112"/>
              <a:ext cx="58800" cy="26898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98" name="Shape 198"/>
            <p:cNvCxnSpPr/>
            <p:nvPr/>
          </p:nvCxnSpPr>
          <p:spPr>
            <a:xfrm>
              <a:off x="5120650" y="2147375"/>
              <a:ext cx="2699" cy="26481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99" name="Shape 199"/>
            <p:cNvCxnSpPr/>
            <p:nvPr/>
          </p:nvCxnSpPr>
          <p:spPr>
            <a:xfrm flipH="1">
              <a:off x="2775987" y="4768887"/>
              <a:ext cx="2371800" cy="269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200" name="Shape 200"/>
            <p:cNvCxnSpPr/>
            <p:nvPr/>
          </p:nvCxnSpPr>
          <p:spPr>
            <a:xfrm flipH="1">
              <a:off x="2775862" y="2141112"/>
              <a:ext cx="2383499" cy="255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201" name="Shape 201"/>
          <p:cNvGrpSpPr/>
          <p:nvPr/>
        </p:nvGrpSpPr>
        <p:grpSpPr>
          <a:xfrm>
            <a:off x="5869148" y="1516612"/>
            <a:ext cx="3055688" cy="3380618"/>
            <a:chOff x="6710997" y="2172599"/>
            <a:chExt cx="2213465" cy="2724767"/>
          </a:xfrm>
        </p:grpSpPr>
        <p:cxnSp>
          <p:nvCxnSpPr>
            <p:cNvPr id="202" name="Shape 202"/>
            <p:cNvCxnSpPr/>
            <p:nvPr/>
          </p:nvCxnSpPr>
          <p:spPr>
            <a:xfrm flipH="1">
              <a:off x="6710997" y="2172599"/>
              <a:ext cx="54078" cy="2724767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203" name="Shape 203"/>
            <p:cNvCxnSpPr/>
            <p:nvPr/>
          </p:nvCxnSpPr>
          <p:spPr>
            <a:xfrm flipH="1">
              <a:off x="8884125" y="2182750"/>
              <a:ext cx="299" cy="26666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204" name="Shape 204"/>
            <p:cNvCxnSpPr/>
            <p:nvPr/>
          </p:nvCxnSpPr>
          <p:spPr>
            <a:xfrm flipH="1">
              <a:off x="6727025" y="4837475"/>
              <a:ext cx="2180999" cy="210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205" name="Shape 205"/>
            <p:cNvCxnSpPr/>
            <p:nvPr/>
          </p:nvCxnSpPr>
          <p:spPr>
            <a:xfrm flipH="1">
              <a:off x="6732357" y="2172599"/>
              <a:ext cx="2192104" cy="25831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301950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Feedback Experience Prototype 3 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190850"/>
            <a:ext cx="8520599" cy="3068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SzPct val="100000"/>
              <a:buChar char="➢"/>
            </a:pPr>
            <a:r>
              <a:rPr lang="en" sz="2400">
                <a:solidFill>
                  <a:srgbClr val="FFFF00"/>
                </a:solidFill>
              </a:rPr>
              <a:t>Had starting context (“There’s a CS career fair today”), but didn’t know what they were making collectively at first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SzPct val="100000"/>
              <a:buChar char="➢"/>
            </a:pPr>
            <a:r>
              <a:rPr lang="en" sz="2400">
                <a:solidFill>
                  <a:srgbClr val="FFFF00"/>
                </a:solidFill>
              </a:rPr>
              <a:t>Started to see their drawing developing into something </a:t>
            </a:r>
          </a:p>
          <a:p>
            <a:pPr indent="-381000" lvl="1" marL="914400" rtl="0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SzPct val="100000"/>
              <a:buChar char="○"/>
            </a:pPr>
            <a:r>
              <a:rPr lang="en" sz="2400">
                <a:solidFill>
                  <a:srgbClr val="FFFF00"/>
                </a:solidFill>
              </a:rPr>
              <a:t>“This is really fun”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SzPct val="100000"/>
              <a:buChar char="➢"/>
            </a:pPr>
            <a:r>
              <a:rPr lang="en" sz="2400">
                <a:solidFill>
                  <a:srgbClr val="FFFF00"/>
                </a:solidFill>
              </a:rPr>
              <a:t>We should add a chat feature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SzPct val="100000"/>
              <a:buChar char="➢"/>
            </a:pPr>
            <a:r>
              <a:rPr lang="en" sz="2400">
                <a:solidFill>
                  <a:srgbClr val="FFFF00"/>
                </a:solidFill>
              </a:rPr>
              <a:t>“This is going to be in a class presentation, I’ll keep it not perverted then” </a:t>
            </a:r>
          </a:p>
          <a:p>
            <a:pPr indent="-381000" lvl="1" marL="914400" rtl="0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SzPct val="100000"/>
              <a:buChar char="○"/>
            </a:pPr>
            <a:r>
              <a:rPr lang="en" sz="2400">
                <a:solidFill>
                  <a:srgbClr val="FFFF00"/>
                </a:solidFill>
              </a:rPr>
              <a:t>Need to censor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8011200" y="58050"/>
            <a:ext cx="1132800" cy="1132800"/>
          </a:xfrm>
          <a:prstGeom prst="star4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3008700" y="1923175"/>
            <a:ext cx="3822599" cy="74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3600">
                <a:solidFill>
                  <a:srgbClr val="FFFF00"/>
                </a:solidFill>
              </a:rPr>
              <a:t>10 Lines?</a:t>
            </a:r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A game where you can be an artist without being judged :)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294975" y="70800"/>
            <a:ext cx="2630999" cy="12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Conclusion </a:t>
            </a:r>
          </a:p>
        </p:txBody>
      </p:sp>
      <p:sp>
        <p:nvSpPr>
          <p:cNvPr id="219" name="Shape 219"/>
          <p:cNvSpPr/>
          <p:nvPr/>
        </p:nvSpPr>
        <p:spPr>
          <a:xfrm>
            <a:off x="8011200" y="58050"/>
            <a:ext cx="1132800" cy="1132800"/>
          </a:xfrm>
          <a:prstGeom prst="star4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 &amp; Feedback </a:t>
            </a:r>
          </a:p>
        </p:txBody>
      </p:sp>
      <p:sp>
        <p:nvSpPr>
          <p:cNvPr id="225" name="Shape 225"/>
          <p:cNvSpPr/>
          <p:nvPr/>
        </p:nvSpPr>
        <p:spPr>
          <a:xfrm>
            <a:off x="3526150" y="1486625"/>
            <a:ext cx="2091700" cy="2567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cap="flat" cmpd="sng" w="9525">
                  <a:solidFill>
                    <a:srgbClr val="F1C23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259500" y="288800"/>
            <a:ext cx="5325600" cy="62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Additional Interviews 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128950" y="1258625"/>
            <a:ext cx="1751100" cy="1619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Ben-Zhen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Digital art student at the Academy of Art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950" y="1258612"/>
            <a:ext cx="2352576" cy="352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500" y="1258612"/>
            <a:ext cx="3138099" cy="27567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idx="2" type="body"/>
          </p:nvPr>
        </p:nvSpPr>
        <p:spPr>
          <a:xfrm>
            <a:off x="296800" y="3583200"/>
            <a:ext cx="4171499" cy="133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u="sng"/>
              <a:t>Joyce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00"/>
                </a:solidFill>
              </a:rPr>
              <a:t>Design Student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00"/>
                </a:solidFill>
              </a:rPr>
              <a:t>California College of Art</a:t>
            </a:r>
            <a:r>
              <a:rPr lang="en" sz="14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249350" y="213050"/>
            <a:ext cx="5390400" cy="730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Point Of View’s 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286700" y="1276025"/>
            <a:ext cx="2727900" cy="3452399"/>
          </a:xfrm>
          <a:prstGeom prst="rect">
            <a:avLst/>
          </a:prstGeom>
          <a:solidFill>
            <a:srgbClr val="F4CCCC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80000"/>
                </a:solidFill>
              </a:rPr>
              <a:t>We met </a:t>
            </a:r>
            <a:r>
              <a:rPr lang="en" sz="1400">
                <a:solidFill>
                  <a:srgbClr val="000000"/>
                </a:solidFill>
              </a:rPr>
              <a:t>Ben-zhen, a digital art student at the Academy of Art. 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980000"/>
                </a:solidFill>
              </a:rPr>
              <a:t>We were amazed to realize</a:t>
            </a:r>
            <a:r>
              <a:rPr lang="en" sz="1400">
                <a:solidFill>
                  <a:srgbClr val="980000"/>
                </a:solidFill>
              </a:rPr>
              <a:t> </a:t>
            </a:r>
            <a:r>
              <a:rPr lang="en" sz="1400">
                <a:solidFill>
                  <a:srgbClr val="000000"/>
                </a:solidFill>
              </a:rPr>
              <a:t>that she </a:t>
            </a:r>
            <a:r>
              <a:rPr b="1" lang="en" sz="1400">
                <a:solidFill>
                  <a:srgbClr val="000000"/>
                </a:solidFill>
              </a:rPr>
              <a:t>lacked confidence </a:t>
            </a:r>
            <a:r>
              <a:rPr lang="en" sz="1400">
                <a:solidFill>
                  <a:srgbClr val="000000"/>
                </a:solidFill>
              </a:rPr>
              <a:t>without an impressive portfolio. 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980000"/>
                </a:solidFill>
              </a:rPr>
              <a:t>I</a:t>
            </a:r>
            <a:r>
              <a:rPr b="1" lang="en" sz="1400">
                <a:solidFill>
                  <a:srgbClr val="980000"/>
                </a:solidFill>
              </a:rPr>
              <a:t>t would be game-changing to</a:t>
            </a:r>
            <a:r>
              <a:rPr lang="en" sz="1400">
                <a:solidFill>
                  <a:srgbClr val="000000"/>
                </a:solidFill>
              </a:rPr>
              <a:t> help her realize that there are other ways to prove herself.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3208050" y="1276025"/>
            <a:ext cx="2727900" cy="3452399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FF9900"/>
                </a:solidFill>
              </a:rPr>
              <a:t>We met</a:t>
            </a:r>
            <a:r>
              <a:rPr lang="en" sz="1400">
                <a:solidFill>
                  <a:srgbClr val="FF9900"/>
                </a:solidFill>
              </a:rPr>
              <a:t> </a:t>
            </a:r>
            <a:r>
              <a:rPr lang="en" sz="1400">
                <a:solidFill>
                  <a:srgbClr val="000000"/>
                </a:solidFill>
              </a:rPr>
              <a:t>Joyce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FF9900"/>
                </a:solidFill>
              </a:rPr>
              <a:t>We were amazed to realize</a:t>
            </a:r>
            <a:r>
              <a:rPr lang="en" sz="1400">
                <a:solidFill>
                  <a:srgbClr val="FF9900"/>
                </a:solidFill>
              </a:rPr>
              <a:t> </a:t>
            </a:r>
            <a:r>
              <a:rPr lang="en" sz="1400">
                <a:solidFill>
                  <a:srgbClr val="000000"/>
                </a:solidFill>
              </a:rPr>
              <a:t>she has trouble finding compatible clients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FF9900"/>
                </a:solidFill>
              </a:rPr>
              <a:t>We think it would be game changing to</a:t>
            </a:r>
            <a:r>
              <a:rPr b="1" lang="en" sz="1400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rgbClr val="000000"/>
                </a:solidFill>
              </a:rPr>
              <a:t>help her find the right clients for her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87" name="Shape 87"/>
          <p:cNvSpPr txBox="1"/>
          <p:nvPr>
            <p:ph idx="3" type="body"/>
          </p:nvPr>
        </p:nvSpPr>
        <p:spPr>
          <a:xfrm>
            <a:off x="6129400" y="1276025"/>
            <a:ext cx="2727900" cy="3452399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274E13"/>
                </a:solidFill>
              </a:rPr>
              <a:t>We met </a:t>
            </a:r>
            <a:r>
              <a:rPr lang="en" sz="1400">
                <a:solidFill>
                  <a:srgbClr val="000000"/>
                </a:solidFill>
              </a:rPr>
              <a:t>Emile..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38761D"/>
                </a:solidFill>
              </a:rPr>
              <a:t>We were amazed to realize</a:t>
            </a:r>
            <a:r>
              <a:rPr lang="en" sz="1400">
                <a:solidFill>
                  <a:srgbClr val="000000"/>
                </a:solidFill>
              </a:rPr>
              <a:t> that he relies primarily on his network for clients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38761D"/>
                </a:solidFill>
              </a:rPr>
              <a:t>We think it would be game changing to</a:t>
            </a:r>
            <a:r>
              <a:rPr b="1" lang="en" sz="1400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rgbClr val="000000"/>
                </a:solidFill>
              </a:rPr>
              <a:t>help him reach outside of his network</a:t>
            </a:r>
            <a:r>
              <a:rPr lang="en" sz="1400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162037" y="157325"/>
            <a:ext cx="3165899" cy="56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might We? 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 flipH="1">
            <a:off x="8832299" y="2214075"/>
            <a:ext cx="311700" cy="235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883" y="968825"/>
            <a:ext cx="6382428" cy="394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Top Three HMW’s 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1494300" y="1396100"/>
            <a:ext cx="6155400" cy="199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➢"/>
            </a:pPr>
            <a:r>
              <a:rPr lang="en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HMW help artists integrate business and art?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➢"/>
            </a:pPr>
            <a:r>
              <a:rPr lang="en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HMW implement real-time skill demonstrations?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➢"/>
            </a:pPr>
            <a:r>
              <a:rPr b="1" lang="en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HMW encourage artists to create spontaneously? </a:t>
            </a:r>
          </a:p>
        </p:txBody>
      </p:sp>
      <p:sp>
        <p:nvSpPr>
          <p:cNvPr id="101" name="Shape 101"/>
          <p:cNvSpPr/>
          <p:nvPr/>
        </p:nvSpPr>
        <p:spPr>
          <a:xfrm>
            <a:off x="8011200" y="58050"/>
            <a:ext cx="1132800" cy="1132800"/>
          </a:xfrm>
          <a:prstGeom prst="star4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11625" y="177825"/>
            <a:ext cx="2052599" cy="54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Solutions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775" y="177826"/>
            <a:ext cx="6436026" cy="455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174100" y="244875"/>
            <a:ext cx="3178199" cy="63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Top 3 Solutions 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792375" y="1334025"/>
            <a:ext cx="7930500" cy="2852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➢"/>
            </a:pPr>
            <a:r>
              <a:rPr lang="en" sz="2400">
                <a:solidFill>
                  <a:srgbClr val="FFFF00"/>
                </a:solidFill>
              </a:rPr>
              <a:t>Create 30-second art pieces based on the a daily theme and showcase the most popular submissions.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➢"/>
            </a:pPr>
            <a:r>
              <a:rPr lang="en" sz="2400">
                <a:solidFill>
                  <a:srgbClr val="FFFF00"/>
                </a:solidFill>
              </a:rPr>
              <a:t>Art commission platform. Client: I want to make X and I’ll give you $$ to get it done.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➢"/>
            </a:pPr>
            <a:r>
              <a:rPr b="1" lang="en" sz="2400">
                <a:solidFill>
                  <a:srgbClr val="FFFF00"/>
                </a:solidFill>
              </a:rPr>
              <a:t>Collaborative picture making, where everyone adds 10 strokes per turn to one drawing.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8011200" y="58050"/>
            <a:ext cx="1132800" cy="1132800"/>
          </a:xfrm>
          <a:prstGeom prst="star4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25778">
            <a:off x="5065411" y="331484"/>
            <a:ext cx="1959325" cy="2714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Shape 120"/>
          <p:cNvGrpSpPr/>
          <p:nvPr/>
        </p:nvGrpSpPr>
        <p:grpSpPr>
          <a:xfrm rot="410182">
            <a:off x="5005141" y="327655"/>
            <a:ext cx="2043540" cy="2734038"/>
            <a:chOff x="6711075" y="2172599"/>
            <a:chExt cx="2213386" cy="2724899"/>
          </a:xfrm>
        </p:grpSpPr>
        <p:cxnSp>
          <p:nvCxnSpPr>
            <p:cNvPr id="121" name="Shape 121"/>
            <p:cNvCxnSpPr/>
            <p:nvPr/>
          </p:nvCxnSpPr>
          <p:spPr>
            <a:xfrm flipH="1">
              <a:off x="6711075" y="2172599"/>
              <a:ext cx="53999" cy="27248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2" name="Shape 122"/>
            <p:cNvCxnSpPr/>
            <p:nvPr/>
          </p:nvCxnSpPr>
          <p:spPr>
            <a:xfrm flipH="1">
              <a:off x="8884125" y="2182750"/>
              <a:ext cx="299" cy="26666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3" name="Shape 123"/>
            <p:cNvCxnSpPr/>
            <p:nvPr/>
          </p:nvCxnSpPr>
          <p:spPr>
            <a:xfrm flipH="1">
              <a:off x="6727025" y="4837475"/>
              <a:ext cx="2180999" cy="210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4" name="Shape 124"/>
            <p:cNvCxnSpPr/>
            <p:nvPr/>
          </p:nvCxnSpPr>
          <p:spPr>
            <a:xfrm flipH="1">
              <a:off x="6732362" y="2172599"/>
              <a:ext cx="2192100" cy="258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270600" y="177050"/>
            <a:ext cx="4897200" cy="60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1: </a:t>
            </a:r>
            <a:r>
              <a:rPr lang="en">
                <a:solidFill>
                  <a:srgbClr val="073763"/>
                </a:solidFill>
              </a:rPr>
              <a:t>Art Prompts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150" y="1472849"/>
            <a:ext cx="2633240" cy="3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4255">
            <a:off x="6886596" y="2034157"/>
            <a:ext cx="2018382" cy="257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99154">
            <a:off x="3204885" y="1268295"/>
            <a:ext cx="2036379" cy="3231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Shape 129"/>
          <p:cNvGrpSpPr/>
          <p:nvPr/>
        </p:nvGrpSpPr>
        <p:grpSpPr>
          <a:xfrm rot="-351640">
            <a:off x="3218115" y="1236211"/>
            <a:ext cx="2085285" cy="3287338"/>
            <a:chOff x="6711075" y="2172599"/>
            <a:chExt cx="2213386" cy="2724899"/>
          </a:xfrm>
        </p:grpSpPr>
        <p:cxnSp>
          <p:nvCxnSpPr>
            <p:cNvPr id="130" name="Shape 130"/>
            <p:cNvCxnSpPr/>
            <p:nvPr/>
          </p:nvCxnSpPr>
          <p:spPr>
            <a:xfrm flipH="1">
              <a:off x="6711075" y="2172599"/>
              <a:ext cx="53999" cy="27248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1" name="Shape 131"/>
            <p:cNvCxnSpPr/>
            <p:nvPr/>
          </p:nvCxnSpPr>
          <p:spPr>
            <a:xfrm flipH="1">
              <a:off x="8884125" y="2182750"/>
              <a:ext cx="299" cy="26666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2" name="Shape 132"/>
            <p:cNvCxnSpPr/>
            <p:nvPr/>
          </p:nvCxnSpPr>
          <p:spPr>
            <a:xfrm flipH="1">
              <a:off x="6727025" y="4837475"/>
              <a:ext cx="2180999" cy="210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3" name="Shape 133"/>
            <p:cNvCxnSpPr/>
            <p:nvPr/>
          </p:nvCxnSpPr>
          <p:spPr>
            <a:xfrm flipH="1">
              <a:off x="6732362" y="2172599"/>
              <a:ext cx="2192100" cy="258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34" name="Shape 134"/>
          <p:cNvGrpSpPr/>
          <p:nvPr/>
        </p:nvGrpSpPr>
        <p:grpSpPr>
          <a:xfrm rot="-204584">
            <a:off x="6884501" y="2015973"/>
            <a:ext cx="2065426" cy="2626032"/>
            <a:chOff x="6711075" y="2172599"/>
            <a:chExt cx="2213386" cy="2724899"/>
          </a:xfrm>
        </p:grpSpPr>
        <p:cxnSp>
          <p:nvCxnSpPr>
            <p:cNvPr id="135" name="Shape 135"/>
            <p:cNvCxnSpPr/>
            <p:nvPr/>
          </p:nvCxnSpPr>
          <p:spPr>
            <a:xfrm flipH="1">
              <a:off x="6711075" y="2172599"/>
              <a:ext cx="53999" cy="27248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6" name="Shape 136"/>
            <p:cNvCxnSpPr/>
            <p:nvPr/>
          </p:nvCxnSpPr>
          <p:spPr>
            <a:xfrm flipH="1">
              <a:off x="8884125" y="2182750"/>
              <a:ext cx="299" cy="2666699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7" name="Shape 137"/>
            <p:cNvCxnSpPr/>
            <p:nvPr/>
          </p:nvCxnSpPr>
          <p:spPr>
            <a:xfrm flipH="1">
              <a:off x="6727025" y="4837475"/>
              <a:ext cx="2180999" cy="210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8" name="Shape 138"/>
            <p:cNvCxnSpPr/>
            <p:nvPr/>
          </p:nvCxnSpPr>
          <p:spPr>
            <a:xfrm flipH="1">
              <a:off x="6732362" y="2172599"/>
              <a:ext cx="2192100" cy="2580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Feedback Prototype 1 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766825" y="1447450"/>
            <a:ext cx="6956399" cy="1219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SzPct val="100000"/>
              <a:buChar char="➢"/>
            </a:pPr>
            <a:r>
              <a:rPr lang="en" sz="2400">
                <a:solidFill>
                  <a:srgbClr val="FFFF00"/>
                </a:solidFill>
              </a:rPr>
              <a:t>“Oh, This is really cool”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SzPct val="100000"/>
              <a:buChar char="➢"/>
            </a:pPr>
            <a:r>
              <a:rPr lang="en" sz="2400">
                <a:solidFill>
                  <a:srgbClr val="FFFF00"/>
                </a:solidFill>
              </a:rPr>
              <a:t>Aftering seeing the feed asked “What do I do?” 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Char char="➢"/>
            </a:pPr>
            <a:r>
              <a:rPr lang="en" sz="2400">
                <a:solidFill>
                  <a:srgbClr val="FFFF00"/>
                </a:solidFill>
              </a:rPr>
              <a:t>Editors display should change depending on the upload conten</a:t>
            </a:r>
            <a:r>
              <a:rPr lang="en">
                <a:solidFill>
                  <a:srgbClr val="FFFF00"/>
                </a:solidFill>
              </a:rPr>
              <a:t>t </a:t>
            </a:r>
          </a:p>
        </p:txBody>
      </p:sp>
      <p:sp>
        <p:nvSpPr>
          <p:cNvPr id="145" name="Shape 145"/>
          <p:cNvSpPr/>
          <p:nvPr/>
        </p:nvSpPr>
        <p:spPr>
          <a:xfrm>
            <a:off x="7928600" y="128825"/>
            <a:ext cx="1132800" cy="1132800"/>
          </a:xfrm>
          <a:prstGeom prst="star4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