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143500" cx="9144000"/>
  <p:notesSz cx="6858000" cy="9144000"/>
  <p:embeddedFontLst>
    <p:embeddedFont>
      <p:font typeface="Raleway"/>
      <p:regular r:id="rId36"/>
      <p:bold r:id="rId37"/>
    </p:embeddedFont>
    <p:embeddedFont>
      <p:font typeface="Lato"/>
      <p:regular r:id="rId38"/>
      <p:bold r:id="rId39"/>
      <p:italic r:id="rId40"/>
      <p:boldItalic r:id="rId41"/>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6.xml"/><Relationship Id="rId41" Type="http://schemas.openxmlformats.org/officeDocument/2006/relationships/font" Target="fonts/Lato-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aleway-bold.fntdata"/><Relationship Id="rId14" Type="http://schemas.openxmlformats.org/officeDocument/2006/relationships/slide" Target="slides/slide10.xml"/><Relationship Id="rId36" Type="http://schemas.openxmlformats.org/officeDocument/2006/relationships/font" Target="fonts/Raleway-regular.fntdata"/><Relationship Id="rId17" Type="http://schemas.openxmlformats.org/officeDocument/2006/relationships/slide" Target="slides/slide13.xml"/><Relationship Id="rId39" Type="http://schemas.openxmlformats.org/officeDocument/2006/relationships/font" Target="fonts/Lato-bold.fntdata"/><Relationship Id="rId16" Type="http://schemas.openxmlformats.org/officeDocument/2006/relationships/slide" Target="slides/slide12.xml"/><Relationship Id="rId38" Type="http://schemas.openxmlformats.org/officeDocument/2006/relationships/font" Target="fonts/Lat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7" name="Shape 1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 name="Shape 2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4" name="Shape 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8" name="Shape 2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5" name="Shape 2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2" name="Shape 2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9" name="Shape 2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3" name="Shape 2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2" name="Shape 3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6" name="Shape 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2" name="Shape 3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2" name="Shape 3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4" name="Shape 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457200" rtl="0">
              <a:lnSpc>
                <a:spcPct val="115000"/>
              </a:lnSpc>
              <a:spcBef>
                <a:spcPts val="0"/>
              </a:spcBef>
              <a:buClr>
                <a:schemeClr val="dk2"/>
              </a:buClr>
              <a:buSzPct val="100000"/>
              <a:buFont typeface="Arial"/>
              <a:buNone/>
            </a:pPr>
            <a:r>
              <a:rPr lang="en">
                <a:solidFill>
                  <a:schemeClr val="dk2"/>
                </a:solidFill>
              </a:rPr>
              <a:t> the Phocus Button would serve as a combination of egg timer and the Easy button that would be synced to the user’s phone. It would allow individuals to set a Phocus time and start their session at the same time in a visually appealing way. </a:t>
            </a:r>
          </a:p>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457200" rtl="0">
              <a:lnSpc>
                <a:spcPct val="115000"/>
              </a:lnSpc>
              <a:spcBef>
                <a:spcPts val="0"/>
              </a:spcBef>
              <a:buClr>
                <a:schemeClr val="dk2"/>
              </a:buClr>
              <a:buSzPct val="100000"/>
              <a:buFont typeface="Arial"/>
              <a:buNone/>
            </a:pPr>
            <a:r>
              <a:rPr lang="en">
                <a:solidFill>
                  <a:schemeClr val="dk2"/>
                </a:solidFill>
              </a:rPr>
              <a:t>Phocus Watch would have a button in the middle of its screen. If the user clicks it, a focus session will be created and the phone will be muted. If the Phocus Watch approaches the phone any time during the focus session, the Watch will vibrate on the user’s wrist and warn the user not to use the phone.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5" name="Shape 1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457200" rtl="0">
              <a:lnSpc>
                <a:spcPct val="115000"/>
              </a:lnSpc>
              <a:spcBef>
                <a:spcPts val="0"/>
              </a:spcBef>
              <a:buClr>
                <a:schemeClr val="dk2"/>
              </a:buClr>
              <a:buSzPct val="100000"/>
              <a:buFont typeface="Arial"/>
              <a:buNone/>
            </a:pPr>
            <a:r>
              <a:rPr lang="en">
                <a:solidFill>
                  <a:schemeClr val="dk2"/>
                </a:solidFill>
              </a:rPr>
              <a:t>We were very excited for the originality and simplicity of the Phocus Watch and the Phocus Button. However, given that both the Watch and the Button had very few functions beyond making users focus, user adoption may be problematic. A mobile app, in contrast, is easier to adopt.</a:t>
            </a:r>
          </a:p>
          <a:p>
            <a:pPr indent="0" lvl="0" marL="457200" rtl="0">
              <a:lnSpc>
                <a:spcPct val="115000"/>
              </a:lnSpc>
              <a:spcBef>
                <a:spcPts val="0"/>
              </a:spcBef>
              <a:buClr>
                <a:schemeClr val="dk2"/>
              </a:buClr>
              <a:buFont typeface="Arial"/>
              <a:buNone/>
            </a:pPr>
            <a:r>
              <a:t/>
            </a:r>
            <a:endParaRPr>
              <a:solidFill>
                <a:schemeClr val="dk2"/>
              </a:solidFill>
            </a:endParaRPr>
          </a:p>
          <a:p>
            <a:pPr indent="0" lvl="0" marL="457200" rtl="0">
              <a:lnSpc>
                <a:spcPct val="115000"/>
              </a:lnSpc>
              <a:spcBef>
                <a:spcPts val="0"/>
              </a:spcBef>
              <a:buClr>
                <a:schemeClr val="dk2"/>
              </a:buClr>
              <a:buSzPct val="100000"/>
              <a:buFont typeface="Arial"/>
              <a:buNone/>
            </a:pPr>
            <a:r>
              <a:rPr lang="en">
                <a:solidFill>
                  <a:schemeClr val="dk2"/>
                </a:solidFill>
              </a:rPr>
              <a:t>Secondly, we believe that the Phocus App is easier to use. For the Watch and the Button, the user has to set up the hardware by connecting it with the phone. Making this connection takes time and knowledge that the Phocus App does not require.</a:t>
            </a:r>
          </a:p>
          <a:p>
            <a:pPr indent="0" lvl="0" marL="457200" rtl="0">
              <a:lnSpc>
                <a:spcPct val="115000"/>
              </a:lnSpc>
              <a:spcBef>
                <a:spcPts val="0"/>
              </a:spcBef>
              <a:buClr>
                <a:schemeClr val="dk2"/>
              </a:buClr>
              <a:buFont typeface="Arial"/>
              <a:buNone/>
            </a:pPr>
            <a:r>
              <a:t/>
            </a:r>
            <a:endParaRPr>
              <a:solidFill>
                <a:schemeClr val="dk2"/>
              </a:solidFill>
            </a:endParaRPr>
          </a:p>
          <a:p>
            <a:pPr indent="0" lvl="0" marL="457200" rtl="0">
              <a:lnSpc>
                <a:spcPct val="115000"/>
              </a:lnSpc>
              <a:spcBef>
                <a:spcPts val="0"/>
              </a:spcBef>
              <a:buClr>
                <a:schemeClr val="dk2"/>
              </a:buClr>
              <a:buSzPct val="100000"/>
              <a:buFont typeface="Arial"/>
              <a:buNone/>
            </a:pPr>
            <a:r>
              <a:rPr lang="en">
                <a:solidFill>
                  <a:schemeClr val="dk2"/>
                </a:solidFill>
              </a:rPr>
              <a:t>Thirdly, the Phocus mobile app enables users to take pictures and videos of other who have failed to focus. The Watch and the Button do not have such functionalities. Since socialization is a critical component of our product concept, we believe the Phocus app is a better medium.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cxnSp>
        <p:nvCxnSpPr>
          <p:cNvPr id="9" name="Shape 9"/>
          <p:cNvCxnSpPr/>
          <p:nvPr/>
        </p:nvCxnSpPr>
        <p:spPr>
          <a:xfrm>
            <a:off x="2477724" y="415650"/>
            <a:ext cx="6244199" cy="0"/>
          </a:xfrm>
          <a:prstGeom prst="straightConnector1">
            <a:avLst/>
          </a:prstGeom>
          <a:noFill/>
          <a:ln cap="flat" cmpd="sng" w="38100">
            <a:solidFill>
              <a:schemeClr val="lt1"/>
            </a:solidFill>
            <a:prstDash val="solid"/>
            <a:round/>
            <a:headEnd len="med" w="med" type="none"/>
            <a:tailEnd len="med" w="med" type="none"/>
          </a:ln>
        </p:spPr>
      </p:cxnSp>
      <p:cxnSp>
        <p:nvCxnSpPr>
          <p:cNvPr id="10" name="Shape 10"/>
          <p:cNvCxnSpPr/>
          <p:nvPr/>
        </p:nvCxnSpPr>
        <p:spPr>
          <a:xfrm>
            <a:off x="2477724" y="4740000"/>
            <a:ext cx="6244199" cy="0"/>
          </a:xfrm>
          <a:prstGeom prst="straightConnector1">
            <a:avLst/>
          </a:prstGeom>
          <a:noFill/>
          <a:ln cap="flat" cmpd="sng" w="19050">
            <a:solidFill>
              <a:schemeClr val="lt1"/>
            </a:solidFill>
            <a:prstDash val="solid"/>
            <a:round/>
            <a:headEnd len="med" w="med" type="none"/>
            <a:tailEnd len="med" w="med" type="none"/>
          </a:ln>
        </p:spPr>
      </p:cxnSp>
      <p:cxnSp>
        <p:nvCxnSpPr>
          <p:cNvPr id="11" name="Shape 11"/>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12" name="Shape 12"/>
          <p:cNvSpPr txBox="1"/>
          <p:nvPr>
            <p:ph type="ctrTitle"/>
          </p:nvPr>
        </p:nvSpPr>
        <p:spPr>
          <a:xfrm>
            <a:off x="2371725" y="630225"/>
            <a:ext cx="6331500" cy="1541999"/>
          </a:xfrm>
          <a:prstGeom prst="rect">
            <a:avLst/>
          </a:prstGeom>
        </p:spPr>
        <p:txBody>
          <a:bodyPr anchorCtr="0" anchor="t"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13" name="Shape 13"/>
          <p:cNvSpPr txBox="1"/>
          <p:nvPr>
            <p:ph idx="1" type="subTitle"/>
          </p:nvPr>
        </p:nvSpPr>
        <p:spPr>
          <a:xfrm>
            <a:off x="2390266" y="3238450"/>
            <a:ext cx="6331500" cy="1241699"/>
          </a:xfrm>
          <a:prstGeom prst="rect">
            <a:avLst/>
          </a:prstGeom>
        </p:spPr>
        <p:txBody>
          <a:bodyPr anchorCtr="0" anchor="b" bIns="91425" lIns="91425" rIns="91425" tIns="91425"/>
          <a:lstStyle>
            <a:lvl1pPr>
              <a:lnSpc>
                <a:spcPct val="100000"/>
              </a:lnSpc>
              <a:spcBef>
                <a:spcPts val="0"/>
              </a:spcBef>
              <a:spcAft>
                <a:spcPts val="0"/>
              </a:spcAft>
              <a:buClr>
                <a:schemeClr val="lt1"/>
              </a:buClr>
              <a:buNone/>
              <a:defRPr>
                <a:solidFill>
                  <a:schemeClr val="lt1"/>
                </a:solidFill>
              </a:defRPr>
            </a:lvl1pPr>
            <a:lvl2pPr>
              <a:lnSpc>
                <a:spcPct val="100000"/>
              </a:lnSpc>
              <a:spcBef>
                <a:spcPts val="0"/>
              </a:spcBef>
              <a:spcAft>
                <a:spcPts val="0"/>
              </a:spcAft>
              <a:buClr>
                <a:schemeClr val="lt1"/>
              </a:buClr>
              <a:buSzPct val="100000"/>
              <a:buNone/>
              <a:defRPr sz="1800">
                <a:solidFill>
                  <a:schemeClr val="lt1"/>
                </a:solidFill>
              </a:defRPr>
            </a:lvl2pPr>
            <a:lvl3pPr>
              <a:lnSpc>
                <a:spcPct val="100000"/>
              </a:lnSpc>
              <a:spcBef>
                <a:spcPts val="0"/>
              </a:spcBef>
              <a:spcAft>
                <a:spcPts val="0"/>
              </a:spcAft>
              <a:buClr>
                <a:schemeClr val="lt1"/>
              </a:buClr>
              <a:buSzPct val="100000"/>
              <a:buNone/>
              <a:defRPr sz="1800">
                <a:solidFill>
                  <a:schemeClr val="lt1"/>
                </a:solidFill>
              </a:defRPr>
            </a:lvl3pPr>
            <a:lvl4pPr>
              <a:lnSpc>
                <a:spcPct val="100000"/>
              </a:lnSpc>
              <a:spcBef>
                <a:spcPts val="0"/>
              </a:spcBef>
              <a:spcAft>
                <a:spcPts val="0"/>
              </a:spcAft>
              <a:buClr>
                <a:schemeClr val="lt1"/>
              </a:buClr>
              <a:buSzPct val="100000"/>
              <a:buNone/>
              <a:defRPr sz="1800">
                <a:solidFill>
                  <a:schemeClr val="lt1"/>
                </a:solidFill>
              </a:defRPr>
            </a:lvl4pPr>
            <a:lvl5pPr>
              <a:lnSpc>
                <a:spcPct val="100000"/>
              </a:lnSpc>
              <a:spcBef>
                <a:spcPts val="0"/>
              </a:spcBef>
              <a:spcAft>
                <a:spcPts val="0"/>
              </a:spcAft>
              <a:buClr>
                <a:schemeClr val="lt1"/>
              </a:buClr>
              <a:buSzPct val="100000"/>
              <a:buNone/>
              <a:defRPr sz="1800">
                <a:solidFill>
                  <a:schemeClr val="lt1"/>
                </a:solidFill>
              </a:defRPr>
            </a:lvl5pPr>
            <a:lvl6pPr>
              <a:lnSpc>
                <a:spcPct val="100000"/>
              </a:lnSpc>
              <a:spcBef>
                <a:spcPts val="0"/>
              </a:spcBef>
              <a:spcAft>
                <a:spcPts val="0"/>
              </a:spcAft>
              <a:buClr>
                <a:schemeClr val="lt1"/>
              </a:buClr>
              <a:buSzPct val="100000"/>
              <a:buNone/>
              <a:defRPr sz="1800">
                <a:solidFill>
                  <a:schemeClr val="lt1"/>
                </a:solidFill>
              </a:defRPr>
            </a:lvl6pPr>
            <a:lvl7pPr>
              <a:lnSpc>
                <a:spcPct val="100000"/>
              </a:lnSpc>
              <a:spcBef>
                <a:spcPts val="0"/>
              </a:spcBef>
              <a:spcAft>
                <a:spcPts val="0"/>
              </a:spcAft>
              <a:buClr>
                <a:schemeClr val="lt1"/>
              </a:buClr>
              <a:buSzPct val="100000"/>
              <a:buNone/>
              <a:defRPr sz="1800">
                <a:solidFill>
                  <a:schemeClr val="lt1"/>
                </a:solidFill>
              </a:defRPr>
            </a:lvl7pPr>
            <a:lvl8pPr>
              <a:lnSpc>
                <a:spcPct val="100000"/>
              </a:lnSpc>
              <a:spcBef>
                <a:spcPts val="0"/>
              </a:spcBef>
              <a:spcAft>
                <a:spcPts val="0"/>
              </a:spcAft>
              <a:buClr>
                <a:schemeClr val="lt1"/>
              </a:buClr>
              <a:buSzPct val="100000"/>
              <a:buNone/>
              <a:defRPr sz="1800">
                <a:solidFill>
                  <a:schemeClr val="lt1"/>
                </a:solidFill>
              </a:defRPr>
            </a:lvl8pPr>
            <a:lvl9pPr>
              <a:lnSpc>
                <a:spcPct val="100000"/>
              </a:lnSpc>
              <a:spcBef>
                <a:spcPts val="0"/>
              </a:spcBef>
              <a:spcAft>
                <a:spcPts val="0"/>
              </a:spcAft>
              <a:buClr>
                <a:schemeClr val="lt1"/>
              </a:buClr>
              <a:buSzPct val="100000"/>
              <a:buNone/>
              <a:defRPr sz="1800">
                <a:solidFill>
                  <a:schemeClr val="lt1"/>
                </a:solidFill>
              </a:defRPr>
            </a:lvl9pPr>
          </a:lstStyle>
          <a:p/>
        </p:txBody>
      </p:sp>
      <p:sp>
        <p:nvSpPr>
          <p:cNvPr id="14" name="Shape 1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9" name="Shape 59"/>
        <p:cNvGrpSpPr/>
        <p:nvPr/>
      </p:nvGrpSpPr>
      <p:grpSpPr>
        <a:xfrm>
          <a:off x="0" y="0"/>
          <a:ext cx="0" cy="0"/>
          <a:chOff x="0" y="0"/>
          <a:chExt cx="0" cy="0"/>
        </a:xfrm>
      </p:grpSpPr>
      <p:cxnSp>
        <p:nvCxnSpPr>
          <p:cNvPr id="60" name="Shape 60"/>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61" name="Shape 61"/>
          <p:cNvCxnSpPr/>
          <p:nvPr/>
        </p:nvCxnSpPr>
        <p:spPr>
          <a:xfrm>
            <a:off x="425200" y="415650"/>
            <a:ext cx="8296799" cy="0"/>
          </a:xfrm>
          <a:prstGeom prst="straightConnector1">
            <a:avLst/>
          </a:prstGeom>
          <a:noFill/>
          <a:ln cap="flat" cmpd="sng" w="38100">
            <a:solidFill>
              <a:schemeClr val="dk2"/>
            </a:solidFill>
            <a:prstDash val="solid"/>
            <a:round/>
            <a:headEnd len="med" w="med" type="none"/>
            <a:tailEnd len="med" w="med" type="none"/>
          </a:ln>
        </p:spPr>
      </p:cxnSp>
      <p:sp>
        <p:nvSpPr>
          <p:cNvPr id="62" name="Shape 62"/>
          <p:cNvSpPr txBox="1"/>
          <p:nvPr>
            <p:ph type="title"/>
          </p:nvPr>
        </p:nvSpPr>
        <p:spPr>
          <a:xfrm>
            <a:off x="853950" y="1304850"/>
            <a:ext cx="7436099" cy="1538399"/>
          </a:xfrm>
          <a:prstGeom prst="rect">
            <a:avLst/>
          </a:prstGeom>
        </p:spPr>
        <p:txBody>
          <a:bodyPr anchorCtr="0" anchor="ctr" bIns="91425" lIns="91425" rIns="91425" tIns="91425"/>
          <a:lstStyle>
            <a:lvl1pPr algn="ctr">
              <a:spcBef>
                <a:spcPts val="0"/>
              </a:spcBef>
              <a:buClr>
                <a:schemeClr val="dk1"/>
              </a:buClr>
              <a:buSzPct val="100000"/>
              <a:buFont typeface="Lato"/>
              <a:defRPr sz="9600">
                <a:solidFill>
                  <a:schemeClr val="dk1"/>
                </a:solidFill>
                <a:latin typeface="Lato"/>
                <a:ea typeface="Lato"/>
                <a:cs typeface="Lato"/>
                <a:sym typeface="Lato"/>
              </a:defRPr>
            </a:lvl1pPr>
            <a:lvl2pPr algn="ctr">
              <a:spcBef>
                <a:spcPts val="0"/>
              </a:spcBef>
              <a:buClr>
                <a:schemeClr val="dk1"/>
              </a:buClr>
              <a:buSzPct val="100000"/>
              <a:buFont typeface="Lato"/>
              <a:defRPr sz="9600">
                <a:solidFill>
                  <a:schemeClr val="dk1"/>
                </a:solidFill>
                <a:latin typeface="Lato"/>
                <a:ea typeface="Lato"/>
                <a:cs typeface="Lato"/>
                <a:sym typeface="Lato"/>
              </a:defRPr>
            </a:lvl2pPr>
            <a:lvl3pPr algn="ctr">
              <a:spcBef>
                <a:spcPts val="0"/>
              </a:spcBef>
              <a:buClr>
                <a:schemeClr val="dk1"/>
              </a:buClr>
              <a:buSzPct val="100000"/>
              <a:buFont typeface="Lato"/>
              <a:defRPr sz="9600">
                <a:solidFill>
                  <a:schemeClr val="dk1"/>
                </a:solidFill>
                <a:latin typeface="Lato"/>
                <a:ea typeface="Lato"/>
                <a:cs typeface="Lato"/>
                <a:sym typeface="Lato"/>
              </a:defRPr>
            </a:lvl3pPr>
            <a:lvl4pPr algn="ctr">
              <a:spcBef>
                <a:spcPts val="0"/>
              </a:spcBef>
              <a:buClr>
                <a:schemeClr val="dk1"/>
              </a:buClr>
              <a:buSzPct val="100000"/>
              <a:buFont typeface="Lato"/>
              <a:defRPr sz="9600">
                <a:solidFill>
                  <a:schemeClr val="dk1"/>
                </a:solidFill>
                <a:latin typeface="Lato"/>
                <a:ea typeface="Lato"/>
                <a:cs typeface="Lato"/>
                <a:sym typeface="Lato"/>
              </a:defRPr>
            </a:lvl4pPr>
            <a:lvl5pPr algn="ctr">
              <a:spcBef>
                <a:spcPts val="0"/>
              </a:spcBef>
              <a:buClr>
                <a:schemeClr val="dk1"/>
              </a:buClr>
              <a:buSzPct val="100000"/>
              <a:buFont typeface="Lato"/>
              <a:defRPr sz="9600">
                <a:solidFill>
                  <a:schemeClr val="dk1"/>
                </a:solidFill>
                <a:latin typeface="Lato"/>
                <a:ea typeface="Lato"/>
                <a:cs typeface="Lato"/>
                <a:sym typeface="Lato"/>
              </a:defRPr>
            </a:lvl5pPr>
            <a:lvl6pPr algn="ctr">
              <a:spcBef>
                <a:spcPts val="0"/>
              </a:spcBef>
              <a:buClr>
                <a:schemeClr val="dk1"/>
              </a:buClr>
              <a:buSzPct val="100000"/>
              <a:buFont typeface="Lato"/>
              <a:defRPr sz="9600">
                <a:solidFill>
                  <a:schemeClr val="dk1"/>
                </a:solidFill>
                <a:latin typeface="Lato"/>
                <a:ea typeface="Lato"/>
                <a:cs typeface="Lato"/>
                <a:sym typeface="Lato"/>
              </a:defRPr>
            </a:lvl6pPr>
            <a:lvl7pPr algn="ctr">
              <a:spcBef>
                <a:spcPts val="0"/>
              </a:spcBef>
              <a:buClr>
                <a:schemeClr val="dk1"/>
              </a:buClr>
              <a:buSzPct val="100000"/>
              <a:buFont typeface="Lato"/>
              <a:defRPr sz="9600">
                <a:solidFill>
                  <a:schemeClr val="dk1"/>
                </a:solidFill>
                <a:latin typeface="Lato"/>
                <a:ea typeface="Lato"/>
                <a:cs typeface="Lato"/>
                <a:sym typeface="Lato"/>
              </a:defRPr>
            </a:lvl7pPr>
            <a:lvl8pPr algn="ctr">
              <a:spcBef>
                <a:spcPts val="0"/>
              </a:spcBef>
              <a:buClr>
                <a:schemeClr val="dk1"/>
              </a:buClr>
              <a:buSzPct val="100000"/>
              <a:buFont typeface="Lato"/>
              <a:defRPr sz="9600">
                <a:solidFill>
                  <a:schemeClr val="dk1"/>
                </a:solidFill>
                <a:latin typeface="Lato"/>
                <a:ea typeface="Lato"/>
                <a:cs typeface="Lato"/>
                <a:sym typeface="Lato"/>
              </a:defRPr>
            </a:lvl8pPr>
            <a:lvl9pPr algn="ctr">
              <a:spcBef>
                <a:spcPts val="0"/>
              </a:spcBef>
              <a:buClr>
                <a:schemeClr val="dk1"/>
              </a:buClr>
              <a:buSzPct val="100000"/>
              <a:buFont typeface="Lato"/>
              <a:defRPr sz="9600">
                <a:solidFill>
                  <a:schemeClr val="dk1"/>
                </a:solidFill>
                <a:latin typeface="Lato"/>
                <a:ea typeface="Lato"/>
                <a:cs typeface="Lato"/>
                <a:sym typeface="Lato"/>
              </a:defRPr>
            </a:lvl9pPr>
          </a:lstStyle>
          <a:p/>
        </p:txBody>
      </p:sp>
      <p:sp>
        <p:nvSpPr>
          <p:cNvPr id="63" name="Shape 63"/>
          <p:cNvSpPr txBox="1"/>
          <p:nvPr>
            <p:ph idx="1" type="body"/>
          </p:nvPr>
        </p:nvSpPr>
        <p:spPr>
          <a:xfrm>
            <a:off x="853950" y="2919450"/>
            <a:ext cx="7436099" cy="1071599"/>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64" name="Shape 6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5" name="Shape 65"/>
        <p:cNvGrpSpPr/>
        <p:nvPr/>
      </p:nvGrpSpPr>
      <p:grpSpPr>
        <a:xfrm>
          <a:off x="0" y="0"/>
          <a:ext cx="0" cy="0"/>
          <a:chOff x="0" y="0"/>
          <a:chExt cx="0" cy="0"/>
        </a:xfrm>
      </p:grpSpPr>
      <p:sp>
        <p:nvSpPr>
          <p:cNvPr id="66" name="Shape 6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5" name="Shape 15"/>
        <p:cNvGrpSpPr/>
        <p:nvPr/>
      </p:nvGrpSpPr>
      <p:grpSpPr>
        <a:xfrm>
          <a:off x="0" y="0"/>
          <a:ext cx="0" cy="0"/>
          <a:chOff x="0" y="0"/>
          <a:chExt cx="0" cy="0"/>
        </a:xfrm>
      </p:grpSpPr>
      <p:cxnSp>
        <p:nvCxnSpPr>
          <p:cNvPr id="16" name="Shape 16"/>
          <p:cNvCxnSpPr/>
          <p:nvPr/>
        </p:nvCxnSpPr>
        <p:spPr>
          <a:xfrm>
            <a:off x="425200" y="415650"/>
            <a:ext cx="8296799" cy="0"/>
          </a:xfrm>
          <a:prstGeom prst="straightConnector1">
            <a:avLst/>
          </a:prstGeom>
          <a:noFill/>
          <a:ln cap="flat" cmpd="sng" w="38100">
            <a:solidFill>
              <a:schemeClr val="lt1"/>
            </a:solidFill>
            <a:prstDash val="solid"/>
            <a:round/>
            <a:headEnd len="med" w="med" type="none"/>
            <a:tailEnd len="med" w="med" type="none"/>
          </a:ln>
        </p:spPr>
      </p:cxnSp>
      <p:cxnSp>
        <p:nvCxnSpPr>
          <p:cNvPr id="17" name="Shape 17"/>
          <p:cNvCxnSpPr/>
          <p:nvPr/>
        </p:nvCxnSpPr>
        <p:spPr>
          <a:xfrm>
            <a:off x="425200" y="4740000"/>
            <a:ext cx="8296799" cy="0"/>
          </a:xfrm>
          <a:prstGeom prst="straightConnector1">
            <a:avLst/>
          </a:prstGeom>
          <a:noFill/>
          <a:ln cap="flat" cmpd="sng" w="19050">
            <a:solidFill>
              <a:schemeClr val="lt1"/>
            </a:solidFill>
            <a:prstDash val="solid"/>
            <a:round/>
            <a:headEnd len="med" w="med" type="none"/>
            <a:tailEnd len="med" w="med" type="none"/>
          </a:ln>
        </p:spPr>
      </p:cxnSp>
      <p:sp>
        <p:nvSpPr>
          <p:cNvPr id="18" name="Shape 18"/>
          <p:cNvSpPr txBox="1"/>
          <p:nvPr>
            <p:ph type="title"/>
          </p:nvPr>
        </p:nvSpPr>
        <p:spPr>
          <a:xfrm>
            <a:off x="406425" y="1806825"/>
            <a:ext cx="8296799" cy="1541999"/>
          </a:xfrm>
          <a:prstGeom prst="rect">
            <a:avLst/>
          </a:prstGeom>
        </p:spPr>
        <p:txBody>
          <a:bodyPr anchorCtr="0" anchor="ctr" bIns="91425" lIns="91425" rIns="91425" tIns="91425"/>
          <a:lstStyle>
            <a:lvl1pPr algn="ctr">
              <a:spcBef>
                <a:spcPts val="0"/>
              </a:spcBef>
              <a:buClr>
                <a:schemeClr val="lt1"/>
              </a:buClr>
              <a:buSzPct val="100000"/>
              <a:defRPr sz="4800">
                <a:solidFill>
                  <a:schemeClr val="lt1"/>
                </a:solidFill>
              </a:defRPr>
            </a:lvl1pPr>
            <a:lvl2pPr algn="ctr">
              <a:spcBef>
                <a:spcPts val="0"/>
              </a:spcBef>
              <a:buClr>
                <a:schemeClr val="lt1"/>
              </a:buClr>
              <a:buSzPct val="100000"/>
              <a:defRPr sz="4800">
                <a:solidFill>
                  <a:schemeClr val="lt1"/>
                </a:solidFill>
              </a:defRPr>
            </a:lvl2pPr>
            <a:lvl3pPr algn="ctr">
              <a:spcBef>
                <a:spcPts val="0"/>
              </a:spcBef>
              <a:buClr>
                <a:schemeClr val="lt1"/>
              </a:buClr>
              <a:buSzPct val="100000"/>
              <a:defRPr sz="4800">
                <a:solidFill>
                  <a:schemeClr val="lt1"/>
                </a:solidFill>
              </a:defRPr>
            </a:lvl3pPr>
            <a:lvl4pPr algn="ctr">
              <a:spcBef>
                <a:spcPts val="0"/>
              </a:spcBef>
              <a:buClr>
                <a:schemeClr val="lt1"/>
              </a:buClr>
              <a:buSzPct val="100000"/>
              <a:defRPr sz="4800">
                <a:solidFill>
                  <a:schemeClr val="lt1"/>
                </a:solidFill>
              </a:defRPr>
            </a:lvl4pPr>
            <a:lvl5pPr algn="ctr">
              <a:spcBef>
                <a:spcPts val="0"/>
              </a:spcBef>
              <a:buClr>
                <a:schemeClr val="lt1"/>
              </a:buClr>
              <a:buSzPct val="100000"/>
              <a:defRPr sz="4800">
                <a:solidFill>
                  <a:schemeClr val="lt1"/>
                </a:solidFill>
              </a:defRPr>
            </a:lvl5pPr>
            <a:lvl6pPr algn="ctr">
              <a:spcBef>
                <a:spcPts val="0"/>
              </a:spcBef>
              <a:buClr>
                <a:schemeClr val="lt1"/>
              </a:buClr>
              <a:buSzPct val="100000"/>
              <a:defRPr sz="4800">
                <a:solidFill>
                  <a:schemeClr val="lt1"/>
                </a:solidFill>
              </a:defRPr>
            </a:lvl6pPr>
            <a:lvl7pPr algn="ctr">
              <a:spcBef>
                <a:spcPts val="0"/>
              </a:spcBef>
              <a:buClr>
                <a:schemeClr val="lt1"/>
              </a:buClr>
              <a:buSzPct val="100000"/>
              <a:defRPr sz="4800">
                <a:solidFill>
                  <a:schemeClr val="lt1"/>
                </a:solidFill>
              </a:defRPr>
            </a:lvl7pPr>
            <a:lvl8pPr algn="ctr">
              <a:spcBef>
                <a:spcPts val="0"/>
              </a:spcBef>
              <a:buClr>
                <a:schemeClr val="lt1"/>
              </a:buClr>
              <a:buSzPct val="100000"/>
              <a:defRPr sz="4800">
                <a:solidFill>
                  <a:schemeClr val="lt1"/>
                </a:solidFill>
              </a:defRPr>
            </a:lvl8pPr>
            <a:lvl9pPr algn="ctr">
              <a:spcBef>
                <a:spcPts val="0"/>
              </a:spcBef>
              <a:buClr>
                <a:schemeClr val="lt1"/>
              </a:buClr>
              <a:buSzPct val="100000"/>
              <a:defRPr sz="4800">
                <a:solidFill>
                  <a:schemeClr val="lt1"/>
                </a:solidFill>
              </a:defRPr>
            </a:lvl9pPr>
          </a:lstStyle>
          <a:p/>
        </p:txBody>
      </p:sp>
      <p:sp>
        <p:nvSpPr>
          <p:cNvPr id="19" name="Shape 19"/>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cxnSp>
        <p:nvCxnSpPr>
          <p:cNvPr id="21" name="Shape 21"/>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22" name="Shape 22"/>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23" name="Shape 23"/>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24" name="Shape 24"/>
          <p:cNvSpPr txBox="1"/>
          <p:nvPr>
            <p:ph type="title"/>
          </p:nvPr>
        </p:nvSpPr>
        <p:spPr>
          <a:xfrm>
            <a:off x="2400250" y="575950"/>
            <a:ext cx="6321599" cy="635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5" name="Shape 25"/>
          <p:cNvSpPr txBox="1"/>
          <p:nvPr>
            <p:ph idx="1" type="body"/>
          </p:nvPr>
        </p:nvSpPr>
        <p:spPr>
          <a:xfrm>
            <a:off x="2410112" y="1595775"/>
            <a:ext cx="6321599" cy="3002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7" name="Shape 27"/>
        <p:cNvGrpSpPr/>
        <p:nvPr/>
      </p:nvGrpSpPr>
      <p:grpSpPr>
        <a:xfrm>
          <a:off x="0" y="0"/>
          <a:ext cx="0" cy="0"/>
          <a:chOff x="0" y="0"/>
          <a:chExt cx="0" cy="0"/>
        </a:xfrm>
      </p:grpSpPr>
      <p:cxnSp>
        <p:nvCxnSpPr>
          <p:cNvPr id="28" name="Shape 28"/>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29" name="Shape 29"/>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30" name="Shape 30"/>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31" name="Shape 31"/>
          <p:cNvSpPr txBox="1"/>
          <p:nvPr>
            <p:ph type="title"/>
          </p:nvPr>
        </p:nvSpPr>
        <p:spPr>
          <a:xfrm>
            <a:off x="2400250" y="575950"/>
            <a:ext cx="6321599" cy="635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2" name="Shape 32"/>
          <p:cNvSpPr txBox="1"/>
          <p:nvPr>
            <p:ph idx="1" type="body"/>
          </p:nvPr>
        </p:nvSpPr>
        <p:spPr>
          <a:xfrm>
            <a:off x="2400302" y="1602675"/>
            <a:ext cx="3071400" cy="3002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3" name="Shape 33"/>
          <p:cNvSpPr txBox="1"/>
          <p:nvPr>
            <p:ph idx="2" type="body"/>
          </p:nvPr>
        </p:nvSpPr>
        <p:spPr>
          <a:xfrm>
            <a:off x="5650571" y="1602675"/>
            <a:ext cx="3071400" cy="3002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4" name="Shape 3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5" name="Shape 35"/>
        <p:cNvGrpSpPr/>
        <p:nvPr/>
      </p:nvGrpSpPr>
      <p:grpSpPr>
        <a:xfrm>
          <a:off x="0" y="0"/>
          <a:ext cx="0" cy="0"/>
          <a:chOff x="0" y="0"/>
          <a:chExt cx="0" cy="0"/>
        </a:xfrm>
      </p:grpSpPr>
      <p:sp>
        <p:nvSpPr>
          <p:cNvPr id="36" name="Shape 36"/>
          <p:cNvSpPr txBox="1"/>
          <p:nvPr>
            <p:ph type="title"/>
          </p:nvPr>
        </p:nvSpPr>
        <p:spPr>
          <a:xfrm>
            <a:off x="303300" y="411575"/>
            <a:ext cx="8520599" cy="6396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7" name="Shape 37"/>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8" name="Shape 38"/>
        <p:cNvGrpSpPr/>
        <p:nvPr/>
      </p:nvGrpSpPr>
      <p:grpSpPr>
        <a:xfrm>
          <a:off x="0" y="0"/>
          <a:ext cx="0" cy="0"/>
          <a:chOff x="0" y="0"/>
          <a:chExt cx="0" cy="0"/>
        </a:xfrm>
      </p:grpSpPr>
      <p:cxnSp>
        <p:nvCxnSpPr>
          <p:cNvPr id="39" name="Shape 39"/>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40" name="Shape 40"/>
          <p:cNvSpPr txBox="1"/>
          <p:nvPr>
            <p:ph type="title"/>
          </p:nvPr>
        </p:nvSpPr>
        <p:spPr>
          <a:xfrm>
            <a:off x="319500" y="936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41" name="Shape 41"/>
          <p:cNvSpPr txBox="1"/>
          <p:nvPr>
            <p:ph idx="1" type="body"/>
          </p:nvPr>
        </p:nvSpPr>
        <p:spPr>
          <a:xfrm>
            <a:off x="319500" y="1846803"/>
            <a:ext cx="2807999" cy="28062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42" name="Shape 42"/>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43" name="Shape 43"/>
        <p:cNvGrpSpPr/>
        <p:nvPr/>
      </p:nvGrpSpPr>
      <p:grpSpPr>
        <a:xfrm>
          <a:off x="0" y="0"/>
          <a:ext cx="0" cy="0"/>
          <a:chOff x="0" y="0"/>
          <a:chExt cx="0" cy="0"/>
        </a:xfrm>
      </p:grpSpPr>
      <p:cxnSp>
        <p:nvCxnSpPr>
          <p:cNvPr id="44" name="Shape 44"/>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45" name="Shape 45"/>
          <p:cNvSpPr txBox="1"/>
          <p:nvPr>
            <p:ph type="title"/>
          </p:nvPr>
        </p:nvSpPr>
        <p:spPr>
          <a:xfrm>
            <a:off x="283103" y="712140"/>
            <a:ext cx="6244199" cy="3835499"/>
          </a:xfrm>
          <a:prstGeom prst="rect">
            <a:avLst/>
          </a:prstGeom>
        </p:spPr>
        <p:txBody>
          <a:bodyPr anchorCtr="0" anchor="ctr"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46" name="Shape 4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7" name="Shape 47"/>
        <p:cNvGrpSpPr/>
        <p:nvPr/>
      </p:nvGrpSpPr>
      <p:grpSpPr>
        <a:xfrm>
          <a:off x="0" y="0"/>
          <a:ext cx="0" cy="0"/>
          <a:chOff x="0" y="0"/>
          <a:chExt cx="0" cy="0"/>
        </a:xfrm>
      </p:grpSpPr>
      <p:sp>
        <p:nvSpPr>
          <p:cNvPr id="48" name="Shape 48"/>
          <p:cNvSpPr/>
          <p:nvPr/>
        </p:nvSpPr>
        <p:spPr>
          <a:xfrm>
            <a:off x="4572000" y="12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49" name="Shape 49"/>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50" name="Shape 50"/>
          <p:cNvSpPr txBox="1"/>
          <p:nvPr>
            <p:ph type="title"/>
          </p:nvPr>
        </p:nvSpPr>
        <p:spPr>
          <a:xfrm>
            <a:off x="265500" y="1397350"/>
            <a:ext cx="4045199" cy="1318199"/>
          </a:xfrm>
          <a:prstGeom prst="rect">
            <a:avLst/>
          </a:prstGeom>
        </p:spPr>
        <p:txBody>
          <a:bodyPr anchorCtr="0" anchor="b" bIns="91425" lIns="91425" rIns="91425" tIns="91425"/>
          <a:lstStyle>
            <a:lvl1pPr algn="ctr">
              <a:spcBef>
                <a:spcPts val="0"/>
              </a:spcBef>
              <a:buClr>
                <a:schemeClr val="dk1"/>
              </a:buClr>
              <a:buSzPct val="100000"/>
              <a:defRPr sz="3600">
                <a:solidFill>
                  <a:schemeClr val="dk1"/>
                </a:solidFill>
              </a:defRPr>
            </a:lvl1pPr>
            <a:lvl2pPr algn="ctr">
              <a:spcBef>
                <a:spcPts val="0"/>
              </a:spcBef>
              <a:buClr>
                <a:schemeClr val="dk1"/>
              </a:buClr>
              <a:buSzPct val="100000"/>
              <a:defRPr sz="3600">
                <a:solidFill>
                  <a:schemeClr val="dk1"/>
                </a:solidFill>
              </a:defRPr>
            </a:lvl2pPr>
            <a:lvl3pPr algn="ctr">
              <a:spcBef>
                <a:spcPts val="0"/>
              </a:spcBef>
              <a:buClr>
                <a:schemeClr val="dk1"/>
              </a:buClr>
              <a:buSzPct val="100000"/>
              <a:defRPr sz="3600">
                <a:solidFill>
                  <a:schemeClr val="dk1"/>
                </a:solidFill>
              </a:defRPr>
            </a:lvl3pPr>
            <a:lvl4pPr algn="ctr">
              <a:spcBef>
                <a:spcPts val="0"/>
              </a:spcBef>
              <a:buClr>
                <a:schemeClr val="dk1"/>
              </a:buClr>
              <a:buSzPct val="100000"/>
              <a:defRPr sz="3600">
                <a:solidFill>
                  <a:schemeClr val="dk1"/>
                </a:solidFill>
              </a:defRPr>
            </a:lvl4pPr>
            <a:lvl5pPr algn="ctr">
              <a:spcBef>
                <a:spcPts val="0"/>
              </a:spcBef>
              <a:buClr>
                <a:schemeClr val="dk1"/>
              </a:buClr>
              <a:buSzPct val="100000"/>
              <a:defRPr sz="3600">
                <a:solidFill>
                  <a:schemeClr val="dk1"/>
                </a:solidFill>
              </a:defRPr>
            </a:lvl5pPr>
            <a:lvl6pPr algn="ctr">
              <a:spcBef>
                <a:spcPts val="0"/>
              </a:spcBef>
              <a:buClr>
                <a:schemeClr val="dk1"/>
              </a:buClr>
              <a:buSzPct val="100000"/>
              <a:defRPr sz="3600">
                <a:solidFill>
                  <a:schemeClr val="dk1"/>
                </a:solidFill>
              </a:defRPr>
            </a:lvl6pPr>
            <a:lvl7pPr algn="ctr">
              <a:spcBef>
                <a:spcPts val="0"/>
              </a:spcBef>
              <a:buClr>
                <a:schemeClr val="dk1"/>
              </a:buClr>
              <a:buSzPct val="100000"/>
              <a:defRPr sz="3600">
                <a:solidFill>
                  <a:schemeClr val="dk1"/>
                </a:solidFill>
              </a:defRPr>
            </a:lvl7pPr>
            <a:lvl8pPr algn="ctr">
              <a:spcBef>
                <a:spcPts val="0"/>
              </a:spcBef>
              <a:buClr>
                <a:schemeClr val="dk1"/>
              </a:buClr>
              <a:buSzPct val="100000"/>
              <a:defRPr sz="3600">
                <a:solidFill>
                  <a:schemeClr val="dk1"/>
                </a:solidFill>
              </a:defRPr>
            </a:lvl8pPr>
            <a:lvl9pPr algn="ctr">
              <a:spcBef>
                <a:spcPts val="0"/>
              </a:spcBef>
              <a:buClr>
                <a:schemeClr val="dk1"/>
              </a:buClr>
              <a:buSzPct val="100000"/>
              <a:defRPr sz="3600">
                <a:solidFill>
                  <a:schemeClr val="dk1"/>
                </a:solidFill>
              </a:defRPr>
            </a:lvl9pPr>
          </a:lstStyle>
          <a:p/>
        </p:txBody>
      </p:sp>
      <p:sp>
        <p:nvSpPr>
          <p:cNvPr id="51" name="Shape 51"/>
          <p:cNvSpPr txBox="1"/>
          <p:nvPr>
            <p:ph idx="1" type="subTitle"/>
          </p:nvPr>
        </p:nvSpPr>
        <p:spPr>
          <a:xfrm>
            <a:off x="265500" y="2735370"/>
            <a:ext cx="4045199" cy="13455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52" name="Shape 52"/>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53" name="Shape 53"/>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4" name="Shape 54"/>
        <p:cNvGrpSpPr/>
        <p:nvPr/>
      </p:nvGrpSpPr>
      <p:grpSpPr>
        <a:xfrm>
          <a:off x="0" y="0"/>
          <a:ext cx="0" cy="0"/>
          <a:chOff x="0" y="0"/>
          <a:chExt cx="0" cy="0"/>
        </a:xfrm>
      </p:grpSpPr>
      <p:cxnSp>
        <p:nvCxnSpPr>
          <p:cNvPr id="55" name="Shape 55"/>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56" name="Shape 56"/>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57" name="Shape 57"/>
          <p:cNvSpPr txBox="1"/>
          <p:nvPr>
            <p:ph idx="1" type="body"/>
          </p:nvPr>
        </p:nvSpPr>
        <p:spPr>
          <a:xfrm>
            <a:off x="328017" y="4226025"/>
            <a:ext cx="8388600" cy="3936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58" name="Shape 58"/>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2400250" y="575950"/>
            <a:ext cx="6321599" cy="635399"/>
          </a:xfrm>
          <a:prstGeom prst="rect">
            <a:avLst/>
          </a:prstGeom>
          <a:noFill/>
          <a:ln>
            <a:noFill/>
          </a:ln>
        </p:spPr>
        <p:txBody>
          <a:bodyPr anchorCtr="0" anchor="t" bIns="91425" lIns="91425" rIns="91425" tIns="91425"/>
          <a:lstStyle>
            <a:lvl1pPr>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6" name="Shape 6"/>
          <p:cNvSpPr txBox="1"/>
          <p:nvPr>
            <p:ph idx="1" type="body"/>
          </p:nvPr>
        </p:nvSpPr>
        <p:spPr>
          <a:xfrm>
            <a:off x="2410112" y="1595775"/>
            <a:ext cx="6321599" cy="3002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7" name="Shape 7"/>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06.jpg"/><Relationship Id="rId4" Type="http://schemas.openxmlformats.org/officeDocument/2006/relationships/image" Target="../media/image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09.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29.png"/><Relationship Id="rId7" Type="http://schemas.openxmlformats.org/officeDocument/2006/relationships/image" Target="../media/image0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05.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04.png"/><Relationship Id="rId4" Type="http://schemas.openxmlformats.org/officeDocument/2006/relationships/image" Target="../media/image00.png"/><Relationship Id="rId5" Type="http://schemas.openxmlformats.org/officeDocument/2006/relationships/image" Target="../media/image0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0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0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0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04.png"/><Relationship Id="rId4" Type="http://schemas.openxmlformats.org/officeDocument/2006/relationships/image" Target="../media/image00.png"/><Relationship Id="rId5" Type="http://schemas.openxmlformats.org/officeDocument/2006/relationships/image" Target="../media/image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04.png"/><Relationship Id="rId4" Type="http://schemas.openxmlformats.org/officeDocument/2006/relationships/image" Target="../media/image00.png"/><Relationship Id="rId5" Type="http://schemas.openxmlformats.org/officeDocument/2006/relationships/image" Target="../media/image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04.png"/><Relationship Id="rId4" Type="http://schemas.openxmlformats.org/officeDocument/2006/relationships/image" Target="../media/image00.png"/><Relationship Id="rId5" Type="http://schemas.openxmlformats.org/officeDocument/2006/relationships/image" Target="../media/image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0.png"/><Relationship Id="rId4" Type="http://schemas.openxmlformats.org/officeDocument/2006/relationships/image" Target="../media/image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00.png"/><Relationship Id="rId4" Type="http://schemas.openxmlformats.org/officeDocument/2006/relationships/image" Target="../media/image03.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02.png"/><Relationship Id="rId4" Type="http://schemas.openxmlformats.org/officeDocument/2006/relationships/image" Target="../media/image00.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0.png"/><Relationship Id="rId4" Type="http://schemas.openxmlformats.org/officeDocument/2006/relationships/image" Target="../media/image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00.png"/><Relationship Id="rId4" Type="http://schemas.openxmlformats.org/officeDocument/2006/relationships/image" Target="../media/image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00.png"/><Relationship Id="rId4" Type="http://schemas.openxmlformats.org/officeDocument/2006/relationships/image" Target="../media/image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2"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2286000" y="0"/>
            <a:ext cx="6857950" cy="5143500"/>
          </a:xfrm>
          <a:prstGeom prst="rect">
            <a:avLst/>
          </a:prstGeom>
          <a:noFill/>
          <a:ln>
            <a:noFill/>
          </a:ln>
        </p:spPr>
      </p:pic>
      <p:pic>
        <p:nvPicPr>
          <p:cNvPr id="144" name="Shape 144"/>
          <p:cNvPicPr preferRelativeResize="0"/>
          <p:nvPr/>
        </p:nvPicPr>
        <p:blipFill>
          <a:blip r:embed="rId4">
            <a:alphaModFix/>
          </a:blip>
          <a:stretch>
            <a:fillRect/>
          </a:stretch>
        </p:blipFill>
        <p:spPr>
          <a:xfrm>
            <a:off x="146121" y="83400"/>
            <a:ext cx="889649" cy="90467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idx="4294967295" type="body"/>
          </p:nvPr>
        </p:nvSpPr>
        <p:spPr>
          <a:xfrm>
            <a:off x="906150" y="1071400"/>
            <a:ext cx="7331700" cy="918300"/>
          </a:xfrm>
          <a:prstGeom prst="rect">
            <a:avLst/>
          </a:prstGeom>
          <a:noFill/>
          <a:ln>
            <a:noFill/>
          </a:ln>
        </p:spPr>
        <p:txBody>
          <a:bodyPr anchorCtr="0" anchor="t" bIns="91425" lIns="91425" rIns="91425" tIns="91425">
            <a:noAutofit/>
          </a:bodyPr>
          <a:lstStyle/>
          <a:p>
            <a:pPr lvl="0" rtl="0">
              <a:spcBef>
                <a:spcPts val="0"/>
              </a:spcBef>
              <a:buNone/>
            </a:pPr>
            <a:r>
              <a:rPr lang="en" sz="2400"/>
              <a:t>An individual wants to focus on </a:t>
            </a:r>
            <a:r>
              <a:rPr b="1" lang="en" sz="2400"/>
              <a:t>his or her work</a:t>
            </a:r>
          </a:p>
        </p:txBody>
      </p:sp>
      <p:pic>
        <p:nvPicPr>
          <p:cNvPr id="150" name="Shape 150"/>
          <p:cNvPicPr preferRelativeResize="0"/>
          <p:nvPr/>
        </p:nvPicPr>
        <p:blipFill>
          <a:blip r:embed="rId3">
            <a:alphaModFix/>
          </a:blip>
          <a:stretch>
            <a:fillRect/>
          </a:stretch>
        </p:blipFill>
        <p:spPr>
          <a:xfrm>
            <a:off x="344325" y="1627899"/>
            <a:ext cx="1441101" cy="2932249"/>
          </a:xfrm>
          <a:prstGeom prst="rect">
            <a:avLst/>
          </a:prstGeom>
          <a:noFill/>
          <a:ln>
            <a:noFill/>
          </a:ln>
        </p:spPr>
      </p:pic>
      <p:pic>
        <p:nvPicPr>
          <p:cNvPr id="151" name="Shape 151"/>
          <p:cNvPicPr preferRelativeResize="0"/>
          <p:nvPr/>
        </p:nvPicPr>
        <p:blipFill>
          <a:blip r:embed="rId4">
            <a:alphaModFix/>
          </a:blip>
          <a:stretch>
            <a:fillRect/>
          </a:stretch>
        </p:blipFill>
        <p:spPr>
          <a:xfrm>
            <a:off x="2030762" y="1627900"/>
            <a:ext cx="1504873" cy="2932251"/>
          </a:xfrm>
          <a:prstGeom prst="rect">
            <a:avLst/>
          </a:prstGeom>
          <a:noFill/>
          <a:ln>
            <a:noFill/>
          </a:ln>
        </p:spPr>
      </p:pic>
      <p:pic>
        <p:nvPicPr>
          <p:cNvPr id="152" name="Shape 152"/>
          <p:cNvPicPr preferRelativeResize="0"/>
          <p:nvPr/>
        </p:nvPicPr>
        <p:blipFill>
          <a:blip r:embed="rId5">
            <a:alphaModFix/>
          </a:blip>
          <a:stretch>
            <a:fillRect/>
          </a:stretch>
        </p:blipFill>
        <p:spPr>
          <a:xfrm>
            <a:off x="3780975" y="1627900"/>
            <a:ext cx="1504874" cy="2932246"/>
          </a:xfrm>
          <a:prstGeom prst="rect">
            <a:avLst/>
          </a:prstGeom>
          <a:noFill/>
          <a:ln>
            <a:noFill/>
          </a:ln>
        </p:spPr>
      </p:pic>
      <p:pic>
        <p:nvPicPr>
          <p:cNvPr id="153" name="Shape 153"/>
          <p:cNvPicPr preferRelativeResize="0"/>
          <p:nvPr/>
        </p:nvPicPr>
        <p:blipFill>
          <a:blip r:embed="rId6">
            <a:alphaModFix/>
          </a:blip>
          <a:stretch>
            <a:fillRect/>
          </a:stretch>
        </p:blipFill>
        <p:spPr>
          <a:xfrm>
            <a:off x="5546962" y="1627912"/>
            <a:ext cx="1441098" cy="2932249"/>
          </a:xfrm>
          <a:prstGeom prst="rect">
            <a:avLst/>
          </a:prstGeom>
          <a:noFill/>
          <a:ln>
            <a:noFill/>
          </a:ln>
        </p:spPr>
      </p:pic>
      <p:pic>
        <p:nvPicPr>
          <p:cNvPr id="154" name="Shape 154"/>
          <p:cNvPicPr preferRelativeResize="0"/>
          <p:nvPr/>
        </p:nvPicPr>
        <p:blipFill>
          <a:blip r:embed="rId7">
            <a:alphaModFix/>
          </a:blip>
          <a:stretch>
            <a:fillRect/>
          </a:stretch>
        </p:blipFill>
        <p:spPr>
          <a:xfrm>
            <a:off x="7280746" y="1588417"/>
            <a:ext cx="1441100" cy="3011231"/>
          </a:xfrm>
          <a:prstGeom prst="rect">
            <a:avLst/>
          </a:prstGeom>
          <a:noFill/>
          <a:ln>
            <a:noFill/>
          </a:ln>
        </p:spPr>
      </p:pic>
      <p:sp>
        <p:nvSpPr>
          <p:cNvPr id="155" name="Shape 155"/>
          <p:cNvSpPr/>
          <p:nvPr/>
        </p:nvSpPr>
        <p:spPr>
          <a:xfrm>
            <a:off x="1785425" y="279292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56" name="Shape 156"/>
          <p:cNvSpPr/>
          <p:nvPr/>
        </p:nvSpPr>
        <p:spPr>
          <a:xfrm>
            <a:off x="3535625" y="279292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57" name="Shape 157"/>
          <p:cNvSpPr/>
          <p:nvPr/>
        </p:nvSpPr>
        <p:spPr>
          <a:xfrm>
            <a:off x="5272587" y="279292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58" name="Shape 158"/>
          <p:cNvSpPr/>
          <p:nvPr/>
        </p:nvSpPr>
        <p:spPr>
          <a:xfrm>
            <a:off x="6991212" y="279292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pic>
        <p:nvPicPr>
          <p:cNvPr id="159" name="Shape 159"/>
          <p:cNvPicPr preferRelativeResize="0"/>
          <p:nvPr/>
        </p:nvPicPr>
        <p:blipFill>
          <a:blip r:embed="rId8">
            <a:alphaModFix/>
          </a:blip>
          <a:stretch>
            <a:fillRect/>
          </a:stretch>
        </p:blipFill>
        <p:spPr>
          <a:xfrm>
            <a:off x="146121" y="83400"/>
            <a:ext cx="889649" cy="904675"/>
          </a:xfrm>
          <a:prstGeom prst="rect">
            <a:avLst/>
          </a:prstGeom>
          <a:noFill/>
          <a:ln>
            <a:noFill/>
          </a:ln>
        </p:spPr>
      </p:pic>
      <p:sp>
        <p:nvSpPr>
          <p:cNvPr id="160" name="Shape 160"/>
          <p:cNvSpPr txBox="1"/>
          <p:nvPr>
            <p:ph idx="4294967295" type="title"/>
          </p:nvPr>
        </p:nvSpPr>
        <p:spPr>
          <a:xfrm>
            <a:off x="2400250" y="2711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Task 1  &amp; Task Flow</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idx="4294967295" type="body"/>
          </p:nvPr>
        </p:nvSpPr>
        <p:spPr>
          <a:xfrm>
            <a:off x="344650" y="1109325"/>
            <a:ext cx="8595299" cy="918300"/>
          </a:xfrm>
          <a:prstGeom prst="rect">
            <a:avLst/>
          </a:prstGeom>
          <a:noFill/>
          <a:ln>
            <a:noFill/>
          </a:ln>
        </p:spPr>
        <p:txBody>
          <a:bodyPr anchorCtr="0" anchor="t" bIns="91425" lIns="91425" rIns="91425" tIns="91425">
            <a:noAutofit/>
          </a:bodyPr>
          <a:lstStyle/>
          <a:p>
            <a:pPr lvl="0" rtl="0">
              <a:spcBef>
                <a:spcPts val="0"/>
              </a:spcBef>
              <a:buNone/>
            </a:pPr>
            <a:r>
              <a:rPr lang="en" sz="2400"/>
              <a:t>An individual wants a </a:t>
            </a:r>
            <a:r>
              <a:rPr b="1" lang="en" sz="2400"/>
              <a:t>group</a:t>
            </a:r>
            <a:r>
              <a:rPr lang="en" sz="2400"/>
              <a:t> to put away their phones and focus</a:t>
            </a:r>
          </a:p>
        </p:txBody>
      </p:sp>
      <p:pic>
        <p:nvPicPr>
          <p:cNvPr id="166" name="Shape 166"/>
          <p:cNvPicPr preferRelativeResize="0"/>
          <p:nvPr/>
        </p:nvPicPr>
        <p:blipFill>
          <a:blip r:embed="rId3">
            <a:alphaModFix/>
          </a:blip>
          <a:stretch>
            <a:fillRect/>
          </a:stretch>
        </p:blipFill>
        <p:spPr>
          <a:xfrm>
            <a:off x="1225425" y="1615149"/>
            <a:ext cx="1441101" cy="2932249"/>
          </a:xfrm>
          <a:prstGeom prst="rect">
            <a:avLst/>
          </a:prstGeom>
          <a:noFill/>
          <a:ln>
            <a:noFill/>
          </a:ln>
        </p:spPr>
      </p:pic>
      <p:pic>
        <p:nvPicPr>
          <p:cNvPr id="167" name="Shape 167"/>
          <p:cNvPicPr preferRelativeResize="0"/>
          <p:nvPr/>
        </p:nvPicPr>
        <p:blipFill>
          <a:blip r:embed="rId4">
            <a:alphaModFix/>
          </a:blip>
          <a:stretch>
            <a:fillRect/>
          </a:stretch>
        </p:blipFill>
        <p:spPr>
          <a:xfrm>
            <a:off x="4682837" y="1615162"/>
            <a:ext cx="1441100" cy="2932246"/>
          </a:xfrm>
          <a:prstGeom prst="rect">
            <a:avLst/>
          </a:prstGeom>
          <a:noFill/>
          <a:ln>
            <a:noFill/>
          </a:ln>
        </p:spPr>
      </p:pic>
      <p:pic>
        <p:nvPicPr>
          <p:cNvPr id="168" name="Shape 168"/>
          <p:cNvPicPr preferRelativeResize="0"/>
          <p:nvPr/>
        </p:nvPicPr>
        <p:blipFill>
          <a:blip r:embed="rId5">
            <a:alphaModFix/>
          </a:blip>
          <a:stretch>
            <a:fillRect/>
          </a:stretch>
        </p:blipFill>
        <p:spPr>
          <a:xfrm>
            <a:off x="2937625" y="1615175"/>
            <a:ext cx="1441074" cy="2932225"/>
          </a:xfrm>
          <a:prstGeom prst="rect">
            <a:avLst/>
          </a:prstGeom>
          <a:noFill/>
          <a:ln>
            <a:noFill/>
          </a:ln>
        </p:spPr>
      </p:pic>
      <p:sp>
        <p:nvSpPr>
          <p:cNvPr id="169" name="Shape 169"/>
          <p:cNvSpPr/>
          <p:nvPr/>
        </p:nvSpPr>
        <p:spPr>
          <a:xfrm>
            <a:off x="266652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solidFill>
                <a:schemeClr val="dk1"/>
              </a:solidFill>
            </a:endParaRPr>
          </a:p>
        </p:txBody>
      </p:sp>
      <p:sp>
        <p:nvSpPr>
          <p:cNvPr id="170" name="Shape 170"/>
          <p:cNvSpPr/>
          <p:nvPr/>
        </p:nvSpPr>
        <p:spPr>
          <a:xfrm>
            <a:off x="439517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71" name="Shape 171"/>
          <p:cNvSpPr/>
          <p:nvPr/>
        </p:nvSpPr>
        <p:spPr>
          <a:xfrm>
            <a:off x="615687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pic>
        <p:nvPicPr>
          <p:cNvPr id="172" name="Shape 172"/>
          <p:cNvPicPr preferRelativeResize="0"/>
          <p:nvPr/>
        </p:nvPicPr>
        <p:blipFill>
          <a:blip r:embed="rId6">
            <a:alphaModFix/>
          </a:blip>
          <a:stretch>
            <a:fillRect/>
          </a:stretch>
        </p:blipFill>
        <p:spPr>
          <a:xfrm>
            <a:off x="6428071" y="1501959"/>
            <a:ext cx="1490501" cy="3084936"/>
          </a:xfrm>
          <a:prstGeom prst="rect">
            <a:avLst/>
          </a:prstGeom>
          <a:noFill/>
          <a:ln>
            <a:noFill/>
          </a:ln>
        </p:spPr>
      </p:pic>
      <p:pic>
        <p:nvPicPr>
          <p:cNvPr id="173" name="Shape 173"/>
          <p:cNvPicPr preferRelativeResize="0"/>
          <p:nvPr/>
        </p:nvPicPr>
        <p:blipFill>
          <a:blip r:embed="rId7">
            <a:alphaModFix/>
          </a:blip>
          <a:stretch>
            <a:fillRect/>
          </a:stretch>
        </p:blipFill>
        <p:spPr>
          <a:xfrm>
            <a:off x="146121" y="83400"/>
            <a:ext cx="889649" cy="904675"/>
          </a:xfrm>
          <a:prstGeom prst="rect">
            <a:avLst/>
          </a:prstGeom>
          <a:noFill/>
          <a:ln>
            <a:noFill/>
          </a:ln>
        </p:spPr>
      </p:pic>
      <p:sp>
        <p:nvSpPr>
          <p:cNvPr id="174" name="Shape 174"/>
          <p:cNvSpPr txBox="1"/>
          <p:nvPr>
            <p:ph idx="4294967295" type="title"/>
          </p:nvPr>
        </p:nvSpPr>
        <p:spPr>
          <a:xfrm>
            <a:off x="2400250" y="2711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Task 2  &amp; Task Flow</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idx="4294967295" type="title"/>
          </p:nvPr>
        </p:nvSpPr>
        <p:spPr>
          <a:xfrm>
            <a:off x="2400250" y="2711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Task 3  &amp; Task Flow</a:t>
            </a:r>
          </a:p>
        </p:txBody>
      </p:sp>
      <p:sp>
        <p:nvSpPr>
          <p:cNvPr id="180" name="Shape 180"/>
          <p:cNvSpPr txBox="1"/>
          <p:nvPr>
            <p:ph idx="4294967295" type="body"/>
          </p:nvPr>
        </p:nvSpPr>
        <p:spPr>
          <a:xfrm>
            <a:off x="344650" y="1109025"/>
            <a:ext cx="8595299" cy="918300"/>
          </a:xfrm>
          <a:prstGeom prst="rect">
            <a:avLst/>
          </a:prstGeom>
          <a:noFill/>
          <a:ln>
            <a:noFill/>
          </a:ln>
        </p:spPr>
        <p:txBody>
          <a:bodyPr anchorCtr="0" anchor="t" bIns="91425" lIns="91425" rIns="91425" tIns="91425">
            <a:noAutofit/>
          </a:bodyPr>
          <a:lstStyle/>
          <a:p>
            <a:pPr lvl="0" rtl="0">
              <a:spcBef>
                <a:spcPts val="0"/>
              </a:spcBef>
              <a:buNone/>
            </a:pPr>
            <a:r>
              <a:rPr lang="en" sz="2400"/>
              <a:t>An individual </a:t>
            </a:r>
            <a:r>
              <a:rPr b="1" lang="en" sz="2400"/>
              <a:t>fails </a:t>
            </a:r>
            <a:r>
              <a:rPr lang="en" sz="2400"/>
              <a:t>to focus and must rise to the “dare” challenge</a:t>
            </a:r>
          </a:p>
        </p:txBody>
      </p:sp>
      <p:sp>
        <p:nvSpPr>
          <p:cNvPr id="181" name="Shape 181"/>
          <p:cNvSpPr/>
          <p:nvPr/>
        </p:nvSpPr>
        <p:spPr>
          <a:xfrm>
            <a:off x="190132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82" name="Shape 182"/>
          <p:cNvSpPr/>
          <p:nvPr/>
        </p:nvSpPr>
        <p:spPr>
          <a:xfrm>
            <a:off x="362997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sp>
        <p:nvSpPr>
          <p:cNvPr id="183" name="Shape 183"/>
          <p:cNvSpPr/>
          <p:nvPr/>
        </p:nvSpPr>
        <p:spPr>
          <a:xfrm>
            <a:off x="5427375"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pic>
        <p:nvPicPr>
          <p:cNvPr id="184" name="Shape 184"/>
          <p:cNvPicPr preferRelativeResize="0"/>
          <p:nvPr/>
        </p:nvPicPr>
        <p:blipFill>
          <a:blip r:embed="rId3">
            <a:alphaModFix/>
          </a:blip>
          <a:stretch>
            <a:fillRect/>
          </a:stretch>
        </p:blipFill>
        <p:spPr>
          <a:xfrm>
            <a:off x="427187" y="1654662"/>
            <a:ext cx="1441098" cy="2932249"/>
          </a:xfrm>
          <a:prstGeom prst="rect">
            <a:avLst/>
          </a:prstGeom>
          <a:noFill/>
          <a:ln>
            <a:noFill/>
          </a:ln>
        </p:spPr>
      </p:pic>
      <p:pic>
        <p:nvPicPr>
          <p:cNvPr id="185" name="Shape 185"/>
          <p:cNvPicPr preferRelativeResize="0"/>
          <p:nvPr/>
        </p:nvPicPr>
        <p:blipFill>
          <a:blip r:embed="rId4">
            <a:alphaModFix/>
          </a:blip>
          <a:stretch>
            <a:fillRect/>
          </a:stretch>
        </p:blipFill>
        <p:spPr>
          <a:xfrm>
            <a:off x="2172425" y="1640675"/>
            <a:ext cx="1441075" cy="2932229"/>
          </a:xfrm>
          <a:prstGeom prst="rect">
            <a:avLst/>
          </a:prstGeom>
          <a:noFill/>
          <a:ln>
            <a:noFill/>
          </a:ln>
        </p:spPr>
      </p:pic>
      <p:pic>
        <p:nvPicPr>
          <p:cNvPr id="186" name="Shape 186"/>
          <p:cNvPicPr preferRelativeResize="0"/>
          <p:nvPr/>
        </p:nvPicPr>
        <p:blipFill>
          <a:blip r:embed="rId5">
            <a:alphaModFix/>
          </a:blip>
          <a:stretch>
            <a:fillRect/>
          </a:stretch>
        </p:blipFill>
        <p:spPr>
          <a:xfrm>
            <a:off x="3917650" y="1654674"/>
            <a:ext cx="1493248" cy="2932227"/>
          </a:xfrm>
          <a:prstGeom prst="rect">
            <a:avLst/>
          </a:prstGeom>
          <a:noFill/>
          <a:ln>
            <a:noFill/>
          </a:ln>
        </p:spPr>
      </p:pic>
      <p:pic>
        <p:nvPicPr>
          <p:cNvPr id="187" name="Shape 187"/>
          <p:cNvPicPr preferRelativeResize="0"/>
          <p:nvPr/>
        </p:nvPicPr>
        <p:blipFill>
          <a:blip r:embed="rId6">
            <a:alphaModFix/>
          </a:blip>
          <a:stretch>
            <a:fillRect/>
          </a:stretch>
        </p:blipFill>
        <p:spPr>
          <a:xfrm>
            <a:off x="5715050" y="1647675"/>
            <a:ext cx="1389724" cy="2918221"/>
          </a:xfrm>
          <a:prstGeom prst="rect">
            <a:avLst/>
          </a:prstGeom>
          <a:noFill/>
          <a:ln>
            <a:noFill/>
          </a:ln>
        </p:spPr>
      </p:pic>
      <p:sp>
        <p:nvSpPr>
          <p:cNvPr id="188" name="Shape 188"/>
          <p:cNvSpPr/>
          <p:nvPr/>
        </p:nvSpPr>
        <p:spPr>
          <a:xfrm>
            <a:off x="7121250" y="2780175"/>
            <a:ext cx="271200" cy="344399"/>
          </a:xfrm>
          <a:prstGeom prst="chevron">
            <a:avLst>
              <a:gd fmla="val 50000" name="adj"/>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chemeClr val="dk1"/>
              </a:solidFill>
            </a:endParaRPr>
          </a:p>
        </p:txBody>
      </p:sp>
      <p:pic>
        <p:nvPicPr>
          <p:cNvPr id="189" name="Shape 189"/>
          <p:cNvPicPr preferRelativeResize="0"/>
          <p:nvPr/>
        </p:nvPicPr>
        <p:blipFill>
          <a:blip r:embed="rId7">
            <a:alphaModFix/>
          </a:blip>
          <a:stretch>
            <a:fillRect/>
          </a:stretch>
        </p:blipFill>
        <p:spPr>
          <a:xfrm>
            <a:off x="7408925" y="1672525"/>
            <a:ext cx="1441074" cy="2918226"/>
          </a:xfrm>
          <a:prstGeom prst="rect">
            <a:avLst/>
          </a:prstGeom>
          <a:noFill/>
          <a:ln>
            <a:noFill/>
          </a:ln>
        </p:spPr>
      </p:pic>
      <p:pic>
        <p:nvPicPr>
          <p:cNvPr id="190" name="Shape 190"/>
          <p:cNvPicPr preferRelativeResize="0"/>
          <p:nvPr/>
        </p:nvPicPr>
        <p:blipFill>
          <a:blip r:embed="rId8">
            <a:alphaModFix/>
          </a:blip>
          <a:stretch>
            <a:fillRect/>
          </a:stretch>
        </p:blipFill>
        <p:spPr>
          <a:xfrm>
            <a:off x="146121" y="83400"/>
            <a:ext cx="889649" cy="90467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94" name="Shape 194"/>
        <p:cNvGrpSpPr/>
        <p:nvPr/>
      </p:nvGrpSpPr>
      <p:grpSpPr>
        <a:xfrm>
          <a:off x="0" y="0"/>
          <a:ext cx="0" cy="0"/>
          <a:chOff x="0" y="0"/>
          <a:chExt cx="0" cy="0"/>
        </a:xfrm>
      </p:grpSpPr>
      <p:sp>
        <p:nvSpPr>
          <p:cNvPr id="195" name="Shape 195"/>
          <p:cNvSpPr txBox="1"/>
          <p:nvPr>
            <p:ph idx="4294967295" type="body"/>
          </p:nvPr>
        </p:nvSpPr>
        <p:spPr>
          <a:xfrm>
            <a:off x="2410100" y="1595775"/>
            <a:ext cx="6321599" cy="551099"/>
          </a:xfrm>
          <a:prstGeom prst="rect">
            <a:avLst/>
          </a:prstGeom>
          <a:noFill/>
          <a:ln>
            <a:noFill/>
          </a:ln>
        </p:spPr>
        <p:txBody>
          <a:bodyPr anchorCtr="0" anchor="t" bIns="91425" lIns="91425" rIns="91425" tIns="91425">
            <a:noAutofit/>
          </a:bodyPr>
          <a:lstStyle/>
          <a:p>
            <a:pPr lvl="0" rtl="0">
              <a:spcBef>
                <a:spcPts val="0"/>
              </a:spcBef>
              <a:buNone/>
            </a:pPr>
            <a:r>
              <a:rPr lang="en" sz="2400"/>
              <a:t>3 Interviews at Philz Coffee</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p:txBody>
      </p:sp>
      <p:pic>
        <p:nvPicPr>
          <p:cNvPr id="196" name="Shape 196"/>
          <p:cNvPicPr preferRelativeResize="0"/>
          <p:nvPr/>
        </p:nvPicPr>
        <p:blipFill>
          <a:blip r:embed="rId3">
            <a:alphaModFix/>
          </a:blip>
          <a:stretch>
            <a:fillRect/>
          </a:stretch>
        </p:blipFill>
        <p:spPr>
          <a:xfrm>
            <a:off x="76200" y="76200"/>
            <a:ext cx="916849" cy="916849"/>
          </a:xfrm>
          <a:prstGeom prst="rect">
            <a:avLst/>
          </a:prstGeom>
          <a:noFill/>
          <a:ln>
            <a:noFill/>
          </a:ln>
        </p:spPr>
      </p:pic>
      <p:pic>
        <p:nvPicPr>
          <p:cNvPr id="197" name="Shape 197"/>
          <p:cNvPicPr preferRelativeResize="0"/>
          <p:nvPr/>
        </p:nvPicPr>
        <p:blipFill>
          <a:blip r:embed="rId4">
            <a:alphaModFix/>
          </a:blip>
          <a:stretch>
            <a:fillRect/>
          </a:stretch>
        </p:blipFill>
        <p:spPr>
          <a:xfrm>
            <a:off x="1179075" y="2449700"/>
            <a:ext cx="2438400" cy="1838325"/>
          </a:xfrm>
          <a:prstGeom prst="rect">
            <a:avLst/>
          </a:prstGeom>
          <a:noFill/>
          <a:ln>
            <a:noFill/>
          </a:ln>
        </p:spPr>
      </p:pic>
      <p:pic>
        <p:nvPicPr>
          <p:cNvPr id="198" name="Shape 198"/>
          <p:cNvPicPr preferRelativeResize="0"/>
          <p:nvPr/>
        </p:nvPicPr>
        <p:blipFill rotWithShape="1">
          <a:blip r:embed="rId5">
            <a:alphaModFix/>
          </a:blip>
          <a:srcRect b="19328" l="0" r="0" t="0"/>
          <a:stretch/>
        </p:blipFill>
        <p:spPr>
          <a:xfrm>
            <a:off x="4066300" y="2454462"/>
            <a:ext cx="1695450" cy="1828800"/>
          </a:xfrm>
          <a:prstGeom prst="rect">
            <a:avLst/>
          </a:prstGeom>
          <a:noFill/>
          <a:ln>
            <a:noFill/>
          </a:ln>
        </p:spPr>
      </p:pic>
      <p:pic>
        <p:nvPicPr>
          <p:cNvPr id="199" name="Shape 199"/>
          <p:cNvPicPr preferRelativeResize="0"/>
          <p:nvPr/>
        </p:nvPicPr>
        <p:blipFill rotWithShape="1">
          <a:blip r:embed="rId6">
            <a:alphaModFix/>
          </a:blip>
          <a:srcRect b="0" l="2343" r="0" t="0"/>
          <a:stretch/>
        </p:blipFill>
        <p:spPr>
          <a:xfrm>
            <a:off x="6210600" y="2454462"/>
            <a:ext cx="2381250" cy="1828800"/>
          </a:xfrm>
          <a:prstGeom prst="rect">
            <a:avLst/>
          </a:prstGeom>
          <a:noFill/>
          <a:ln>
            <a:noFill/>
          </a:ln>
        </p:spPr>
      </p:pic>
      <p:sp>
        <p:nvSpPr>
          <p:cNvPr id="200" name="Shape 200"/>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Methods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04" name="Shape 204"/>
        <p:cNvGrpSpPr/>
        <p:nvPr/>
      </p:nvGrpSpPr>
      <p:grpSpPr>
        <a:xfrm>
          <a:off x="0" y="0"/>
          <a:ext cx="0" cy="0"/>
          <a:chOff x="0" y="0"/>
          <a:chExt cx="0" cy="0"/>
        </a:xfrm>
      </p:grpSpPr>
      <p:sp>
        <p:nvSpPr>
          <p:cNvPr id="205" name="Shape 205"/>
          <p:cNvSpPr txBox="1"/>
          <p:nvPr>
            <p:ph idx="4294967295" type="body"/>
          </p:nvPr>
        </p:nvSpPr>
        <p:spPr>
          <a:xfrm>
            <a:off x="2276200" y="3850625"/>
            <a:ext cx="2532600" cy="551099"/>
          </a:xfrm>
          <a:prstGeom prst="rect">
            <a:avLst/>
          </a:prstGeom>
          <a:noFill/>
          <a:ln>
            <a:noFill/>
          </a:ln>
        </p:spPr>
        <p:txBody>
          <a:bodyPr anchorCtr="0" anchor="t" bIns="91425" lIns="91425" rIns="91425" tIns="91425">
            <a:noAutofit/>
          </a:bodyPr>
          <a:lstStyle/>
          <a:p>
            <a:pPr lvl="0" rtl="0">
              <a:spcBef>
                <a:spcPts val="0"/>
              </a:spcBef>
              <a:buNone/>
            </a:pPr>
            <a:r>
              <a:t/>
            </a:r>
            <a:endParaRPr sz="2400"/>
          </a:p>
          <a:p>
            <a:pPr lvl="0" rtl="0">
              <a:spcBef>
                <a:spcPts val="0"/>
              </a:spcBef>
              <a:buNone/>
            </a:pPr>
            <a:r>
              <a:t/>
            </a:r>
            <a:endParaRPr sz="2400"/>
          </a:p>
          <a:p>
            <a:pPr lvl="0" rtl="0">
              <a:spcBef>
                <a:spcPts val="0"/>
              </a:spcBef>
              <a:buNone/>
            </a:pPr>
            <a:r>
              <a:t/>
            </a:r>
            <a:endParaRPr sz="2400"/>
          </a:p>
        </p:txBody>
      </p:sp>
      <p:sp>
        <p:nvSpPr>
          <p:cNvPr id="206" name="Shape 206"/>
          <p:cNvSpPr txBox="1"/>
          <p:nvPr>
            <p:ph idx="4294967295" type="body"/>
          </p:nvPr>
        </p:nvSpPr>
        <p:spPr>
          <a:xfrm>
            <a:off x="4349150" y="1888125"/>
            <a:ext cx="3662700" cy="632699"/>
          </a:xfrm>
          <a:prstGeom prst="rect">
            <a:avLst/>
          </a:prstGeom>
          <a:noFill/>
          <a:ln>
            <a:noFill/>
          </a:ln>
        </p:spPr>
        <p:txBody>
          <a:bodyPr anchorCtr="0" anchor="t" bIns="91425" lIns="91425" rIns="91425" tIns="91425">
            <a:noAutofit/>
          </a:bodyPr>
          <a:lstStyle/>
          <a:p>
            <a:pPr rtl="0">
              <a:spcBef>
                <a:spcPts val="0"/>
              </a:spcBef>
              <a:buNone/>
            </a:pPr>
            <a:r>
              <a:rPr lang="en" sz="2400"/>
              <a:t>Let the user decide.</a:t>
            </a:r>
          </a:p>
          <a:p>
            <a:pPr rtl="0">
              <a:spcBef>
                <a:spcPts val="0"/>
              </a:spcBef>
              <a:buNone/>
            </a:pPr>
            <a:r>
              <a:rPr lang="en" sz="2400"/>
              <a:t>Observe and listen.</a:t>
            </a:r>
          </a:p>
          <a:p>
            <a:pPr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p:txBody>
      </p:sp>
      <p:pic>
        <p:nvPicPr>
          <p:cNvPr id="207" name="Shape 207"/>
          <p:cNvPicPr preferRelativeResize="0"/>
          <p:nvPr/>
        </p:nvPicPr>
        <p:blipFill>
          <a:blip r:embed="rId3">
            <a:alphaModFix/>
          </a:blip>
          <a:stretch>
            <a:fillRect/>
          </a:stretch>
        </p:blipFill>
        <p:spPr>
          <a:xfrm>
            <a:off x="1329050" y="1425549"/>
            <a:ext cx="2391299" cy="23912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11" name="Shape 211"/>
        <p:cNvGrpSpPr/>
        <p:nvPr/>
      </p:nvGrpSpPr>
      <p:grpSpPr>
        <a:xfrm>
          <a:off x="0" y="0"/>
          <a:ext cx="0" cy="0"/>
          <a:chOff x="0" y="0"/>
          <a:chExt cx="0" cy="0"/>
        </a:xfrm>
      </p:grpSpPr>
      <p:sp>
        <p:nvSpPr>
          <p:cNvPr id="212" name="Shape 212"/>
          <p:cNvSpPr txBox="1"/>
          <p:nvPr>
            <p:ph idx="4294967295" type="body"/>
          </p:nvPr>
        </p:nvSpPr>
        <p:spPr>
          <a:xfrm>
            <a:off x="4238850" y="1199525"/>
            <a:ext cx="4492799" cy="3551099"/>
          </a:xfrm>
          <a:prstGeom prst="rect">
            <a:avLst/>
          </a:prstGeom>
          <a:noFill/>
          <a:ln>
            <a:noFill/>
          </a:ln>
        </p:spPr>
        <p:txBody>
          <a:bodyPr anchorCtr="0" anchor="t" bIns="91425" lIns="91425" rIns="91425" tIns="91425">
            <a:noAutofit/>
          </a:bodyPr>
          <a:lstStyle/>
          <a:p>
            <a:pPr rtl="0">
              <a:spcBef>
                <a:spcPts val="0"/>
              </a:spcBef>
              <a:buNone/>
            </a:pPr>
            <a:r>
              <a:rPr lang="en" sz="2400"/>
              <a:t>Where did users get confused?</a:t>
            </a:r>
          </a:p>
          <a:p>
            <a:pPr rtl="0">
              <a:spcBef>
                <a:spcPts val="0"/>
              </a:spcBef>
              <a:buNone/>
            </a:pPr>
            <a:r>
              <a:rPr lang="en" sz="2400"/>
              <a:t>What did the users find cool?</a:t>
            </a:r>
          </a:p>
          <a:p>
            <a:pPr lvl="0" rtl="0">
              <a:spcBef>
                <a:spcPts val="0"/>
              </a:spcBef>
              <a:buNone/>
            </a:pPr>
            <a:r>
              <a:rPr lang="en" sz="2400"/>
              <a:t>How did users operate differently?</a:t>
            </a:r>
          </a:p>
          <a:p>
            <a:pPr lvl="0" rtl="0">
              <a:spcBef>
                <a:spcPts val="0"/>
              </a:spcBef>
              <a:buClr>
                <a:schemeClr val="dk2"/>
              </a:buClr>
              <a:buSzPct val="45833"/>
              <a:buFont typeface="Arial"/>
              <a:buNone/>
            </a:pPr>
            <a:r>
              <a:rPr lang="en" sz="2400"/>
              <a:t>… … </a:t>
            </a:r>
          </a:p>
          <a:p>
            <a:pPr lvl="0" rtl="0">
              <a:spcBef>
                <a:spcPts val="0"/>
              </a:spcBef>
              <a:buNone/>
            </a:pPr>
            <a:r>
              <a:t/>
            </a:r>
            <a:endParaRPr sz="2400"/>
          </a:p>
        </p:txBody>
      </p:sp>
      <p:pic>
        <p:nvPicPr>
          <p:cNvPr id="213" name="Shape 213"/>
          <p:cNvPicPr preferRelativeResize="0"/>
          <p:nvPr/>
        </p:nvPicPr>
        <p:blipFill>
          <a:blip r:embed="rId3">
            <a:alphaModFix/>
          </a:blip>
          <a:stretch>
            <a:fillRect/>
          </a:stretch>
        </p:blipFill>
        <p:spPr>
          <a:xfrm>
            <a:off x="1279775" y="1199525"/>
            <a:ext cx="2457450" cy="24574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17" name="Shape 217"/>
        <p:cNvGrpSpPr/>
        <p:nvPr/>
      </p:nvGrpSpPr>
      <p:grpSpPr>
        <a:xfrm>
          <a:off x="0" y="0"/>
          <a:ext cx="0" cy="0"/>
          <a:chOff x="0" y="0"/>
          <a:chExt cx="0" cy="0"/>
        </a:xfrm>
      </p:grpSpPr>
      <p:sp>
        <p:nvSpPr>
          <p:cNvPr id="218" name="Shape 218"/>
          <p:cNvSpPr txBox="1"/>
          <p:nvPr>
            <p:ph idx="4294967295" type="body"/>
          </p:nvPr>
        </p:nvSpPr>
        <p:spPr>
          <a:xfrm>
            <a:off x="2276200" y="3850625"/>
            <a:ext cx="2532600" cy="551099"/>
          </a:xfrm>
          <a:prstGeom prst="rect">
            <a:avLst/>
          </a:prstGeom>
          <a:noFill/>
          <a:ln>
            <a:noFill/>
          </a:ln>
        </p:spPr>
        <p:txBody>
          <a:bodyPr anchorCtr="0" anchor="t" bIns="91425" lIns="91425" rIns="91425" tIns="91425">
            <a:noAutofit/>
          </a:bodyPr>
          <a:lstStyle/>
          <a:p>
            <a:pPr lvl="0" rtl="0">
              <a:spcBef>
                <a:spcPts val="0"/>
              </a:spcBef>
              <a:buNone/>
            </a:pPr>
            <a:r>
              <a:t/>
            </a:r>
            <a:endParaRPr sz="2400"/>
          </a:p>
          <a:p>
            <a:pPr lvl="0" rtl="0">
              <a:spcBef>
                <a:spcPts val="0"/>
              </a:spcBef>
              <a:buNone/>
            </a:pPr>
            <a:r>
              <a:t/>
            </a:r>
            <a:endParaRPr sz="2400"/>
          </a:p>
          <a:p>
            <a:pPr lvl="0" rtl="0">
              <a:spcBef>
                <a:spcPts val="0"/>
              </a:spcBef>
              <a:buNone/>
            </a:pPr>
            <a:r>
              <a:t/>
            </a:r>
            <a:endParaRPr sz="2400"/>
          </a:p>
        </p:txBody>
      </p:sp>
      <p:sp>
        <p:nvSpPr>
          <p:cNvPr id="219" name="Shape 219"/>
          <p:cNvSpPr txBox="1"/>
          <p:nvPr>
            <p:ph idx="4294967295" type="body"/>
          </p:nvPr>
        </p:nvSpPr>
        <p:spPr>
          <a:xfrm>
            <a:off x="4272950" y="1583325"/>
            <a:ext cx="3662700" cy="2047199"/>
          </a:xfrm>
          <a:prstGeom prst="rect">
            <a:avLst/>
          </a:prstGeom>
          <a:noFill/>
          <a:ln>
            <a:noFill/>
          </a:ln>
        </p:spPr>
        <p:txBody>
          <a:bodyPr anchorCtr="0" anchor="t" bIns="91425" lIns="91425" rIns="91425" tIns="91425">
            <a:noAutofit/>
          </a:bodyPr>
          <a:lstStyle/>
          <a:p>
            <a:pPr lvl="0" rtl="0">
              <a:spcBef>
                <a:spcPts val="0"/>
              </a:spcBef>
              <a:buNone/>
            </a:pPr>
            <a:r>
              <a:rPr lang="en" sz="2400"/>
              <a:t>We look for expressions:</a:t>
            </a:r>
          </a:p>
          <a:p>
            <a:pPr lvl="0" rtl="0">
              <a:spcBef>
                <a:spcPts val="0"/>
              </a:spcBef>
              <a:buNone/>
            </a:pPr>
            <a:r>
              <a:rPr lang="en" sz="2400"/>
              <a:t>Happy, Surprise, Confusion, Frustration, Curiosity...</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p:txBody>
      </p:sp>
      <p:pic>
        <p:nvPicPr>
          <p:cNvPr id="220" name="Shape 220"/>
          <p:cNvPicPr preferRelativeResize="0"/>
          <p:nvPr/>
        </p:nvPicPr>
        <p:blipFill>
          <a:blip r:embed="rId3">
            <a:alphaModFix/>
          </a:blip>
          <a:stretch>
            <a:fillRect/>
          </a:stretch>
        </p:blipFill>
        <p:spPr>
          <a:xfrm>
            <a:off x="1377350" y="1372200"/>
            <a:ext cx="2438400" cy="24384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24" name="Shape 224"/>
        <p:cNvGrpSpPr/>
        <p:nvPr/>
      </p:nvGrpSpPr>
      <p:grpSpPr>
        <a:xfrm>
          <a:off x="0" y="0"/>
          <a:ext cx="0" cy="0"/>
          <a:chOff x="0" y="0"/>
          <a:chExt cx="0" cy="0"/>
        </a:xfrm>
      </p:grpSpPr>
      <p:sp>
        <p:nvSpPr>
          <p:cNvPr id="225" name="Shape 225"/>
          <p:cNvSpPr txBox="1"/>
          <p:nvPr>
            <p:ph idx="4294967295" type="body"/>
          </p:nvPr>
        </p:nvSpPr>
        <p:spPr>
          <a:xfrm>
            <a:off x="2333905" y="2052975"/>
            <a:ext cx="3378899" cy="1011599"/>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Font typeface="Arial"/>
              <a:buChar char="-"/>
            </a:pPr>
            <a:r>
              <a:rPr lang="en" sz="2400">
                <a:latin typeface="Arial"/>
                <a:ea typeface="Arial"/>
                <a:cs typeface="Arial"/>
                <a:sym typeface="Arial"/>
              </a:rPr>
              <a:t>Generally Intuitive</a:t>
            </a:r>
          </a:p>
          <a:p>
            <a:pPr indent="-381000" lvl="0" marL="457200" rtl="0">
              <a:spcBef>
                <a:spcPts val="0"/>
              </a:spcBef>
              <a:spcAft>
                <a:spcPts val="0"/>
              </a:spcAft>
              <a:buSzPct val="100000"/>
              <a:buFont typeface="Arial"/>
              <a:buChar char="-"/>
            </a:pPr>
            <a:r>
              <a:rPr lang="en" sz="2400">
                <a:latin typeface="Arial"/>
                <a:ea typeface="Arial"/>
                <a:cs typeface="Arial"/>
                <a:sym typeface="Arial"/>
              </a:rPr>
              <a:t>Love the concept</a:t>
            </a:r>
          </a:p>
        </p:txBody>
      </p:sp>
      <p:pic>
        <p:nvPicPr>
          <p:cNvPr id="226" name="Shape 226"/>
          <p:cNvPicPr preferRelativeResize="0"/>
          <p:nvPr/>
        </p:nvPicPr>
        <p:blipFill>
          <a:blip r:embed="rId3">
            <a:alphaModFix/>
          </a:blip>
          <a:stretch>
            <a:fillRect/>
          </a:stretch>
        </p:blipFill>
        <p:spPr>
          <a:xfrm>
            <a:off x="76200" y="76200"/>
            <a:ext cx="916849" cy="916849"/>
          </a:xfrm>
          <a:prstGeom prst="rect">
            <a:avLst/>
          </a:prstGeom>
          <a:noFill/>
          <a:ln>
            <a:noFill/>
          </a:ln>
        </p:spPr>
      </p:pic>
      <p:sp>
        <p:nvSpPr>
          <p:cNvPr id="227" name="Shape 227"/>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Results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31" name="Shape 231"/>
        <p:cNvGrpSpPr/>
        <p:nvPr/>
      </p:nvGrpSpPr>
      <p:grpSpPr>
        <a:xfrm>
          <a:off x="0" y="0"/>
          <a:ext cx="0" cy="0"/>
          <a:chOff x="0" y="0"/>
          <a:chExt cx="0" cy="0"/>
        </a:xfrm>
      </p:grpSpPr>
      <p:pic>
        <p:nvPicPr>
          <p:cNvPr id="232" name="Shape 232"/>
          <p:cNvPicPr preferRelativeResize="0"/>
          <p:nvPr/>
        </p:nvPicPr>
        <p:blipFill>
          <a:blip r:embed="rId3">
            <a:alphaModFix/>
          </a:blip>
          <a:stretch>
            <a:fillRect/>
          </a:stretch>
        </p:blipFill>
        <p:spPr>
          <a:xfrm>
            <a:off x="2159600" y="152600"/>
            <a:ext cx="2029689" cy="4050338"/>
          </a:xfrm>
          <a:prstGeom prst="rect">
            <a:avLst/>
          </a:prstGeom>
          <a:noFill/>
          <a:ln>
            <a:noFill/>
          </a:ln>
        </p:spPr>
      </p:pic>
      <p:pic>
        <p:nvPicPr>
          <p:cNvPr id="233" name="Shape 233"/>
          <p:cNvPicPr preferRelativeResize="0"/>
          <p:nvPr/>
        </p:nvPicPr>
        <p:blipFill>
          <a:blip r:embed="rId4">
            <a:alphaModFix/>
          </a:blip>
          <a:stretch>
            <a:fillRect/>
          </a:stretch>
        </p:blipFill>
        <p:spPr>
          <a:xfrm>
            <a:off x="4493546" y="152600"/>
            <a:ext cx="2136553" cy="4050340"/>
          </a:xfrm>
          <a:prstGeom prst="rect">
            <a:avLst/>
          </a:prstGeom>
          <a:noFill/>
          <a:ln>
            <a:noFill/>
          </a:ln>
        </p:spPr>
      </p:pic>
      <p:sp>
        <p:nvSpPr>
          <p:cNvPr id="234" name="Shape 234"/>
          <p:cNvSpPr txBox="1"/>
          <p:nvPr>
            <p:ph idx="4294967295" type="body"/>
          </p:nvPr>
        </p:nvSpPr>
        <p:spPr>
          <a:xfrm>
            <a:off x="2813290" y="4351248"/>
            <a:ext cx="5374199" cy="702299"/>
          </a:xfrm>
          <a:prstGeom prst="rect">
            <a:avLst/>
          </a:prstGeom>
          <a:noFill/>
          <a:ln>
            <a:noFill/>
          </a:ln>
        </p:spPr>
        <p:txBody>
          <a:bodyPr anchorCtr="0" anchor="t" bIns="91425" lIns="91425" rIns="91425" tIns="91425">
            <a:noAutofit/>
          </a:bodyPr>
          <a:lstStyle/>
          <a:p>
            <a:pPr lvl="0" rtl="0">
              <a:spcBef>
                <a:spcPts val="0"/>
              </a:spcBef>
              <a:spcAft>
                <a:spcPts val="0"/>
              </a:spcAft>
              <a:buNone/>
            </a:pPr>
            <a:r>
              <a:rPr lang="en" sz="2400"/>
              <a:t>Most Popular Features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5" name="Shape 75"/>
        <p:cNvGrpSpPr/>
        <p:nvPr/>
      </p:nvGrpSpPr>
      <p:grpSpPr>
        <a:xfrm>
          <a:off x="0" y="0"/>
          <a:ext cx="0" cy="0"/>
          <a:chOff x="0" y="0"/>
          <a:chExt cx="0" cy="0"/>
        </a:xfrm>
      </p:grpSpPr>
      <p:pic>
        <p:nvPicPr>
          <p:cNvPr id="76" name="Shape 76"/>
          <p:cNvPicPr preferRelativeResize="0"/>
          <p:nvPr/>
        </p:nvPicPr>
        <p:blipFill>
          <a:blip r:embed="rId3">
            <a:alphaModFix/>
          </a:blip>
          <a:stretch>
            <a:fillRect/>
          </a:stretch>
        </p:blipFill>
        <p:spPr>
          <a:xfrm>
            <a:off x="593625" y="1333499"/>
            <a:ext cx="2021650" cy="2021650"/>
          </a:xfrm>
          <a:prstGeom prst="rect">
            <a:avLst/>
          </a:prstGeom>
          <a:noFill/>
          <a:ln>
            <a:noFill/>
          </a:ln>
        </p:spPr>
      </p:pic>
      <p:pic>
        <p:nvPicPr>
          <p:cNvPr id="77" name="Shape 77"/>
          <p:cNvPicPr preferRelativeResize="0"/>
          <p:nvPr/>
        </p:nvPicPr>
        <p:blipFill>
          <a:blip r:embed="rId4">
            <a:alphaModFix/>
          </a:blip>
          <a:stretch>
            <a:fillRect/>
          </a:stretch>
        </p:blipFill>
        <p:spPr>
          <a:xfrm>
            <a:off x="3829075" y="1447826"/>
            <a:ext cx="1638250" cy="1638250"/>
          </a:xfrm>
          <a:prstGeom prst="rect">
            <a:avLst/>
          </a:prstGeom>
          <a:noFill/>
          <a:ln>
            <a:noFill/>
          </a:ln>
        </p:spPr>
      </p:pic>
      <p:pic>
        <p:nvPicPr>
          <p:cNvPr id="78" name="Shape 78"/>
          <p:cNvPicPr preferRelativeResize="0"/>
          <p:nvPr/>
        </p:nvPicPr>
        <p:blipFill>
          <a:blip r:embed="rId5">
            <a:alphaModFix/>
          </a:blip>
          <a:stretch>
            <a:fillRect/>
          </a:stretch>
        </p:blipFill>
        <p:spPr>
          <a:xfrm>
            <a:off x="6730475" y="1195225"/>
            <a:ext cx="1930150" cy="1930150"/>
          </a:xfrm>
          <a:prstGeom prst="rect">
            <a:avLst/>
          </a:prstGeom>
          <a:noFill/>
          <a:ln>
            <a:noFill/>
          </a:ln>
        </p:spPr>
      </p:pic>
      <p:sp>
        <p:nvSpPr>
          <p:cNvPr id="79" name="Shape 79"/>
          <p:cNvSpPr txBox="1"/>
          <p:nvPr/>
        </p:nvSpPr>
        <p:spPr>
          <a:xfrm>
            <a:off x="304975" y="3310775"/>
            <a:ext cx="2337899" cy="9146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Lato"/>
                <a:ea typeface="Lato"/>
                <a:cs typeface="Lato"/>
                <a:sym typeface="Lato"/>
              </a:rPr>
              <a:t>MISSION            &amp; VALUE</a:t>
            </a:r>
          </a:p>
        </p:txBody>
      </p:sp>
      <p:cxnSp>
        <p:nvCxnSpPr>
          <p:cNvPr id="80" name="Shape 80"/>
          <p:cNvCxnSpPr/>
          <p:nvPr/>
        </p:nvCxnSpPr>
        <p:spPr>
          <a:xfrm flipH="1" rot="10800000">
            <a:off x="5893375" y="2390874"/>
            <a:ext cx="612299" cy="4199"/>
          </a:xfrm>
          <a:prstGeom prst="straightConnector1">
            <a:avLst/>
          </a:prstGeom>
          <a:noFill/>
          <a:ln cap="flat" cmpd="sng" w="28575">
            <a:solidFill>
              <a:schemeClr val="dk2"/>
            </a:solidFill>
            <a:prstDash val="solid"/>
            <a:round/>
            <a:headEnd len="lg" w="lg" type="none"/>
            <a:tailEnd len="lg" w="lg" type="triangle"/>
          </a:ln>
        </p:spPr>
      </p:cxnSp>
      <p:cxnSp>
        <p:nvCxnSpPr>
          <p:cNvPr id="81" name="Shape 81"/>
          <p:cNvCxnSpPr/>
          <p:nvPr/>
        </p:nvCxnSpPr>
        <p:spPr>
          <a:xfrm flipH="1" rot="10800000">
            <a:off x="2691475" y="2401124"/>
            <a:ext cx="612299" cy="4199"/>
          </a:xfrm>
          <a:prstGeom prst="straightConnector1">
            <a:avLst/>
          </a:prstGeom>
          <a:noFill/>
          <a:ln cap="flat" cmpd="sng" w="28575">
            <a:solidFill>
              <a:schemeClr val="dk2"/>
            </a:solidFill>
            <a:prstDash val="solid"/>
            <a:round/>
            <a:headEnd len="lg" w="lg" type="none"/>
            <a:tailEnd len="lg" w="lg" type="triangle"/>
          </a:ln>
        </p:spPr>
      </p:cxnSp>
      <p:sp>
        <p:nvSpPr>
          <p:cNvPr id="82" name="Shape 82"/>
          <p:cNvSpPr txBox="1"/>
          <p:nvPr/>
        </p:nvSpPr>
        <p:spPr>
          <a:xfrm>
            <a:off x="3403050" y="3355150"/>
            <a:ext cx="2337899" cy="9146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Lato"/>
                <a:ea typeface="Lato"/>
                <a:cs typeface="Lato"/>
                <a:sym typeface="Lato"/>
              </a:rPr>
              <a:t>PROTOTYPE &amp;  TASK FLOW</a:t>
            </a:r>
          </a:p>
        </p:txBody>
      </p:sp>
      <p:sp>
        <p:nvSpPr>
          <p:cNvPr id="83" name="Shape 83"/>
          <p:cNvSpPr txBox="1"/>
          <p:nvPr/>
        </p:nvSpPr>
        <p:spPr>
          <a:xfrm>
            <a:off x="6551325" y="3507550"/>
            <a:ext cx="2337899" cy="4995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Lato"/>
                <a:ea typeface="Lato"/>
                <a:cs typeface="Lato"/>
                <a:sym typeface="Lato"/>
              </a:rPr>
              <a:t>EXPERIMENT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par>
                                <p:cTn fill="hold" nodeType="with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38" name="Shape 238"/>
        <p:cNvGrpSpPr/>
        <p:nvPr/>
      </p:nvGrpSpPr>
      <p:grpSpPr>
        <a:xfrm>
          <a:off x="0" y="0"/>
          <a:ext cx="0" cy="0"/>
          <a:chOff x="0" y="0"/>
          <a:chExt cx="0" cy="0"/>
        </a:xfrm>
      </p:grpSpPr>
      <p:sp>
        <p:nvSpPr>
          <p:cNvPr id="239" name="Shape 239"/>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latin typeface="Arial"/>
                <a:ea typeface="Arial"/>
                <a:cs typeface="Arial"/>
                <a:sym typeface="Arial"/>
              </a:rPr>
              <a:t>Participant 1: I might cop-out if I fail to focus...</a:t>
            </a:r>
          </a:p>
        </p:txBody>
      </p:sp>
      <p:pic>
        <p:nvPicPr>
          <p:cNvPr id="240" name="Shape 240"/>
          <p:cNvPicPr preferRelativeResize="0"/>
          <p:nvPr/>
        </p:nvPicPr>
        <p:blipFill>
          <a:blip r:embed="rId3">
            <a:alphaModFix/>
          </a:blip>
          <a:stretch>
            <a:fillRect/>
          </a:stretch>
        </p:blipFill>
        <p:spPr>
          <a:xfrm>
            <a:off x="76200" y="76200"/>
            <a:ext cx="916849" cy="916849"/>
          </a:xfrm>
          <a:prstGeom prst="rect">
            <a:avLst/>
          </a:prstGeom>
          <a:noFill/>
          <a:ln>
            <a:noFill/>
          </a:ln>
        </p:spPr>
      </p:pic>
      <p:sp>
        <p:nvSpPr>
          <p:cNvPr id="241" name="Shape 241"/>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Results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45" name="Shape 245"/>
        <p:cNvGrpSpPr/>
        <p:nvPr/>
      </p:nvGrpSpPr>
      <p:grpSpPr>
        <a:xfrm>
          <a:off x="0" y="0"/>
          <a:ext cx="0" cy="0"/>
          <a:chOff x="0" y="0"/>
          <a:chExt cx="0" cy="0"/>
        </a:xfrm>
      </p:grpSpPr>
      <p:sp>
        <p:nvSpPr>
          <p:cNvPr id="246" name="Shape 246"/>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latin typeface="Arial"/>
                <a:ea typeface="Arial"/>
                <a:cs typeface="Arial"/>
                <a:sym typeface="Arial"/>
              </a:rPr>
              <a:t>Participant 1: I might cop-out if I fail to focus...</a:t>
            </a:r>
          </a:p>
          <a:p>
            <a:pPr indent="-381000" lvl="0" marL="457200" rtl="0">
              <a:spcBef>
                <a:spcPts val="0"/>
              </a:spcBef>
              <a:spcAft>
                <a:spcPts val="0"/>
              </a:spcAft>
              <a:buSzPct val="100000"/>
              <a:buFont typeface="Arial"/>
              <a:buChar char="-"/>
            </a:pPr>
            <a:r>
              <a:rPr lang="en" sz="2400">
                <a:latin typeface="Arial"/>
                <a:ea typeface="Arial"/>
                <a:cs typeface="Arial"/>
                <a:sym typeface="Arial"/>
              </a:rPr>
              <a:t>Participant 2: I might not want to do the challenge because it is not personalized</a:t>
            </a:r>
          </a:p>
        </p:txBody>
      </p:sp>
      <p:pic>
        <p:nvPicPr>
          <p:cNvPr id="247" name="Shape 247"/>
          <p:cNvPicPr preferRelativeResize="0"/>
          <p:nvPr/>
        </p:nvPicPr>
        <p:blipFill>
          <a:blip r:embed="rId3">
            <a:alphaModFix/>
          </a:blip>
          <a:stretch>
            <a:fillRect/>
          </a:stretch>
        </p:blipFill>
        <p:spPr>
          <a:xfrm>
            <a:off x="76200" y="76200"/>
            <a:ext cx="916849" cy="916849"/>
          </a:xfrm>
          <a:prstGeom prst="rect">
            <a:avLst/>
          </a:prstGeom>
          <a:noFill/>
          <a:ln>
            <a:noFill/>
          </a:ln>
        </p:spPr>
      </p:pic>
      <p:sp>
        <p:nvSpPr>
          <p:cNvPr id="248" name="Shape 248"/>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Results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52" name="Shape 252"/>
        <p:cNvGrpSpPr/>
        <p:nvPr/>
      </p:nvGrpSpPr>
      <p:grpSpPr>
        <a:xfrm>
          <a:off x="0" y="0"/>
          <a:ext cx="0" cy="0"/>
          <a:chOff x="0" y="0"/>
          <a:chExt cx="0" cy="0"/>
        </a:xfrm>
      </p:grpSpPr>
      <p:sp>
        <p:nvSpPr>
          <p:cNvPr id="253" name="Shape 253"/>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Results</a:t>
            </a:r>
          </a:p>
        </p:txBody>
      </p:sp>
      <p:sp>
        <p:nvSpPr>
          <p:cNvPr id="254" name="Shape 254"/>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latin typeface="Arial"/>
                <a:ea typeface="Arial"/>
                <a:cs typeface="Arial"/>
                <a:sym typeface="Arial"/>
              </a:rPr>
              <a:t>Participant 1: I might cop-out if I fail to focus...</a:t>
            </a:r>
          </a:p>
          <a:p>
            <a:pPr indent="-381000" lvl="0" marL="457200" rtl="0">
              <a:spcBef>
                <a:spcPts val="0"/>
              </a:spcBef>
              <a:spcAft>
                <a:spcPts val="0"/>
              </a:spcAft>
              <a:buSzPct val="100000"/>
              <a:buFont typeface="Arial"/>
              <a:buChar char="-"/>
            </a:pPr>
            <a:r>
              <a:rPr lang="en" sz="2400">
                <a:latin typeface="Arial"/>
                <a:ea typeface="Arial"/>
                <a:cs typeface="Arial"/>
                <a:sym typeface="Arial"/>
              </a:rPr>
              <a:t>Participant 2: I might not want to do the challenge because it is not personalized</a:t>
            </a:r>
          </a:p>
          <a:p>
            <a:pPr indent="-381000" lvl="0" marL="457200" rtl="0">
              <a:spcBef>
                <a:spcPts val="0"/>
              </a:spcBef>
              <a:spcAft>
                <a:spcPts val="0"/>
              </a:spcAft>
              <a:buSzPct val="100000"/>
              <a:buFont typeface="Arial"/>
              <a:buChar char="-"/>
            </a:pPr>
            <a:r>
              <a:rPr lang="en" sz="2400">
                <a:latin typeface="Arial"/>
                <a:ea typeface="Arial"/>
                <a:cs typeface="Arial"/>
                <a:sym typeface="Arial"/>
              </a:rPr>
              <a:t>Participant 2/3 confused by the Phocus Settings Screen</a:t>
            </a:r>
          </a:p>
        </p:txBody>
      </p:sp>
      <p:pic>
        <p:nvPicPr>
          <p:cNvPr id="255" name="Shape 255"/>
          <p:cNvPicPr preferRelativeResize="0"/>
          <p:nvPr/>
        </p:nvPicPr>
        <p:blipFill>
          <a:blip r:embed="rId3">
            <a:alphaModFix/>
          </a:blip>
          <a:stretch>
            <a:fillRect/>
          </a:stretch>
        </p:blipFill>
        <p:spPr>
          <a:xfrm>
            <a:off x="76200" y="76200"/>
            <a:ext cx="916849" cy="91684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59"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1889601" y="219350"/>
            <a:ext cx="2206873" cy="4178424"/>
          </a:xfrm>
          <a:prstGeom prst="rect">
            <a:avLst/>
          </a:prstGeom>
          <a:noFill/>
          <a:ln>
            <a:noFill/>
          </a:ln>
        </p:spPr>
      </p:pic>
      <p:sp>
        <p:nvSpPr>
          <p:cNvPr id="261" name="Shape 261"/>
          <p:cNvSpPr txBox="1"/>
          <p:nvPr>
            <p:ph idx="4294967295" type="body"/>
          </p:nvPr>
        </p:nvSpPr>
        <p:spPr>
          <a:xfrm>
            <a:off x="2520950" y="4397775"/>
            <a:ext cx="4130399" cy="559499"/>
          </a:xfrm>
          <a:prstGeom prst="rect">
            <a:avLst/>
          </a:prstGeom>
          <a:noFill/>
          <a:ln>
            <a:noFill/>
          </a:ln>
        </p:spPr>
        <p:txBody>
          <a:bodyPr anchorCtr="0" anchor="t" bIns="91425" lIns="91425" rIns="91425" tIns="91425">
            <a:noAutofit/>
          </a:bodyPr>
          <a:lstStyle/>
          <a:p>
            <a:pPr lvl="0" rtl="0">
              <a:spcBef>
                <a:spcPts val="0"/>
              </a:spcBef>
              <a:spcAft>
                <a:spcPts val="0"/>
              </a:spcAft>
              <a:buNone/>
            </a:pPr>
            <a:r>
              <a:rPr lang="en" sz="2400"/>
              <a:t>Most Confusing Screens</a:t>
            </a:r>
          </a:p>
        </p:txBody>
      </p:sp>
      <p:pic>
        <p:nvPicPr>
          <p:cNvPr id="262" name="Shape 262"/>
          <p:cNvPicPr preferRelativeResize="0"/>
          <p:nvPr/>
        </p:nvPicPr>
        <p:blipFill>
          <a:blip r:embed="rId4">
            <a:alphaModFix/>
          </a:blip>
          <a:stretch>
            <a:fillRect/>
          </a:stretch>
        </p:blipFill>
        <p:spPr>
          <a:xfrm>
            <a:off x="4572075" y="219350"/>
            <a:ext cx="2004725" cy="4178424"/>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66" name="Shape 266"/>
        <p:cNvGrpSpPr/>
        <p:nvPr/>
      </p:nvGrpSpPr>
      <p:grpSpPr>
        <a:xfrm>
          <a:off x="0" y="0"/>
          <a:ext cx="0" cy="0"/>
          <a:chOff x="0" y="0"/>
          <a:chExt cx="0" cy="0"/>
        </a:xfrm>
      </p:grpSpPr>
      <p:sp>
        <p:nvSpPr>
          <p:cNvPr id="267" name="Shape 267"/>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Next Step</a:t>
            </a:r>
          </a:p>
        </p:txBody>
      </p:sp>
      <p:sp>
        <p:nvSpPr>
          <p:cNvPr id="268" name="Shape 268"/>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t>For solo sessions, record the challenge before starting to phocus</a:t>
            </a:r>
          </a:p>
        </p:txBody>
      </p:sp>
      <p:pic>
        <p:nvPicPr>
          <p:cNvPr id="269" name="Shape 269"/>
          <p:cNvPicPr preferRelativeResize="0"/>
          <p:nvPr/>
        </p:nvPicPr>
        <p:blipFill>
          <a:blip r:embed="rId3">
            <a:alphaModFix/>
          </a:blip>
          <a:stretch>
            <a:fillRect/>
          </a:stretch>
        </p:blipFill>
        <p:spPr>
          <a:xfrm>
            <a:off x="76200" y="76200"/>
            <a:ext cx="916849" cy="91684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73" name="Shape 273"/>
        <p:cNvGrpSpPr/>
        <p:nvPr/>
      </p:nvGrpSpPr>
      <p:grpSpPr>
        <a:xfrm>
          <a:off x="0" y="0"/>
          <a:ext cx="0" cy="0"/>
          <a:chOff x="0" y="0"/>
          <a:chExt cx="0" cy="0"/>
        </a:xfrm>
      </p:grpSpPr>
      <p:sp>
        <p:nvSpPr>
          <p:cNvPr id="274" name="Shape 274"/>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t>For solo sessions, record the challenge before starting to phocus</a:t>
            </a:r>
          </a:p>
          <a:p>
            <a:pPr indent="-381000" lvl="0" marL="457200" rtl="0">
              <a:spcBef>
                <a:spcPts val="0"/>
              </a:spcBef>
              <a:spcAft>
                <a:spcPts val="0"/>
              </a:spcAft>
              <a:buSzPct val="100000"/>
              <a:buChar char="-"/>
            </a:pPr>
            <a:r>
              <a:rPr lang="en" sz="2400"/>
              <a:t>Let users suggest punishments to their friends to add a more personal component</a:t>
            </a:r>
          </a:p>
        </p:txBody>
      </p:sp>
      <p:pic>
        <p:nvPicPr>
          <p:cNvPr id="275" name="Shape 275"/>
          <p:cNvPicPr preferRelativeResize="0"/>
          <p:nvPr/>
        </p:nvPicPr>
        <p:blipFill>
          <a:blip r:embed="rId3">
            <a:alphaModFix/>
          </a:blip>
          <a:stretch>
            <a:fillRect/>
          </a:stretch>
        </p:blipFill>
        <p:spPr>
          <a:xfrm>
            <a:off x="76200" y="76200"/>
            <a:ext cx="916849" cy="916849"/>
          </a:xfrm>
          <a:prstGeom prst="rect">
            <a:avLst/>
          </a:prstGeom>
          <a:noFill/>
          <a:ln>
            <a:noFill/>
          </a:ln>
        </p:spPr>
      </p:pic>
      <p:sp>
        <p:nvSpPr>
          <p:cNvPr id="276" name="Shape 276"/>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Next Step</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80" name="Shape 280"/>
        <p:cNvGrpSpPr/>
        <p:nvPr/>
      </p:nvGrpSpPr>
      <p:grpSpPr>
        <a:xfrm>
          <a:off x="0" y="0"/>
          <a:ext cx="0" cy="0"/>
          <a:chOff x="0" y="0"/>
          <a:chExt cx="0" cy="0"/>
        </a:xfrm>
      </p:grpSpPr>
      <p:sp>
        <p:nvSpPr>
          <p:cNvPr id="281" name="Shape 281"/>
          <p:cNvSpPr txBox="1"/>
          <p:nvPr>
            <p:ph idx="4294967295" type="body"/>
          </p:nvPr>
        </p:nvSpPr>
        <p:spPr>
          <a:xfrm>
            <a:off x="2410112" y="1595775"/>
            <a:ext cx="6321599" cy="3002400"/>
          </a:xfrm>
          <a:prstGeom prst="rect">
            <a:avLst/>
          </a:prstGeom>
          <a:noFill/>
          <a:ln>
            <a:noFill/>
          </a:ln>
        </p:spPr>
        <p:txBody>
          <a:bodyPr anchorCtr="0" anchor="t" bIns="91425" lIns="91425" rIns="91425" tIns="91425">
            <a:noAutofit/>
          </a:bodyPr>
          <a:lstStyle/>
          <a:p>
            <a:pPr indent="-381000" lvl="0" marL="457200" rtl="0">
              <a:spcBef>
                <a:spcPts val="0"/>
              </a:spcBef>
              <a:spcAft>
                <a:spcPts val="0"/>
              </a:spcAft>
              <a:buSzPct val="100000"/>
              <a:buChar char="-"/>
            </a:pPr>
            <a:r>
              <a:rPr lang="en" sz="2400"/>
              <a:t>For solo sessions, record the challenge before starting to phocus</a:t>
            </a:r>
          </a:p>
          <a:p>
            <a:pPr indent="-381000" lvl="0" marL="457200" rtl="0">
              <a:spcBef>
                <a:spcPts val="0"/>
              </a:spcBef>
              <a:spcAft>
                <a:spcPts val="0"/>
              </a:spcAft>
              <a:buSzPct val="100000"/>
              <a:buChar char="-"/>
            </a:pPr>
            <a:r>
              <a:rPr lang="en" sz="2400"/>
              <a:t>Let users suggest punishments to their friends to add a more personal component</a:t>
            </a:r>
          </a:p>
          <a:p>
            <a:pPr indent="-381000" lvl="0" marL="457200" rtl="0">
              <a:spcBef>
                <a:spcPts val="0"/>
              </a:spcBef>
              <a:spcAft>
                <a:spcPts val="0"/>
              </a:spcAft>
              <a:buSzPct val="100000"/>
              <a:buChar char="-"/>
            </a:pPr>
            <a:r>
              <a:rPr lang="en" sz="2400"/>
              <a:t>Add colors!</a:t>
            </a:r>
          </a:p>
        </p:txBody>
      </p:sp>
      <p:pic>
        <p:nvPicPr>
          <p:cNvPr id="282" name="Shape 282"/>
          <p:cNvPicPr preferRelativeResize="0"/>
          <p:nvPr/>
        </p:nvPicPr>
        <p:blipFill>
          <a:blip r:embed="rId3">
            <a:alphaModFix/>
          </a:blip>
          <a:stretch>
            <a:fillRect/>
          </a:stretch>
        </p:blipFill>
        <p:spPr>
          <a:xfrm>
            <a:off x="76200" y="76200"/>
            <a:ext cx="916849" cy="916849"/>
          </a:xfrm>
          <a:prstGeom prst="rect">
            <a:avLst/>
          </a:prstGeom>
          <a:noFill/>
          <a:ln>
            <a:noFill/>
          </a:ln>
        </p:spPr>
      </p:pic>
      <p:sp>
        <p:nvSpPr>
          <p:cNvPr id="283" name="Shape 283"/>
          <p:cNvSpPr txBox="1"/>
          <p:nvPr>
            <p:ph idx="4294967295" type="title"/>
          </p:nvPr>
        </p:nvSpPr>
        <p:spPr>
          <a:xfrm>
            <a:off x="2095450" y="347350"/>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Next Step</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87" name="Shape 287"/>
        <p:cNvGrpSpPr/>
        <p:nvPr/>
      </p:nvGrpSpPr>
      <p:grpSpPr>
        <a:xfrm>
          <a:off x="0" y="0"/>
          <a:ext cx="0" cy="0"/>
          <a:chOff x="0" y="0"/>
          <a:chExt cx="0" cy="0"/>
        </a:xfrm>
      </p:grpSpPr>
      <p:pic>
        <p:nvPicPr>
          <p:cNvPr id="288" name="Shape 288"/>
          <p:cNvPicPr preferRelativeResize="0"/>
          <p:nvPr/>
        </p:nvPicPr>
        <p:blipFill>
          <a:blip r:embed="rId3">
            <a:alphaModFix/>
          </a:blip>
          <a:stretch>
            <a:fillRect/>
          </a:stretch>
        </p:blipFill>
        <p:spPr>
          <a:xfrm>
            <a:off x="2073700" y="298500"/>
            <a:ext cx="2165074" cy="4099275"/>
          </a:xfrm>
          <a:prstGeom prst="rect">
            <a:avLst/>
          </a:prstGeom>
          <a:noFill/>
          <a:ln>
            <a:noFill/>
          </a:ln>
        </p:spPr>
      </p:pic>
      <p:sp>
        <p:nvSpPr>
          <p:cNvPr id="289" name="Shape 289"/>
          <p:cNvSpPr txBox="1"/>
          <p:nvPr>
            <p:ph idx="4294967295" type="body"/>
          </p:nvPr>
        </p:nvSpPr>
        <p:spPr>
          <a:xfrm>
            <a:off x="1144000" y="4397775"/>
            <a:ext cx="6739500" cy="559499"/>
          </a:xfrm>
          <a:prstGeom prst="rect">
            <a:avLst/>
          </a:prstGeom>
          <a:noFill/>
          <a:ln>
            <a:noFill/>
          </a:ln>
        </p:spPr>
        <p:txBody>
          <a:bodyPr anchorCtr="0" anchor="t" bIns="91425" lIns="91425" rIns="91425" tIns="91425">
            <a:noAutofit/>
          </a:bodyPr>
          <a:lstStyle/>
          <a:p>
            <a:pPr lvl="0" rtl="0">
              <a:spcBef>
                <a:spcPts val="0"/>
              </a:spcBef>
              <a:spcAft>
                <a:spcPts val="0"/>
              </a:spcAft>
              <a:buNone/>
            </a:pPr>
            <a:r>
              <a:rPr lang="en" sz="2400"/>
              <a:t>Switch flow and re-make Phocus Settings Screen</a:t>
            </a:r>
          </a:p>
        </p:txBody>
      </p:sp>
      <p:pic>
        <p:nvPicPr>
          <p:cNvPr id="290" name="Shape 290"/>
          <p:cNvPicPr preferRelativeResize="0"/>
          <p:nvPr/>
        </p:nvPicPr>
        <p:blipFill>
          <a:blip r:embed="rId4">
            <a:alphaModFix/>
          </a:blip>
          <a:stretch>
            <a:fillRect/>
          </a:stretch>
        </p:blipFill>
        <p:spPr>
          <a:xfrm>
            <a:off x="4607828" y="298500"/>
            <a:ext cx="1966746" cy="4099275"/>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94" name="Shape 294"/>
        <p:cNvGrpSpPr/>
        <p:nvPr/>
      </p:nvGrpSpPr>
      <p:grpSpPr>
        <a:xfrm>
          <a:off x="0" y="0"/>
          <a:ext cx="0" cy="0"/>
          <a:chOff x="0" y="0"/>
          <a:chExt cx="0" cy="0"/>
        </a:xfrm>
      </p:grpSpPr>
      <p:pic>
        <p:nvPicPr>
          <p:cNvPr id="295" name="Shape 295"/>
          <p:cNvPicPr preferRelativeResize="0"/>
          <p:nvPr/>
        </p:nvPicPr>
        <p:blipFill>
          <a:blip r:embed="rId3">
            <a:alphaModFix/>
          </a:blip>
          <a:stretch>
            <a:fillRect/>
          </a:stretch>
        </p:blipFill>
        <p:spPr>
          <a:xfrm>
            <a:off x="1701262" y="810080"/>
            <a:ext cx="1438856" cy="1455919"/>
          </a:xfrm>
          <a:prstGeom prst="rect">
            <a:avLst/>
          </a:prstGeom>
          <a:noFill/>
          <a:ln>
            <a:noFill/>
          </a:ln>
        </p:spPr>
      </p:pic>
      <p:pic>
        <p:nvPicPr>
          <p:cNvPr id="296" name="Shape 296"/>
          <p:cNvPicPr preferRelativeResize="0"/>
          <p:nvPr/>
        </p:nvPicPr>
        <p:blipFill>
          <a:blip r:embed="rId4">
            <a:alphaModFix/>
          </a:blip>
          <a:stretch>
            <a:fillRect/>
          </a:stretch>
        </p:blipFill>
        <p:spPr>
          <a:xfrm>
            <a:off x="4004008" y="892414"/>
            <a:ext cx="1165980" cy="1179808"/>
          </a:xfrm>
          <a:prstGeom prst="rect">
            <a:avLst/>
          </a:prstGeom>
          <a:noFill/>
          <a:ln>
            <a:noFill/>
          </a:ln>
        </p:spPr>
      </p:pic>
      <p:pic>
        <p:nvPicPr>
          <p:cNvPr id="297" name="Shape 297"/>
          <p:cNvPicPr preferRelativeResize="0"/>
          <p:nvPr/>
        </p:nvPicPr>
        <p:blipFill>
          <a:blip r:embed="rId5">
            <a:alphaModFix/>
          </a:blip>
          <a:stretch>
            <a:fillRect/>
          </a:stretch>
        </p:blipFill>
        <p:spPr>
          <a:xfrm>
            <a:off x="6069004" y="710500"/>
            <a:ext cx="1373733" cy="1390026"/>
          </a:xfrm>
          <a:prstGeom prst="rect">
            <a:avLst/>
          </a:prstGeom>
          <a:noFill/>
          <a:ln>
            <a:noFill/>
          </a:ln>
        </p:spPr>
      </p:pic>
      <p:cxnSp>
        <p:nvCxnSpPr>
          <p:cNvPr id="298" name="Shape 298"/>
          <p:cNvCxnSpPr/>
          <p:nvPr/>
        </p:nvCxnSpPr>
        <p:spPr>
          <a:xfrm flipH="1" rot="10800000">
            <a:off x="5473220" y="1571288"/>
            <a:ext cx="435900" cy="3299"/>
          </a:xfrm>
          <a:prstGeom prst="straightConnector1">
            <a:avLst/>
          </a:prstGeom>
          <a:noFill/>
          <a:ln cap="flat" cmpd="sng" w="28575">
            <a:solidFill>
              <a:schemeClr val="dk2"/>
            </a:solidFill>
            <a:prstDash val="solid"/>
            <a:round/>
            <a:headEnd len="lg" w="lg" type="none"/>
            <a:tailEnd len="lg" w="lg" type="triangle"/>
          </a:ln>
        </p:spPr>
      </p:cxnSp>
      <p:cxnSp>
        <p:nvCxnSpPr>
          <p:cNvPr id="299" name="Shape 299"/>
          <p:cNvCxnSpPr/>
          <p:nvPr/>
        </p:nvCxnSpPr>
        <p:spPr>
          <a:xfrm flipH="1" rot="10800000">
            <a:off x="3194352" y="1578670"/>
            <a:ext cx="435900" cy="3299"/>
          </a:xfrm>
          <a:prstGeom prst="straightConnector1">
            <a:avLst/>
          </a:prstGeom>
          <a:noFill/>
          <a:ln cap="flat" cmpd="sng" w="28575">
            <a:solidFill>
              <a:schemeClr val="dk2"/>
            </a:solidFill>
            <a:prstDash val="solid"/>
            <a:round/>
            <a:headEnd len="lg" w="lg" type="none"/>
            <a:tailEnd len="lg" w="lg" type="triangle"/>
          </a:ln>
        </p:spPr>
      </p:cxn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03" name="Shape 303"/>
        <p:cNvGrpSpPr/>
        <p:nvPr/>
      </p:nvGrpSpPr>
      <p:grpSpPr>
        <a:xfrm>
          <a:off x="0" y="0"/>
          <a:ext cx="0" cy="0"/>
          <a:chOff x="0" y="0"/>
          <a:chExt cx="0" cy="0"/>
        </a:xfrm>
      </p:grpSpPr>
      <p:pic>
        <p:nvPicPr>
          <p:cNvPr id="304" name="Shape 304"/>
          <p:cNvPicPr preferRelativeResize="0"/>
          <p:nvPr/>
        </p:nvPicPr>
        <p:blipFill>
          <a:blip r:embed="rId3">
            <a:alphaModFix/>
          </a:blip>
          <a:stretch>
            <a:fillRect/>
          </a:stretch>
        </p:blipFill>
        <p:spPr>
          <a:xfrm>
            <a:off x="1701262" y="810080"/>
            <a:ext cx="1438856" cy="1455919"/>
          </a:xfrm>
          <a:prstGeom prst="rect">
            <a:avLst/>
          </a:prstGeom>
          <a:noFill/>
          <a:ln>
            <a:noFill/>
          </a:ln>
        </p:spPr>
      </p:pic>
      <p:pic>
        <p:nvPicPr>
          <p:cNvPr id="305" name="Shape 305"/>
          <p:cNvPicPr preferRelativeResize="0"/>
          <p:nvPr/>
        </p:nvPicPr>
        <p:blipFill>
          <a:blip r:embed="rId4">
            <a:alphaModFix/>
          </a:blip>
          <a:stretch>
            <a:fillRect/>
          </a:stretch>
        </p:blipFill>
        <p:spPr>
          <a:xfrm>
            <a:off x="4004008" y="892414"/>
            <a:ext cx="1165980" cy="1179808"/>
          </a:xfrm>
          <a:prstGeom prst="rect">
            <a:avLst/>
          </a:prstGeom>
          <a:noFill/>
          <a:ln>
            <a:noFill/>
          </a:ln>
        </p:spPr>
      </p:pic>
      <p:pic>
        <p:nvPicPr>
          <p:cNvPr id="306" name="Shape 306"/>
          <p:cNvPicPr preferRelativeResize="0"/>
          <p:nvPr/>
        </p:nvPicPr>
        <p:blipFill>
          <a:blip r:embed="rId5">
            <a:alphaModFix/>
          </a:blip>
          <a:stretch>
            <a:fillRect/>
          </a:stretch>
        </p:blipFill>
        <p:spPr>
          <a:xfrm>
            <a:off x="6069004" y="710500"/>
            <a:ext cx="1373733" cy="1390026"/>
          </a:xfrm>
          <a:prstGeom prst="rect">
            <a:avLst/>
          </a:prstGeom>
          <a:noFill/>
          <a:ln>
            <a:noFill/>
          </a:ln>
        </p:spPr>
      </p:pic>
      <p:cxnSp>
        <p:nvCxnSpPr>
          <p:cNvPr id="307" name="Shape 307"/>
          <p:cNvCxnSpPr/>
          <p:nvPr/>
        </p:nvCxnSpPr>
        <p:spPr>
          <a:xfrm flipH="1" rot="10800000">
            <a:off x="5473220" y="1571288"/>
            <a:ext cx="435900" cy="3299"/>
          </a:xfrm>
          <a:prstGeom prst="straightConnector1">
            <a:avLst/>
          </a:prstGeom>
          <a:noFill/>
          <a:ln cap="flat" cmpd="sng" w="28575">
            <a:solidFill>
              <a:schemeClr val="dk2"/>
            </a:solidFill>
            <a:prstDash val="solid"/>
            <a:round/>
            <a:headEnd len="lg" w="lg" type="none"/>
            <a:tailEnd len="lg" w="lg" type="triangle"/>
          </a:ln>
        </p:spPr>
      </p:cxnSp>
      <p:cxnSp>
        <p:nvCxnSpPr>
          <p:cNvPr id="308" name="Shape 308"/>
          <p:cNvCxnSpPr/>
          <p:nvPr/>
        </p:nvCxnSpPr>
        <p:spPr>
          <a:xfrm flipH="1" rot="10800000">
            <a:off x="3194352" y="1578670"/>
            <a:ext cx="435900" cy="3299"/>
          </a:xfrm>
          <a:prstGeom prst="straightConnector1">
            <a:avLst/>
          </a:prstGeom>
          <a:noFill/>
          <a:ln cap="flat" cmpd="sng" w="28575">
            <a:solidFill>
              <a:schemeClr val="dk2"/>
            </a:solidFill>
            <a:prstDash val="solid"/>
            <a:round/>
            <a:headEnd len="lg" w="lg" type="none"/>
            <a:tailEnd len="lg" w="lg" type="triangle"/>
          </a:ln>
        </p:spPr>
      </p:cxnSp>
      <p:sp>
        <p:nvSpPr>
          <p:cNvPr id="309" name="Shape 309"/>
          <p:cNvSpPr txBox="1"/>
          <p:nvPr>
            <p:ph idx="4294967295" type="body"/>
          </p:nvPr>
        </p:nvSpPr>
        <p:spPr>
          <a:xfrm>
            <a:off x="1563600" y="2825725"/>
            <a:ext cx="6321599" cy="1555499"/>
          </a:xfrm>
          <a:prstGeom prst="rect">
            <a:avLst/>
          </a:prstGeom>
          <a:noFill/>
          <a:ln>
            <a:noFill/>
          </a:ln>
        </p:spPr>
        <p:txBody>
          <a:bodyPr anchorCtr="0" anchor="t" bIns="91425" lIns="91425" rIns="91425" tIns="91425">
            <a:noAutofit/>
          </a:bodyPr>
          <a:lstStyle/>
          <a:p>
            <a:pPr lvl="0" rtl="0">
              <a:spcBef>
                <a:spcPts val="0"/>
              </a:spcBef>
              <a:buNone/>
            </a:pPr>
            <a:r>
              <a:rPr lang="en" sz="2400"/>
              <a:t>Our low-fi prototype interviews confirmed our confidence in the Phocus App idea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7" name="Shape 87"/>
        <p:cNvGrpSpPr/>
        <p:nvPr/>
      </p:nvGrpSpPr>
      <p:grpSpPr>
        <a:xfrm>
          <a:off x="0" y="0"/>
          <a:ext cx="0" cy="0"/>
          <a:chOff x="0" y="0"/>
          <a:chExt cx="0" cy="0"/>
        </a:xfrm>
      </p:grpSpPr>
      <p:sp>
        <p:nvSpPr>
          <p:cNvPr id="88" name="Shape 88"/>
          <p:cNvSpPr txBox="1"/>
          <p:nvPr>
            <p:ph idx="4294967295" type="title"/>
          </p:nvPr>
        </p:nvSpPr>
        <p:spPr>
          <a:xfrm>
            <a:off x="2400250" y="368437"/>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Time Well Spent.</a:t>
            </a:r>
          </a:p>
        </p:txBody>
      </p:sp>
      <p:sp>
        <p:nvSpPr>
          <p:cNvPr id="89" name="Shape 89"/>
          <p:cNvSpPr txBox="1"/>
          <p:nvPr>
            <p:ph idx="4294967295" type="body"/>
          </p:nvPr>
        </p:nvSpPr>
        <p:spPr>
          <a:xfrm>
            <a:off x="2400250" y="1298625"/>
            <a:ext cx="6321599" cy="1479000"/>
          </a:xfrm>
          <a:prstGeom prst="rect">
            <a:avLst/>
          </a:prstGeom>
          <a:noFill/>
          <a:ln>
            <a:noFill/>
          </a:ln>
        </p:spPr>
        <p:txBody>
          <a:bodyPr anchorCtr="0" anchor="t" bIns="91425" lIns="91425" rIns="91425" tIns="91425">
            <a:noAutofit/>
          </a:bodyPr>
          <a:lstStyle/>
          <a:p>
            <a:pPr rtl="0">
              <a:spcBef>
                <a:spcPts val="0"/>
              </a:spcBef>
              <a:buNone/>
            </a:pPr>
            <a:r>
              <a:rPr b="1" lang="en" sz="2400"/>
              <a:t>Phocus </a:t>
            </a:r>
            <a:r>
              <a:rPr lang="en" sz="2400"/>
              <a:t>helps individuals and groups spend their times without the distraction of electronic devices.</a:t>
            </a:r>
          </a:p>
          <a:p>
            <a:pPr lvl="0" rtl="0">
              <a:spcBef>
                <a:spcPts val="0"/>
              </a:spcBef>
              <a:buNone/>
            </a:pPr>
            <a:r>
              <a:t/>
            </a:r>
            <a:endParaRPr sz="2400"/>
          </a:p>
        </p:txBody>
      </p:sp>
      <p:pic>
        <p:nvPicPr>
          <p:cNvPr id="90" name="Shape 90"/>
          <p:cNvPicPr preferRelativeResize="0"/>
          <p:nvPr/>
        </p:nvPicPr>
        <p:blipFill>
          <a:blip r:embed="rId3">
            <a:alphaModFix/>
          </a:blip>
          <a:stretch>
            <a:fillRect/>
          </a:stretch>
        </p:blipFill>
        <p:spPr>
          <a:xfrm>
            <a:off x="54300" y="-16662"/>
            <a:ext cx="1115375" cy="1115375"/>
          </a:xfrm>
          <a:prstGeom prst="rect">
            <a:avLst/>
          </a:prstGeom>
          <a:noFill/>
          <a:ln>
            <a:noFill/>
          </a:ln>
        </p:spPr>
      </p:pic>
      <p:sp>
        <p:nvSpPr>
          <p:cNvPr id="91" name="Shape 91"/>
          <p:cNvSpPr txBox="1"/>
          <p:nvPr>
            <p:ph idx="4294967295" type="body"/>
          </p:nvPr>
        </p:nvSpPr>
        <p:spPr>
          <a:xfrm>
            <a:off x="2369750" y="2701425"/>
            <a:ext cx="6321599" cy="980700"/>
          </a:xfrm>
          <a:prstGeom prst="rect">
            <a:avLst/>
          </a:prstGeom>
          <a:noFill/>
          <a:ln>
            <a:noFill/>
          </a:ln>
        </p:spPr>
        <p:txBody>
          <a:bodyPr anchorCtr="0" anchor="t" bIns="91425" lIns="91425" rIns="91425" tIns="91425">
            <a:noAutofit/>
          </a:bodyPr>
          <a:lstStyle/>
          <a:p>
            <a:pPr lvl="0" rtl="0">
              <a:spcBef>
                <a:spcPts val="0"/>
              </a:spcBef>
              <a:buNone/>
            </a:pPr>
            <a:r>
              <a:rPr lang="en" sz="2400"/>
              <a:t>We achieve this through a platform where people share their focusing successes and failures.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13" name="Shape 313"/>
        <p:cNvGrpSpPr/>
        <p:nvPr/>
      </p:nvGrpSpPr>
      <p:grpSpPr>
        <a:xfrm>
          <a:off x="0" y="0"/>
          <a:ext cx="0" cy="0"/>
          <a:chOff x="0" y="0"/>
          <a:chExt cx="0" cy="0"/>
        </a:xfrm>
      </p:grpSpPr>
      <p:pic>
        <p:nvPicPr>
          <p:cNvPr id="314" name="Shape 314"/>
          <p:cNvPicPr preferRelativeResize="0"/>
          <p:nvPr/>
        </p:nvPicPr>
        <p:blipFill>
          <a:blip r:embed="rId3">
            <a:alphaModFix/>
          </a:blip>
          <a:stretch>
            <a:fillRect/>
          </a:stretch>
        </p:blipFill>
        <p:spPr>
          <a:xfrm>
            <a:off x="1701262" y="810080"/>
            <a:ext cx="1438856" cy="1455919"/>
          </a:xfrm>
          <a:prstGeom prst="rect">
            <a:avLst/>
          </a:prstGeom>
          <a:noFill/>
          <a:ln>
            <a:noFill/>
          </a:ln>
        </p:spPr>
      </p:pic>
      <p:pic>
        <p:nvPicPr>
          <p:cNvPr id="315" name="Shape 315"/>
          <p:cNvPicPr preferRelativeResize="0"/>
          <p:nvPr/>
        </p:nvPicPr>
        <p:blipFill>
          <a:blip r:embed="rId4">
            <a:alphaModFix/>
          </a:blip>
          <a:stretch>
            <a:fillRect/>
          </a:stretch>
        </p:blipFill>
        <p:spPr>
          <a:xfrm>
            <a:off x="4004008" y="892414"/>
            <a:ext cx="1165980" cy="1179808"/>
          </a:xfrm>
          <a:prstGeom prst="rect">
            <a:avLst/>
          </a:prstGeom>
          <a:noFill/>
          <a:ln>
            <a:noFill/>
          </a:ln>
        </p:spPr>
      </p:pic>
      <p:pic>
        <p:nvPicPr>
          <p:cNvPr id="316" name="Shape 316"/>
          <p:cNvPicPr preferRelativeResize="0"/>
          <p:nvPr/>
        </p:nvPicPr>
        <p:blipFill>
          <a:blip r:embed="rId5">
            <a:alphaModFix/>
          </a:blip>
          <a:stretch>
            <a:fillRect/>
          </a:stretch>
        </p:blipFill>
        <p:spPr>
          <a:xfrm>
            <a:off x="6069004" y="710500"/>
            <a:ext cx="1373733" cy="1390026"/>
          </a:xfrm>
          <a:prstGeom prst="rect">
            <a:avLst/>
          </a:prstGeom>
          <a:noFill/>
          <a:ln>
            <a:noFill/>
          </a:ln>
        </p:spPr>
      </p:pic>
      <p:cxnSp>
        <p:nvCxnSpPr>
          <p:cNvPr id="317" name="Shape 317"/>
          <p:cNvCxnSpPr/>
          <p:nvPr/>
        </p:nvCxnSpPr>
        <p:spPr>
          <a:xfrm flipH="1" rot="10800000">
            <a:off x="5473220" y="1571288"/>
            <a:ext cx="435900" cy="3299"/>
          </a:xfrm>
          <a:prstGeom prst="straightConnector1">
            <a:avLst/>
          </a:prstGeom>
          <a:noFill/>
          <a:ln cap="flat" cmpd="sng" w="28575">
            <a:solidFill>
              <a:schemeClr val="dk2"/>
            </a:solidFill>
            <a:prstDash val="solid"/>
            <a:round/>
            <a:headEnd len="lg" w="lg" type="none"/>
            <a:tailEnd len="lg" w="lg" type="triangle"/>
          </a:ln>
        </p:spPr>
      </p:cxnSp>
      <p:cxnSp>
        <p:nvCxnSpPr>
          <p:cNvPr id="318" name="Shape 318"/>
          <p:cNvCxnSpPr/>
          <p:nvPr/>
        </p:nvCxnSpPr>
        <p:spPr>
          <a:xfrm flipH="1" rot="10800000">
            <a:off x="3194352" y="1578670"/>
            <a:ext cx="435900" cy="3299"/>
          </a:xfrm>
          <a:prstGeom prst="straightConnector1">
            <a:avLst/>
          </a:prstGeom>
          <a:noFill/>
          <a:ln cap="flat" cmpd="sng" w="28575">
            <a:solidFill>
              <a:schemeClr val="dk2"/>
            </a:solidFill>
            <a:prstDash val="solid"/>
            <a:round/>
            <a:headEnd len="lg" w="lg" type="none"/>
            <a:tailEnd len="lg" w="lg" type="triangle"/>
          </a:ln>
        </p:spPr>
      </p:cxnSp>
      <p:sp>
        <p:nvSpPr>
          <p:cNvPr id="319" name="Shape 319"/>
          <p:cNvSpPr txBox="1"/>
          <p:nvPr>
            <p:ph idx="4294967295" type="body"/>
          </p:nvPr>
        </p:nvSpPr>
        <p:spPr>
          <a:xfrm>
            <a:off x="1563600" y="2825725"/>
            <a:ext cx="6321599" cy="1555499"/>
          </a:xfrm>
          <a:prstGeom prst="rect">
            <a:avLst/>
          </a:prstGeom>
          <a:noFill/>
          <a:ln>
            <a:noFill/>
          </a:ln>
        </p:spPr>
        <p:txBody>
          <a:bodyPr anchorCtr="0" anchor="t" bIns="91425" lIns="91425" rIns="91425" tIns="91425">
            <a:noAutofit/>
          </a:bodyPr>
          <a:lstStyle/>
          <a:p>
            <a:pPr lvl="0" rtl="0">
              <a:spcBef>
                <a:spcPts val="0"/>
              </a:spcBef>
              <a:buNone/>
            </a:pPr>
            <a:r>
              <a:rPr lang="en" sz="2400"/>
              <a:t>Our low-fi prototype interviews confirmed our confidence in the Phocus App idea and inspired us to make three key design changes.</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pic>
        <p:nvPicPr>
          <p:cNvPr id="324" name="Shape 324"/>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5" name="Shape 95"/>
        <p:cNvGrpSpPr/>
        <p:nvPr/>
      </p:nvGrpSpPr>
      <p:grpSpPr>
        <a:xfrm>
          <a:off x="0" y="0"/>
          <a:ext cx="0" cy="0"/>
          <a:chOff x="0" y="0"/>
          <a:chExt cx="0" cy="0"/>
        </a:xfrm>
      </p:grpSpPr>
      <p:pic>
        <p:nvPicPr>
          <p:cNvPr id="96" name="Shape 96"/>
          <p:cNvPicPr preferRelativeResize="0"/>
          <p:nvPr/>
        </p:nvPicPr>
        <p:blipFill>
          <a:blip r:embed="rId3">
            <a:alphaModFix/>
          </a:blip>
          <a:stretch>
            <a:fillRect/>
          </a:stretch>
        </p:blipFill>
        <p:spPr>
          <a:xfrm>
            <a:off x="146121" y="83400"/>
            <a:ext cx="889649" cy="904675"/>
          </a:xfrm>
          <a:prstGeom prst="rect">
            <a:avLst/>
          </a:prstGeom>
          <a:noFill/>
          <a:ln>
            <a:noFill/>
          </a:ln>
        </p:spPr>
      </p:pic>
      <p:sp>
        <p:nvSpPr>
          <p:cNvPr id="97" name="Shape 97"/>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Sketches!</a:t>
            </a:r>
          </a:p>
        </p:txBody>
      </p:sp>
      <p:pic>
        <p:nvPicPr>
          <p:cNvPr id="98" name="Shape 98"/>
          <p:cNvPicPr preferRelativeResize="0"/>
          <p:nvPr/>
        </p:nvPicPr>
        <p:blipFill rotWithShape="1">
          <a:blip r:embed="rId4">
            <a:alphaModFix/>
          </a:blip>
          <a:srcRect b="19875" l="0" r="0" t="10680"/>
          <a:stretch/>
        </p:blipFill>
        <p:spPr>
          <a:xfrm>
            <a:off x="2410425" y="1534775"/>
            <a:ext cx="5943600" cy="30956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02"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146121" y="83400"/>
            <a:ext cx="889649" cy="904675"/>
          </a:xfrm>
          <a:prstGeom prst="rect">
            <a:avLst/>
          </a:prstGeom>
          <a:noFill/>
          <a:ln>
            <a:noFill/>
          </a:ln>
        </p:spPr>
      </p:pic>
      <p:pic>
        <p:nvPicPr>
          <p:cNvPr id="104" name="Shape 104"/>
          <p:cNvPicPr preferRelativeResize="0"/>
          <p:nvPr/>
        </p:nvPicPr>
        <p:blipFill>
          <a:blip r:embed="rId4">
            <a:alphaModFix/>
          </a:blip>
          <a:stretch>
            <a:fillRect/>
          </a:stretch>
        </p:blipFill>
        <p:spPr>
          <a:xfrm>
            <a:off x="3627975" y="1648725"/>
            <a:ext cx="3491924" cy="2618924"/>
          </a:xfrm>
          <a:prstGeom prst="rect">
            <a:avLst/>
          </a:prstGeom>
          <a:noFill/>
          <a:ln>
            <a:noFill/>
          </a:ln>
        </p:spPr>
      </p:pic>
      <p:sp>
        <p:nvSpPr>
          <p:cNvPr id="105" name="Shape 105"/>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Sketches!</a:t>
            </a:r>
          </a:p>
        </p:txBody>
      </p:sp>
      <p:pic>
        <p:nvPicPr>
          <p:cNvPr id="106" name="Shape 106"/>
          <p:cNvPicPr preferRelativeResize="0"/>
          <p:nvPr/>
        </p:nvPicPr>
        <p:blipFill rotWithShape="1">
          <a:blip r:embed="rId5">
            <a:alphaModFix/>
          </a:blip>
          <a:srcRect b="50590" l="0" r="0" t="0"/>
          <a:stretch/>
        </p:blipFill>
        <p:spPr>
          <a:xfrm>
            <a:off x="2897087" y="1140475"/>
            <a:ext cx="5104324" cy="3362727"/>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10"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4297500" y="1252275"/>
            <a:ext cx="3072149" cy="3072149"/>
          </a:xfrm>
          <a:prstGeom prst="rect">
            <a:avLst/>
          </a:prstGeom>
          <a:noFill/>
          <a:ln>
            <a:noFill/>
          </a:ln>
        </p:spPr>
      </p:pic>
      <p:pic>
        <p:nvPicPr>
          <p:cNvPr id="112" name="Shape 112"/>
          <p:cNvPicPr preferRelativeResize="0"/>
          <p:nvPr/>
        </p:nvPicPr>
        <p:blipFill>
          <a:blip r:embed="rId4">
            <a:alphaModFix/>
          </a:blip>
          <a:stretch>
            <a:fillRect/>
          </a:stretch>
        </p:blipFill>
        <p:spPr>
          <a:xfrm>
            <a:off x="146121" y="83400"/>
            <a:ext cx="889649" cy="904675"/>
          </a:xfrm>
          <a:prstGeom prst="rect">
            <a:avLst/>
          </a:prstGeom>
          <a:noFill/>
          <a:ln>
            <a:noFill/>
          </a:ln>
        </p:spPr>
      </p:pic>
      <p:sp>
        <p:nvSpPr>
          <p:cNvPr id="113" name="Shape 113"/>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Sketches!</a:t>
            </a:r>
          </a:p>
        </p:txBody>
      </p:sp>
      <p:pic>
        <p:nvPicPr>
          <p:cNvPr id="114" name="Shape 114"/>
          <p:cNvPicPr preferRelativeResize="0"/>
          <p:nvPr/>
        </p:nvPicPr>
        <p:blipFill rotWithShape="1">
          <a:blip r:embed="rId5">
            <a:alphaModFix/>
          </a:blip>
          <a:srcRect b="0" l="0" r="0" t="49405"/>
          <a:stretch/>
        </p:blipFill>
        <p:spPr>
          <a:xfrm>
            <a:off x="2831800" y="1140475"/>
            <a:ext cx="5386101" cy="363334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18"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146121" y="83400"/>
            <a:ext cx="889649" cy="904675"/>
          </a:xfrm>
          <a:prstGeom prst="rect">
            <a:avLst/>
          </a:prstGeom>
          <a:noFill/>
          <a:ln>
            <a:noFill/>
          </a:ln>
        </p:spPr>
      </p:pic>
      <p:sp>
        <p:nvSpPr>
          <p:cNvPr id="120" name="Shape 120"/>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Selected Interface</a:t>
            </a:r>
          </a:p>
        </p:txBody>
      </p:sp>
      <p:sp>
        <p:nvSpPr>
          <p:cNvPr id="121" name="Shape 121"/>
          <p:cNvSpPr txBox="1"/>
          <p:nvPr>
            <p:ph idx="4294967295" type="body"/>
          </p:nvPr>
        </p:nvSpPr>
        <p:spPr>
          <a:xfrm>
            <a:off x="6397450" y="1699000"/>
            <a:ext cx="2335500" cy="574799"/>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000000"/>
                </a:solidFill>
              </a:rPr>
              <a:t>Adoption</a:t>
            </a:r>
          </a:p>
        </p:txBody>
      </p:sp>
      <p:pic>
        <p:nvPicPr>
          <p:cNvPr id="122" name="Shape 122"/>
          <p:cNvPicPr preferRelativeResize="0"/>
          <p:nvPr/>
        </p:nvPicPr>
        <p:blipFill>
          <a:blip r:embed="rId4">
            <a:alphaModFix/>
          </a:blip>
          <a:stretch>
            <a:fillRect/>
          </a:stretch>
        </p:blipFill>
        <p:spPr>
          <a:xfrm>
            <a:off x="2778450" y="1262450"/>
            <a:ext cx="3376375" cy="2657549"/>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26"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146121" y="83400"/>
            <a:ext cx="889649" cy="904675"/>
          </a:xfrm>
          <a:prstGeom prst="rect">
            <a:avLst/>
          </a:prstGeom>
          <a:noFill/>
          <a:ln>
            <a:noFill/>
          </a:ln>
        </p:spPr>
      </p:pic>
      <p:sp>
        <p:nvSpPr>
          <p:cNvPr id="128" name="Shape 128"/>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Selected Interface</a:t>
            </a:r>
          </a:p>
        </p:txBody>
      </p:sp>
      <p:sp>
        <p:nvSpPr>
          <p:cNvPr id="129" name="Shape 129"/>
          <p:cNvSpPr txBox="1"/>
          <p:nvPr>
            <p:ph idx="4294967295" type="body"/>
          </p:nvPr>
        </p:nvSpPr>
        <p:spPr>
          <a:xfrm>
            <a:off x="6397450" y="1699000"/>
            <a:ext cx="2335500" cy="574799"/>
          </a:xfrm>
          <a:prstGeom prst="rect">
            <a:avLst/>
          </a:prstGeom>
          <a:noFill/>
          <a:ln>
            <a:noFill/>
          </a:ln>
        </p:spPr>
        <p:txBody>
          <a:bodyPr anchorCtr="0" anchor="t" bIns="91425" lIns="91425" rIns="91425" tIns="91425">
            <a:noAutofit/>
          </a:bodyPr>
          <a:lstStyle/>
          <a:p>
            <a:pPr lvl="0" rtl="0">
              <a:spcBef>
                <a:spcPts val="0"/>
              </a:spcBef>
              <a:buNone/>
            </a:pPr>
            <a:r>
              <a:rPr lang="en" sz="2400"/>
              <a:t>Adoption</a:t>
            </a:r>
          </a:p>
          <a:p>
            <a:pPr lvl="0" rtl="0">
              <a:spcBef>
                <a:spcPts val="0"/>
              </a:spcBef>
              <a:buNone/>
            </a:pPr>
            <a:r>
              <a:rPr lang="en" sz="2400">
                <a:solidFill>
                  <a:srgbClr val="000000"/>
                </a:solidFill>
              </a:rPr>
              <a:t>Ease of Use</a:t>
            </a:r>
          </a:p>
        </p:txBody>
      </p:sp>
      <p:pic>
        <p:nvPicPr>
          <p:cNvPr id="130" name="Shape 130"/>
          <p:cNvPicPr preferRelativeResize="0"/>
          <p:nvPr/>
        </p:nvPicPr>
        <p:blipFill>
          <a:blip r:embed="rId4">
            <a:alphaModFix/>
          </a:blip>
          <a:stretch>
            <a:fillRect/>
          </a:stretch>
        </p:blipFill>
        <p:spPr>
          <a:xfrm>
            <a:off x="2778450" y="1262450"/>
            <a:ext cx="3376375" cy="265754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34"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146121" y="83400"/>
            <a:ext cx="889649" cy="904675"/>
          </a:xfrm>
          <a:prstGeom prst="rect">
            <a:avLst/>
          </a:prstGeom>
          <a:noFill/>
          <a:ln>
            <a:noFill/>
          </a:ln>
        </p:spPr>
      </p:pic>
      <p:sp>
        <p:nvSpPr>
          <p:cNvPr id="136" name="Shape 136"/>
          <p:cNvSpPr txBox="1"/>
          <p:nvPr>
            <p:ph idx="4294967295" type="title"/>
          </p:nvPr>
        </p:nvSpPr>
        <p:spPr>
          <a:xfrm>
            <a:off x="2410425" y="370425"/>
            <a:ext cx="6321599" cy="6353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Selected Interface</a:t>
            </a:r>
          </a:p>
        </p:txBody>
      </p:sp>
      <p:sp>
        <p:nvSpPr>
          <p:cNvPr id="137" name="Shape 137"/>
          <p:cNvSpPr txBox="1"/>
          <p:nvPr>
            <p:ph idx="4294967295" type="body"/>
          </p:nvPr>
        </p:nvSpPr>
        <p:spPr>
          <a:xfrm>
            <a:off x="6397450" y="1699000"/>
            <a:ext cx="2335500" cy="574799"/>
          </a:xfrm>
          <a:prstGeom prst="rect">
            <a:avLst/>
          </a:prstGeom>
          <a:noFill/>
          <a:ln>
            <a:noFill/>
          </a:ln>
        </p:spPr>
        <p:txBody>
          <a:bodyPr anchorCtr="0" anchor="t" bIns="91425" lIns="91425" rIns="91425" tIns="91425">
            <a:noAutofit/>
          </a:bodyPr>
          <a:lstStyle/>
          <a:p>
            <a:pPr lvl="0" rtl="0">
              <a:spcBef>
                <a:spcPts val="0"/>
              </a:spcBef>
              <a:buNone/>
            </a:pPr>
            <a:r>
              <a:rPr lang="en" sz="2400"/>
              <a:t>Adoption</a:t>
            </a:r>
          </a:p>
          <a:p>
            <a:pPr lvl="0" rtl="0">
              <a:spcBef>
                <a:spcPts val="0"/>
              </a:spcBef>
              <a:buNone/>
            </a:pPr>
            <a:r>
              <a:rPr lang="en" sz="2400"/>
              <a:t>Ease of Use</a:t>
            </a:r>
          </a:p>
          <a:p>
            <a:pPr lvl="0" rtl="0">
              <a:spcBef>
                <a:spcPts val="0"/>
              </a:spcBef>
              <a:buNone/>
            </a:pPr>
            <a:r>
              <a:rPr lang="en" sz="2400">
                <a:solidFill>
                  <a:srgbClr val="000000"/>
                </a:solidFill>
              </a:rPr>
              <a:t>Social </a:t>
            </a:r>
          </a:p>
        </p:txBody>
      </p:sp>
      <p:pic>
        <p:nvPicPr>
          <p:cNvPr id="138" name="Shape 138"/>
          <p:cNvPicPr preferRelativeResize="0"/>
          <p:nvPr/>
        </p:nvPicPr>
        <p:blipFill>
          <a:blip r:embed="rId4">
            <a:alphaModFix/>
          </a:blip>
          <a:stretch>
            <a:fillRect/>
          </a:stretch>
        </p:blipFill>
        <p:spPr>
          <a:xfrm>
            <a:off x="2778450" y="1262450"/>
            <a:ext cx="3376375" cy="265754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