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y="5143500" cx="9144000"/>
  <p:notesSz cx="6858000" cy="9144000"/>
  <p:embeddedFontLst>
    <p:embeddedFont>
      <p:font typeface="Raleway"/>
      <p:regular r:id="rId56"/>
      <p:bold r:id="rId57"/>
    </p:embeddedFont>
    <p:embeddedFont>
      <p:font typeface="Lato"/>
      <p:regular r:id="rId58"/>
      <p:bold r:id="rId59"/>
      <p:italic r:id="rId60"/>
      <p:boldItalic r:id="rId61"/>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Lato-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Raleway-bold.fntdata"/><Relationship Id="rId12" Type="http://schemas.openxmlformats.org/officeDocument/2006/relationships/slide" Target="slides/slide8.xml"/><Relationship Id="rId56" Type="http://schemas.openxmlformats.org/officeDocument/2006/relationships/font" Target="fonts/Raleway-regular.fntdata"/><Relationship Id="rId15" Type="http://schemas.openxmlformats.org/officeDocument/2006/relationships/slide" Target="slides/slide11.xml"/><Relationship Id="rId59" Type="http://schemas.openxmlformats.org/officeDocument/2006/relationships/font" Target="fonts/Lato-bold.fntdata"/><Relationship Id="rId14" Type="http://schemas.openxmlformats.org/officeDocument/2006/relationships/slide" Target="slides/slide10.xml"/><Relationship Id="rId58" Type="http://schemas.openxmlformats.org/officeDocument/2006/relationships/font" Target="fonts/Lato-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1" name="Shape 1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8" name="Shape 13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4" name="Shape 1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2" name="Shape 1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0" name="Shape 1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8" name="Shape 1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 name="Shape 2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 name="Shape 7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0" name="Shape 2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6" name="Shape 2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0" name="Shape 2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7" name="Shape 24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6" name="Shape 25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About the user experience:</a:t>
            </a:r>
          </a:p>
          <a:p>
            <a:pPr indent="-228600" lvl="0" marL="457200" rtl="0">
              <a:spcBef>
                <a:spcPts val="0"/>
              </a:spcBef>
              <a:buAutoNum type="arabicParenR"/>
            </a:pPr>
            <a:r>
              <a:rPr lang="en"/>
              <a:t>The app can be used to post challenges to friends or to take upon yourself new challenges</a:t>
            </a:r>
          </a:p>
          <a:p>
            <a:pPr indent="-228600" lvl="0" marL="457200" rtl="0">
              <a:spcBef>
                <a:spcPts val="0"/>
              </a:spcBef>
              <a:buAutoNum type="arabicParenR"/>
            </a:pPr>
            <a:r>
              <a:rPr lang="en"/>
              <a:t>When a new challenge is created one lists the tasks required to complete the challenge and then posts the challenge to his friends</a:t>
            </a:r>
          </a:p>
          <a:p>
            <a:pPr indent="-228600" lvl="0" marL="457200" rtl="0">
              <a:spcBef>
                <a:spcPts val="0"/>
              </a:spcBef>
              <a:buAutoNum type="arabicParenR"/>
            </a:pPr>
            <a:r>
              <a:rPr lang="en"/>
              <a:t>A friend who gets a challenge invite has to accept it and specify what reward would he/she give to the person who is trying to complete the challenge.</a:t>
            </a:r>
          </a:p>
          <a:p>
            <a:pPr indent="-228600" lvl="0" marL="457200" rtl="0">
              <a:spcBef>
                <a:spcPts val="0"/>
              </a:spcBef>
              <a:buAutoNum type="arabicParenR"/>
            </a:pPr>
            <a:r>
              <a:rPr b="1" lang="en"/>
              <a:t>Interesting insights: </a:t>
            </a:r>
            <a:r>
              <a:rPr lang="en"/>
              <a:t>One of our testing users said that Privacy would be a big issue for him. While we assumed that one could look up all the challenges his friends are working on, the user said he would like the ability to choose whether the challenge is private/open for all friends to review. Similar to events on Facebook.</a:t>
            </a:r>
          </a:p>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4" name="Shape 2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About the user experience:</a:t>
            </a:r>
          </a:p>
          <a:p>
            <a:pPr indent="-228600" lvl="0" marL="457200" rtl="0">
              <a:spcBef>
                <a:spcPts val="0"/>
              </a:spcBef>
              <a:buAutoNum type="arabicParenR"/>
            </a:pPr>
            <a:r>
              <a:rPr lang="en"/>
              <a:t>The app can be used to post challenges to friends or to take upon yourself new challenges</a:t>
            </a:r>
          </a:p>
          <a:p>
            <a:pPr indent="-228600" lvl="0" marL="457200" rtl="0">
              <a:spcBef>
                <a:spcPts val="0"/>
              </a:spcBef>
              <a:buAutoNum type="arabicParenR"/>
            </a:pPr>
            <a:r>
              <a:rPr lang="en"/>
              <a:t>When a new challenge is created one lists the tasks required to complete the challenge and then posts the challenge to his friends</a:t>
            </a:r>
          </a:p>
          <a:p>
            <a:pPr indent="-228600" lvl="0" marL="457200" rtl="0">
              <a:spcBef>
                <a:spcPts val="0"/>
              </a:spcBef>
              <a:buAutoNum type="arabicParenR"/>
            </a:pPr>
            <a:r>
              <a:rPr lang="en"/>
              <a:t>A friend who gets a challenge invite has to accept it and specify what reward would he/she give to the person who is trying to complete the challenge.</a:t>
            </a:r>
          </a:p>
          <a:p>
            <a:pPr indent="-228600" lvl="0" marL="457200" rtl="0">
              <a:spcBef>
                <a:spcPts val="0"/>
              </a:spcBef>
              <a:buAutoNum type="arabicParenR"/>
            </a:pPr>
            <a:r>
              <a:rPr b="1" lang="en"/>
              <a:t>Interesting insights: </a:t>
            </a:r>
            <a:r>
              <a:rPr lang="en"/>
              <a:t>One of our testing users said that Privacy would be a big issue for him. While we assumed that one could look up all the challenges his friends are working on, the user said he would like the ability to choose whether the challenge is private/open for all friends to review. Similar to events on Facebook.</a:t>
            </a:r>
          </a:p>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2" name="Shape 2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8" name="Shape 2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7" name="Shape 2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4" name="Shape 3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2" name="Shape 3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9" name="Shape 3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6" name="Shape 3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3" name="Shape 3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2" name="Shape 3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0" name="Shape 3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1" name="Shape 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8" name="Shape 3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6" name="Shape 3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4" name="Shape 3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3" name="Shape 3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2" name="Shape 4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8" name="Shape 4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4" name="Shape 4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0" name="Shape 4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6" name="Shape 4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2" name="Shape 4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8" name="Shape 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8" name="Shape 43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4" name="Shape 4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 name="Shape 8"/>
        <p:cNvGrpSpPr/>
        <p:nvPr/>
      </p:nvGrpSpPr>
      <p:grpSpPr>
        <a:xfrm>
          <a:off x="0" y="0"/>
          <a:ext cx="0" cy="0"/>
          <a:chOff x="0" y="0"/>
          <a:chExt cx="0" cy="0"/>
        </a:xfrm>
      </p:grpSpPr>
      <p:cxnSp>
        <p:nvCxnSpPr>
          <p:cNvPr id="9" name="Shape 9"/>
          <p:cNvCxnSpPr/>
          <p:nvPr/>
        </p:nvCxnSpPr>
        <p:spPr>
          <a:xfrm>
            <a:off x="2477724" y="415650"/>
            <a:ext cx="6244199" cy="0"/>
          </a:xfrm>
          <a:prstGeom prst="straightConnector1">
            <a:avLst/>
          </a:prstGeom>
          <a:noFill/>
          <a:ln cap="flat" cmpd="sng" w="38100">
            <a:solidFill>
              <a:schemeClr val="lt1"/>
            </a:solidFill>
            <a:prstDash val="solid"/>
            <a:round/>
            <a:headEnd len="med" w="med" type="none"/>
            <a:tailEnd len="med" w="med" type="none"/>
          </a:ln>
        </p:spPr>
      </p:cxnSp>
      <p:cxnSp>
        <p:nvCxnSpPr>
          <p:cNvPr id="10" name="Shape 10"/>
          <p:cNvCxnSpPr/>
          <p:nvPr/>
        </p:nvCxnSpPr>
        <p:spPr>
          <a:xfrm>
            <a:off x="2477724" y="4740000"/>
            <a:ext cx="6244199" cy="0"/>
          </a:xfrm>
          <a:prstGeom prst="straightConnector1">
            <a:avLst/>
          </a:prstGeom>
          <a:noFill/>
          <a:ln cap="flat" cmpd="sng" w="19050">
            <a:solidFill>
              <a:schemeClr val="lt1"/>
            </a:solidFill>
            <a:prstDash val="solid"/>
            <a:round/>
            <a:headEnd len="med" w="med" type="none"/>
            <a:tailEnd len="med" w="med" type="none"/>
          </a:ln>
        </p:spPr>
      </p:cxnSp>
      <p:cxnSp>
        <p:nvCxnSpPr>
          <p:cNvPr id="11" name="Shape 11"/>
          <p:cNvCxnSpPr/>
          <p:nvPr/>
        </p:nvCxnSpPr>
        <p:spPr>
          <a:xfrm>
            <a:off x="425198" y="415650"/>
            <a:ext cx="183299" cy="0"/>
          </a:xfrm>
          <a:prstGeom prst="straightConnector1">
            <a:avLst/>
          </a:prstGeom>
          <a:noFill/>
          <a:ln cap="flat" cmpd="sng" w="19050">
            <a:solidFill>
              <a:schemeClr val="lt1"/>
            </a:solidFill>
            <a:prstDash val="solid"/>
            <a:round/>
            <a:headEnd len="med" w="med" type="none"/>
            <a:tailEnd len="med" w="med" type="none"/>
          </a:ln>
        </p:spPr>
      </p:cxnSp>
      <p:sp>
        <p:nvSpPr>
          <p:cNvPr id="12" name="Shape 12"/>
          <p:cNvSpPr txBox="1"/>
          <p:nvPr>
            <p:ph type="ctrTitle"/>
          </p:nvPr>
        </p:nvSpPr>
        <p:spPr>
          <a:xfrm>
            <a:off x="2371725" y="630225"/>
            <a:ext cx="6331500" cy="1541999"/>
          </a:xfrm>
          <a:prstGeom prst="rect">
            <a:avLst/>
          </a:prstGeom>
        </p:spPr>
        <p:txBody>
          <a:bodyPr anchorCtr="0" anchor="t" bIns="91425" lIns="91425" rIns="91425" tIns="91425"/>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p:txBody>
      </p:sp>
      <p:sp>
        <p:nvSpPr>
          <p:cNvPr id="13" name="Shape 13"/>
          <p:cNvSpPr txBox="1"/>
          <p:nvPr>
            <p:ph idx="1" type="subTitle"/>
          </p:nvPr>
        </p:nvSpPr>
        <p:spPr>
          <a:xfrm>
            <a:off x="2390266" y="3238450"/>
            <a:ext cx="6331500" cy="1241699"/>
          </a:xfrm>
          <a:prstGeom prst="rect">
            <a:avLst/>
          </a:prstGeom>
        </p:spPr>
        <p:txBody>
          <a:bodyPr anchorCtr="0" anchor="b" bIns="91425" lIns="91425" rIns="91425" tIns="91425"/>
          <a:lstStyle>
            <a:lvl1pPr>
              <a:lnSpc>
                <a:spcPct val="100000"/>
              </a:lnSpc>
              <a:spcBef>
                <a:spcPts val="0"/>
              </a:spcBef>
              <a:spcAft>
                <a:spcPts val="0"/>
              </a:spcAft>
              <a:buClr>
                <a:schemeClr val="lt1"/>
              </a:buClr>
              <a:buNone/>
              <a:defRPr>
                <a:solidFill>
                  <a:schemeClr val="lt1"/>
                </a:solidFill>
              </a:defRPr>
            </a:lvl1pPr>
            <a:lvl2pPr>
              <a:lnSpc>
                <a:spcPct val="100000"/>
              </a:lnSpc>
              <a:spcBef>
                <a:spcPts val="0"/>
              </a:spcBef>
              <a:spcAft>
                <a:spcPts val="0"/>
              </a:spcAft>
              <a:buClr>
                <a:schemeClr val="lt1"/>
              </a:buClr>
              <a:buSzPct val="100000"/>
              <a:buNone/>
              <a:defRPr sz="1800">
                <a:solidFill>
                  <a:schemeClr val="lt1"/>
                </a:solidFill>
              </a:defRPr>
            </a:lvl2pPr>
            <a:lvl3pPr>
              <a:lnSpc>
                <a:spcPct val="100000"/>
              </a:lnSpc>
              <a:spcBef>
                <a:spcPts val="0"/>
              </a:spcBef>
              <a:spcAft>
                <a:spcPts val="0"/>
              </a:spcAft>
              <a:buClr>
                <a:schemeClr val="lt1"/>
              </a:buClr>
              <a:buSzPct val="100000"/>
              <a:buNone/>
              <a:defRPr sz="1800">
                <a:solidFill>
                  <a:schemeClr val="lt1"/>
                </a:solidFill>
              </a:defRPr>
            </a:lvl3pPr>
            <a:lvl4pPr>
              <a:lnSpc>
                <a:spcPct val="100000"/>
              </a:lnSpc>
              <a:spcBef>
                <a:spcPts val="0"/>
              </a:spcBef>
              <a:spcAft>
                <a:spcPts val="0"/>
              </a:spcAft>
              <a:buClr>
                <a:schemeClr val="lt1"/>
              </a:buClr>
              <a:buSzPct val="100000"/>
              <a:buNone/>
              <a:defRPr sz="1800">
                <a:solidFill>
                  <a:schemeClr val="lt1"/>
                </a:solidFill>
              </a:defRPr>
            </a:lvl4pPr>
            <a:lvl5pPr>
              <a:lnSpc>
                <a:spcPct val="100000"/>
              </a:lnSpc>
              <a:spcBef>
                <a:spcPts val="0"/>
              </a:spcBef>
              <a:spcAft>
                <a:spcPts val="0"/>
              </a:spcAft>
              <a:buClr>
                <a:schemeClr val="lt1"/>
              </a:buClr>
              <a:buSzPct val="100000"/>
              <a:buNone/>
              <a:defRPr sz="1800">
                <a:solidFill>
                  <a:schemeClr val="lt1"/>
                </a:solidFill>
              </a:defRPr>
            </a:lvl5pPr>
            <a:lvl6pPr>
              <a:lnSpc>
                <a:spcPct val="100000"/>
              </a:lnSpc>
              <a:spcBef>
                <a:spcPts val="0"/>
              </a:spcBef>
              <a:spcAft>
                <a:spcPts val="0"/>
              </a:spcAft>
              <a:buClr>
                <a:schemeClr val="lt1"/>
              </a:buClr>
              <a:buSzPct val="100000"/>
              <a:buNone/>
              <a:defRPr sz="1800">
                <a:solidFill>
                  <a:schemeClr val="lt1"/>
                </a:solidFill>
              </a:defRPr>
            </a:lvl6pPr>
            <a:lvl7pPr>
              <a:lnSpc>
                <a:spcPct val="100000"/>
              </a:lnSpc>
              <a:spcBef>
                <a:spcPts val="0"/>
              </a:spcBef>
              <a:spcAft>
                <a:spcPts val="0"/>
              </a:spcAft>
              <a:buClr>
                <a:schemeClr val="lt1"/>
              </a:buClr>
              <a:buSzPct val="100000"/>
              <a:buNone/>
              <a:defRPr sz="1800">
                <a:solidFill>
                  <a:schemeClr val="lt1"/>
                </a:solidFill>
              </a:defRPr>
            </a:lvl7pPr>
            <a:lvl8pPr>
              <a:lnSpc>
                <a:spcPct val="100000"/>
              </a:lnSpc>
              <a:spcBef>
                <a:spcPts val="0"/>
              </a:spcBef>
              <a:spcAft>
                <a:spcPts val="0"/>
              </a:spcAft>
              <a:buClr>
                <a:schemeClr val="lt1"/>
              </a:buClr>
              <a:buSzPct val="100000"/>
              <a:buNone/>
              <a:defRPr sz="1800">
                <a:solidFill>
                  <a:schemeClr val="lt1"/>
                </a:solidFill>
              </a:defRPr>
            </a:lvl8pPr>
            <a:lvl9pPr>
              <a:lnSpc>
                <a:spcPct val="100000"/>
              </a:lnSpc>
              <a:spcBef>
                <a:spcPts val="0"/>
              </a:spcBef>
              <a:spcAft>
                <a:spcPts val="0"/>
              </a:spcAft>
              <a:buClr>
                <a:schemeClr val="lt1"/>
              </a:buClr>
              <a:buSzPct val="100000"/>
              <a:buNone/>
              <a:defRPr sz="1800">
                <a:solidFill>
                  <a:schemeClr val="lt1"/>
                </a:solidFill>
              </a:defRPr>
            </a:lvl9pPr>
          </a:lstStyle>
          <a:p/>
        </p:txBody>
      </p:sp>
      <p:sp>
        <p:nvSpPr>
          <p:cNvPr id="14" name="Shape 14"/>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9" name="Shape 59"/>
        <p:cNvGrpSpPr/>
        <p:nvPr/>
      </p:nvGrpSpPr>
      <p:grpSpPr>
        <a:xfrm>
          <a:off x="0" y="0"/>
          <a:ext cx="0" cy="0"/>
          <a:chOff x="0" y="0"/>
          <a:chExt cx="0" cy="0"/>
        </a:xfrm>
      </p:grpSpPr>
      <p:cxnSp>
        <p:nvCxnSpPr>
          <p:cNvPr id="60" name="Shape 60"/>
          <p:cNvCxnSpPr/>
          <p:nvPr/>
        </p:nvCxnSpPr>
        <p:spPr>
          <a:xfrm>
            <a:off x="425200" y="4740000"/>
            <a:ext cx="8296799" cy="0"/>
          </a:xfrm>
          <a:prstGeom prst="straightConnector1">
            <a:avLst/>
          </a:prstGeom>
          <a:noFill/>
          <a:ln cap="flat" cmpd="sng" w="19050">
            <a:solidFill>
              <a:schemeClr val="dk2"/>
            </a:solidFill>
            <a:prstDash val="solid"/>
            <a:round/>
            <a:headEnd len="med" w="med" type="none"/>
            <a:tailEnd len="med" w="med" type="none"/>
          </a:ln>
        </p:spPr>
      </p:cxnSp>
      <p:cxnSp>
        <p:nvCxnSpPr>
          <p:cNvPr id="61" name="Shape 61"/>
          <p:cNvCxnSpPr/>
          <p:nvPr/>
        </p:nvCxnSpPr>
        <p:spPr>
          <a:xfrm>
            <a:off x="425200" y="415650"/>
            <a:ext cx="8296799" cy="0"/>
          </a:xfrm>
          <a:prstGeom prst="straightConnector1">
            <a:avLst/>
          </a:prstGeom>
          <a:noFill/>
          <a:ln cap="flat" cmpd="sng" w="38100">
            <a:solidFill>
              <a:schemeClr val="dk2"/>
            </a:solidFill>
            <a:prstDash val="solid"/>
            <a:round/>
            <a:headEnd len="med" w="med" type="none"/>
            <a:tailEnd len="med" w="med" type="none"/>
          </a:ln>
        </p:spPr>
      </p:cxnSp>
      <p:sp>
        <p:nvSpPr>
          <p:cNvPr id="62" name="Shape 62"/>
          <p:cNvSpPr txBox="1"/>
          <p:nvPr>
            <p:ph type="title"/>
          </p:nvPr>
        </p:nvSpPr>
        <p:spPr>
          <a:xfrm>
            <a:off x="853950" y="1304850"/>
            <a:ext cx="7436099" cy="1538399"/>
          </a:xfrm>
          <a:prstGeom prst="rect">
            <a:avLst/>
          </a:prstGeom>
        </p:spPr>
        <p:txBody>
          <a:bodyPr anchorCtr="0" anchor="ctr" bIns="91425" lIns="91425" rIns="91425" tIns="91425"/>
          <a:lstStyle>
            <a:lvl1pPr algn="ctr">
              <a:spcBef>
                <a:spcPts val="0"/>
              </a:spcBef>
              <a:buClr>
                <a:schemeClr val="dk1"/>
              </a:buClr>
              <a:buSzPct val="100000"/>
              <a:buFont typeface="Lato"/>
              <a:defRPr sz="9600">
                <a:solidFill>
                  <a:schemeClr val="dk1"/>
                </a:solidFill>
                <a:latin typeface="Lato"/>
                <a:ea typeface="Lato"/>
                <a:cs typeface="Lato"/>
                <a:sym typeface="Lato"/>
              </a:defRPr>
            </a:lvl1pPr>
            <a:lvl2pPr algn="ctr">
              <a:spcBef>
                <a:spcPts val="0"/>
              </a:spcBef>
              <a:buClr>
                <a:schemeClr val="dk1"/>
              </a:buClr>
              <a:buSzPct val="100000"/>
              <a:buFont typeface="Lato"/>
              <a:defRPr sz="9600">
                <a:solidFill>
                  <a:schemeClr val="dk1"/>
                </a:solidFill>
                <a:latin typeface="Lato"/>
                <a:ea typeface="Lato"/>
                <a:cs typeface="Lato"/>
                <a:sym typeface="Lato"/>
              </a:defRPr>
            </a:lvl2pPr>
            <a:lvl3pPr algn="ctr">
              <a:spcBef>
                <a:spcPts val="0"/>
              </a:spcBef>
              <a:buClr>
                <a:schemeClr val="dk1"/>
              </a:buClr>
              <a:buSzPct val="100000"/>
              <a:buFont typeface="Lato"/>
              <a:defRPr sz="9600">
                <a:solidFill>
                  <a:schemeClr val="dk1"/>
                </a:solidFill>
                <a:latin typeface="Lato"/>
                <a:ea typeface="Lato"/>
                <a:cs typeface="Lato"/>
                <a:sym typeface="Lato"/>
              </a:defRPr>
            </a:lvl3pPr>
            <a:lvl4pPr algn="ctr">
              <a:spcBef>
                <a:spcPts val="0"/>
              </a:spcBef>
              <a:buClr>
                <a:schemeClr val="dk1"/>
              </a:buClr>
              <a:buSzPct val="100000"/>
              <a:buFont typeface="Lato"/>
              <a:defRPr sz="9600">
                <a:solidFill>
                  <a:schemeClr val="dk1"/>
                </a:solidFill>
                <a:latin typeface="Lato"/>
                <a:ea typeface="Lato"/>
                <a:cs typeface="Lato"/>
                <a:sym typeface="Lato"/>
              </a:defRPr>
            </a:lvl4pPr>
            <a:lvl5pPr algn="ctr">
              <a:spcBef>
                <a:spcPts val="0"/>
              </a:spcBef>
              <a:buClr>
                <a:schemeClr val="dk1"/>
              </a:buClr>
              <a:buSzPct val="100000"/>
              <a:buFont typeface="Lato"/>
              <a:defRPr sz="9600">
                <a:solidFill>
                  <a:schemeClr val="dk1"/>
                </a:solidFill>
                <a:latin typeface="Lato"/>
                <a:ea typeface="Lato"/>
                <a:cs typeface="Lato"/>
                <a:sym typeface="Lato"/>
              </a:defRPr>
            </a:lvl5pPr>
            <a:lvl6pPr algn="ctr">
              <a:spcBef>
                <a:spcPts val="0"/>
              </a:spcBef>
              <a:buClr>
                <a:schemeClr val="dk1"/>
              </a:buClr>
              <a:buSzPct val="100000"/>
              <a:buFont typeface="Lato"/>
              <a:defRPr sz="9600">
                <a:solidFill>
                  <a:schemeClr val="dk1"/>
                </a:solidFill>
                <a:latin typeface="Lato"/>
                <a:ea typeface="Lato"/>
                <a:cs typeface="Lato"/>
                <a:sym typeface="Lato"/>
              </a:defRPr>
            </a:lvl6pPr>
            <a:lvl7pPr algn="ctr">
              <a:spcBef>
                <a:spcPts val="0"/>
              </a:spcBef>
              <a:buClr>
                <a:schemeClr val="dk1"/>
              </a:buClr>
              <a:buSzPct val="100000"/>
              <a:buFont typeface="Lato"/>
              <a:defRPr sz="9600">
                <a:solidFill>
                  <a:schemeClr val="dk1"/>
                </a:solidFill>
                <a:latin typeface="Lato"/>
                <a:ea typeface="Lato"/>
                <a:cs typeface="Lato"/>
                <a:sym typeface="Lato"/>
              </a:defRPr>
            </a:lvl7pPr>
            <a:lvl8pPr algn="ctr">
              <a:spcBef>
                <a:spcPts val="0"/>
              </a:spcBef>
              <a:buClr>
                <a:schemeClr val="dk1"/>
              </a:buClr>
              <a:buSzPct val="100000"/>
              <a:buFont typeface="Lato"/>
              <a:defRPr sz="9600">
                <a:solidFill>
                  <a:schemeClr val="dk1"/>
                </a:solidFill>
                <a:latin typeface="Lato"/>
                <a:ea typeface="Lato"/>
                <a:cs typeface="Lato"/>
                <a:sym typeface="Lato"/>
              </a:defRPr>
            </a:lvl8pPr>
            <a:lvl9pPr algn="ctr">
              <a:spcBef>
                <a:spcPts val="0"/>
              </a:spcBef>
              <a:buClr>
                <a:schemeClr val="dk1"/>
              </a:buClr>
              <a:buSzPct val="100000"/>
              <a:buFont typeface="Lato"/>
              <a:defRPr sz="9600">
                <a:solidFill>
                  <a:schemeClr val="dk1"/>
                </a:solidFill>
                <a:latin typeface="Lato"/>
                <a:ea typeface="Lato"/>
                <a:cs typeface="Lato"/>
                <a:sym typeface="Lato"/>
              </a:defRPr>
            </a:lvl9pPr>
          </a:lstStyle>
          <a:p/>
        </p:txBody>
      </p:sp>
      <p:sp>
        <p:nvSpPr>
          <p:cNvPr id="63" name="Shape 63"/>
          <p:cNvSpPr txBox="1"/>
          <p:nvPr>
            <p:ph idx="1" type="body"/>
          </p:nvPr>
        </p:nvSpPr>
        <p:spPr>
          <a:xfrm>
            <a:off x="853950" y="2919450"/>
            <a:ext cx="7436099" cy="1071599"/>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64" name="Shape 64"/>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5" name="Shape 65"/>
        <p:cNvGrpSpPr/>
        <p:nvPr/>
      </p:nvGrpSpPr>
      <p:grpSpPr>
        <a:xfrm>
          <a:off x="0" y="0"/>
          <a:ext cx="0" cy="0"/>
          <a:chOff x="0" y="0"/>
          <a:chExt cx="0" cy="0"/>
        </a:xfrm>
      </p:grpSpPr>
      <p:sp>
        <p:nvSpPr>
          <p:cNvPr id="66" name="Shape 6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5" name="Shape 15"/>
        <p:cNvGrpSpPr/>
        <p:nvPr/>
      </p:nvGrpSpPr>
      <p:grpSpPr>
        <a:xfrm>
          <a:off x="0" y="0"/>
          <a:ext cx="0" cy="0"/>
          <a:chOff x="0" y="0"/>
          <a:chExt cx="0" cy="0"/>
        </a:xfrm>
      </p:grpSpPr>
      <p:cxnSp>
        <p:nvCxnSpPr>
          <p:cNvPr id="16" name="Shape 16"/>
          <p:cNvCxnSpPr/>
          <p:nvPr/>
        </p:nvCxnSpPr>
        <p:spPr>
          <a:xfrm>
            <a:off x="425200" y="415650"/>
            <a:ext cx="8296799" cy="0"/>
          </a:xfrm>
          <a:prstGeom prst="straightConnector1">
            <a:avLst/>
          </a:prstGeom>
          <a:noFill/>
          <a:ln cap="flat" cmpd="sng" w="38100">
            <a:solidFill>
              <a:schemeClr val="lt1"/>
            </a:solidFill>
            <a:prstDash val="solid"/>
            <a:round/>
            <a:headEnd len="med" w="med" type="none"/>
            <a:tailEnd len="med" w="med" type="none"/>
          </a:ln>
        </p:spPr>
      </p:cxnSp>
      <p:cxnSp>
        <p:nvCxnSpPr>
          <p:cNvPr id="17" name="Shape 17"/>
          <p:cNvCxnSpPr/>
          <p:nvPr/>
        </p:nvCxnSpPr>
        <p:spPr>
          <a:xfrm>
            <a:off x="425200" y="4740000"/>
            <a:ext cx="8296799" cy="0"/>
          </a:xfrm>
          <a:prstGeom prst="straightConnector1">
            <a:avLst/>
          </a:prstGeom>
          <a:noFill/>
          <a:ln cap="flat" cmpd="sng" w="19050">
            <a:solidFill>
              <a:schemeClr val="lt1"/>
            </a:solidFill>
            <a:prstDash val="solid"/>
            <a:round/>
            <a:headEnd len="med" w="med" type="none"/>
            <a:tailEnd len="med" w="med" type="none"/>
          </a:ln>
        </p:spPr>
      </p:cxnSp>
      <p:sp>
        <p:nvSpPr>
          <p:cNvPr id="18" name="Shape 18"/>
          <p:cNvSpPr txBox="1"/>
          <p:nvPr>
            <p:ph type="title"/>
          </p:nvPr>
        </p:nvSpPr>
        <p:spPr>
          <a:xfrm>
            <a:off x="406425" y="1806825"/>
            <a:ext cx="8296799" cy="1541999"/>
          </a:xfrm>
          <a:prstGeom prst="rect">
            <a:avLst/>
          </a:prstGeom>
        </p:spPr>
        <p:txBody>
          <a:bodyPr anchorCtr="0" anchor="ctr" bIns="91425" lIns="91425" rIns="91425" tIns="91425"/>
          <a:lstStyle>
            <a:lvl1pPr algn="ctr">
              <a:spcBef>
                <a:spcPts val="0"/>
              </a:spcBef>
              <a:buClr>
                <a:schemeClr val="lt1"/>
              </a:buClr>
              <a:buSzPct val="100000"/>
              <a:defRPr sz="4800">
                <a:solidFill>
                  <a:schemeClr val="lt1"/>
                </a:solidFill>
              </a:defRPr>
            </a:lvl1pPr>
            <a:lvl2pPr algn="ctr">
              <a:spcBef>
                <a:spcPts val="0"/>
              </a:spcBef>
              <a:buClr>
                <a:schemeClr val="lt1"/>
              </a:buClr>
              <a:buSzPct val="100000"/>
              <a:defRPr sz="4800">
                <a:solidFill>
                  <a:schemeClr val="lt1"/>
                </a:solidFill>
              </a:defRPr>
            </a:lvl2pPr>
            <a:lvl3pPr algn="ctr">
              <a:spcBef>
                <a:spcPts val="0"/>
              </a:spcBef>
              <a:buClr>
                <a:schemeClr val="lt1"/>
              </a:buClr>
              <a:buSzPct val="100000"/>
              <a:defRPr sz="4800">
                <a:solidFill>
                  <a:schemeClr val="lt1"/>
                </a:solidFill>
              </a:defRPr>
            </a:lvl3pPr>
            <a:lvl4pPr algn="ctr">
              <a:spcBef>
                <a:spcPts val="0"/>
              </a:spcBef>
              <a:buClr>
                <a:schemeClr val="lt1"/>
              </a:buClr>
              <a:buSzPct val="100000"/>
              <a:defRPr sz="4800">
                <a:solidFill>
                  <a:schemeClr val="lt1"/>
                </a:solidFill>
              </a:defRPr>
            </a:lvl4pPr>
            <a:lvl5pPr algn="ctr">
              <a:spcBef>
                <a:spcPts val="0"/>
              </a:spcBef>
              <a:buClr>
                <a:schemeClr val="lt1"/>
              </a:buClr>
              <a:buSzPct val="100000"/>
              <a:defRPr sz="4800">
                <a:solidFill>
                  <a:schemeClr val="lt1"/>
                </a:solidFill>
              </a:defRPr>
            </a:lvl5pPr>
            <a:lvl6pPr algn="ctr">
              <a:spcBef>
                <a:spcPts val="0"/>
              </a:spcBef>
              <a:buClr>
                <a:schemeClr val="lt1"/>
              </a:buClr>
              <a:buSzPct val="100000"/>
              <a:defRPr sz="4800">
                <a:solidFill>
                  <a:schemeClr val="lt1"/>
                </a:solidFill>
              </a:defRPr>
            </a:lvl6pPr>
            <a:lvl7pPr algn="ctr">
              <a:spcBef>
                <a:spcPts val="0"/>
              </a:spcBef>
              <a:buClr>
                <a:schemeClr val="lt1"/>
              </a:buClr>
              <a:buSzPct val="100000"/>
              <a:defRPr sz="4800">
                <a:solidFill>
                  <a:schemeClr val="lt1"/>
                </a:solidFill>
              </a:defRPr>
            </a:lvl7pPr>
            <a:lvl8pPr algn="ctr">
              <a:spcBef>
                <a:spcPts val="0"/>
              </a:spcBef>
              <a:buClr>
                <a:schemeClr val="lt1"/>
              </a:buClr>
              <a:buSzPct val="100000"/>
              <a:defRPr sz="4800">
                <a:solidFill>
                  <a:schemeClr val="lt1"/>
                </a:solidFill>
              </a:defRPr>
            </a:lvl8pPr>
            <a:lvl9pPr algn="ctr">
              <a:spcBef>
                <a:spcPts val="0"/>
              </a:spcBef>
              <a:buClr>
                <a:schemeClr val="lt1"/>
              </a:buClr>
              <a:buSzPct val="100000"/>
              <a:defRPr sz="4800">
                <a:solidFill>
                  <a:schemeClr val="lt1"/>
                </a:solidFill>
              </a:defRPr>
            </a:lvl9pPr>
          </a:lstStyle>
          <a:p/>
        </p:txBody>
      </p:sp>
      <p:sp>
        <p:nvSpPr>
          <p:cNvPr id="19" name="Shape 19"/>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cxnSp>
        <p:nvCxnSpPr>
          <p:cNvPr id="21" name="Shape 21"/>
          <p:cNvCxnSpPr/>
          <p:nvPr/>
        </p:nvCxnSpPr>
        <p:spPr>
          <a:xfrm>
            <a:off x="2477724" y="415650"/>
            <a:ext cx="6244199" cy="0"/>
          </a:xfrm>
          <a:prstGeom prst="straightConnector1">
            <a:avLst/>
          </a:prstGeom>
          <a:noFill/>
          <a:ln cap="flat" cmpd="sng" w="38100">
            <a:solidFill>
              <a:schemeClr val="dk2"/>
            </a:solidFill>
            <a:prstDash val="solid"/>
            <a:round/>
            <a:headEnd len="med" w="med" type="none"/>
            <a:tailEnd len="med" w="med" type="none"/>
          </a:ln>
        </p:spPr>
      </p:cxnSp>
      <p:cxnSp>
        <p:nvCxnSpPr>
          <p:cNvPr id="22" name="Shape 22"/>
          <p:cNvCxnSpPr/>
          <p:nvPr/>
        </p:nvCxnSpPr>
        <p:spPr>
          <a:xfrm>
            <a:off x="2477724" y="4740000"/>
            <a:ext cx="6244199" cy="0"/>
          </a:xfrm>
          <a:prstGeom prst="straightConnector1">
            <a:avLst/>
          </a:prstGeom>
          <a:noFill/>
          <a:ln cap="flat" cmpd="sng" w="19050">
            <a:solidFill>
              <a:schemeClr val="dk2"/>
            </a:solidFill>
            <a:prstDash val="solid"/>
            <a:round/>
            <a:headEnd len="med" w="med" type="none"/>
            <a:tailEnd len="med" w="med" type="none"/>
          </a:ln>
        </p:spPr>
      </p:cxnSp>
      <p:cxnSp>
        <p:nvCxnSpPr>
          <p:cNvPr id="23" name="Shape 23"/>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24" name="Shape 24"/>
          <p:cNvSpPr txBox="1"/>
          <p:nvPr>
            <p:ph type="title"/>
          </p:nvPr>
        </p:nvSpPr>
        <p:spPr>
          <a:xfrm>
            <a:off x="2400250" y="575950"/>
            <a:ext cx="6321599" cy="635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5" name="Shape 25"/>
          <p:cNvSpPr txBox="1"/>
          <p:nvPr>
            <p:ph idx="1" type="body"/>
          </p:nvPr>
        </p:nvSpPr>
        <p:spPr>
          <a:xfrm>
            <a:off x="2410112" y="1595775"/>
            <a:ext cx="6321599" cy="3002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7" name="Shape 27"/>
        <p:cNvGrpSpPr/>
        <p:nvPr/>
      </p:nvGrpSpPr>
      <p:grpSpPr>
        <a:xfrm>
          <a:off x="0" y="0"/>
          <a:ext cx="0" cy="0"/>
          <a:chOff x="0" y="0"/>
          <a:chExt cx="0" cy="0"/>
        </a:xfrm>
      </p:grpSpPr>
      <p:cxnSp>
        <p:nvCxnSpPr>
          <p:cNvPr id="28" name="Shape 28"/>
          <p:cNvCxnSpPr/>
          <p:nvPr/>
        </p:nvCxnSpPr>
        <p:spPr>
          <a:xfrm>
            <a:off x="2477724" y="415650"/>
            <a:ext cx="6244199" cy="0"/>
          </a:xfrm>
          <a:prstGeom prst="straightConnector1">
            <a:avLst/>
          </a:prstGeom>
          <a:noFill/>
          <a:ln cap="flat" cmpd="sng" w="38100">
            <a:solidFill>
              <a:schemeClr val="dk2"/>
            </a:solidFill>
            <a:prstDash val="solid"/>
            <a:round/>
            <a:headEnd len="med" w="med" type="none"/>
            <a:tailEnd len="med" w="med" type="none"/>
          </a:ln>
        </p:spPr>
      </p:cxnSp>
      <p:cxnSp>
        <p:nvCxnSpPr>
          <p:cNvPr id="29" name="Shape 29"/>
          <p:cNvCxnSpPr/>
          <p:nvPr/>
        </p:nvCxnSpPr>
        <p:spPr>
          <a:xfrm>
            <a:off x="2477724" y="4740000"/>
            <a:ext cx="6244199" cy="0"/>
          </a:xfrm>
          <a:prstGeom prst="straightConnector1">
            <a:avLst/>
          </a:prstGeom>
          <a:noFill/>
          <a:ln cap="flat" cmpd="sng" w="19050">
            <a:solidFill>
              <a:schemeClr val="dk2"/>
            </a:solidFill>
            <a:prstDash val="solid"/>
            <a:round/>
            <a:headEnd len="med" w="med" type="none"/>
            <a:tailEnd len="med" w="med" type="none"/>
          </a:ln>
        </p:spPr>
      </p:cxnSp>
      <p:cxnSp>
        <p:nvCxnSpPr>
          <p:cNvPr id="30" name="Shape 30"/>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31" name="Shape 31"/>
          <p:cNvSpPr txBox="1"/>
          <p:nvPr>
            <p:ph type="title"/>
          </p:nvPr>
        </p:nvSpPr>
        <p:spPr>
          <a:xfrm>
            <a:off x="2400250" y="575950"/>
            <a:ext cx="6321599" cy="6353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2" name="Shape 32"/>
          <p:cNvSpPr txBox="1"/>
          <p:nvPr>
            <p:ph idx="1" type="body"/>
          </p:nvPr>
        </p:nvSpPr>
        <p:spPr>
          <a:xfrm>
            <a:off x="2400302" y="1602675"/>
            <a:ext cx="3071400" cy="3002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3" name="Shape 33"/>
          <p:cNvSpPr txBox="1"/>
          <p:nvPr>
            <p:ph idx="2" type="body"/>
          </p:nvPr>
        </p:nvSpPr>
        <p:spPr>
          <a:xfrm>
            <a:off x="5650571" y="1602675"/>
            <a:ext cx="3071400" cy="3002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4" name="Shape 34"/>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5" name="Shape 35"/>
        <p:cNvGrpSpPr/>
        <p:nvPr/>
      </p:nvGrpSpPr>
      <p:grpSpPr>
        <a:xfrm>
          <a:off x="0" y="0"/>
          <a:ext cx="0" cy="0"/>
          <a:chOff x="0" y="0"/>
          <a:chExt cx="0" cy="0"/>
        </a:xfrm>
      </p:grpSpPr>
      <p:sp>
        <p:nvSpPr>
          <p:cNvPr id="36" name="Shape 36"/>
          <p:cNvSpPr txBox="1"/>
          <p:nvPr>
            <p:ph type="title"/>
          </p:nvPr>
        </p:nvSpPr>
        <p:spPr>
          <a:xfrm>
            <a:off x="303300" y="411575"/>
            <a:ext cx="8520599" cy="6396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7" name="Shape 37"/>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8" name="Shape 38"/>
        <p:cNvGrpSpPr/>
        <p:nvPr/>
      </p:nvGrpSpPr>
      <p:grpSpPr>
        <a:xfrm>
          <a:off x="0" y="0"/>
          <a:ext cx="0" cy="0"/>
          <a:chOff x="0" y="0"/>
          <a:chExt cx="0" cy="0"/>
        </a:xfrm>
      </p:grpSpPr>
      <p:cxnSp>
        <p:nvCxnSpPr>
          <p:cNvPr id="39" name="Shape 39"/>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40" name="Shape 40"/>
          <p:cNvSpPr txBox="1"/>
          <p:nvPr>
            <p:ph type="title"/>
          </p:nvPr>
        </p:nvSpPr>
        <p:spPr>
          <a:xfrm>
            <a:off x="319500" y="936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41" name="Shape 41"/>
          <p:cNvSpPr txBox="1"/>
          <p:nvPr>
            <p:ph idx="1" type="body"/>
          </p:nvPr>
        </p:nvSpPr>
        <p:spPr>
          <a:xfrm>
            <a:off x="319500" y="1846803"/>
            <a:ext cx="2807999" cy="28062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42" name="Shape 42"/>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43" name="Shape 43"/>
        <p:cNvGrpSpPr/>
        <p:nvPr/>
      </p:nvGrpSpPr>
      <p:grpSpPr>
        <a:xfrm>
          <a:off x="0" y="0"/>
          <a:ext cx="0" cy="0"/>
          <a:chOff x="0" y="0"/>
          <a:chExt cx="0" cy="0"/>
        </a:xfrm>
      </p:grpSpPr>
      <p:cxnSp>
        <p:nvCxnSpPr>
          <p:cNvPr id="44" name="Shape 44"/>
          <p:cNvCxnSpPr/>
          <p:nvPr/>
        </p:nvCxnSpPr>
        <p:spPr>
          <a:xfrm>
            <a:off x="425198" y="415650"/>
            <a:ext cx="183299" cy="0"/>
          </a:xfrm>
          <a:prstGeom prst="straightConnector1">
            <a:avLst/>
          </a:prstGeom>
          <a:noFill/>
          <a:ln cap="flat" cmpd="sng" w="19050">
            <a:solidFill>
              <a:schemeClr val="lt1"/>
            </a:solidFill>
            <a:prstDash val="solid"/>
            <a:round/>
            <a:headEnd len="med" w="med" type="none"/>
            <a:tailEnd len="med" w="med" type="none"/>
          </a:ln>
        </p:spPr>
      </p:cxnSp>
      <p:sp>
        <p:nvSpPr>
          <p:cNvPr id="45" name="Shape 45"/>
          <p:cNvSpPr txBox="1"/>
          <p:nvPr>
            <p:ph type="title"/>
          </p:nvPr>
        </p:nvSpPr>
        <p:spPr>
          <a:xfrm>
            <a:off x="283103" y="712140"/>
            <a:ext cx="6244199" cy="3835499"/>
          </a:xfrm>
          <a:prstGeom prst="rect">
            <a:avLst/>
          </a:prstGeom>
        </p:spPr>
        <p:txBody>
          <a:bodyPr anchorCtr="0" anchor="ctr" bIns="91425" lIns="91425" rIns="91425" tIns="91425"/>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p:txBody>
      </p:sp>
      <p:sp>
        <p:nvSpPr>
          <p:cNvPr id="46" name="Shape 4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7" name="Shape 47"/>
        <p:cNvGrpSpPr/>
        <p:nvPr/>
      </p:nvGrpSpPr>
      <p:grpSpPr>
        <a:xfrm>
          <a:off x="0" y="0"/>
          <a:ext cx="0" cy="0"/>
          <a:chOff x="0" y="0"/>
          <a:chExt cx="0" cy="0"/>
        </a:xfrm>
      </p:grpSpPr>
      <p:sp>
        <p:nvSpPr>
          <p:cNvPr id="48" name="Shape 48"/>
          <p:cNvSpPr/>
          <p:nvPr/>
        </p:nvSpPr>
        <p:spPr>
          <a:xfrm>
            <a:off x="4572000" y="12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49" name="Shape 49"/>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50" name="Shape 50"/>
          <p:cNvSpPr txBox="1"/>
          <p:nvPr>
            <p:ph type="title"/>
          </p:nvPr>
        </p:nvSpPr>
        <p:spPr>
          <a:xfrm>
            <a:off x="265500" y="1397350"/>
            <a:ext cx="4045199" cy="1318199"/>
          </a:xfrm>
          <a:prstGeom prst="rect">
            <a:avLst/>
          </a:prstGeom>
        </p:spPr>
        <p:txBody>
          <a:bodyPr anchorCtr="0" anchor="b" bIns="91425" lIns="91425" rIns="91425" tIns="91425"/>
          <a:lstStyle>
            <a:lvl1pPr algn="ctr">
              <a:spcBef>
                <a:spcPts val="0"/>
              </a:spcBef>
              <a:buClr>
                <a:schemeClr val="dk1"/>
              </a:buClr>
              <a:buSzPct val="100000"/>
              <a:defRPr sz="3600">
                <a:solidFill>
                  <a:schemeClr val="dk1"/>
                </a:solidFill>
              </a:defRPr>
            </a:lvl1pPr>
            <a:lvl2pPr algn="ctr">
              <a:spcBef>
                <a:spcPts val="0"/>
              </a:spcBef>
              <a:buClr>
                <a:schemeClr val="dk1"/>
              </a:buClr>
              <a:buSzPct val="100000"/>
              <a:defRPr sz="3600">
                <a:solidFill>
                  <a:schemeClr val="dk1"/>
                </a:solidFill>
              </a:defRPr>
            </a:lvl2pPr>
            <a:lvl3pPr algn="ctr">
              <a:spcBef>
                <a:spcPts val="0"/>
              </a:spcBef>
              <a:buClr>
                <a:schemeClr val="dk1"/>
              </a:buClr>
              <a:buSzPct val="100000"/>
              <a:defRPr sz="3600">
                <a:solidFill>
                  <a:schemeClr val="dk1"/>
                </a:solidFill>
              </a:defRPr>
            </a:lvl3pPr>
            <a:lvl4pPr algn="ctr">
              <a:spcBef>
                <a:spcPts val="0"/>
              </a:spcBef>
              <a:buClr>
                <a:schemeClr val="dk1"/>
              </a:buClr>
              <a:buSzPct val="100000"/>
              <a:defRPr sz="3600">
                <a:solidFill>
                  <a:schemeClr val="dk1"/>
                </a:solidFill>
              </a:defRPr>
            </a:lvl4pPr>
            <a:lvl5pPr algn="ctr">
              <a:spcBef>
                <a:spcPts val="0"/>
              </a:spcBef>
              <a:buClr>
                <a:schemeClr val="dk1"/>
              </a:buClr>
              <a:buSzPct val="100000"/>
              <a:defRPr sz="3600">
                <a:solidFill>
                  <a:schemeClr val="dk1"/>
                </a:solidFill>
              </a:defRPr>
            </a:lvl5pPr>
            <a:lvl6pPr algn="ctr">
              <a:spcBef>
                <a:spcPts val="0"/>
              </a:spcBef>
              <a:buClr>
                <a:schemeClr val="dk1"/>
              </a:buClr>
              <a:buSzPct val="100000"/>
              <a:defRPr sz="3600">
                <a:solidFill>
                  <a:schemeClr val="dk1"/>
                </a:solidFill>
              </a:defRPr>
            </a:lvl6pPr>
            <a:lvl7pPr algn="ctr">
              <a:spcBef>
                <a:spcPts val="0"/>
              </a:spcBef>
              <a:buClr>
                <a:schemeClr val="dk1"/>
              </a:buClr>
              <a:buSzPct val="100000"/>
              <a:defRPr sz="3600">
                <a:solidFill>
                  <a:schemeClr val="dk1"/>
                </a:solidFill>
              </a:defRPr>
            </a:lvl7pPr>
            <a:lvl8pPr algn="ctr">
              <a:spcBef>
                <a:spcPts val="0"/>
              </a:spcBef>
              <a:buClr>
                <a:schemeClr val="dk1"/>
              </a:buClr>
              <a:buSzPct val="100000"/>
              <a:defRPr sz="3600">
                <a:solidFill>
                  <a:schemeClr val="dk1"/>
                </a:solidFill>
              </a:defRPr>
            </a:lvl8pPr>
            <a:lvl9pPr algn="ctr">
              <a:spcBef>
                <a:spcPts val="0"/>
              </a:spcBef>
              <a:buClr>
                <a:schemeClr val="dk1"/>
              </a:buClr>
              <a:buSzPct val="100000"/>
              <a:defRPr sz="3600">
                <a:solidFill>
                  <a:schemeClr val="dk1"/>
                </a:solidFill>
              </a:defRPr>
            </a:lvl9pPr>
          </a:lstStyle>
          <a:p/>
        </p:txBody>
      </p:sp>
      <p:sp>
        <p:nvSpPr>
          <p:cNvPr id="51" name="Shape 51"/>
          <p:cNvSpPr txBox="1"/>
          <p:nvPr>
            <p:ph idx="1" type="subTitle"/>
          </p:nvPr>
        </p:nvSpPr>
        <p:spPr>
          <a:xfrm>
            <a:off x="265500" y="2735370"/>
            <a:ext cx="4045199" cy="13455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52" name="Shape 52"/>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53" name="Shape 53"/>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4" name="Shape 54"/>
        <p:cNvGrpSpPr/>
        <p:nvPr/>
      </p:nvGrpSpPr>
      <p:grpSpPr>
        <a:xfrm>
          <a:off x="0" y="0"/>
          <a:ext cx="0" cy="0"/>
          <a:chOff x="0" y="0"/>
          <a:chExt cx="0" cy="0"/>
        </a:xfrm>
      </p:grpSpPr>
      <p:cxnSp>
        <p:nvCxnSpPr>
          <p:cNvPr id="55" name="Shape 55"/>
          <p:cNvCxnSpPr/>
          <p:nvPr/>
        </p:nvCxnSpPr>
        <p:spPr>
          <a:xfrm>
            <a:off x="425200" y="4740000"/>
            <a:ext cx="8296799" cy="0"/>
          </a:xfrm>
          <a:prstGeom prst="straightConnector1">
            <a:avLst/>
          </a:prstGeom>
          <a:noFill/>
          <a:ln cap="flat" cmpd="sng" w="19050">
            <a:solidFill>
              <a:schemeClr val="dk2"/>
            </a:solidFill>
            <a:prstDash val="solid"/>
            <a:round/>
            <a:headEnd len="med" w="med" type="none"/>
            <a:tailEnd len="med" w="med" type="none"/>
          </a:ln>
        </p:spPr>
      </p:cxnSp>
      <p:cxnSp>
        <p:nvCxnSpPr>
          <p:cNvPr id="56" name="Shape 56"/>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57" name="Shape 57"/>
          <p:cNvSpPr txBox="1"/>
          <p:nvPr>
            <p:ph idx="1" type="body"/>
          </p:nvPr>
        </p:nvSpPr>
        <p:spPr>
          <a:xfrm>
            <a:off x="328017" y="4226025"/>
            <a:ext cx="8388600" cy="393600"/>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58" name="Shape 58"/>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2400250" y="575950"/>
            <a:ext cx="6321599" cy="635399"/>
          </a:xfrm>
          <a:prstGeom prst="rect">
            <a:avLst/>
          </a:prstGeom>
          <a:noFill/>
          <a:ln>
            <a:noFill/>
          </a:ln>
        </p:spPr>
        <p:txBody>
          <a:bodyPr anchorCtr="0" anchor="t" bIns="91425" lIns="91425" rIns="91425" tIns="91425"/>
          <a:lstStyle>
            <a:lvl1pPr>
              <a:spcBef>
                <a:spcPts val="0"/>
              </a:spcBef>
              <a:buClr>
                <a:schemeClr val="dk2"/>
              </a:buClr>
              <a:buSzPct val="100000"/>
              <a:buFont typeface="Raleway"/>
              <a:buNone/>
              <a:defRPr b="1" sz="3000">
                <a:solidFill>
                  <a:schemeClr val="dk2"/>
                </a:solidFill>
                <a:latin typeface="Raleway"/>
                <a:ea typeface="Raleway"/>
                <a:cs typeface="Raleway"/>
                <a:sym typeface="Raleway"/>
              </a:defRPr>
            </a:lvl1pPr>
            <a:lvl2pPr>
              <a:spcBef>
                <a:spcPts val="0"/>
              </a:spcBef>
              <a:buClr>
                <a:schemeClr val="dk2"/>
              </a:buClr>
              <a:buSzPct val="100000"/>
              <a:buFont typeface="Raleway"/>
              <a:buNone/>
              <a:defRPr b="1" sz="3000">
                <a:solidFill>
                  <a:schemeClr val="dk2"/>
                </a:solidFill>
                <a:latin typeface="Raleway"/>
                <a:ea typeface="Raleway"/>
                <a:cs typeface="Raleway"/>
                <a:sym typeface="Raleway"/>
              </a:defRPr>
            </a:lvl2pPr>
            <a:lvl3pPr>
              <a:spcBef>
                <a:spcPts val="0"/>
              </a:spcBef>
              <a:buClr>
                <a:schemeClr val="dk2"/>
              </a:buClr>
              <a:buSzPct val="100000"/>
              <a:buFont typeface="Raleway"/>
              <a:buNone/>
              <a:defRPr b="1" sz="3000">
                <a:solidFill>
                  <a:schemeClr val="dk2"/>
                </a:solidFill>
                <a:latin typeface="Raleway"/>
                <a:ea typeface="Raleway"/>
                <a:cs typeface="Raleway"/>
                <a:sym typeface="Raleway"/>
              </a:defRPr>
            </a:lvl3pPr>
            <a:lvl4pPr>
              <a:spcBef>
                <a:spcPts val="0"/>
              </a:spcBef>
              <a:buClr>
                <a:schemeClr val="dk2"/>
              </a:buClr>
              <a:buSzPct val="100000"/>
              <a:buFont typeface="Raleway"/>
              <a:buNone/>
              <a:defRPr b="1" sz="3000">
                <a:solidFill>
                  <a:schemeClr val="dk2"/>
                </a:solidFill>
                <a:latin typeface="Raleway"/>
                <a:ea typeface="Raleway"/>
                <a:cs typeface="Raleway"/>
                <a:sym typeface="Raleway"/>
              </a:defRPr>
            </a:lvl4pPr>
            <a:lvl5pPr>
              <a:spcBef>
                <a:spcPts val="0"/>
              </a:spcBef>
              <a:buClr>
                <a:schemeClr val="dk2"/>
              </a:buClr>
              <a:buSzPct val="100000"/>
              <a:buFont typeface="Raleway"/>
              <a:buNone/>
              <a:defRPr b="1" sz="3000">
                <a:solidFill>
                  <a:schemeClr val="dk2"/>
                </a:solidFill>
                <a:latin typeface="Raleway"/>
                <a:ea typeface="Raleway"/>
                <a:cs typeface="Raleway"/>
                <a:sym typeface="Raleway"/>
              </a:defRPr>
            </a:lvl5pPr>
            <a:lvl6pPr>
              <a:spcBef>
                <a:spcPts val="0"/>
              </a:spcBef>
              <a:buClr>
                <a:schemeClr val="dk2"/>
              </a:buClr>
              <a:buSzPct val="100000"/>
              <a:buFont typeface="Raleway"/>
              <a:buNone/>
              <a:defRPr b="1" sz="3000">
                <a:solidFill>
                  <a:schemeClr val="dk2"/>
                </a:solidFill>
                <a:latin typeface="Raleway"/>
                <a:ea typeface="Raleway"/>
                <a:cs typeface="Raleway"/>
                <a:sym typeface="Raleway"/>
              </a:defRPr>
            </a:lvl6pPr>
            <a:lvl7pPr>
              <a:spcBef>
                <a:spcPts val="0"/>
              </a:spcBef>
              <a:buClr>
                <a:schemeClr val="dk2"/>
              </a:buClr>
              <a:buSzPct val="100000"/>
              <a:buFont typeface="Raleway"/>
              <a:buNone/>
              <a:defRPr b="1" sz="3000">
                <a:solidFill>
                  <a:schemeClr val="dk2"/>
                </a:solidFill>
                <a:latin typeface="Raleway"/>
                <a:ea typeface="Raleway"/>
                <a:cs typeface="Raleway"/>
                <a:sym typeface="Raleway"/>
              </a:defRPr>
            </a:lvl7pPr>
            <a:lvl8pPr>
              <a:spcBef>
                <a:spcPts val="0"/>
              </a:spcBef>
              <a:buClr>
                <a:schemeClr val="dk2"/>
              </a:buClr>
              <a:buSzPct val="100000"/>
              <a:buFont typeface="Raleway"/>
              <a:buNone/>
              <a:defRPr b="1" sz="3000">
                <a:solidFill>
                  <a:schemeClr val="dk2"/>
                </a:solidFill>
                <a:latin typeface="Raleway"/>
                <a:ea typeface="Raleway"/>
                <a:cs typeface="Raleway"/>
                <a:sym typeface="Raleway"/>
              </a:defRPr>
            </a:lvl8pPr>
            <a:lvl9pPr>
              <a:spcBef>
                <a:spcPts val="0"/>
              </a:spcBef>
              <a:buClr>
                <a:schemeClr val="dk2"/>
              </a:buClr>
              <a:buSzPct val="100000"/>
              <a:buFont typeface="Raleway"/>
              <a:buNone/>
              <a:defRPr b="1" sz="3000">
                <a:solidFill>
                  <a:schemeClr val="dk2"/>
                </a:solidFill>
                <a:latin typeface="Raleway"/>
                <a:ea typeface="Raleway"/>
                <a:cs typeface="Raleway"/>
                <a:sym typeface="Raleway"/>
              </a:defRPr>
            </a:lvl9pPr>
          </a:lstStyle>
          <a:p/>
        </p:txBody>
      </p:sp>
      <p:sp>
        <p:nvSpPr>
          <p:cNvPr id="6" name="Shape 6"/>
          <p:cNvSpPr txBox="1"/>
          <p:nvPr>
            <p:ph idx="1" type="body"/>
          </p:nvPr>
        </p:nvSpPr>
        <p:spPr>
          <a:xfrm>
            <a:off x="2410112" y="1595775"/>
            <a:ext cx="6321599" cy="3002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7" name="Shape 7"/>
          <p:cNvSpPr txBox="1"/>
          <p:nvPr>
            <p:ph idx="12" type="sldNum"/>
          </p:nvPr>
        </p:nvSpPr>
        <p:spPr>
          <a:xfrm>
            <a:off x="8497999" y="4688758"/>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07.jpg"/><Relationship Id="rId4" Type="http://schemas.openxmlformats.org/officeDocument/2006/relationships/image" Target="../media/image0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04.png"/><Relationship Id="rId4" Type="http://schemas.openxmlformats.org/officeDocument/2006/relationships/image" Target="../media/image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04.png"/><Relationship Id="rId4" Type="http://schemas.openxmlformats.org/officeDocument/2006/relationships/image" Target="../media/image0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0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0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0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0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0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0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0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09.jpg"/><Relationship Id="rId4" Type="http://schemas.openxmlformats.org/officeDocument/2006/relationships/image" Target="../media/image0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02.png"/><Relationship Id="rId4" Type="http://schemas.openxmlformats.org/officeDocument/2006/relationships/image" Target="../media/image01.png"/><Relationship Id="rId5" Type="http://schemas.openxmlformats.org/officeDocument/2006/relationships/image" Target="../media/image0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3.jp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0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0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ctrTitle"/>
          </p:nvPr>
        </p:nvSpPr>
        <p:spPr>
          <a:xfrm>
            <a:off x="2371725" y="630225"/>
            <a:ext cx="6331500" cy="1541999"/>
          </a:xfrm>
          <a:prstGeom prst="rect">
            <a:avLst/>
          </a:prstGeom>
        </p:spPr>
        <p:txBody>
          <a:bodyPr anchorCtr="0" anchor="t" bIns="91425" lIns="91425" rIns="91425" tIns="91425">
            <a:noAutofit/>
          </a:bodyPr>
          <a:lstStyle/>
          <a:p>
            <a:pPr>
              <a:spcBef>
                <a:spcPts val="0"/>
              </a:spcBef>
              <a:buNone/>
            </a:pPr>
            <a:r>
              <a:rPr lang="en"/>
              <a:t>Self-Improvement </a:t>
            </a:r>
          </a:p>
        </p:txBody>
      </p:sp>
      <p:sp>
        <p:nvSpPr>
          <p:cNvPr id="72" name="Shape 72"/>
          <p:cNvSpPr txBox="1"/>
          <p:nvPr>
            <p:ph idx="1" type="subTitle"/>
          </p:nvPr>
        </p:nvSpPr>
        <p:spPr>
          <a:xfrm>
            <a:off x="2371716" y="3510175"/>
            <a:ext cx="6331500" cy="1241699"/>
          </a:xfrm>
          <a:prstGeom prst="rect">
            <a:avLst/>
          </a:prstGeom>
        </p:spPr>
        <p:txBody>
          <a:bodyPr anchorCtr="0" anchor="b" bIns="91425" lIns="91425" rIns="91425" tIns="91425">
            <a:noAutofit/>
          </a:bodyPr>
          <a:lstStyle/>
          <a:p>
            <a:pPr rtl="0">
              <a:spcBef>
                <a:spcPts val="0"/>
              </a:spcBef>
              <a:buNone/>
            </a:pPr>
            <a:r>
              <a:t/>
            </a:r>
            <a:endParaRPr/>
          </a:p>
          <a:p>
            <a:pPr rtl="0">
              <a:spcBef>
                <a:spcPts val="0"/>
              </a:spcBef>
              <a:buNone/>
            </a:pPr>
            <a:r>
              <a:rPr lang="en" sz="2400"/>
              <a:t>Jane’s Studio | Behavioral Change</a:t>
            </a:r>
          </a:p>
          <a:p>
            <a:pPr>
              <a:spcBef>
                <a:spcPts val="0"/>
              </a:spcBef>
              <a:buNone/>
            </a:pPr>
            <a:r>
              <a:rPr lang="en"/>
              <a:t>Luke, Chuan, Ben, and Abraham aka Team Laser Phocus</a:t>
            </a:r>
          </a:p>
        </p:txBody>
      </p:sp>
      <p:pic>
        <p:nvPicPr>
          <p:cNvPr id="73" name="Shape 73"/>
          <p:cNvPicPr preferRelativeResize="0"/>
          <p:nvPr/>
        </p:nvPicPr>
        <p:blipFill rotWithShape="1">
          <a:blip r:embed="rId3">
            <a:alphaModFix/>
          </a:blip>
          <a:srcRect b="19577" l="0" r="0" t="21418"/>
          <a:stretch/>
        </p:blipFill>
        <p:spPr>
          <a:xfrm>
            <a:off x="2474624" y="1620725"/>
            <a:ext cx="2754600" cy="217004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32" name="Shape 132"/>
        <p:cNvGrpSpPr/>
        <p:nvPr/>
      </p:nvGrpSpPr>
      <p:grpSpPr>
        <a:xfrm>
          <a:off x="0" y="0"/>
          <a:ext cx="0" cy="0"/>
          <a:chOff x="0" y="0"/>
          <a:chExt cx="0" cy="0"/>
        </a:xfrm>
      </p:grpSpPr>
      <p:sp>
        <p:nvSpPr>
          <p:cNvPr id="133" name="Shape 133"/>
          <p:cNvSpPr txBox="1"/>
          <p:nvPr>
            <p:ph idx="1" type="body"/>
          </p:nvPr>
        </p:nvSpPr>
        <p:spPr>
          <a:xfrm>
            <a:off x="377700" y="3888900"/>
            <a:ext cx="8388600" cy="493499"/>
          </a:xfrm>
          <a:prstGeom prst="rect">
            <a:avLst/>
          </a:prstGeom>
        </p:spPr>
        <p:txBody>
          <a:bodyPr anchorCtr="0" anchor="ctr" bIns="91425" lIns="91425" rIns="91425" tIns="91425">
            <a:noAutofit/>
          </a:bodyPr>
          <a:lstStyle/>
          <a:p>
            <a:pPr lvl="0" rtl="0">
              <a:spcBef>
                <a:spcPts val="0"/>
              </a:spcBef>
              <a:buClr>
                <a:schemeClr val="dk2"/>
              </a:buClr>
              <a:buSzPct val="61111"/>
              <a:buFont typeface="Arial"/>
              <a:buNone/>
            </a:pPr>
            <a:r>
              <a:rPr b="1" lang="en"/>
              <a:t>We met:</a:t>
            </a:r>
            <a:r>
              <a:rPr lang="en"/>
              <a:t> Professor Gotlib, the Chair of the Psychology Department. </a:t>
            </a:r>
          </a:p>
          <a:p>
            <a:pPr lvl="0" rtl="0">
              <a:spcBef>
                <a:spcPts val="0"/>
              </a:spcBef>
              <a:buClr>
                <a:schemeClr val="dk2"/>
              </a:buClr>
              <a:buSzPct val="61111"/>
              <a:buFont typeface="Arial"/>
              <a:buNone/>
            </a:pPr>
            <a:r>
              <a:rPr b="1" lang="en">
                <a:solidFill>
                  <a:srgbClr val="FFFFFF"/>
                </a:solidFill>
              </a:rPr>
              <a:t>We were amazed to realize:</a:t>
            </a:r>
            <a:r>
              <a:rPr lang="en">
                <a:solidFill>
                  <a:srgbClr val="FFFFFF"/>
                </a:solidFill>
              </a:rPr>
              <a:t> that increased self-esteem helps to prevent binging habits. </a:t>
            </a:r>
          </a:p>
        </p:txBody>
      </p:sp>
      <p:sp>
        <p:nvSpPr>
          <p:cNvPr id="134" name="Shape 134"/>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1</a:t>
            </a:r>
          </a:p>
        </p:txBody>
      </p:sp>
      <p:pic>
        <p:nvPicPr>
          <p:cNvPr id="135" name="Shape 135"/>
          <p:cNvPicPr preferRelativeResize="0"/>
          <p:nvPr/>
        </p:nvPicPr>
        <p:blipFill>
          <a:blip r:embed="rId3">
            <a:alphaModFix/>
          </a:blip>
          <a:stretch>
            <a:fillRect/>
          </a:stretch>
        </p:blipFill>
        <p:spPr>
          <a:xfrm>
            <a:off x="3578562" y="555202"/>
            <a:ext cx="1839224" cy="205762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39" name="Shape 139"/>
        <p:cNvGrpSpPr/>
        <p:nvPr/>
      </p:nvGrpSpPr>
      <p:grpSpPr>
        <a:xfrm>
          <a:off x="0" y="0"/>
          <a:ext cx="0" cy="0"/>
          <a:chOff x="0" y="0"/>
          <a:chExt cx="0" cy="0"/>
        </a:xfrm>
      </p:grpSpPr>
      <p:sp>
        <p:nvSpPr>
          <p:cNvPr id="140" name="Shape 140"/>
          <p:cNvSpPr txBox="1"/>
          <p:nvPr>
            <p:ph idx="1" type="body"/>
          </p:nvPr>
        </p:nvSpPr>
        <p:spPr>
          <a:xfrm>
            <a:off x="328025" y="3057050"/>
            <a:ext cx="8340300" cy="1698300"/>
          </a:xfrm>
          <a:prstGeom prst="rect">
            <a:avLst/>
          </a:prstGeom>
        </p:spPr>
        <p:txBody>
          <a:bodyPr anchorCtr="0" anchor="ctr" bIns="91425" lIns="91425" rIns="91425" tIns="91425">
            <a:noAutofit/>
          </a:bodyPr>
          <a:lstStyle/>
          <a:p>
            <a:pPr lvl="0" rtl="0">
              <a:spcBef>
                <a:spcPts val="0"/>
              </a:spcBef>
              <a:buClr>
                <a:schemeClr val="dk2"/>
              </a:buClr>
              <a:buSzPct val="61111"/>
              <a:buFont typeface="Arial"/>
              <a:buNone/>
            </a:pPr>
            <a:r>
              <a:rPr b="1" lang="en">
                <a:solidFill>
                  <a:srgbClr val="000000"/>
                </a:solidFill>
              </a:rPr>
              <a:t>We met:</a:t>
            </a:r>
            <a:r>
              <a:rPr lang="en">
                <a:solidFill>
                  <a:srgbClr val="000000"/>
                </a:solidFill>
              </a:rPr>
              <a:t> Professor Gotlib, the Chair of the Psychology Department. </a:t>
            </a:r>
          </a:p>
          <a:p>
            <a:pPr lvl="0" rtl="0">
              <a:spcBef>
                <a:spcPts val="0"/>
              </a:spcBef>
              <a:buNone/>
            </a:pPr>
            <a:r>
              <a:rPr b="1" lang="en">
                <a:solidFill>
                  <a:srgbClr val="000000"/>
                </a:solidFill>
              </a:rPr>
              <a:t>We were amazed to realize:</a:t>
            </a:r>
            <a:r>
              <a:rPr lang="en">
                <a:solidFill>
                  <a:srgbClr val="000000"/>
                </a:solidFill>
              </a:rPr>
              <a:t> that increased self-esteem helps to prevent binging habits. </a:t>
            </a:r>
          </a:p>
          <a:p>
            <a:pPr lvl="0" rtl="0">
              <a:spcBef>
                <a:spcPts val="0"/>
              </a:spcBef>
              <a:buClr>
                <a:schemeClr val="dk2"/>
              </a:buClr>
              <a:buSzPct val="61111"/>
              <a:buFont typeface="Arial"/>
              <a:buNone/>
            </a:pPr>
            <a:r>
              <a:rPr b="1" lang="en">
                <a:solidFill>
                  <a:schemeClr val="lt1"/>
                </a:solidFill>
              </a:rPr>
              <a:t>It would be game changing to</a:t>
            </a:r>
            <a:r>
              <a:rPr lang="en">
                <a:solidFill>
                  <a:schemeClr val="lt1"/>
                </a:solidFill>
              </a:rPr>
              <a:t> increase students’ self-esteem so that they can achieve moderation.</a:t>
            </a:r>
          </a:p>
          <a:p>
            <a:pPr lvl="0" rtl="0">
              <a:spcBef>
                <a:spcPts val="0"/>
              </a:spcBef>
              <a:buNone/>
            </a:pPr>
            <a:r>
              <a:t/>
            </a:r>
            <a:endParaRPr>
              <a:solidFill>
                <a:schemeClr val="lt1"/>
              </a:solidFill>
            </a:endParaRPr>
          </a:p>
        </p:txBody>
      </p:sp>
      <p:sp>
        <p:nvSpPr>
          <p:cNvPr id="141" name="Shape 141"/>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1</a:t>
            </a:r>
          </a:p>
        </p:txBody>
      </p:sp>
      <p:pic>
        <p:nvPicPr>
          <p:cNvPr id="142" name="Shape 142"/>
          <p:cNvPicPr preferRelativeResize="0"/>
          <p:nvPr/>
        </p:nvPicPr>
        <p:blipFill>
          <a:blip r:embed="rId3">
            <a:alphaModFix/>
          </a:blip>
          <a:stretch>
            <a:fillRect/>
          </a:stretch>
        </p:blipFill>
        <p:spPr>
          <a:xfrm>
            <a:off x="3578562" y="555202"/>
            <a:ext cx="1839224" cy="205762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46" name="Shape 146"/>
        <p:cNvGrpSpPr/>
        <p:nvPr/>
      </p:nvGrpSpPr>
      <p:grpSpPr>
        <a:xfrm>
          <a:off x="0" y="0"/>
          <a:ext cx="0" cy="0"/>
          <a:chOff x="0" y="0"/>
          <a:chExt cx="0" cy="0"/>
        </a:xfrm>
      </p:grpSpPr>
      <p:sp>
        <p:nvSpPr>
          <p:cNvPr id="147" name="Shape 147"/>
          <p:cNvSpPr txBox="1"/>
          <p:nvPr/>
        </p:nvSpPr>
        <p:spPr>
          <a:xfrm>
            <a:off x="185075" y="61700"/>
            <a:ext cx="861000" cy="493499"/>
          </a:xfrm>
          <a:prstGeom prst="rect">
            <a:avLst/>
          </a:prstGeom>
          <a:noFill/>
          <a:ln>
            <a:noFill/>
          </a:ln>
        </p:spPr>
        <p:txBody>
          <a:bodyPr anchorCtr="0" anchor="t" bIns="91425" lIns="91425" rIns="91425" tIns="91425">
            <a:noAutofit/>
          </a:bodyPr>
          <a:lstStyle/>
          <a:p>
            <a:pPr lvl="0" rtl="0">
              <a:spcBef>
                <a:spcPts val="0"/>
              </a:spcBef>
              <a:buNone/>
            </a:pPr>
            <a:r>
              <a:rPr lang="en"/>
              <a:t>HMW</a:t>
            </a:r>
          </a:p>
        </p:txBody>
      </p:sp>
      <p:sp>
        <p:nvSpPr>
          <p:cNvPr id="148" name="Shape 148"/>
          <p:cNvSpPr txBox="1"/>
          <p:nvPr>
            <p:ph type="title"/>
          </p:nvPr>
        </p:nvSpPr>
        <p:spPr>
          <a:xfrm>
            <a:off x="2400300" y="555200"/>
            <a:ext cx="6321599" cy="635399"/>
          </a:xfrm>
          <a:prstGeom prst="rect">
            <a:avLst/>
          </a:prstGeom>
        </p:spPr>
        <p:txBody>
          <a:bodyPr anchorCtr="0" anchor="t" bIns="91425" lIns="91425" rIns="91425" tIns="91425">
            <a:noAutofit/>
          </a:bodyPr>
          <a:lstStyle/>
          <a:p>
            <a:pPr lvl="0" rtl="0">
              <a:spcBef>
                <a:spcPts val="0"/>
              </a:spcBef>
              <a:buNone/>
            </a:pPr>
            <a:r>
              <a:rPr lang="en" sz="2000">
                <a:solidFill>
                  <a:schemeClr val="lt1"/>
                </a:solidFill>
              </a:rPr>
              <a:t>It would be game changing to </a:t>
            </a:r>
            <a:r>
              <a:rPr b="0" lang="en" sz="2000">
                <a:solidFill>
                  <a:schemeClr val="lt1"/>
                </a:solidFill>
              </a:rPr>
              <a:t>increase students’ self-esteem so they can achieve moderation.</a:t>
            </a:r>
          </a:p>
          <a:p>
            <a:pPr lvl="0" rtl="0">
              <a:spcBef>
                <a:spcPts val="0"/>
              </a:spcBef>
              <a:buNone/>
            </a:pPr>
            <a:r>
              <a:t/>
            </a:r>
            <a:endParaRPr sz="2000">
              <a:solidFill>
                <a:schemeClr val="lt1"/>
              </a:solidFill>
            </a:endParaRPr>
          </a:p>
        </p:txBody>
      </p:sp>
      <p:sp>
        <p:nvSpPr>
          <p:cNvPr id="149" name="Shape 149"/>
          <p:cNvSpPr txBox="1"/>
          <p:nvPr>
            <p:ph idx="1" type="body"/>
          </p:nvPr>
        </p:nvSpPr>
        <p:spPr>
          <a:xfrm>
            <a:off x="2400300" y="1602675"/>
            <a:ext cx="3347100" cy="3002400"/>
          </a:xfrm>
          <a:prstGeom prst="rect">
            <a:avLst/>
          </a:prstGeom>
        </p:spPr>
        <p:txBody>
          <a:bodyPr anchorCtr="0" anchor="t" bIns="91425" lIns="91425" rIns="91425" tIns="91425">
            <a:noAutofit/>
          </a:bodyPr>
          <a:lstStyle/>
          <a:p>
            <a:pPr lvl="0" rtl="0">
              <a:spcBef>
                <a:spcPts val="0"/>
              </a:spcBef>
              <a:buNone/>
            </a:pPr>
            <a:r>
              <a:rPr b="1" lang="en" sz="2200">
                <a:solidFill>
                  <a:schemeClr val="lt1"/>
                </a:solidFill>
              </a:rPr>
              <a:t>HMW make it fun to convey positive energy to each other?</a:t>
            </a:r>
          </a:p>
        </p:txBody>
      </p:sp>
      <p:pic>
        <p:nvPicPr>
          <p:cNvPr id="150" name="Shape 150"/>
          <p:cNvPicPr preferRelativeResize="0"/>
          <p:nvPr/>
        </p:nvPicPr>
        <p:blipFill rotWithShape="1">
          <a:blip r:embed="rId3">
            <a:alphaModFix/>
          </a:blip>
          <a:srcRect b="0" l="13838" r="10950" t="5320"/>
          <a:stretch/>
        </p:blipFill>
        <p:spPr>
          <a:xfrm>
            <a:off x="6136225" y="1403677"/>
            <a:ext cx="1910150" cy="3201400"/>
          </a:xfrm>
          <a:prstGeom prst="rect">
            <a:avLst/>
          </a:prstGeom>
          <a:noFill/>
          <a:ln>
            <a:noFill/>
          </a:ln>
        </p:spPr>
      </p:pic>
      <p:pic>
        <p:nvPicPr>
          <p:cNvPr id="151" name="Shape 151"/>
          <p:cNvPicPr preferRelativeResize="0"/>
          <p:nvPr/>
        </p:nvPicPr>
        <p:blipFill>
          <a:blip r:embed="rId4">
            <a:alphaModFix/>
          </a:blip>
          <a:stretch>
            <a:fillRect/>
          </a:stretch>
        </p:blipFill>
        <p:spPr>
          <a:xfrm>
            <a:off x="249762" y="1403665"/>
            <a:ext cx="1839224" cy="205762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55" name="Shape 155"/>
        <p:cNvGrpSpPr/>
        <p:nvPr/>
      </p:nvGrpSpPr>
      <p:grpSpPr>
        <a:xfrm>
          <a:off x="0" y="0"/>
          <a:ext cx="0" cy="0"/>
          <a:chOff x="0" y="0"/>
          <a:chExt cx="0" cy="0"/>
        </a:xfrm>
      </p:grpSpPr>
      <p:sp>
        <p:nvSpPr>
          <p:cNvPr id="156" name="Shape 156"/>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pic>
        <p:nvPicPr>
          <p:cNvPr id="157" name="Shape 157"/>
          <p:cNvPicPr preferRelativeResize="0"/>
          <p:nvPr/>
        </p:nvPicPr>
        <p:blipFill>
          <a:blip r:embed="rId3">
            <a:alphaModFix/>
          </a:blip>
          <a:stretch>
            <a:fillRect/>
          </a:stretch>
        </p:blipFill>
        <p:spPr>
          <a:xfrm>
            <a:off x="423600" y="529900"/>
            <a:ext cx="2103575" cy="4185600"/>
          </a:xfrm>
          <a:prstGeom prst="rect">
            <a:avLst/>
          </a:prstGeom>
          <a:noFill/>
          <a:ln>
            <a:noFill/>
          </a:ln>
        </p:spPr>
      </p:pic>
      <p:pic>
        <p:nvPicPr>
          <p:cNvPr id="158" name="Shape 158"/>
          <p:cNvPicPr preferRelativeResize="0"/>
          <p:nvPr/>
        </p:nvPicPr>
        <p:blipFill>
          <a:blip r:embed="rId4">
            <a:alphaModFix/>
          </a:blip>
          <a:stretch>
            <a:fillRect/>
          </a:stretch>
        </p:blipFill>
        <p:spPr>
          <a:xfrm>
            <a:off x="6603175" y="529900"/>
            <a:ext cx="2103574" cy="4185599"/>
          </a:xfrm>
          <a:prstGeom prst="rect">
            <a:avLst/>
          </a:prstGeom>
          <a:noFill/>
          <a:ln>
            <a:noFill/>
          </a:ln>
        </p:spPr>
      </p:pic>
      <p:sp>
        <p:nvSpPr>
          <p:cNvPr id="159" name="Shape 159"/>
          <p:cNvSpPr txBox="1"/>
          <p:nvPr/>
        </p:nvSpPr>
        <p:spPr>
          <a:xfrm>
            <a:off x="2515225" y="1304325"/>
            <a:ext cx="4252800" cy="31323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Motivates people to do nice things by incorporating the fun factor of scavenger hunts</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63" name="Shape 163"/>
        <p:cNvGrpSpPr/>
        <p:nvPr/>
      </p:nvGrpSpPr>
      <p:grpSpPr>
        <a:xfrm>
          <a:off x="0" y="0"/>
          <a:ext cx="0" cy="0"/>
          <a:chOff x="0" y="0"/>
          <a:chExt cx="0" cy="0"/>
        </a:xfrm>
      </p:grpSpPr>
      <p:sp>
        <p:nvSpPr>
          <p:cNvPr id="164" name="Shape 164"/>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pic>
        <p:nvPicPr>
          <p:cNvPr id="165" name="Shape 165"/>
          <p:cNvPicPr preferRelativeResize="0"/>
          <p:nvPr/>
        </p:nvPicPr>
        <p:blipFill>
          <a:blip r:embed="rId3">
            <a:alphaModFix/>
          </a:blip>
          <a:stretch>
            <a:fillRect/>
          </a:stretch>
        </p:blipFill>
        <p:spPr>
          <a:xfrm>
            <a:off x="423600" y="529900"/>
            <a:ext cx="2103575" cy="4185600"/>
          </a:xfrm>
          <a:prstGeom prst="rect">
            <a:avLst/>
          </a:prstGeom>
          <a:noFill/>
          <a:ln>
            <a:noFill/>
          </a:ln>
        </p:spPr>
      </p:pic>
      <p:pic>
        <p:nvPicPr>
          <p:cNvPr id="166" name="Shape 166"/>
          <p:cNvPicPr preferRelativeResize="0"/>
          <p:nvPr/>
        </p:nvPicPr>
        <p:blipFill>
          <a:blip r:embed="rId4">
            <a:alphaModFix/>
          </a:blip>
          <a:stretch>
            <a:fillRect/>
          </a:stretch>
        </p:blipFill>
        <p:spPr>
          <a:xfrm>
            <a:off x="6598375" y="478950"/>
            <a:ext cx="2103574" cy="4185599"/>
          </a:xfrm>
          <a:prstGeom prst="rect">
            <a:avLst/>
          </a:prstGeom>
          <a:noFill/>
          <a:ln>
            <a:noFill/>
          </a:ln>
        </p:spPr>
      </p:pic>
      <p:sp>
        <p:nvSpPr>
          <p:cNvPr id="167" name="Shape 167"/>
          <p:cNvSpPr txBox="1"/>
          <p:nvPr/>
        </p:nvSpPr>
        <p:spPr>
          <a:xfrm>
            <a:off x="2515225" y="1304325"/>
            <a:ext cx="4252800" cy="3132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Motivates people to do nice things by incorporating the fun factor of scavenger hunts</a:t>
            </a:r>
          </a:p>
          <a:p>
            <a:pPr lvl="0" rtl="0">
              <a:spcBef>
                <a:spcPts val="0"/>
              </a:spcBef>
              <a:buNone/>
            </a:pPr>
            <a:r>
              <a:t/>
            </a:r>
            <a:endParaRPr sz="2400">
              <a:solidFill>
                <a:srgbClr val="FFFFFF"/>
              </a:solidFill>
              <a:latin typeface="Lato"/>
              <a:ea typeface="Lato"/>
              <a:cs typeface="Lato"/>
              <a:sym typeface="Lato"/>
            </a:endParaRP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Created using an iPhone template and tested with Edric in Lathrop library</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71" name="Shape 171"/>
        <p:cNvGrpSpPr/>
        <p:nvPr/>
      </p:nvGrpSpPr>
      <p:grpSpPr>
        <a:xfrm>
          <a:off x="0" y="0"/>
          <a:ext cx="0" cy="0"/>
          <a:chOff x="0" y="0"/>
          <a:chExt cx="0" cy="0"/>
        </a:xfrm>
      </p:grpSpPr>
      <p:sp>
        <p:nvSpPr>
          <p:cNvPr id="172" name="Shape 172"/>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173" name="Shape 173"/>
          <p:cNvSpPr txBox="1"/>
          <p:nvPr/>
        </p:nvSpPr>
        <p:spPr>
          <a:xfrm>
            <a:off x="242225" y="1196650"/>
            <a:ext cx="2680799" cy="1630500"/>
          </a:xfrm>
          <a:prstGeom prst="rect">
            <a:avLst/>
          </a:prstGeom>
          <a:noFill/>
          <a:ln>
            <a:noFill/>
          </a:ln>
        </p:spPr>
        <p:txBody>
          <a:bodyPr anchorCtr="0" anchor="t" bIns="91425" lIns="91425" rIns="91425" tIns="91425">
            <a:noAutofit/>
          </a:bodyPr>
          <a:lstStyle/>
          <a:p>
            <a:pPr lvl="0" rtl="0">
              <a:spcBef>
                <a:spcPts val="0"/>
              </a:spcBef>
              <a:buNone/>
            </a:pPr>
            <a:r>
              <a:t/>
            </a:r>
            <a:endParaRPr b="1">
              <a:solidFill>
                <a:srgbClr val="FFFFFF"/>
              </a:solidFill>
              <a:latin typeface="Lato"/>
              <a:ea typeface="Lato"/>
              <a:cs typeface="Lato"/>
              <a:sym typeface="Lato"/>
            </a:endParaRPr>
          </a:p>
          <a:p>
            <a:pPr lvl="0" rtl="0">
              <a:spcBef>
                <a:spcPts val="0"/>
              </a:spcBef>
              <a:buNone/>
            </a:pPr>
            <a:r>
              <a:rPr b="1" lang="en">
                <a:solidFill>
                  <a:srgbClr val="FFFFFF"/>
                </a:solidFill>
                <a:latin typeface="Lato"/>
                <a:ea typeface="Lato"/>
                <a:cs typeface="Lato"/>
                <a:sym typeface="Lato"/>
              </a:rPr>
              <a:t>What worked</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app’s goal of motivating people to do nice things</a:t>
            </a:r>
          </a:p>
          <a:p>
            <a:pPr lvl="0" rtl="0">
              <a:spcBef>
                <a:spcPts val="0"/>
              </a:spcBef>
              <a:buNone/>
            </a:pPr>
            <a:r>
              <a:t/>
            </a:r>
            <a:endParaRPr b="1">
              <a:solidFill>
                <a:srgbClr val="FFFFFF"/>
              </a:solidFill>
              <a:latin typeface="Lato"/>
              <a:ea typeface="Lato"/>
              <a:cs typeface="Lato"/>
              <a:sym typeface="Lato"/>
            </a:endParaRPr>
          </a:p>
          <a:p>
            <a:pPr lvl="0" rtl="0">
              <a:spcBef>
                <a:spcPts val="0"/>
              </a:spcBef>
              <a:buNone/>
            </a:pPr>
            <a:r>
              <a:t/>
            </a:r>
            <a:endParaRPr sz="1800">
              <a:solidFill>
                <a:schemeClr val="lt1"/>
              </a:solidFill>
              <a:latin typeface="Lato"/>
              <a:ea typeface="Lato"/>
              <a:cs typeface="Lato"/>
              <a:sym typeface="Lato"/>
            </a:endParaRPr>
          </a:p>
        </p:txBody>
      </p:sp>
      <p:pic>
        <p:nvPicPr>
          <p:cNvPr id="174" name="Shape 174"/>
          <p:cNvPicPr preferRelativeResize="0"/>
          <p:nvPr/>
        </p:nvPicPr>
        <p:blipFill>
          <a:blip r:embed="rId3">
            <a:alphaModFix/>
          </a:blip>
          <a:stretch>
            <a:fillRect/>
          </a:stretch>
        </p:blipFill>
        <p:spPr>
          <a:xfrm>
            <a:off x="2923000" y="1520856"/>
            <a:ext cx="3298010" cy="2473501"/>
          </a:xfrm>
          <a:prstGeom prst="rect">
            <a:avLst/>
          </a:prstGeom>
          <a:noFill/>
          <a:ln>
            <a:noFill/>
          </a:ln>
        </p:spPr>
      </p:pic>
      <p:sp>
        <p:nvSpPr>
          <p:cNvPr id="175" name="Shape 175"/>
          <p:cNvSpPr txBox="1"/>
          <p:nvPr/>
        </p:nvSpPr>
        <p:spPr>
          <a:xfrm>
            <a:off x="3072000" y="3994350"/>
            <a:ext cx="3000000" cy="611399"/>
          </a:xfrm>
          <a:prstGeom prst="rect">
            <a:avLst/>
          </a:prstGeom>
          <a:noFill/>
          <a:ln>
            <a:noFill/>
          </a:ln>
        </p:spPr>
        <p:txBody>
          <a:bodyPr anchorCtr="0" anchor="ctr" bIns="91425" lIns="91425" rIns="91425" tIns="91425">
            <a:noAutofit/>
          </a:bodyPr>
          <a:lstStyle/>
          <a:p>
            <a:pPr lvl="0" rtl="0" algn="ctr">
              <a:spcBef>
                <a:spcPts val="0"/>
              </a:spcBef>
              <a:buNone/>
            </a:pPr>
            <a:r>
              <a:rPr lang="en" sz="1800">
                <a:solidFill>
                  <a:schemeClr val="dk2"/>
                </a:solidFill>
                <a:latin typeface="Lato"/>
                <a:ea typeface="Lato"/>
                <a:cs typeface="Lato"/>
                <a:sym typeface="Lato"/>
              </a:rPr>
              <a:t>Tested by Edrick</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79" name="Shape 179"/>
        <p:cNvGrpSpPr/>
        <p:nvPr/>
      </p:nvGrpSpPr>
      <p:grpSpPr>
        <a:xfrm>
          <a:off x="0" y="0"/>
          <a:ext cx="0" cy="0"/>
          <a:chOff x="0" y="0"/>
          <a:chExt cx="0" cy="0"/>
        </a:xfrm>
      </p:grpSpPr>
      <p:sp>
        <p:nvSpPr>
          <p:cNvPr id="180" name="Shape 180"/>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181" name="Shape 181"/>
          <p:cNvSpPr txBox="1"/>
          <p:nvPr/>
        </p:nvSpPr>
        <p:spPr>
          <a:xfrm>
            <a:off x="242225" y="1196650"/>
            <a:ext cx="2680799" cy="1630500"/>
          </a:xfrm>
          <a:prstGeom prst="rect">
            <a:avLst/>
          </a:prstGeom>
          <a:noFill/>
          <a:ln>
            <a:noFill/>
          </a:ln>
        </p:spPr>
        <p:txBody>
          <a:bodyPr anchorCtr="0" anchor="t" bIns="91425" lIns="91425" rIns="91425" tIns="91425">
            <a:noAutofit/>
          </a:bodyPr>
          <a:lstStyle/>
          <a:p>
            <a:pPr lvl="0" rtl="0">
              <a:spcBef>
                <a:spcPts val="0"/>
              </a:spcBef>
              <a:buNone/>
            </a:pPr>
            <a:r>
              <a:t/>
            </a:r>
            <a:endParaRPr b="1">
              <a:latin typeface="Lato"/>
              <a:ea typeface="Lato"/>
              <a:cs typeface="Lato"/>
              <a:sym typeface="Lato"/>
            </a:endParaRPr>
          </a:p>
          <a:p>
            <a:pPr lvl="0" rtl="0">
              <a:spcBef>
                <a:spcPts val="0"/>
              </a:spcBef>
              <a:buNone/>
            </a:pPr>
            <a:r>
              <a:rPr b="1" lang="en">
                <a:latin typeface="Lato"/>
                <a:ea typeface="Lato"/>
                <a:cs typeface="Lato"/>
                <a:sym typeface="Lato"/>
              </a:rPr>
              <a:t>What worked</a:t>
            </a:r>
          </a:p>
          <a:p>
            <a:pPr indent="-228600" lvl="0" marL="457200" rtl="0">
              <a:spcBef>
                <a:spcPts val="0"/>
              </a:spcBef>
              <a:buFont typeface="Lato"/>
              <a:buChar char="●"/>
            </a:pPr>
            <a:r>
              <a:rPr b="1" lang="en">
                <a:latin typeface="Lato"/>
                <a:ea typeface="Lato"/>
                <a:cs typeface="Lato"/>
                <a:sym typeface="Lato"/>
              </a:rPr>
              <a:t>app’s goal of motivating people to do nice things</a:t>
            </a:r>
          </a:p>
          <a:p>
            <a:pPr lvl="0" rtl="0">
              <a:spcBef>
                <a:spcPts val="0"/>
              </a:spcBef>
              <a:buNone/>
            </a:pPr>
            <a:r>
              <a:t/>
            </a:r>
            <a:endParaRPr>
              <a:solidFill>
                <a:schemeClr val="lt1"/>
              </a:solidFill>
              <a:latin typeface="Lato"/>
              <a:ea typeface="Lato"/>
              <a:cs typeface="Lato"/>
              <a:sym typeface="Lato"/>
            </a:endParaRPr>
          </a:p>
        </p:txBody>
      </p:sp>
      <p:pic>
        <p:nvPicPr>
          <p:cNvPr id="182" name="Shape 182"/>
          <p:cNvPicPr preferRelativeResize="0"/>
          <p:nvPr/>
        </p:nvPicPr>
        <p:blipFill>
          <a:blip r:embed="rId3">
            <a:alphaModFix/>
          </a:blip>
          <a:stretch>
            <a:fillRect/>
          </a:stretch>
        </p:blipFill>
        <p:spPr>
          <a:xfrm>
            <a:off x="2923000" y="1520856"/>
            <a:ext cx="3298010" cy="2473501"/>
          </a:xfrm>
          <a:prstGeom prst="rect">
            <a:avLst/>
          </a:prstGeom>
          <a:noFill/>
          <a:ln>
            <a:noFill/>
          </a:ln>
        </p:spPr>
      </p:pic>
      <p:sp>
        <p:nvSpPr>
          <p:cNvPr id="183" name="Shape 183"/>
          <p:cNvSpPr txBox="1"/>
          <p:nvPr/>
        </p:nvSpPr>
        <p:spPr>
          <a:xfrm>
            <a:off x="242225" y="2827150"/>
            <a:ext cx="2309999" cy="1130100"/>
          </a:xfrm>
          <a:prstGeom prst="rect">
            <a:avLst/>
          </a:prstGeom>
          <a:noFill/>
          <a:ln>
            <a:noFill/>
          </a:ln>
        </p:spPr>
        <p:txBody>
          <a:bodyPr anchorCtr="0" anchor="t" bIns="91425" lIns="91425" rIns="91425" tIns="91425">
            <a:noAutofit/>
          </a:bodyPr>
          <a:lstStyle/>
          <a:p>
            <a:pPr lvl="0" rtl="0">
              <a:spcBef>
                <a:spcPts val="0"/>
              </a:spcBef>
              <a:buNone/>
            </a:pPr>
            <a:r>
              <a:t/>
            </a:r>
            <a:endParaRPr b="1">
              <a:solidFill>
                <a:srgbClr val="FFFFFF"/>
              </a:solidFill>
              <a:latin typeface="Lato"/>
              <a:ea typeface="Lato"/>
              <a:cs typeface="Lato"/>
              <a:sym typeface="Lato"/>
            </a:endParaRPr>
          </a:p>
          <a:p>
            <a:pPr lvl="0" rtl="0">
              <a:spcBef>
                <a:spcPts val="0"/>
              </a:spcBef>
              <a:buNone/>
            </a:pPr>
            <a:r>
              <a:rPr b="1" lang="en">
                <a:solidFill>
                  <a:srgbClr val="FFFFFF"/>
                </a:solidFill>
                <a:latin typeface="Lato"/>
                <a:ea typeface="Lato"/>
                <a:cs typeface="Lato"/>
                <a:sym typeface="Lato"/>
              </a:rPr>
              <a:t>What didn’t work</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The app’s layout wasn’t intuitive enough</a:t>
            </a:r>
          </a:p>
          <a:p>
            <a:pPr lvl="0" rtl="0">
              <a:spcBef>
                <a:spcPts val="0"/>
              </a:spcBef>
              <a:buNone/>
            </a:pPr>
            <a:r>
              <a:t/>
            </a:r>
            <a:endParaRPr sz="1200">
              <a:solidFill>
                <a:schemeClr val="lt1"/>
              </a:solidFill>
              <a:latin typeface="Lato"/>
              <a:ea typeface="Lato"/>
              <a:cs typeface="Lato"/>
              <a:sym typeface="Lato"/>
            </a:endParaRPr>
          </a:p>
        </p:txBody>
      </p:sp>
      <p:sp>
        <p:nvSpPr>
          <p:cNvPr id="184" name="Shape 184"/>
          <p:cNvSpPr txBox="1"/>
          <p:nvPr/>
        </p:nvSpPr>
        <p:spPr>
          <a:xfrm>
            <a:off x="3072000" y="3994350"/>
            <a:ext cx="3000000" cy="611399"/>
          </a:xfrm>
          <a:prstGeom prst="rect">
            <a:avLst/>
          </a:prstGeom>
          <a:noFill/>
          <a:ln>
            <a:noFill/>
          </a:ln>
        </p:spPr>
        <p:txBody>
          <a:bodyPr anchorCtr="0" anchor="ctr" bIns="91425" lIns="91425" rIns="91425" tIns="91425">
            <a:noAutofit/>
          </a:bodyPr>
          <a:lstStyle/>
          <a:p>
            <a:pPr lvl="0" rtl="0" algn="ctr">
              <a:spcBef>
                <a:spcPts val="0"/>
              </a:spcBef>
              <a:buNone/>
            </a:pPr>
            <a:r>
              <a:rPr lang="en" sz="1800">
                <a:solidFill>
                  <a:schemeClr val="dk2"/>
                </a:solidFill>
                <a:latin typeface="Lato"/>
                <a:ea typeface="Lato"/>
                <a:cs typeface="Lato"/>
                <a:sym typeface="Lato"/>
              </a:rPr>
              <a:t>Tested by Edrick</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88" name="Shape 188"/>
        <p:cNvGrpSpPr/>
        <p:nvPr/>
      </p:nvGrpSpPr>
      <p:grpSpPr>
        <a:xfrm>
          <a:off x="0" y="0"/>
          <a:ext cx="0" cy="0"/>
          <a:chOff x="0" y="0"/>
          <a:chExt cx="0" cy="0"/>
        </a:xfrm>
      </p:grpSpPr>
      <p:sp>
        <p:nvSpPr>
          <p:cNvPr id="189" name="Shape 189"/>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190" name="Shape 190"/>
          <p:cNvSpPr txBox="1"/>
          <p:nvPr/>
        </p:nvSpPr>
        <p:spPr>
          <a:xfrm>
            <a:off x="242225" y="1120450"/>
            <a:ext cx="2680799" cy="1630500"/>
          </a:xfrm>
          <a:prstGeom prst="rect">
            <a:avLst/>
          </a:prstGeom>
          <a:noFill/>
          <a:ln>
            <a:noFill/>
          </a:ln>
        </p:spPr>
        <p:txBody>
          <a:bodyPr anchorCtr="0" anchor="t" bIns="91425" lIns="91425" rIns="91425" tIns="91425">
            <a:noAutofit/>
          </a:bodyPr>
          <a:lstStyle/>
          <a:p>
            <a:pPr lvl="0" rtl="0">
              <a:spcBef>
                <a:spcPts val="0"/>
              </a:spcBef>
              <a:buNone/>
            </a:pPr>
            <a:r>
              <a:t/>
            </a:r>
            <a:endParaRPr b="1" sz="1800">
              <a:latin typeface="Lato"/>
              <a:ea typeface="Lato"/>
              <a:cs typeface="Lato"/>
              <a:sym typeface="Lato"/>
            </a:endParaRPr>
          </a:p>
          <a:p>
            <a:pPr lvl="0" rtl="0">
              <a:spcBef>
                <a:spcPts val="0"/>
              </a:spcBef>
              <a:buNone/>
            </a:pPr>
            <a:r>
              <a:rPr b="1" lang="en">
                <a:latin typeface="Lato"/>
                <a:ea typeface="Lato"/>
                <a:cs typeface="Lato"/>
                <a:sym typeface="Lato"/>
              </a:rPr>
              <a:t>What worked</a:t>
            </a:r>
          </a:p>
          <a:p>
            <a:pPr indent="-228600" lvl="0" marL="457200" rtl="0">
              <a:spcBef>
                <a:spcPts val="0"/>
              </a:spcBef>
              <a:buFont typeface="Lato"/>
              <a:buChar char="●"/>
            </a:pPr>
            <a:r>
              <a:rPr b="1" lang="en">
                <a:latin typeface="Lato"/>
                <a:ea typeface="Lato"/>
                <a:cs typeface="Lato"/>
                <a:sym typeface="Lato"/>
              </a:rPr>
              <a:t>app’s goal of motivating people to do nice things</a:t>
            </a:r>
          </a:p>
          <a:p>
            <a:pPr lvl="0" rtl="0">
              <a:spcBef>
                <a:spcPts val="0"/>
              </a:spcBef>
              <a:buNone/>
            </a:pPr>
            <a:r>
              <a:t/>
            </a:r>
            <a:endParaRPr b="1" sz="1800">
              <a:solidFill>
                <a:schemeClr val="lt1"/>
              </a:solidFill>
              <a:latin typeface="Lato"/>
              <a:ea typeface="Lato"/>
              <a:cs typeface="Lato"/>
              <a:sym typeface="Lato"/>
            </a:endParaRPr>
          </a:p>
        </p:txBody>
      </p:sp>
      <p:pic>
        <p:nvPicPr>
          <p:cNvPr id="191" name="Shape 191"/>
          <p:cNvPicPr preferRelativeResize="0"/>
          <p:nvPr/>
        </p:nvPicPr>
        <p:blipFill>
          <a:blip r:embed="rId3">
            <a:alphaModFix/>
          </a:blip>
          <a:stretch>
            <a:fillRect/>
          </a:stretch>
        </p:blipFill>
        <p:spPr>
          <a:xfrm>
            <a:off x="2923000" y="1520856"/>
            <a:ext cx="3298010" cy="2473501"/>
          </a:xfrm>
          <a:prstGeom prst="rect">
            <a:avLst/>
          </a:prstGeom>
          <a:noFill/>
          <a:ln>
            <a:noFill/>
          </a:ln>
        </p:spPr>
      </p:pic>
      <p:sp>
        <p:nvSpPr>
          <p:cNvPr id="192" name="Shape 192"/>
          <p:cNvSpPr txBox="1"/>
          <p:nvPr/>
        </p:nvSpPr>
        <p:spPr>
          <a:xfrm>
            <a:off x="242225" y="2827150"/>
            <a:ext cx="2309999" cy="1130100"/>
          </a:xfrm>
          <a:prstGeom prst="rect">
            <a:avLst/>
          </a:prstGeom>
          <a:noFill/>
          <a:ln>
            <a:noFill/>
          </a:ln>
        </p:spPr>
        <p:txBody>
          <a:bodyPr anchorCtr="0" anchor="t" bIns="91425" lIns="91425" rIns="91425" tIns="91425">
            <a:noAutofit/>
          </a:bodyPr>
          <a:lstStyle/>
          <a:p>
            <a:pPr lvl="0" rtl="0">
              <a:spcBef>
                <a:spcPts val="0"/>
              </a:spcBef>
              <a:buNone/>
            </a:pPr>
            <a:r>
              <a:t/>
            </a:r>
            <a:endParaRPr b="1">
              <a:latin typeface="Lato"/>
              <a:ea typeface="Lato"/>
              <a:cs typeface="Lato"/>
              <a:sym typeface="Lato"/>
            </a:endParaRPr>
          </a:p>
          <a:p>
            <a:pPr lvl="0" rtl="0">
              <a:spcBef>
                <a:spcPts val="0"/>
              </a:spcBef>
              <a:buNone/>
            </a:pPr>
            <a:r>
              <a:rPr b="1" lang="en">
                <a:latin typeface="Lato"/>
                <a:ea typeface="Lato"/>
                <a:cs typeface="Lato"/>
                <a:sym typeface="Lato"/>
              </a:rPr>
              <a:t>What didn’t work</a:t>
            </a:r>
          </a:p>
          <a:p>
            <a:pPr indent="-228600" lvl="0" marL="457200" rtl="0">
              <a:spcBef>
                <a:spcPts val="0"/>
              </a:spcBef>
              <a:buFont typeface="Lato"/>
              <a:buChar char="●"/>
            </a:pPr>
            <a:r>
              <a:rPr b="1" lang="en">
                <a:solidFill>
                  <a:schemeClr val="dk2"/>
                </a:solidFill>
                <a:latin typeface="Lato"/>
                <a:ea typeface="Lato"/>
                <a:cs typeface="Lato"/>
                <a:sym typeface="Lato"/>
              </a:rPr>
              <a:t>The app’s layout wasn’t intuitive enough</a:t>
            </a:r>
          </a:p>
          <a:p>
            <a:pPr lvl="0" rtl="0">
              <a:spcBef>
                <a:spcPts val="0"/>
              </a:spcBef>
              <a:buNone/>
            </a:pPr>
            <a:r>
              <a:t/>
            </a:r>
            <a:endParaRPr sz="1200">
              <a:solidFill>
                <a:schemeClr val="lt1"/>
              </a:solidFill>
              <a:latin typeface="Lato"/>
              <a:ea typeface="Lato"/>
              <a:cs typeface="Lato"/>
              <a:sym typeface="Lato"/>
            </a:endParaRPr>
          </a:p>
        </p:txBody>
      </p:sp>
      <p:sp>
        <p:nvSpPr>
          <p:cNvPr id="193" name="Shape 193"/>
          <p:cNvSpPr txBox="1"/>
          <p:nvPr/>
        </p:nvSpPr>
        <p:spPr>
          <a:xfrm>
            <a:off x="6308425" y="1520850"/>
            <a:ext cx="2614199" cy="1394400"/>
          </a:xfrm>
          <a:prstGeom prst="rect">
            <a:avLst/>
          </a:prstGeom>
          <a:noFill/>
          <a:ln>
            <a:noFill/>
          </a:ln>
        </p:spPr>
        <p:txBody>
          <a:bodyPr anchorCtr="0" anchor="t" bIns="91425" lIns="91425" rIns="91425" tIns="91425">
            <a:noAutofit/>
          </a:bodyPr>
          <a:lstStyle/>
          <a:p>
            <a:pPr lvl="0" rtl="0">
              <a:spcBef>
                <a:spcPts val="0"/>
              </a:spcBef>
              <a:buNone/>
            </a:pPr>
            <a:r>
              <a:rPr b="1" lang="en">
                <a:solidFill>
                  <a:srgbClr val="FFFFFF"/>
                </a:solidFill>
                <a:latin typeface="Lato"/>
                <a:ea typeface="Lato"/>
                <a:cs typeface="Lato"/>
                <a:sym typeface="Lato"/>
              </a:rPr>
              <a:t>Surprised</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users could feel uncomfortable posting pictures of themselves doing nice things</a:t>
            </a:r>
          </a:p>
          <a:p>
            <a:pPr lvl="0" rtl="0">
              <a:spcBef>
                <a:spcPts val="0"/>
              </a:spcBef>
              <a:buNone/>
            </a:pPr>
            <a:r>
              <a:t/>
            </a:r>
            <a:endParaRPr sz="1200">
              <a:solidFill>
                <a:schemeClr val="lt1"/>
              </a:solidFill>
              <a:latin typeface="Lato"/>
              <a:ea typeface="Lato"/>
              <a:cs typeface="Lato"/>
              <a:sym typeface="Lato"/>
            </a:endParaRPr>
          </a:p>
        </p:txBody>
      </p:sp>
      <p:sp>
        <p:nvSpPr>
          <p:cNvPr id="194" name="Shape 194"/>
          <p:cNvSpPr txBox="1"/>
          <p:nvPr/>
        </p:nvSpPr>
        <p:spPr>
          <a:xfrm>
            <a:off x="3072000" y="3994350"/>
            <a:ext cx="3000000" cy="611399"/>
          </a:xfrm>
          <a:prstGeom prst="rect">
            <a:avLst/>
          </a:prstGeom>
          <a:noFill/>
          <a:ln>
            <a:noFill/>
          </a:ln>
        </p:spPr>
        <p:txBody>
          <a:bodyPr anchorCtr="0" anchor="ctr" bIns="91425" lIns="91425" rIns="91425" tIns="91425">
            <a:noAutofit/>
          </a:bodyPr>
          <a:lstStyle/>
          <a:p>
            <a:pPr lvl="0" rtl="0" algn="ctr">
              <a:spcBef>
                <a:spcPts val="0"/>
              </a:spcBef>
              <a:buNone/>
            </a:pPr>
            <a:r>
              <a:rPr lang="en" sz="1800">
                <a:solidFill>
                  <a:schemeClr val="dk2"/>
                </a:solidFill>
                <a:latin typeface="Lato"/>
                <a:ea typeface="Lato"/>
                <a:cs typeface="Lato"/>
                <a:sym typeface="Lato"/>
              </a:rPr>
              <a:t>Tested by Edrick</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98" name="Shape 198"/>
        <p:cNvGrpSpPr/>
        <p:nvPr/>
      </p:nvGrpSpPr>
      <p:grpSpPr>
        <a:xfrm>
          <a:off x="0" y="0"/>
          <a:ext cx="0" cy="0"/>
          <a:chOff x="0" y="0"/>
          <a:chExt cx="0" cy="0"/>
        </a:xfrm>
      </p:grpSpPr>
      <p:sp>
        <p:nvSpPr>
          <p:cNvPr id="199" name="Shape 199"/>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200" name="Shape 200"/>
          <p:cNvSpPr txBox="1"/>
          <p:nvPr/>
        </p:nvSpPr>
        <p:spPr>
          <a:xfrm>
            <a:off x="242225" y="1196650"/>
            <a:ext cx="2680799" cy="1630500"/>
          </a:xfrm>
          <a:prstGeom prst="rect">
            <a:avLst/>
          </a:prstGeom>
          <a:noFill/>
          <a:ln>
            <a:noFill/>
          </a:ln>
        </p:spPr>
        <p:txBody>
          <a:bodyPr anchorCtr="0" anchor="t" bIns="91425" lIns="91425" rIns="91425" tIns="91425">
            <a:noAutofit/>
          </a:bodyPr>
          <a:lstStyle/>
          <a:p>
            <a:pPr lvl="0" rtl="0">
              <a:spcBef>
                <a:spcPts val="0"/>
              </a:spcBef>
              <a:buNone/>
            </a:pPr>
            <a:r>
              <a:t/>
            </a:r>
            <a:endParaRPr b="1">
              <a:latin typeface="Lato"/>
              <a:ea typeface="Lato"/>
              <a:cs typeface="Lato"/>
              <a:sym typeface="Lato"/>
            </a:endParaRPr>
          </a:p>
          <a:p>
            <a:pPr rtl="0">
              <a:spcBef>
                <a:spcPts val="0"/>
              </a:spcBef>
              <a:buNone/>
            </a:pPr>
            <a:r>
              <a:rPr b="1" lang="en">
                <a:latin typeface="Lato"/>
                <a:ea typeface="Lato"/>
                <a:cs typeface="Lato"/>
                <a:sym typeface="Lato"/>
              </a:rPr>
              <a:t>What worked</a:t>
            </a:r>
          </a:p>
          <a:p>
            <a:pPr indent="-228600" lvl="0" marL="457200" rtl="0">
              <a:spcBef>
                <a:spcPts val="0"/>
              </a:spcBef>
              <a:buFont typeface="Lato"/>
              <a:buChar char="●"/>
            </a:pPr>
            <a:r>
              <a:rPr b="1" lang="en">
                <a:latin typeface="Lato"/>
                <a:ea typeface="Lato"/>
                <a:cs typeface="Lato"/>
                <a:sym typeface="Lato"/>
              </a:rPr>
              <a:t>app’s goal of motivating people to do nice things</a:t>
            </a:r>
          </a:p>
          <a:p>
            <a:pPr lvl="0" rtl="0">
              <a:spcBef>
                <a:spcPts val="0"/>
              </a:spcBef>
              <a:buNone/>
            </a:pPr>
            <a:r>
              <a:t/>
            </a:r>
            <a:endParaRPr b="1">
              <a:latin typeface="Lato"/>
              <a:ea typeface="Lato"/>
              <a:cs typeface="Lato"/>
              <a:sym typeface="Lato"/>
            </a:endParaRPr>
          </a:p>
          <a:p>
            <a:pPr lvl="0" rtl="0">
              <a:spcBef>
                <a:spcPts val="0"/>
              </a:spcBef>
              <a:buNone/>
            </a:pPr>
            <a:r>
              <a:t/>
            </a:r>
            <a:endParaRPr sz="1800">
              <a:solidFill>
                <a:schemeClr val="lt1"/>
              </a:solidFill>
              <a:latin typeface="Lato"/>
              <a:ea typeface="Lato"/>
              <a:cs typeface="Lato"/>
              <a:sym typeface="Lato"/>
            </a:endParaRPr>
          </a:p>
        </p:txBody>
      </p:sp>
      <p:pic>
        <p:nvPicPr>
          <p:cNvPr id="201" name="Shape 201"/>
          <p:cNvPicPr preferRelativeResize="0"/>
          <p:nvPr/>
        </p:nvPicPr>
        <p:blipFill>
          <a:blip r:embed="rId3">
            <a:alphaModFix/>
          </a:blip>
          <a:stretch>
            <a:fillRect/>
          </a:stretch>
        </p:blipFill>
        <p:spPr>
          <a:xfrm>
            <a:off x="2923000" y="1520856"/>
            <a:ext cx="3298010" cy="2473501"/>
          </a:xfrm>
          <a:prstGeom prst="rect">
            <a:avLst/>
          </a:prstGeom>
          <a:noFill/>
          <a:ln>
            <a:noFill/>
          </a:ln>
        </p:spPr>
      </p:pic>
      <p:sp>
        <p:nvSpPr>
          <p:cNvPr id="202" name="Shape 202"/>
          <p:cNvSpPr txBox="1"/>
          <p:nvPr/>
        </p:nvSpPr>
        <p:spPr>
          <a:xfrm>
            <a:off x="242225" y="2827150"/>
            <a:ext cx="2309999" cy="1130100"/>
          </a:xfrm>
          <a:prstGeom prst="rect">
            <a:avLst/>
          </a:prstGeom>
          <a:noFill/>
          <a:ln>
            <a:noFill/>
          </a:ln>
        </p:spPr>
        <p:txBody>
          <a:bodyPr anchorCtr="0" anchor="t" bIns="91425" lIns="91425" rIns="91425" tIns="91425">
            <a:noAutofit/>
          </a:bodyPr>
          <a:lstStyle/>
          <a:p>
            <a:pPr lvl="0" rtl="0">
              <a:spcBef>
                <a:spcPts val="0"/>
              </a:spcBef>
              <a:buNone/>
            </a:pPr>
            <a:r>
              <a:t/>
            </a:r>
            <a:endParaRPr b="1">
              <a:latin typeface="Lato"/>
              <a:ea typeface="Lato"/>
              <a:cs typeface="Lato"/>
              <a:sym typeface="Lato"/>
            </a:endParaRPr>
          </a:p>
          <a:p>
            <a:pPr lvl="0" rtl="0">
              <a:spcBef>
                <a:spcPts val="0"/>
              </a:spcBef>
              <a:buNone/>
            </a:pPr>
            <a:r>
              <a:rPr b="1" lang="en">
                <a:latin typeface="Lato"/>
                <a:ea typeface="Lato"/>
                <a:cs typeface="Lato"/>
                <a:sym typeface="Lato"/>
              </a:rPr>
              <a:t>What didn’t work</a:t>
            </a:r>
          </a:p>
          <a:p>
            <a:pPr indent="-228600" lvl="0" marL="457200" rtl="0">
              <a:spcBef>
                <a:spcPts val="0"/>
              </a:spcBef>
              <a:buFont typeface="Lato"/>
              <a:buChar char="●"/>
            </a:pPr>
            <a:r>
              <a:rPr b="1" lang="en">
                <a:latin typeface="Lato"/>
                <a:ea typeface="Lato"/>
                <a:cs typeface="Lato"/>
                <a:sym typeface="Lato"/>
              </a:rPr>
              <a:t>The app’s layout wasn’t intuitive enough</a:t>
            </a:r>
          </a:p>
          <a:p>
            <a:pPr lvl="0" rtl="0">
              <a:spcBef>
                <a:spcPts val="0"/>
              </a:spcBef>
              <a:buNone/>
            </a:pPr>
            <a:r>
              <a:t/>
            </a:r>
            <a:endParaRPr sz="1200">
              <a:solidFill>
                <a:schemeClr val="lt1"/>
              </a:solidFill>
              <a:latin typeface="Lato"/>
              <a:ea typeface="Lato"/>
              <a:cs typeface="Lato"/>
              <a:sym typeface="Lato"/>
            </a:endParaRPr>
          </a:p>
        </p:txBody>
      </p:sp>
      <p:sp>
        <p:nvSpPr>
          <p:cNvPr id="203" name="Shape 203"/>
          <p:cNvSpPr txBox="1"/>
          <p:nvPr/>
        </p:nvSpPr>
        <p:spPr>
          <a:xfrm>
            <a:off x="6308425" y="1520850"/>
            <a:ext cx="2614199" cy="1394400"/>
          </a:xfrm>
          <a:prstGeom prst="rect">
            <a:avLst/>
          </a:prstGeom>
          <a:noFill/>
          <a:ln>
            <a:noFill/>
          </a:ln>
        </p:spPr>
        <p:txBody>
          <a:bodyPr anchorCtr="0" anchor="t" bIns="91425" lIns="91425" rIns="91425" tIns="91425">
            <a:noAutofit/>
          </a:bodyPr>
          <a:lstStyle/>
          <a:p>
            <a:pPr lvl="0" rtl="0">
              <a:spcBef>
                <a:spcPts val="0"/>
              </a:spcBef>
              <a:buNone/>
            </a:pPr>
            <a:r>
              <a:rPr b="1" lang="en">
                <a:latin typeface="Lato"/>
                <a:ea typeface="Lato"/>
                <a:cs typeface="Lato"/>
                <a:sym typeface="Lato"/>
              </a:rPr>
              <a:t>Surprised</a:t>
            </a:r>
          </a:p>
          <a:p>
            <a:pPr indent="-228600" lvl="0" marL="457200" rtl="0">
              <a:spcBef>
                <a:spcPts val="0"/>
              </a:spcBef>
              <a:buFont typeface="Lato"/>
              <a:buChar char="●"/>
            </a:pPr>
            <a:r>
              <a:rPr b="1" lang="en">
                <a:latin typeface="Lato"/>
                <a:ea typeface="Lato"/>
                <a:cs typeface="Lato"/>
                <a:sym typeface="Lato"/>
              </a:rPr>
              <a:t>users could feel uncomfortable posting pictures of themselves doing nice things</a:t>
            </a:r>
          </a:p>
          <a:p>
            <a:pPr lvl="0" rtl="0">
              <a:spcBef>
                <a:spcPts val="0"/>
              </a:spcBef>
              <a:buNone/>
            </a:pPr>
            <a:r>
              <a:t/>
            </a:r>
            <a:endParaRPr sz="1200">
              <a:solidFill>
                <a:schemeClr val="lt1"/>
              </a:solidFill>
              <a:latin typeface="Lato"/>
              <a:ea typeface="Lato"/>
              <a:cs typeface="Lato"/>
              <a:sym typeface="Lato"/>
            </a:endParaRPr>
          </a:p>
        </p:txBody>
      </p:sp>
      <p:sp>
        <p:nvSpPr>
          <p:cNvPr id="204" name="Shape 204"/>
          <p:cNvSpPr txBox="1"/>
          <p:nvPr/>
        </p:nvSpPr>
        <p:spPr>
          <a:xfrm>
            <a:off x="6392400" y="2915250"/>
            <a:ext cx="2614199" cy="1472399"/>
          </a:xfrm>
          <a:prstGeom prst="rect">
            <a:avLst/>
          </a:prstGeom>
          <a:noFill/>
          <a:ln>
            <a:noFill/>
          </a:ln>
        </p:spPr>
        <p:txBody>
          <a:bodyPr anchorCtr="0" anchor="t" bIns="91425" lIns="91425" rIns="91425" tIns="91425">
            <a:noAutofit/>
          </a:bodyPr>
          <a:lstStyle/>
          <a:p>
            <a:pPr lvl="0" rtl="0">
              <a:spcBef>
                <a:spcPts val="0"/>
              </a:spcBef>
              <a:buNone/>
            </a:pPr>
            <a:r>
              <a:rPr b="1" lang="en">
                <a:solidFill>
                  <a:srgbClr val="FFFFFF"/>
                </a:solidFill>
                <a:latin typeface="Lato"/>
                <a:ea typeface="Lato"/>
                <a:cs typeface="Lato"/>
                <a:sym typeface="Lato"/>
              </a:rPr>
              <a:t>Learnings</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positive feedback on the app’s vision</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users need to feel comfortable posting their pictures doing nice things in the Kindness Hunt space</a:t>
            </a:r>
          </a:p>
          <a:p>
            <a:pPr lvl="0" rtl="0">
              <a:spcBef>
                <a:spcPts val="0"/>
              </a:spcBef>
              <a:buNone/>
            </a:pPr>
            <a:r>
              <a:t/>
            </a:r>
            <a:endParaRPr sz="1200">
              <a:solidFill>
                <a:schemeClr val="lt1"/>
              </a:solidFill>
              <a:latin typeface="Lato"/>
              <a:ea typeface="Lato"/>
              <a:cs typeface="Lato"/>
              <a:sym typeface="Lato"/>
            </a:endParaRPr>
          </a:p>
        </p:txBody>
      </p:sp>
      <p:sp>
        <p:nvSpPr>
          <p:cNvPr id="205" name="Shape 205"/>
          <p:cNvSpPr txBox="1"/>
          <p:nvPr/>
        </p:nvSpPr>
        <p:spPr>
          <a:xfrm>
            <a:off x="3072000" y="3994350"/>
            <a:ext cx="3000000" cy="611399"/>
          </a:xfrm>
          <a:prstGeom prst="rect">
            <a:avLst/>
          </a:prstGeom>
          <a:noFill/>
          <a:ln>
            <a:noFill/>
          </a:ln>
        </p:spPr>
        <p:txBody>
          <a:bodyPr anchorCtr="0" anchor="ctr" bIns="91425" lIns="91425" rIns="91425" tIns="91425">
            <a:noAutofit/>
          </a:bodyPr>
          <a:lstStyle/>
          <a:p>
            <a:pPr lvl="0" rtl="0" algn="ctr">
              <a:spcBef>
                <a:spcPts val="0"/>
              </a:spcBef>
              <a:buNone/>
            </a:pPr>
            <a:r>
              <a:rPr lang="en" sz="1800">
                <a:solidFill>
                  <a:schemeClr val="dk2"/>
                </a:solidFill>
                <a:latin typeface="Lato"/>
                <a:ea typeface="Lato"/>
                <a:cs typeface="Lato"/>
                <a:sym typeface="Lato"/>
              </a:rPr>
              <a:t>Tested by Edrick</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09" name="Shape 209"/>
        <p:cNvGrpSpPr/>
        <p:nvPr/>
      </p:nvGrpSpPr>
      <p:grpSpPr>
        <a:xfrm>
          <a:off x="0" y="0"/>
          <a:ext cx="0" cy="0"/>
          <a:chOff x="0" y="0"/>
          <a:chExt cx="0" cy="0"/>
        </a:xfrm>
      </p:grpSpPr>
      <p:sp>
        <p:nvSpPr>
          <p:cNvPr id="210" name="Shape 210"/>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211" name="Shape 211"/>
          <p:cNvSpPr txBox="1"/>
          <p:nvPr/>
        </p:nvSpPr>
        <p:spPr>
          <a:xfrm>
            <a:off x="657650" y="1226975"/>
            <a:ext cx="8117699" cy="32784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Valid assumption: people want to perform acts of kindness</a:t>
            </a: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77" name="Shape 77"/>
        <p:cNvGrpSpPr/>
        <p:nvPr/>
      </p:nvGrpSpPr>
      <p:grpSpPr>
        <a:xfrm>
          <a:off x="0" y="0"/>
          <a:ext cx="0" cy="0"/>
          <a:chOff x="0" y="0"/>
          <a:chExt cx="0" cy="0"/>
        </a:xfrm>
      </p:grpSpPr>
      <p:sp>
        <p:nvSpPr>
          <p:cNvPr id="78" name="Shape 78"/>
          <p:cNvSpPr txBox="1"/>
          <p:nvPr>
            <p:ph type="title"/>
          </p:nvPr>
        </p:nvSpPr>
        <p:spPr>
          <a:xfrm>
            <a:off x="535650" y="1168575"/>
            <a:ext cx="8072700" cy="3542099"/>
          </a:xfrm>
          <a:prstGeom prst="rect">
            <a:avLst/>
          </a:prstGeom>
        </p:spPr>
        <p:txBody>
          <a:bodyPr anchorCtr="0" anchor="ctr" bIns="91425" lIns="91425" rIns="91425" tIns="91425">
            <a:noAutofit/>
          </a:bodyPr>
          <a:lstStyle/>
          <a:p>
            <a:pPr indent="-381000" lvl="0" marL="457200" rtl="0">
              <a:lnSpc>
                <a:spcPct val="115000"/>
              </a:lnSpc>
              <a:spcBef>
                <a:spcPts val="0"/>
              </a:spcBef>
              <a:buClr>
                <a:srgbClr val="000000"/>
              </a:buClr>
              <a:buSzPct val="100000"/>
              <a:buFont typeface="Lato"/>
              <a:buChar char="●"/>
            </a:pPr>
            <a:r>
              <a:rPr lang="en" sz="2400">
                <a:solidFill>
                  <a:srgbClr val="000000"/>
                </a:solidFill>
                <a:latin typeface="Lato"/>
                <a:ea typeface="Lato"/>
                <a:cs typeface="Lato"/>
                <a:sym typeface="Lato"/>
              </a:rPr>
              <a:t>We met </a:t>
            </a:r>
            <a:r>
              <a:rPr b="0" lang="en" sz="2400">
                <a:solidFill>
                  <a:srgbClr val="000000"/>
                </a:solidFill>
                <a:latin typeface="Lato"/>
                <a:ea typeface="Lato"/>
                <a:cs typeface="Lato"/>
                <a:sym typeface="Lato"/>
              </a:rPr>
              <a:t>Jarreau the assistant director of the Office of Alcohol Policy and Education.</a:t>
            </a:r>
          </a:p>
          <a:p>
            <a:pPr indent="-381000" lvl="0" marL="457200" rtl="0">
              <a:lnSpc>
                <a:spcPct val="115000"/>
              </a:lnSpc>
              <a:spcBef>
                <a:spcPts val="0"/>
              </a:spcBef>
              <a:buClr>
                <a:srgbClr val="000000"/>
              </a:buClr>
              <a:buSzPct val="100000"/>
              <a:buFont typeface="Lato"/>
              <a:buChar char="●"/>
            </a:pPr>
            <a:r>
              <a:rPr lang="en" sz="2400">
                <a:solidFill>
                  <a:srgbClr val="000000"/>
                </a:solidFill>
                <a:latin typeface="Lato"/>
                <a:ea typeface="Lato"/>
                <a:cs typeface="Lato"/>
                <a:sym typeface="Lato"/>
              </a:rPr>
              <a:t>We were amazed to realize that </a:t>
            </a:r>
            <a:r>
              <a:rPr b="0" lang="en" sz="2400">
                <a:solidFill>
                  <a:srgbClr val="000000"/>
                </a:solidFill>
                <a:latin typeface="Lato"/>
                <a:ea typeface="Lato"/>
                <a:cs typeface="Lato"/>
                <a:sym typeface="Lato"/>
              </a:rPr>
              <a:t>people’s self-control collapses due to stress, fear, anxiety, and boredom.</a:t>
            </a:r>
          </a:p>
          <a:p>
            <a:pPr indent="-381000" lvl="0" marL="457200">
              <a:lnSpc>
                <a:spcPct val="115000"/>
              </a:lnSpc>
              <a:spcBef>
                <a:spcPts val="0"/>
              </a:spcBef>
              <a:buClr>
                <a:srgbClr val="FFFFFF"/>
              </a:buClr>
              <a:buSzPct val="100000"/>
              <a:buFont typeface="Lato"/>
              <a:buChar char="●"/>
            </a:pPr>
            <a:r>
              <a:rPr lang="en" sz="2400">
                <a:solidFill>
                  <a:srgbClr val="FFFFFF"/>
                </a:solidFill>
                <a:latin typeface="Lato"/>
                <a:ea typeface="Lato"/>
                <a:cs typeface="Lato"/>
                <a:sym typeface="Lato"/>
              </a:rPr>
              <a:t>It would be game-changing to </a:t>
            </a:r>
            <a:r>
              <a:rPr b="0" lang="en" sz="2400">
                <a:solidFill>
                  <a:srgbClr val="FFFFFF"/>
                </a:solidFill>
                <a:latin typeface="Lato"/>
                <a:ea typeface="Lato"/>
                <a:cs typeface="Lato"/>
                <a:sym typeface="Lato"/>
              </a:rPr>
              <a:t>help people identify binge-triggering emotions such as stress, anxiety, fear, and boredom.</a:t>
            </a:r>
          </a:p>
        </p:txBody>
      </p:sp>
      <p:sp>
        <p:nvSpPr>
          <p:cNvPr id="79" name="Shape 79"/>
          <p:cNvSpPr txBox="1"/>
          <p:nvPr/>
        </p:nvSpPr>
        <p:spPr>
          <a:xfrm>
            <a:off x="1093800" y="339675"/>
            <a:ext cx="6956399" cy="828900"/>
          </a:xfrm>
          <a:prstGeom prst="rect">
            <a:avLst/>
          </a:prstGeom>
          <a:noFill/>
          <a:ln>
            <a:noFill/>
          </a:ln>
        </p:spPr>
        <p:txBody>
          <a:bodyPr anchorCtr="0" anchor="t" bIns="91425" lIns="91425" rIns="91425" tIns="91425">
            <a:noAutofit/>
          </a:bodyPr>
          <a:lstStyle/>
          <a:p>
            <a:pPr algn="ctr">
              <a:spcBef>
                <a:spcPts val="0"/>
              </a:spcBef>
              <a:buNone/>
            </a:pPr>
            <a:r>
              <a:rPr b="1" lang="en" sz="3600">
                <a:solidFill>
                  <a:srgbClr val="FFFFFF"/>
                </a:solidFill>
                <a:latin typeface="Raleway"/>
                <a:ea typeface="Raleway"/>
                <a:cs typeface="Raleway"/>
                <a:sym typeface="Raleway"/>
              </a:rPr>
              <a:t>Initial POV</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15" name="Shape 215"/>
        <p:cNvGrpSpPr/>
        <p:nvPr/>
      </p:nvGrpSpPr>
      <p:grpSpPr>
        <a:xfrm>
          <a:off x="0" y="0"/>
          <a:ext cx="0" cy="0"/>
          <a:chOff x="0" y="0"/>
          <a:chExt cx="0" cy="0"/>
        </a:xfrm>
      </p:grpSpPr>
      <p:sp>
        <p:nvSpPr>
          <p:cNvPr id="216" name="Shape 216"/>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217" name="Shape 217"/>
          <p:cNvSpPr txBox="1"/>
          <p:nvPr/>
        </p:nvSpPr>
        <p:spPr>
          <a:xfrm>
            <a:off x="657650" y="1226975"/>
            <a:ext cx="8117699" cy="32784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Valid assumption: people want to perform acts of kindness</a:t>
            </a:r>
          </a:p>
          <a:p>
            <a:pPr indent="-381000" lvl="1" marL="914400" rtl="0">
              <a:spcBef>
                <a:spcPts val="0"/>
              </a:spcBef>
              <a:buClr>
                <a:srgbClr val="FFFFFF"/>
              </a:buClr>
              <a:buSzPct val="100000"/>
              <a:buFont typeface="Lato"/>
              <a:buChar char="○"/>
            </a:pPr>
            <a:r>
              <a:rPr lang="en" sz="2400">
                <a:solidFill>
                  <a:srgbClr val="FFFFFF"/>
                </a:solidFill>
                <a:latin typeface="Lato"/>
                <a:ea typeface="Lato"/>
                <a:cs typeface="Lato"/>
                <a:sym typeface="Lato"/>
              </a:rPr>
              <a:t>Edrick said he enjoyed being motivated to create happiness for others</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21" name="Shape 221"/>
        <p:cNvGrpSpPr/>
        <p:nvPr/>
      </p:nvGrpSpPr>
      <p:grpSpPr>
        <a:xfrm>
          <a:off x="0" y="0"/>
          <a:ext cx="0" cy="0"/>
          <a:chOff x="0" y="0"/>
          <a:chExt cx="0" cy="0"/>
        </a:xfrm>
      </p:grpSpPr>
      <p:sp>
        <p:nvSpPr>
          <p:cNvPr id="222" name="Shape 222"/>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Kindness Hunt</a:t>
            </a:r>
          </a:p>
        </p:txBody>
      </p:sp>
      <p:sp>
        <p:nvSpPr>
          <p:cNvPr id="223" name="Shape 223"/>
          <p:cNvSpPr txBox="1"/>
          <p:nvPr/>
        </p:nvSpPr>
        <p:spPr>
          <a:xfrm>
            <a:off x="657650" y="1226975"/>
            <a:ext cx="8117699" cy="32784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Valid assumption: people want to perform acts of kindness</a:t>
            </a:r>
          </a:p>
          <a:p>
            <a:pPr indent="-381000" lvl="1" marL="914400" rtl="0">
              <a:spcBef>
                <a:spcPts val="0"/>
              </a:spcBef>
              <a:buSzPct val="100000"/>
              <a:buFont typeface="Lato"/>
              <a:buChar char="○"/>
            </a:pPr>
            <a:r>
              <a:rPr lang="en" sz="2400">
                <a:latin typeface="Lato"/>
                <a:ea typeface="Lato"/>
                <a:cs typeface="Lato"/>
                <a:sym typeface="Lato"/>
              </a:rPr>
              <a:t>Edrick said he enjoyed being motivated to create happiness for others</a:t>
            </a: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New assumption: people will feel comfortable posting pictures of their kind acts only if it is for a fun motive or for a social activity.</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27" name="Shape 227"/>
        <p:cNvGrpSpPr/>
        <p:nvPr/>
      </p:nvGrpSpPr>
      <p:grpSpPr>
        <a:xfrm>
          <a:off x="0" y="0"/>
          <a:ext cx="0" cy="0"/>
          <a:chOff x="0" y="0"/>
          <a:chExt cx="0" cy="0"/>
        </a:xfrm>
      </p:grpSpPr>
      <p:sp>
        <p:nvSpPr>
          <p:cNvPr id="228" name="Shape 228"/>
          <p:cNvSpPr txBox="1"/>
          <p:nvPr>
            <p:ph idx="1" type="body"/>
          </p:nvPr>
        </p:nvSpPr>
        <p:spPr>
          <a:xfrm>
            <a:off x="377700" y="4134200"/>
            <a:ext cx="8388600" cy="757200"/>
          </a:xfrm>
          <a:prstGeom prst="rect">
            <a:avLst/>
          </a:prstGeom>
        </p:spPr>
        <p:txBody>
          <a:bodyPr anchorCtr="0" anchor="ctr" bIns="91425" lIns="91425" rIns="91425" tIns="91425">
            <a:noAutofit/>
          </a:bodyPr>
          <a:lstStyle/>
          <a:p>
            <a:pPr lvl="0" rtl="0">
              <a:spcBef>
                <a:spcPts val="0"/>
              </a:spcBef>
              <a:buNone/>
            </a:pPr>
            <a:r>
              <a:rPr b="1" lang="en">
                <a:solidFill>
                  <a:schemeClr val="lt1"/>
                </a:solidFill>
              </a:rPr>
              <a:t>We met</a:t>
            </a:r>
            <a:r>
              <a:rPr lang="en">
                <a:solidFill>
                  <a:schemeClr val="lt1"/>
                </a:solidFill>
              </a:rPr>
              <a:t> Jarreau, the assistant director of the Office of Alcohol Policy and Education, who helps students develop healthier plans around their drinking.</a:t>
            </a:r>
          </a:p>
          <a:p>
            <a:pPr lvl="0" rtl="0">
              <a:spcBef>
                <a:spcPts val="0"/>
              </a:spcBef>
              <a:buNone/>
            </a:pPr>
            <a:r>
              <a:t/>
            </a:r>
            <a:endParaRPr>
              <a:solidFill>
                <a:schemeClr val="lt1"/>
              </a:solidFill>
            </a:endParaRPr>
          </a:p>
        </p:txBody>
      </p:sp>
      <p:sp>
        <p:nvSpPr>
          <p:cNvPr id="229" name="Shape 229"/>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2</a:t>
            </a:r>
          </a:p>
        </p:txBody>
      </p:sp>
      <p:pic>
        <p:nvPicPr>
          <p:cNvPr id="230" name="Shape 230"/>
          <p:cNvPicPr preferRelativeResize="0"/>
          <p:nvPr/>
        </p:nvPicPr>
        <p:blipFill>
          <a:blip r:embed="rId3">
            <a:alphaModFix/>
          </a:blip>
          <a:stretch>
            <a:fillRect/>
          </a:stretch>
        </p:blipFill>
        <p:spPr>
          <a:xfrm>
            <a:off x="3034837" y="419653"/>
            <a:ext cx="3074328" cy="2305752"/>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34" name="Shape 234"/>
        <p:cNvGrpSpPr/>
        <p:nvPr/>
      </p:nvGrpSpPr>
      <p:grpSpPr>
        <a:xfrm>
          <a:off x="0" y="0"/>
          <a:ext cx="0" cy="0"/>
          <a:chOff x="0" y="0"/>
          <a:chExt cx="0" cy="0"/>
        </a:xfrm>
      </p:grpSpPr>
      <p:sp>
        <p:nvSpPr>
          <p:cNvPr id="235" name="Shape 235"/>
          <p:cNvSpPr txBox="1"/>
          <p:nvPr>
            <p:ph idx="1" type="body"/>
          </p:nvPr>
        </p:nvSpPr>
        <p:spPr>
          <a:xfrm>
            <a:off x="377700" y="3625200"/>
            <a:ext cx="8388600" cy="757200"/>
          </a:xfrm>
          <a:prstGeom prst="rect">
            <a:avLst/>
          </a:prstGeom>
        </p:spPr>
        <p:txBody>
          <a:bodyPr anchorCtr="0" anchor="ctr" bIns="91425" lIns="91425" rIns="91425" tIns="91425">
            <a:noAutofit/>
          </a:bodyPr>
          <a:lstStyle/>
          <a:p>
            <a:pPr lvl="0" rtl="0">
              <a:spcBef>
                <a:spcPts val="0"/>
              </a:spcBef>
              <a:buNone/>
            </a:pPr>
            <a:r>
              <a:rPr b="1" lang="en">
                <a:solidFill>
                  <a:srgbClr val="000000"/>
                </a:solidFill>
              </a:rPr>
              <a:t>We met</a:t>
            </a:r>
            <a:r>
              <a:rPr lang="en">
                <a:solidFill>
                  <a:srgbClr val="000000"/>
                </a:solidFill>
              </a:rPr>
              <a:t> Jarreau the assistant director of the Office of Alcohol Policy and Education, who helps students develop healthier plans around their drinking.</a:t>
            </a:r>
          </a:p>
          <a:p>
            <a:pPr lvl="0" rtl="0">
              <a:spcBef>
                <a:spcPts val="0"/>
              </a:spcBef>
              <a:buNone/>
            </a:pPr>
            <a:r>
              <a:rPr b="1" lang="en">
                <a:solidFill>
                  <a:schemeClr val="lt1"/>
                </a:solidFill>
              </a:rPr>
              <a:t>We were amazed to realize</a:t>
            </a:r>
            <a:r>
              <a:rPr lang="en">
                <a:solidFill>
                  <a:schemeClr val="lt1"/>
                </a:solidFill>
              </a:rPr>
              <a:t> when a person wants to achieve a goal, they are more likely to be successful if they join a social circle with others who have similar goals.</a:t>
            </a:r>
          </a:p>
        </p:txBody>
      </p:sp>
      <p:sp>
        <p:nvSpPr>
          <p:cNvPr id="236" name="Shape 236"/>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2</a:t>
            </a:r>
          </a:p>
        </p:txBody>
      </p:sp>
      <p:pic>
        <p:nvPicPr>
          <p:cNvPr id="237" name="Shape 237"/>
          <p:cNvPicPr preferRelativeResize="0"/>
          <p:nvPr/>
        </p:nvPicPr>
        <p:blipFill>
          <a:blip r:embed="rId3">
            <a:alphaModFix/>
          </a:blip>
          <a:stretch>
            <a:fillRect/>
          </a:stretch>
        </p:blipFill>
        <p:spPr>
          <a:xfrm>
            <a:off x="3034837" y="419653"/>
            <a:ext cx="3074328" cy="2305752"/>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41" name="Shape 241"/>
        <p:cNvGrpSpPr/>
        <p:nvPr/>
      </p:nvGrpSpPr>
      <p:grpSpPr>
        <a:xfrm>
          <a:off x="0" y="0"/>
          <a:ext cx="0" cy="0"/>
          <a:chOff x="0" y="0"/>
          <a:chExt cx="0" cy="0"/>
        </a:xfrm>
      </p:grpSpPr>
      <p:sp>
        <p:nvSpPr>
          <p:cNvPr id="242" name="Shape 242"/>
          <p:cNvSpPr txBox="1"/>
          <p:nvPr>
            <p:ph idx="1" type="body"/>
          </p:nvPr>
        </p:nvSpPr>
        <p:spPr>
          <a:xfrm>
            <a:off x="328025" y="3138575"/>
            <a:ext cx="8340300" cy="1698300"/>
          </a:xfrm>
          <a:prstGeom prst="rect">
            <a:avLst/>
          </a:prstGeom>
        </p:spPr>
        <p:txBody>
          <a:bodyPr anchorCtr="0" anchor="ctr" bIns="91425" lIns="91425" rIns="91425" tIns="91425">
            <a:noAutofit/>
          </a:bodyPr>
          <a:lstStyle/>
          <a:p>
            <a:pPr lvl="0" rtl="0">
              <a:spcBef>
                <a:spcPts val="0"/>
              </a:spcBef>
              <a:buNone/>
            </a:pPr>
            <a:r>
              <a:rPr b="1" lang="en"/>
              <a:t>We met</a:t>
            </a:r>
            <a:r>
              <a:rPr lang="en"/>
              <a:t> Jarreau, the assistant director of the Office of Alcohol Policy and Education, who helps students develop healthier plans around their drinking.</a:t>
            </a:r>
          </a:p>
          <a:p>
            <a:pPr lvl="0" rtl="0">
              <a:spcBef>
                <a:spcPts val="0"/>
              </a:spcBef>
              <a:buNone/>
            </a:pPr>
            <a:r>
              <a:rPr b="1" lang="en">
                <a:solidFill>
                  <a:srgbClr val="000000"/>
                </a:solidFill>
              </a:rPr>
              <a:t>We were amazed to realize</a:t>
            </a:r>
            <a:r>
              <a:rPr lang="en">
                <a:solidFill>
                  <a:srgbClr val="000000"/>
                </a:solidFill>
              </a:rPr>
              <a:t> when a person wants to achieve a goal, they are more likely to be successful if they join a social circle with others who have similar goals.</a:t>
            </a:r>
          </a:p>
          <a:p>
            <a:pPr lvl="0" rtl="0">
              <a:spcBef>
                <a:spcPts val="0"/>
              </a:spcBef>
              <a:buNone/>
            </a:pPr>
            <a:r>
              <a:rPr b="1" lang="en">
                <a:solidFill>
                  <a:schemeClr val="lt1"/>
                </a:solidFill>
              </a:rPr>
              <a:t>It would be game changing to</a:t>
            </a:r>
            <a:r>
              <a:rPr lang="en">
                <a:solidFill>
                  <a:schemeClr val="lt1"/>
                </a:solidFill>
              </a:rPr>
              <a:t> facilitate people meeting others who have similar goals.</a:t>
            </a:r>
          </a:p>
          <a:p>
            <a:pPr lvl="0" rtl="0">
              <a:spcBef>
                <a:spcPts val="0"/>
              </a:spcBef>
              <a:buNone/>
            </a:pPr>
            <a:r>
              <a:t/>
            </a:r>
            <a:endParaRPr>
              <a:solidFill>
                <a:schemeClr val="lt1"/>
              </a:solidFill>
            </a:endParaRPr>
          </a:p>
        </p:txBody>
      </p:sp>
      <p:sp>
        <p:nvSpPr>
          <p:cNvPr id="243" name="Shape 243"/>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2</a:t>
            </a:r>
          </a:p>
        </p:txBody>
      </p:sp>
      <p:pic>
        <p:nvPicPr>
          <p:cNvPr id="244" name="Shape 244"/>
          <p:cNvPicPr preferRelativeResize="0"/>
          <p:nvPr/>
        </p:nvPicPr>
        <p:blipFill>
          <a:blip r:embed="rId3">
            <a:alphaModFix/>
          </a:blip>
          <a:stretch>
            <a:fillRect/>
          </a:stretch>
        </p:blipFill>
        <p:spPr>
          <a:xfrm>
            <a:off x="3034837" y="419653"/>
            <a:ext cx="3074328" cy="2305752"/>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48" name="Shape 248"/>
        <p:cNvGrpSpPr/>
        <p:nvPr/>
      </p:nvGrpSpPr>
      <p:grpSpPr>
        <a:xfrm>
          <a:off x="0" y="0"/>
          <a:ext cx="0" cy="0"/>
          <a:chOff x="0" y="0"/>
          <a:chExt cx="0" cy="0"/>
        </a:xfrm>
      </p:grpSpPr>
      <p:sp>
        <p:nvSpPr>
          <p:cNvPr id="249" name="Shape 249"/>
          <p:cNvSpPr txBox="1"/>
          <p:nvPr/>
        </p:nvSpPr>
        <p:spPr>
          <a:xfrm>
            <a:off x="185075" y="61700"/>
            <a:ext cx="861000" cy="493499"/>
          </a:xfrm>
          <a:prstGeom prst="rect">
            <a:avLst/>
          </a:prstGeom>
          <a:noFill/>
          <a:ln>
            <a:noFill/>
          </a:ln>
        </p:spPr>
        <p:txBody>
          <a:bodyPr anchorCtr="0" anchor="t" bIns="91425" lIns="91425" rIns="91425" tIns="91425">
            <a:noAutofit/>
          </a:bodyPr>
          <a:lstStyle/>
          <a:p>
            <a:pPr lvl="0" rtl="0">
              <a:spcBef>
                <a:spcPts val="0"/>
              </a:spcBef>
              <a:buNone/>
            </a:pPr>
            <a:r>
              <a:rPr lang="en"/>
              <a:t>HMW 2</a:t>
            </a:r>
          </a:p>
        </p:txBody>
      </p:sp>
      <p:pic>
        <p:nvPicPr>
          <p:cNvPr id="250" name="Shape 250"/>
          <p:cNvPicPr preferRelativeResize="0"/>
          <p:nvPr/>
        </p:nvPicPr>
        <p:blipFill rotWithShape="1">
          <a:blip r:embed="rId3">
            <a:alphaModFix/>
          </a:blip>
          <a:srcRect b="0" l="0" r="0" t="4997"/>
          <a:stretch/>
        </p:blipFill>
        <p:spPr>
          <a:xfrm>
            <a:off x="5994479" y="1602675"/>
            <a:ext cx="2367021" cy="3002399"/>
          </a:xfrm>
          <a:prstGeom prst="rect">
            <a:avLst/>
          </a:prstGeom>
          <a:noFill/>
          <a:ln>
            <a:noFill/>
          </a:ln>
        </p:spPr>
      </p:pic>
      <p:sp>
        <p:nvSpPr>
          <p:cNvPr id="251" name="Shape 251"/>
          <p:cNvSpPr txBox="1"/>
          <p:nvPr>
            <p:ph type="title"/>
          </p:nvPr>
        </p:nvSpPr>
        <p:spPr>
          <a:xfrm>
            <a:off x="2400300" y="555200"/>
            <a:ext cx="6321599" cy="635399"/>
          </a:xfrm>
          <a:prstGeom prst="rect">
            <a:avLst/>
          </a:prstGeom>
        </p:spPr>
        <p:txBody>
          <a:bodyPr anchorCtr="0" anchor="t" bIns="91425" lIns="91425" rIns="91425" tIns="91425">
            <a:noAutofit/>
          </a:bodyPr>
          <a:lstStyle/>
          <a:p>
            <a:pPr lvl="0" rtl="0">
              <a:spcBef>
                <a:spcPts val="0"/>
              </a:spcBef>
              <a:buNone/>
            </a:pPr>
            <a:r>
              <a:rPr lang="en" sz="2000">
                <a:solidFill>
                  <a:schemeClr val="lt1"/>
                </a:solidFill>
              </a:rPr>
              <a:t>It would be game changing to</a:t>
            </a:r>
            <a:r>
              <a:rPr b="0" lang="en" sz="2000">
                <a:solidFill>
                  <a:schemeClr val="lt1"/>
                </a:solidFill>
              </a:rPr>
              <a:t> facilitate people meeting others who have similar goals.</a:t>
            </a:r>
          </a:p>
        </p:txBody>
      </p:sp>
      <p:sp>
        <p:nvSpPr>
          <p:cNvPr id="252" name="Shape 252"/>
          <p:cNvSpPr txBox="1"/>
          <p:nvPr>
            <p:ph idx="1" type="body"/>
          </p:nvPr>
        </p:nvSpPr>
        <p:spPr>
          <a:xfrm>
            <a:off x="2400302" y="1602675"/>
            <a:ext cx="3071400" cy="3002400"/>
          </a:xfrm>
          <a:prstGeom prst="rect">
            <a:avLst/>
          </a:prstGeom>
        </p:spPr>
        <p:txBody>
          <a:bodyPr anchorCtr="0" anchor="t" bIns="91425" lIns="91425" rIns="91425" tIns="91425">
            <a:noAutofit/>
          </a:bodyPr>
          <a:lstStyle/>
          <a:p>
            <a:pPr lvl="0" rtl="0">
              <a:spcBef>
                <a:spcPts val="0"/>
              </a:spcBef>
              <a:buNone/>
            </a:pPr>
            <a:r>
              <a:rPr b="1" lang="en" sz="2400">
                <a:solidFill>
                  <a:schemeClr val="lt1"/>
                </a:solidFill>
              </a:rPr>
              <a:t>HMW let other people know our individual goals?</a:t>
            </a:r>
          </a:p>
        </p:txBody>
      </p:sp>
      <p:pic>
        <p:nvPicPr>
          <p:cNvPr id="253" name="Shape 253"/>
          <p:cNvPicPr preferRelativeResize="0"/>
          <p:nvPr/>
        </p:nvPicPr>
        <p:blipFill>
          <a:blip r:embed="rId4">
            <a:alphaModFix/>
          </a:blip>
          <a:stretch>
            <a:fillRect/>
          </a:stretch>
        </p:blipFill>
        <p:spPr>
          <a:xfrm>
            <a:off x="76400" y="1602680"/>
            <a:ext cx="2181951" cy="1636445"/>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57" name="Shape 257"/>
        <p:cNvGrpSpPr/>
        <p:nvPr/>
      </p:nvGrpSpPr>
      <p:grpSpPr>
        <a:xfrm>
          <a:off x="0" y="0"/>
          <a:ext cx="0" cy="0"/>
          <a:chOff x="0" y="0"/>
          <a:chExt cx="0" cy="0"/>
        </a:xfrm>
      </p:grpSpPr>
      <p:sp>
        <p:nvSpPr>
          <p:cNvPr id="258" name="Shape 258"/>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259" name="Shape 259"/>
          <p:cNvSpPr txBox="1"/>
          <p:nvPr/>
        </p:nvSpPr>
        <p:spPr>
          <a:xfrm>
            <a:off x="2515225" y="1304325"/>
            <a:ext cx="4252800" cy="14673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An App where users can post challenges to friends and reward them for completion </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pic>
        <p:nvPicPr>
          <p:cNvPr id="260" name="Shape 260"/>
          <p:cNvPicPr preferRelativeResize="0"/>
          <p:nvPr/>
        </p:nvPicPr>
        <p:blipFill rotWithShape="1">
          <a:blip r:embed="rId3">
            <a:alphaModFix/>
          </a:blip>
          <a:srcRect b="0" l="13924" r="6412" t="0"/>
          <a:stretch/>
        </p:blipFill>
        <p:spPr>
          <a:xfrm>
            <a:off x="553125" y="842850"/>
            <a:ext cx="1725574" cy="3390348"/>
          </a:xfrm>
          <a:prstGeom prst="rect">
            <a:avLst/>
          </a:prstGeom>
          <a:noFill/>
          <a:ln>
            <a:noFill/>
          </a:ln>
        </p:spPr>
      </p:pic>
      <p:pic>
        <p:nvPicPr>
          <p:cNvPr id="261" name="Shape 261"/>
          <p:cNvPicPr preferRelativeResize="0"/>
          <p:nvPr/>
        </p:nvPicPr>
        <p:blipFill rotWithShape="1">
          <a:blip r:embed="rId4">
            <a:alphaModFix/>
          </a:blip>
          <a:srcRect b="0" l="10348" r="5447" t="0"/>
          <a:stretch/>
        </p:blipFill>
        <p:spPr>
          <a:xfrm>
            <a:off x="7068225" y="842850"/>
            <a:ext cx="1648125" cy="332290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65" name="Shape 265"/>
        <p:cNvGrpSpPr/>
        <p:nvPr/>
      </p:nvGrpSpPr>
      <p:grpSpPr>
        <a:xfrm>
          <a:off x="0" y="0"/>
          <a:ext cx="0" cy="0"/>
          <a:chOff x="0" y="0"/>
          <a:chExt cx="0" cy="0"/>
        </a:xfrm>
      </p:grpSpPr>
      <p:sp>
        <p:nvSpPr>
          <p:cNvPr id="266" name="Shape 266"/>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267" name="Shape 267"/>
          <p:cNvSpPr txBox="1"/>
          <p:nvPr/>
        </p:nvSpPr>
        <p:spPr>
          <a:xfrm>
            <a:off x="2515225" y="1304325"/>
            <a:ext cx="4252800" cy="1467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An App where users can post challenges to friends and reward them for completion </a:t>
            </a:r>
          </a:p>
          <a:p>
            <a:pPr lvl="0" rtl="0">
              <a:spcBef>
                <a:spcPts val="0"/>
              </a:spcBef>
              <a:buNone/>
            </a:pPr>
            <a:r>
              <a:t/>
            </a:r>
            <a:endParaRPr sz="2400">
              <a:solidFill>
                <a:srgbClr val="FFFFFF"/>
              </a:solidFill>
              <a:latin typeface="Lato"/>
              <a:ea typeface="Lato"/>
              <a:cs typeface="Lato"/>
              <a:sym typeface="Lato"/>
            </a:endParaRP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Created with Proto and tested with students in Lathrop and Tressider</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pic>
        <p:nvPicPr>
          <p:cNvPr id="268" name="Shape 268"/>
          <p:cNvPicPr preferRelativeResize="0"/>
          <p:nvPr/>
        </p:nvPicPr>
        <p:blipFill rotWithShape="1">
          <a:blip r:embed="rId3">
            <a:alphaModFix/>
          </a:blip>
          <a:srcRect b="0" l="13924" r="6412" t="0"/>
          <a:stretch/>
        </p:blipFill>
        <p:spPr>
          <a:xfrm>
            <a:off x="553125" y="842850"/>
            <a:ext cx="1725574" cy="3390348"/>
          </a:xfrm>
          <a:prstGeom prst="rect">
            <a:avLst/>
          </a:prstGeom>
          <a:noFill/>
          <a:ln>
            <a:noFill/>
          </a:ln>
        </p:spPr>
      </p:pic>
      <p:pic>
        <p:nvPicPr>
          <p:cNvPr id="269" name="Shape 269"/>
          <p:cNvPicPr preferRelativeResize="0"/>
          <p:nvPr/>
        </p:nvPicPr>
        <p:blipFill rotWithShape="1">
          <a:blip r:embed="rId4">
            <a:alphaModFix/>
          </a:blip>
          <a:srcRect b="0" l="10348" r="5447" t="0"/>
          <a:stretch/>
        </p:blipFill>
        <p:spPr>
          <a:xfrm>
            <a:off x="7068225" y="842850"/>
            <a:ext cx="1648125" cy="332290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73" name="Shape 273"/>
        <p:cNvGrpSpPr/>
        <p:nvPr/>
      </p:nvGrpSpPr>
      <p:grpSpPr>
        <a:xfrm>
          <a:off x="0" y="0"/>
          <a:ext cx="0" cy="0"/>
          <a:chOff x="0" y="0"/>
          <a:chExt cx="0" cy="0"/>
        </a:xfrm>
      </p:grpSpPr>
      <p:sp>
        <p:nvSpPr>
          <p:cNvPr id="274" name="Shape 274"/>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275" name="Shape 275"/>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Tested by Edwin and Sam</a:t>
            </a:r>
          </a:p>
          <a:p>
            <a:pPr lvl="0" rtl="0" algn="ctr">
              <a:spcBef>
                <a:spcPts val="0"/>
              </a:spcBef>
              <a:buNone/>
            </a:pPr>
            <a:r>
              <a:rPr lang="en" sz="1800">
                <a:latin typeface="Lato"/>
                <a:ea typeface="Lato"/>
                <a:cs typeface="Lato"/>
                <a:sym typeface="Lato"/>
              </a:rPr>
              <a:t> </a:t>
            </a:r>
          </a:p>
        </p:txBody>
      </p:sp>
      <p:sp>
        <p:nvSpPr>
          <p:cNvPr id="276" name="Shape 276"/>
          <p:cNvSpPr txBox="1"/>
          <p:nvPr/>
        </p:nvSpPr>
        <p:spPr>
          <a:xfrm>
            <a:off x="448375" y="1160025"/>
            <a:ext cx="2377799" cy="2961899"/>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FFFFFF"/>
                </a:solidFill>
                <a:latin typeface="Lato"/>
                <a:ea typeface="Lato"/>
                <a:cs typeface="Lato"/>
                <a:sym typeface="Lato"/>
              </a:rPr>
              <a:t>What worked:</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Liked the interface to follow challenges and rewards</a:t>
            </a:r>
          </a:p>
          <a:p>
            <a:pPr lvl="0" rtl="0">
              <a:spcBef>
                <a:spcPts val="0"/>
              </a:spcBef>
              <a:buNone/>
            </a:pPr>
            <a:r>
              <a:t/>
            </a:r>
            <a:endParaRPr b="1">
              <a:solidFill>
                <a:srgbClr val="FFFFFF"/>
              </a:solidFill>
              <a:latin typeface="Lato"/>
              <a:ea typeface="Lato"/>
              <a:cs typeface="Lato"/>
              <a:sym typeface="Lato"/>
            </a:endParaRPr>
          </a:p>
          <a:p>
            <a:pPr lvl="0" rtl="0" algn="ctr">
              <a:spcBef>
                <a:spcPts val="0"/>
              </a:spcBef>
              <a:buNone/>
            </a:pPr>
            <a:r>
              <a:t/>
            </a:r>
            <a:endParaRPr sz="1800">
              <a:solidFill>
                <a:srgbClr val="FFFFFF"/>
              </a:solidFill>
              <a:latin typeface="Lato"/>
              <a:ea typeface="Lato"/>
              <a:cs typeface="Lato"/>
              <a:sym typeface="Lato"/>
            </a:endParaRPr>
          </a:p>
          <a:p>
            <a:pPr lvl="0" rtl="0" algn="ctr">
              <a:spcBef>
                <a:spcPts val="0"/>
              </a:spcBef>
              <a:buNone/>
            </a:pPr>
            <a:r>
              <a:t/>
            </a:r>
            <a:endParaRPr sz="1800">
              <a:solidFill>
                <a:srgbClr val="FFFFFF"/>
              </a:solidFill>
              <a:latin typeface="Lato"/>
              <a:ea typeface="Lato"/>
              <a:cs typeface="Lato"/>
              <a:sym typeface="Lato"/>
            </a:endParaRPr>
          </a:p>
          <a:p>
            <a:pPr lvl="0" rtl="0" algn="ctr">
              <a:spcBef>
                <a:spcPts val="0"/>
              </a:spcBef>
              <a:buNone/>
            </a:pPr>
            <a:r>
              <a:t/>
            </a:r>
            <a:endParaRPr sz="1800">
              <a:solidFill>
                <a:srgbClr val="FFFFFF"/>
              </a:solidFill>
              <a:latin typeface="Lato"/>
              <a:ea typeface="Lato"/>
              <a:cs typeface="Lato"/>
              <a:sym typeface="Lato"/>
            </a:endParaRPr>
          </a:p>
          <a:p>
            <a:pPr lvl="0" rtl="0" algn="ctr">
              <a:spcBef>
                <a:spcPts val="0"/>
              </a:spcBef>
              <a:buNone/>
            </a:pPr>
            <a:r>
              <a:t/>
            </a:r>
            <a:endParaRPr sz="1800">
              <a:solidFill>
                <a:srgbClr val="FFFFFF"/>
              </a:solidFill>
              <a:latin typeface="Lato"/>
              <a:ea typeface="Lato"/>
              <a:cs typeface="Lato"/>
              <a:sym typeface="Lato"/>
            </a:endParaRPr>
          </a:p>
          <a:p>
            <a:pPr lvl="0" rtl="0" algn="ctr">
              <a:spcBef>
                <a:spcPts val="0"/>
              </a:spcBef>
              <a:buNone/>
            </a:pPr>
            <a:r>
              <a:t/>
            </a:r>
            <a:endParaRPr sz="1800">
              <a:solidFill>
                <a:srgbClr val="FFFFFF"/>
              </a:solidFill>
              <a:latin typeface="Lato"/>
              <a:ea typeface="Lato"/>
              <a:cs typeface="Lato"/>
              <a:sym typeface="Lato"/>
            </a:endParaRPr>
          </a:p>
        </p:txBody>
      </p:sp>
      <p:pic>
        <p:nvPicPr>
          <p:cNvPr id="277" name="Shape 277"/>
          <p:cNvPicPr preferRelativeResize="0"/>
          <p:nvPr/>
        </p:nvPicPr>
        <p:blipFill>
          <a:blip r:embed="rId3">
            <a:alphaModFix/>
          </a:blip>
          <a:stretch>
            <a:fillRect/>
          </a:stretch>
        </p:blipFill>
        <p:spPr>
          <a:xfrm>
            <a:off x="2856975" y="1323450"/>
            <a:ext cx="3328798" cy="249658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81" name="Shape 281"/>
        <p:cNvGrpSpPr/>
        <p:nvPr/>
      </p:nvGrpSpPr>
      <p:grpSpPr>
        <a:xfrm>
          <a:off x="0" y="0"/>
          <a:ext cx="0" cy="0"/>
          <a:chOff x="0" y="0"/>
          <a:chExt cx="0" cy="0"/>
        </a:xfrm>
      </p:grpSpPr>
      <p:sp>
        <p:nvSpPr>
          <p:cNvPr id="282" name="Shape 282"/>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283" name="Shape 283"/>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Clr>
                <a:schemeClr val="dk2"/>
              </a:buClr>
              <a:buSzPct val="61111"/>
              <a:buFont typeface="Arial"/>
              <a:buNone/>
            </a:pPr>
            <a:r>
              <a:rPr lang="en" sz="1800">
                <a:solidFill>
                  <a:schemeClr val="dk2"/>
                </a:solidFill>
                <a:latin typeface="Lato"/>
                <a:ea typeface="Lato"/>
                <a:cs typeface="Lato"/>
                <a:sym typeface="Lato"/>
              </a:rPr>
              <a:t>Tested by Edwin and Sam</a:t>
            </a:r>
          </a:p>
          <a:p>
            <a:pPr lvl="0" rtl="0" algn="ctr">
              <a:spcBef>
                <a:spcPts val="0"/>
              </a:spcBef>
              <a:buNone/>
            </a:pPr>
            <a:r>
              <a:t/>
            </a:r>
            <a:endParaRPr sz="1800">
              <a:latin typeface="Lato"/>
              <a:ea typeface="Lato"/>
              <a:cs typeface="Lato"/>
              <a:sym typeface="Lato"/>
            </a:endParaRPr>
          </a:p>
        </p:txBody>
      </p:sp>
      <p:sp>
        <p:nvSpPr>
          <p:cNvPr id="284" name="Shape 284"/>
          <p:cNvSpPr txBox="1"/>
          <p:nvPr/>
        </p:nvSpPr>
        <p:spPr>
          <a:xfrm>
            <a:off x="448375" y="1184600"/>
            <a:ext cx="2377799" cy="2961899"/>
          </a:xfrm>
          <a:prstGeom prst="rect">
            <a:avLst/>
          </a:prstGeom>
          <a:noFill/>
          <a:ln>
            <a:noFill/>
          </a:ln>
        </p:spPr>
        <p:txBody>
          <a:bodyPr anchorCtr="0" anchor="t" bIns="91425" lIns="91425" rIns="91425" tIns="91425">
            <a:noAutofit/>
          </a:bodyPr>
          <a:lstStyle/>
          <a:p>
            <a:pPr lvl="0" rtl="0" algn="ctr">
              <a:spcBef>
                <a:spcPts val="0"/>
              </a:spcBef>
              <a:buClr>
                <a:schemeClr val="dk2"/>
              </a:buClr>
              <a:buFont typeface="Arial"/>
              <a:buNone/>
            </a:pPr>
            <a:r>
              <a:rPr b="1" lang="en">
                <a:latin typeface="Lato"/>
                <a:ea typeface="Lato"/>
                <a:cs typeface="Lato"/>
                <a:sym typeface="Lato"/>
              </a:rPr>
              <a:t>What worked:</a:t>
            </a:r>
          </a:p>
          <a:p>
            <a:pPr indent="-228600" lvl="0" marL="457200" rtl="0">
              <a:spcBef>
                <a:spcPts val="0"/>
              </a:spcBef>
              <a:buClr>
                <a:srgbClr val="000000"/>
              </a:buClr>
              <a:buFont typeface="Lato"/>
              <a:buChar char="●"/>
            </a:pPr>
            <a:r>
              <a:rPr b="1" lang="en">
                <a:latin typeface="Lato"/>
                <a:ea typeface="Lato"/>
                <a:cs typeface="Lato"/>
                <a:sym typeface="Lato"/>
              </a:rPr>
              <a:t>Liked the interface to follow challenges and rewards</a:t>
            </a:r>
          </a:p>
          <a:p>
            <a:pPr lvl="0" rtl="0">
              <a:spcBef>
                <a:spcPts val="0"/>
              </a:spcBef>
              <a:buNone/>
            </a:pPr>
            <a:r>
              <a:t/>
            </a:r>
            <a:endParaRPr b="1">
              <a:latin typeface="Lato"/>
              <a:ea typeface="Lato"/>
              <a:cs typeface="Lato"/>
              <a:sym typeface="Lato"/>
            </a:endParaRPr>
          </a:p>
          <a:p>
            <a:pPr lvl="0" rtl="0">
              <a:spcBef>
                <a:spcPts val="0"/>
              </a:spcBef>
              <a:buNone/>
            </a:pPr>
            <a:r>
              <a:rPr b="1" lang="en">
                <a:latin typeface="Lato"/>
                <a:ea typeface="Lato"/>
                <a:cs typeface="Lato"/>
                <a:sym typeface="Lato"/>
              </a:rPr>
              <a:t>	</a:t>
            </a:r>
            <a:r>
              <a:rPr b="1" lang="en">
                <a:solidFill>
                  <a:schemeClr val="lt1"/>
                </a:solidFill>
                <a:latin typeface="Lato"/>
                <a:ea typeface="Lato"/>
                <a:cs typeface="Lato"/>
                <a:sym typeface="Lato"/>
              </a:rPr>
              <a:t>What didn’t:</a:t>
            </a:r>
          </a:p>
          <a:p>
            <a:pPr indent="-228600" lvl="0" marL="457200" rtl="0">
              <a:spcBef>
                <a:spcPts val="0"/>
              </a:spcBef>
              <a:buClr>
                <a:schemeClr val="lt1"/>
              </a:buClr>
              <a:buFont typeface="Lato"/>
              <a:buChar char="●"/>
            </a:pPr>
            <a:r>
              <a:rPr b="1" lang="en">
                <a:solidFill>
                  <a:schemeClr val="lt1"/>
                </a:solidFill>
                <a:latin typeface="Lato"/>
                <a:ea typeface="Lato"/>
                <a:cs typeface="Lato"/>
                <a:sym typeface="Lato"/>
              </a:rPr>
              <a:t>The list of challenges given and delegated is not intuitive</a:t>
            </a:r>
          </a:p>
          <a:p>
            <a:pPr lvl="0" rtl="0">
              <a:spcBef>
                <a:spcPts val="0"/>
              </a:spcBef>
              <a:buNone/>
            </a:pPr>
            <a:r>
              <a:t/>
            </a:r>
            <a:endParaRPr b="1">
              <a:solidFill>
                <a:schemeClr val="lt1"/>
              </a:solidFill>
              <a:latin typeface="Lato"/>
              <a:ea typeface="Lato"/>
              <a:cs typeface="Lato"/>
              <a:sym typeface="Lato"/>
            </a:endParaRPr>
          </a:p>
          <a:p>
            <a:pPr lvl="0" rtl="0">
              <a:spcBef>
                <a:spcPts val="0"/>
              </a:spcBef>
              <a:buNone/>
            </a:pPr>
            <a:r>
              <a:rPr b="1" lang="en">
                <a:solidFill>
                  <a:schemeClr val="lt1"/>
                </a:solidFill>
                <a:latin typeface="Lato"/>
                <a:ea typeface="Lato"/>
                <a:cs typeface="Lato"/>
                <a:sym typeface="Lato"/>
              </a:rPr>
              <a:t>	</a:t>
            </a:r>
          </a:p>
          <a:p>
            <a:pPr lvl="0" rtl="0">
              <a:spcBef>
                <a:spcPts val="0"/>
              </a:spcBef>
              <a:buNone/>
            </a:pPr>
            <a:r>
              <a:rPr b="1" lang="en">
                <a:latin typeface="Lato"/>
                <a:ea typeface="Lato"/>
                <a:cs typeface="Lato"/>
                <a:sym typeface="Lato"/>
              </a:rPr>
              <a:t>	</a:t>
            </a:r>
          </a:p>
        </p:txBody>
      </p:sp>
      <p:pic>
        <p:nvPicPr>
          <p:cNvPr id="285" name="Shape 285"/>
          <p:cNvPicPr preferRelativeResize="0"/>
          <p:nvPr/>
        </p:nvPicPr>
        <p:blipFill>
          <a:blip r:embed="rId3">
            <a:alphaModFix/>
          </a:blip>
          <a:stretch>
            <a:fillRect/>
          </a:stretch>
        </p:blipFill>
        <p:spPr>
          <a:xfrm>
            <a:off x="2856975" y="1323450"/>
            <a:ext cx="3328798" cy="249658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83" name="Shape 83"/>
        <p:cNvGrpSpPr/>
        <p:nvPr/>
      </p:nvGrpSpPr>
      <p:grpSpPr>
        <a:xfrm>
          <a:off x="0" y="0"/>
          <a:ext cx="0" cy="0"/>
          <a:chOff x="0" y="0"/>
          <a:chExt cx="0" cy="0"/>
        </a:xfrm>
      </p:grpSpPr>
      <p:sp>
        <p:nvSpPr>
          <p:cNvPr id="84" name="Shape 84"/>
          <p:cNvSpPr txBox="1"/>
          <p:nvPr>
            <p:ph type="title"/>
          </p:nvPr>
        </p:nvSpPr>
        <p:spPr>
          <a:xfrm>
            <a:off x="535650" y="1168575"/>
            <a:ext cx="5050799" cy="3542099"/>
          </a:xfrm>
          <a:prstGeom prst="rect">
            <a:avLst/>
          </a:prstGeom>
        </p:spPr>
        <p:txBody>
          <a:bodyPr anchorCtr="0" anchor="ctr" bIns="91425" lIns="91425" rIns="91425" tIns="91425">
            <a:noAutofit/>
          </a:bodyPr>
          <a:lstStyle/>
          <a:p>
            <a:pPr indent="-381000" lvl="0" marL="457200" rtl="0">
              <a:lnSpc>
                <a:spcPct val="115000"/>
              </a:lnSpc>
              <a:spcBef>
                <a:spcPts val="0"/>
              </a:spcBef>
              <a:buClr>
                <a:srgbClr val="FFFFFF"/>
              </a:buClr>
              <a:buSzPct val="100000"/>
              <a:buFont typeface="Lato"/>
              <a:buChar char="●"/>
            </a:pPr>
            <a:r>
              <a:rPr b="0" lang="en" sz="2400">
                <a:solidFill>
                  <a:srgbClr val="FFFFFF"/>
                </a:solidFill>
                <a:latin typeface="Lato"/>
                <a:ea typeface="Lato"/>
                <a:cs typeface="Lato"/>
                <a:sym typeface="Lato"/>
              </a:rPr>
              <a:t>Diego S.: Stanford Senior</a:t>
            </a:r>
          </a:p>
          <a:p>
            <a:pPr indent="-381000" lvl="0" marL="457200" rtl="0">
              <a:lnSpc>
                <a:spcPct val="115000"/>
              </a:lnSpc>
              <a:spcBef>
                <a:spcPts val="0"/>
              </a:spcBef>
              <a:buClr>
                <a:srgbClr val="FFFFFF"/>
              </a:buClr>
              <a:buSzPct val="100000"/>
              <a:buFont typeface="Lato"/>
              <a:buChar char="●"/>
            </a:pPr>
            <a:r>
              <a:rPr b="0" lang="en" sz="2400">
                <a:latin typeface="Lato"/>
                <a:ea typeface="Lato"/>
                <a:cs typeface="Lato"/>
                <a:sym typeface="Lato"/>
              </a:rPr>
              <a:t>Koki Y.: Stanford Junior</a:t>
            </a:r>
          </a:p>
          <a:p>
            <a:pPr indent="-381000" lvl="0" marL="457200" rtl="0">
              <a:lnSpc>
                <a:spcPct val="115000"/>
              </a:lnSpc>
              <a:spcBef>
                <a:spcPts val="0"/>
              </a:spcBef>
              <a:buClr>
                <a:srgbClr val="FFFFFF"/>
              </a:buClr>
              <a:buSzPct val="100000"/>
              <a:buFont typeface="Lato"/>
              <a:buChar char="●"/>
            </a:pPr>
            <a:r>
              <a:rPr b="0" lang="en" sz="2400">
                <a:solidFill>
                  <a:srgbClr val="FFFFFF"/>
                </a:solidFill>
                <a:latin typeface="Lato"/>
                <a:ea typeface="Lato"/>
                <a:cs typeface="Lato"/>
                <a:sym typeface="Lato"/>
              </a:rPr>
              <a:t>Yotam C.: College student</a:t>
            </a:r>
          </a:p>
          <a:p>
            <a:pPr indent="-381000" lvl="0" marL="457200" rtl="0">
              <a:lnSpc>
                <a:spcPct val="115000"/>
              </a:lnSpc>
              <a:spcBef>
                <a:spcPts val="0"/>
              </a:spcBef>
              <a:buClr>
                <a:srgbClr val="FFFFFF"/>
              </a:buClr>
              <a:buSzPct val="100000"/>
              <a:buFont typeface="Lato"/>
              <a:buChar char="●"/>
            </a:pPr>
            <a:r>
              <a:rPr b="0" lang="en" sz="2400">
                <a:latin typeface="Lato"/>
                <a:ea typeface="Lato"/>
                <a:cs typeface="Lato"/>
                <a:sym typeface="Lato"/>
              </a:rPr>
              <a:t>Ian G.: Psych Dept Chair</a:t>
            </a:r>
          </a:p>
        </p:txBody>
      </p:sp>
      <p:sp>
        <p:nvSpPr>
          <p:cNvPr id="85" name="Shape 85"/>
          <p:cNvSpPr txBox="1"/>
          <p:nvPr/>
        </p:nvSpPr>
        <p:spPr>
          <a:xfrm>
            <a:off x="1093800" y="339675"/>
            <a:ext cx="6956399" cy="828900"/>
          </a:xfrm>
          <a:prstGeom prst="rect">
            <a:avLst/>
          </a:prstGeom>
          <a:noFill/>
          <a:ln>
            <a:noFill/>
          </a:ln>
        </p:spPr>
        <p:txBody>
          <a:bodyPr anchorCtr="0" anchor="t" bIns="91425" lIns="91425" rIns="91425" tIns="91425">
            <a:noAutofit/>
          </a:bodyPr>
          <a:lstStyle/>
          <a:p>
            <a:pPr lvl="0" rtl="0" algn="ctr">
              <a:spcBef>
                <a:spcPts val="0"/>
              </a:spcBef>
              <a:buNone/>
            </a:pPr>
            <a:r>
              <a:rPr b="1" lang="en" sz="3600">
                <a:solidFill>
                  <a:srgbClr val="FFFFFF"/>
                </a:solidFill>
                <a:latin typeface="Raleway"/>
                <a:ea typeface="Raleway"/>
                <a:cs typeface="Raleway"/>
                <a:sym typeface="Raleway"/>
              </a:rPr>
              <a:t>Our Interviewees</a:t>
            </a:r>
          </a:p>
        </p:txBody>
      </p:sp>
      <p:pic>
        <p:nvPicPr>
          <p:cNvPr id="86" name="Shape 86"/>
          <p:cNvPicPr preferRelativeResize="0"/>
          <p:nvPr/>
        </p:nvPicPr>
        <p:blipFill>
          <a:blip r:embed="rId3">
            <a:alphaModFix/>
          </a:blip>
          <a:stretch>
            <a:fillRect/>
          </a:stretch>
        </p:blipFill>
        <p:spPr>
          <a:xfrm>
            <a:off x="5586524" y="1262724"/>
            <a:ext cx="1326849" cy="1576949"/>
          </a:xfrm>
          <a:prstGeom prst="rect">
            <a:avLst/>
          </a:prstGeom>
          <a:noFill/>
          <a:ln>
            <a:noFill/>
          </a:ln>
        </p:spPr>
      </p:pic>
      <p:pic>
        <p:nvPicPr>
          <p:cNvPr id="87" name="Shape 87"/>
          <p:cNvPicPr preferRelativeResize="0"/>
          <p:nvPr/>
        </p:nvPicPr>
        <p:blipFill rotWithShape="1">
          <a:blip r:embed="rId4">
            <a:alphaModFix/>
          </a:blip>
          <a:srcRect b="0" l="21537" r="15506" t="0"/>
          <a:stretch/>
        </p:blipFill>
        <p:spPr>
          <a:xfrm>
            <a:off x="6671250" y="2035675"/>
            <a:ext cx="1260700" cy="1693275"/>
          </a:xfrm>
          <a:prstGeom prst="rect">
            <a:avLst/>
          </a:prstGeom>
          <a:noFill/>
          <a:ln>
            <a:noFill/>
          </a:ln>
        </p:spPr>
      </p:pic>
      <p:pic>
        <p:nvPicPr>
          <p:cNvPr id="88" name="Shape 88"/>
          <p:cNvPicPr preferRelativeResize="0"/>
          <p:nvPr/>
        </p:nvPicPr>
        <p:blipFill>
          <a:blip r:embed="rId5">
            <a:alphaModFix/>
          </a:blip>
          <a:stretch>
            <a:fillRect/>
          </a:stretch>
        </p:blipFill>
        <p:spPr>
          <a:xfrm>
            <a:off x="7619921" y="3021897"/>
            <a:ext cx="1326849" cy="1484427"/>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89" name="Shape 289"/>
        <p:cNvGrpSpPr/>
        <p:nvPr/>
      </p:nvGrpSpPr>
      <p:grpSpPr>
        <a:xfrm>
          <a:off x="0" y="0"/>
          <a:ext cx="0" cy="0"/>
          <a:chOff x="0" y="0"/>
          <a:chExt cx="0" cy="0"/>
        </a:xfrm>
      </p:grpSpPr>
      <p:sp>
        <p:nvSpPr>
          <p:cNvPr id="290" name="Shape 290"/>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291" name="Shape 291"/>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Tested by Edwin and Sam</a:t>
            </a:r>
          </a:p>
          <a:p>
            <a:pPr lvl="0" rtl="0" algn="ctr">
              <a:spcBef>
                <a:spcPts val="0"/>
              </a:spcBef>
              <a:buNone/>
            </a:pPr>
            <a:r>
              <a:rPr lang="en" sz="1800">
                <a:latin typeface="Lato"/>
                <a:ea typeface="Lato"/>
                <a:cs typeface="Lato"/>
                <a:sym typeface="Lato"/>
              </a:rPr>
              <a:t> </a:t>
            </a:r>
          </a:p>
        </p:txBody>
      </p:sp>
      <p:pic>
        <p:nvPicPr>
          <p:cNvPr id="292" name="Shape 292"/>
          <p:cNvPicPr preferRelativeResize="0"/>
          <p:nvPr/>
        </p:nvPicPr>
        <p:blipFill>
          <a:blip r:embed="rId3">
            <a:alphaModFix/>
          </a:blip>
          <a:stretch>
            <a:fillRect/>
          </a:stretch>
        </p:blipFill>
        <p:spPr>
          <a:xfrm>
            <a:off x="2856975" y="1323450"/>
            <a:ext cx="3328798" cy="2496580"/>
          </a:xfrm>
          <a:prstGeom prst="rect">
            <a:avLst/>
          </a:prstGeom>
          <a:noFill/>
          <a:ln>
            <a:noFill/>
          </a:ln>
        </p:spPr>
      </p:pic>
      <p:sp>
        <p:nvSpPr>
          <p:cNvPr id="293" name="Shape 293"/>
          <p:cNvSpPr txBox="1"/>
          <p:nvPr/>
        </p:nvSpPr>
        <p:spPr>
          <a:xfrm>
            <a:off x="448375" y="1184600"/>
            <a:ext cx="2377799" cy="2961899"/>
          </a:xfrm>
          <a:prstGeom prst="rect">
            <a:avLst/>
          </a:prstGeom>
          <a:noFill/>
          <a:ln>
            <a:noFill/>
          </a:ln>
        </p:spPr>
        <p:txBody>
          <a:bodyPr anchorCtr="0" anchor="t" bIns="91425" lIns="91425" rIns="91425" tIns="91425">
            <a:noAutofit/>
          </a:bodyPr>
          <a:lstStyle/>
          <a:p>
            <a:pPr lvl="0" rtl="0" algn="ctr">
              <a:spcBef>
                <a:spcPts val="0"/>
              </a:spcBef>
              <a:buNone/>
            </a:pPr>
            <a:r>
              <a:rPr b="1" lang="en">
                <a:latin typeface="Lato"/>
                <a:ea typeface="Lato"/>
                <a:cs typeface="Lato"/>
                <a:sym typeface="Lato"/>
              </a:rPr>
              <a:t>What worked:</a:t>
            </a:r>
          </a:p>
          <a:p>
            <a:pPr indent="-228600" lvl="0" marL="457200" rtl="0">
              <a:spcBef>
                <a:spcPts val="0"/>
              </a:spcBef>
              <a:buClr>
                <a:srgbClr val="000000"/>
              </a:buClr>
              <a:buFont typeface="Lato"/>
              <a:buChar char="●"/>
            </a:pPr>
            <a:r>
              <a:rPr b="1" lang="en">
                <a:latin typeface="Lato"/>
                <a:ea typeface="Lato"/>
                <a:cs typeface="Lato"/>
                <a:sym typeface="Lato"/>
              </a:rPr>
              <a:t>Liked the interface to follow challenges and rewards</a:t>
            </a:r>
          </a:p>
          <a:p>
            <a:pPr lvl="0" rtl="0">
              <a:spcBef>
                <a:spcPts val="0"/>
              </a:spcBef>
              <a:buNone/>
            </a:pPr>
            <a:r>
              <a:t/>
            </a:r>
            <a:endParaRPr b="1">
              <a:latin typeface="Lato"/>
              <a:ea typeface="Lato"/>
              <a:cs typeface="Lato"/>
              <a:sym typeface="Lato"/>
            </a:endParaRPr>
          </a:p>
          <a:p>
            <a:pPr lvl="0" rtl="0">
              <a:spcBef>
                <a:spcPts val="0"/>
              </a:spcBef>
              <a:buNone/>
            </a:pPr>
            <a:r>
              <a:rPr b="1" lang="en">
                <a:latin typeface="Lato"/>
                <a:ea typeface="Lato"/>
                <a:cs typeface="Lato"/>
                <a:sym typeface="Lato"/>
              </a:rPr>
              <a:t>	What didn’t:</a:t>
            </a:r>
          </a:p>
          <a:p>
            <a:pPr indent="-228600" lvl="0" marL="457200" rtl="0">
              <a:spcBef>
                <a:spcPts val="0"/>
              </a:spcBef>
              <a:buClr>
                <a:srgbClr val="000000"/>
              </a:buClr>
              <a:buFont typeface="Lato"/>
              <a:buChar char="●"/>
            </a:pPr>
            <a:r>
              <a:rPr b="1" lang="en">
                <a:latin typeface="Lato"/>
                <a:ea typeface="Lato"/>
                <a:cs typeface="Lato"/>
                <a:sym typeface="Lato"/>
              </a:rPr>
              <a:t>The list of challenges given and delegated is not intuitive</a:t>
            </a:r>
          </a:p>
          <a:p>
            <a:pPr lvl="0" rtl="0">
              <a:spcBef>
                <a:spcPts val="0"/>
              </a:spcBef>
              <a:buNone/>
            </a:pPr>
            <a:r>
              <a:rPr b="1" lang="en">
                <a:solidFill>
                  <a:schemeClr val="lt1"/>
                </a:solidFill>
                <a:latin typeface="Lato"/>
                <a:ea typeface="Lato"/>
                <a:cs typeface="Lato"/>
                <a:sym typeface="Lato"/>
              </a:rPr>
              <a:t>	</a:t>
            </a:r>
          </a:p>
          <a:p>
            <a:pPr lvl="0" rtl="0">
              <a:spcBef>
                <a:spcPts val="0"/>
              </a:spcBef>
              <a:buNone/>
            </a:pPr>
            <a:r>
              <a:rPr b="1" lang="en">
                <a:latin typeface="Lato"/>
                <a:ea typeface="Lato"/>
                <a:cs typeface="Lato"/>
                <a:sym typeface="Lato"/>
              </a:rPr>
              <a:t>	</a:t>
            </a:r>
          </a:p>
        </p:txBody>
      </p:sp>
      <p:sp>
        <p:nvSpPr>
          <p:cNvPr id="294" name="Shape 294"/>
          <p:cNvSpPr txBox="1"/>
          <p:nvPr/>
        </p:nvSpPr>
        <p:spPr>
          <a:xfrm>
            <a:off x="6216575" y="1304325"/>
            <a:ext cx="2676900" cy="2961899"/>
          </a:xfrm>
          <a:prstGeom prst="rect">
            <a:avLst/>
          </a:prstGeom>
          <a:noFill/>
          <a:ln>
            <a:noFill/>
          </a:ln>
        </p:spPr>
        <p:txBody>
          <a:bodyPr anchorCtr="0" anchor="t" bIns="91425" lIns="91425" rIns="91425" tIns="91425">
            <a:noAutofit/>
          </a:bodyPr>
          <a:lstStyle/>
          <a:p>
            <a:pPr lvl="0" rtl="0" algn="ctr">
              <a:spcBef>
                <a:spcPts val="0"/>
              </a:spcBef>
              <a:buNone/>
            </a:pPr>
            <a:r>
              <a:rPr b="1" lang="en" sz="1800">
                <a:solidFill>
                  <a:srgbClr val="FFFFFF"/>
                </a:solidFill>
                <a:latin typeface="Lato"/>
                <a:ea typeface="Lato"/>
                <a:cs typeface="Lato"/>
                <a:sym typeface="Lato"/>
              </a:rPr>
              <a:t>Surprises:</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Suggested Privacy setting</a:t>
            </a: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298" name="Shape 298"/>
        <p:cNvGrpSpPr/>
        <p:nvPr/>
      </p:nvGrpSpPr>
      <p:grpSpPr>
        <a:xfrm>
          <a:off x="0" y="0"/>
          <a:ext cx="0" cy="0"/>
          <a:chOff x="0" y="0"/>
          <a:chExt cx="0" cy="0"/>
        </a:xfrm>
      </p:grpSpPr>
      <p:sp>
        <p:nvSpPr>
          <p:cNvPr id="299" name="Shape 299"/>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300" name="Shape 300"/>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Tested by Edwin and Sam</a:t>
            </a:r>
          </a:p>
          <a:p>
            <a:pPr lvl="0" rtl="0" algn="ctr">
              <a:spcBef>
                <a:spcPts val="0"/>
              </a:spcBef>
              <a:buNone/>
            </a:pPr>
            <a:r>
              <a:rPr lang="en" sz="1800">
                <a:latin typeface="Lato"/>
                <a:ea typeface="Lato"/>
                <a:cs typeface="Lato"/>
                <a:sym typeface="Lato"/>
              </a:rPr>
              <a:t> </a:t>
            </a:r>
          </a:p>
        </p:txBody>
      </p:sp>
      <p:pic>
        <p:nvPicPr>
          <p:cNvPr id="301" name="Shape 301"/>
          <p:cNvPicPr preferRelativeResize="0"/>
          <p:nvPr/>
        </p:nvPicPr>
        <p:blipFill>
          <a:blip r:embed="rId3">
            <a:alphaModFix/>
          </a:blip>
          <a:stretch>
            <a:fillRect/>
          </a:stretch>
        </p:blipFill>
        <p:spPr>
          <a:xfrm>
            <a:off x="2856975" y="1323450"/>
            <a:ext cx="3328798" cy="2496580"/>
          </a:xfrm>
          <a:prstGeom prst="rect">
            <a:avLst/>
          </a:prstGeom>
          <a:noFill/>
          <a:ln>
            <a:noFill/>
          </a:ln>
        </p:spPr>
      </p:pic>
      <p:sp>
        <p:nvSpPr>
          <p:cNvPr id="302" name="Shape 302"/>
          <p:cNvSpPr txBox="1"/>
          <p:nvPr/>
        </p:nvSpPr>
        <p:spPr>
          <a:xfrm>
            <a:off x="448375" y="1184600"/>
            <a:ext cx="2377799" cy="2961899"/>
          </a:xfrm>
          <a:prstGeom prst="rect">
            <a:avLst/>
          </a:prstGeom>
          <a:noFill/>
          <a:ln>
            <a:noFill/>
          </a:ln>
        </p:spPr>
        <p:txBody>
          <a:bodyPr anchorCtr="0" anchor="t" bIns="91425" lIns="91425" rIns="91425" tIns="91425">
            <a:noAutofit/>
          </a:bodyPr>
          <a:lstStyle/>
          <a:p>
            <a:pPr lvl="0" rtl="0" algn="ctr">
              <a:spcBef>
                <a:spcPts val="0"/>
              </a:spcBef>
              <a:buNone/>
            </a:pPr>
            <a:r>
              <a:rPr b="1" lang="en">
                <a:latin typeface="Lato"/>
                <a:ea typeface="Lato"/>
                <a:cs typeface="Lato"/>
                <a:sym typeface="Lato"/>
              </a:rPr>
              <a:t>What worked:</a:t>
            </a:r>
          </a:p>
          <a:p>
            <a:pPr indent="-228600" lvl="0" marL="457200" rtl="0">
              <a:spcBef>
                <a:spcPts val="0"/>
              </a:spcBef>
              <a:buClr>
                <a:srgbClr val="000000"/>
              </a:buClr>
              <a:buFont typeface="Lato"/>
              <a:buChar char="●"/>
            </a:pPr>
            <a:r>
              <a:rPr b="1" lang="en">
                <a:latin typeface="Lato"/>
                <a:ea typeface="Lato"/>
                <a:cs typeface="Lato"/>
                <a:sym typeface="Lato"/>
              </a:rPr>
              <a:t>Liked the interface to follow challenges and rewards</a:t>
            </a:r>
          </a:p>
          <a:p>
            <a:pPr lvl="0" rtl="0">
              <a:spcBef>
                <a:spcPts val="0"/>
              </a:spcBef>
              <a:buNone/>
            </a:pPr>
            <a:r>
              <a:t/>
            </a:r>
            <a:endParaRPr b="1">
              <a:latin typeface="Lato"/>
              <a:ea typeface="Lato"/>
              <a:cs typeface="Lato"/>
              <a:sym typeface="Lato"/>
            </a:endParaRPr>
          </a:p>
          <a:p>
            <a:pPr lvl="0" rtl="0">
              <a:spcBef>
                <a:spcPts val="0"/>
              </a:spcBef>
              <a:buNone/>
            </a:pPr>
            <a:r>
              <a:rPr b="1" lang="en">
                <a:latin typeface="Lato"/>
                <a:ea typeface="Lato"/>
                <a:cs typeface="Lato"/>
                <a:sym typeface="Lato"/>
              </a:rPr>
              <a:t>	What didn’t:</a:t>
            </a:r>
          </a:p>
          <a:p>
            <a:pPr indent="-228600" lvl="0" marL="457200" rtl="0">
              <a:spcBef>
                <a:spcPts val="0"/>
              </a:spcBef>
              <a:buClr>
                <a:srgbClr val="000000"/>
              </a:buClr>
              <a:buFont typeface="Lato"/>
              <a:buChar char="●"/>
            </a:pPr>
            <a:r>
              <a:rPr b="1" lang="en">
                <a:latin typeface="Lato"/>
                <a:ea typeface="Lato"/>
                <a:cs typeface="Lato"/>
                <a:sym typeface="Lato"/>
              </a:rPr>
              <a:t>The list of challenges given and delegated is not intuitive</a:t>
            </a:r>
          </a:p>
          <a:p>
            <a:pPr lvl="0" rtl="0">
              <a:spcBef>
                <a:spcPts val="0"/>
              </a:spcBef>
              <a:buNone/>
            </a:pPr>
            <a:r>
              <a:rPr b="1" lang="en">
                <a:solidFill>
                  <a:schemeClr val="lt1"/>
                </a:solidFill>
                <a:latin typeface="Lato"/>
                <a:ea typeface="Lato"/>
                <a:cs typeface="Lato"/>
                <a:sym typeface="Lato"/>
              </a:rPr>
              <a:t>	</a:t>
            </a:r>
          </a:p>
          <a:p>
            <a:pPr lvl="0" rtl="0">
              <a:spcBef>
                <a:spcPts val="0"/>
              </a:spcBef>
              <a:buNone/>
            </a:pPr>
            <a:r>
              <a:rPr b="1" lang="en">
                <a:latin typeface="Lato"/>
                <a:ea typeface="Lato"/>
                <a:cs typeface="Lato"/>
                <a:sym typeface="Lato"/>
              </a:rPr>
              <a:t>	</a:t>
            </a:r>
          </a:p>
        </p:txBody>
      </p:sp>
      <p:sp>
        <p:nvSpPr>
          <p:cNvPr id="303" name="Shape 303"/>
          <p:cNvSpPr txBox="1"/>
          <p:nvPr/>
        </p:nvSpPr>
        <p:spPr>
          <a:xfrm>
            <a:off x="6216575" y="1304325"/>
            <a:ext cx="2676900" cy="2961899"/>
          </a:xfrm>
          <a:prstGeom prst="rect">
            <a:avLst/>
          </a:prstGeom>
          <a:noFill/>
          <a:ln>
            <a:noFill/>
          </a:ln>
        </p:spPr>
        <p:txBody>
          <a:bodyPr anchorCtr="0" anchor="t" bIns="91425" lIns="91425" rIns="91425" tIns="91425">
            <a:noAutofit/>
          </a:bodyPr>
          <a:lstStyle/>
          <a:p>
            <a:pPr lvl="0" rtl="0" algn="ctr">
              <a:spcBef>
                <a:spcPts val="0"/>
              </a:spcBef>
              <a:buNone/>
            </a:pPr>
            <a:r>
              <a:rPr b="1" lang="en" sz="1800">
                <a:latin typeface="Lato"/>
                <a:ea typeface="Lato"/>
                <a:cs typeface="Lato"/>
                <a:sym typeface="Lato"/>
              </a:rPr>
              <a:t>Surprises:</a:t>
            </a:r>
          </a:p>
          <a:p>
            <a:pPr indent="-228600" lvl="0" marL="457200" rtl="0">
              <a:spcBef>
                <a:spcPts val="0"/>
              </a:spcBef>
              <a:buFont typeface="Lato"/>
              <a:buChar char="●"/>
            </a:pPr>
            <a:r>
              <a:rPr b="1" lang="en">
                <a:latin typeface="Lato"/>
                <a:ea typeface="Lato"/>
                <a:cs typeface="Lato"/>
                <a:sym typeface="Lato"/>
              </a:rPr>
              <a:t>Suggested Privacy setting</a:t>
            </a:r>
          </a:p>
          <a:p>
            <a:pPr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rPr b="1" lang="en" sz="1800">
                <a:solidFill>
                  <a:srgbClr val="FFFFFF"/>
                </a:solidFill>
                <a:latin typeface="Lato"/>
                <a:ea typeface="Lato"/>
                <a:cs typeface="Lato"/>
                <a:sym typeface="Lato"/>
              </a:rPr>
              <a:t>New Learnings:</a:t>
            </a:r>
          </a:p>
          <a:p>
            <a:pPr indent="-228600" lvl="0" marL="457200" rtl="0">
              <a:spcBef>
                <a:spcPts val="0"/>
              </a:spcBef>
              <a:buClr>
                <a:schemeClr val="lt1"/>
              </a:buClr>
              <a:buFont typeface="Lato"/>
              <a:buChar char="●"/>
            </a:pPr>
            <a:r>
              <a:rPr b="1" lang="en">
                <a:solidFill>
                  <a:schemeClr val="lt1"/>
                </a:solidFill>
                <a:latin typeface="Lato"/>
                <a:ea typeface="Lato"/>
                <a:cs typeface="Lato"/>
                <a:sym typeface="Lato"/>
              </a:rPr>
              <a:t>Add the ability to click on friends to see their profile</a:t>
            </a: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07" name="Shape 307"/>
        <p:cNvGrpSpPr/>
        <p:nvPr/>
      </p:nvGrpSpPr>
      <p:grpSpPr>
        <a:xfrm>
          <a:off x="0" y="0"/>
          <a:ext cx="0" cy="0"/>
          <a:chOff x="0" y="0"/>
          <a:chExt cx="0" cy="0"/>
        </a:xfrm>
      </p:grpSpPr>
      <p:sp>
        <p:nvSpPr>
          <p:cNvPr id="308" name="Shape 308"/>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309" name="Shape 309"/>
          <p:cNvSpPr txBox="1"/>
          <p:nvPr/>
        </p:nvSpPr>
        <p:spPr>
          <a:xfrm>
            <a:off x="2547062" y="1234450"/>
            <a:ext cx="4252800" cy="14673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Lato"/>
              <a:buChar char="●"/>
            </a:pPr>
            <a:r>
              <a:rPr lang="en" sz="2000">
                <a:solidFill>
                  <a:schemeClr val="lt1"/>
                </a:solidFill>
                <a:latin typeface="Lato"/>
                <a:ea typeface="Lato"/>
                <a:cs typeface="Lato"/>
                <a:sym typeface="Lato"/>
              </a:rPr>
              <a:t>Valid assumption: people are more likely to develop skills when rewarded by friends</a:t>
            </a:r>
          </a:p>
          <a:p>
            <a:pPr indent="-355600" lvl="1" marL="914400" rtl="0">
              <a:spcBef>
                <a:spcPts val="0"/>
              </a:spcBef>
              <a:buClr>
                <a:schemeClr val="lt1"/>
              </a:buClr>
              <a:buSzPct val="100000"/>
              <a:buFont typeface="Lato"/>
              <a:buChar char="○"/>
            </a:pPr>
            <a:r>
              <a:rPr lang="en" sz="2000">
                <a:solidFill>
                  <a:srgbClr val="FFFFFF"/>
                </a:solidFill>
                <a:latin typeface="Lato"/>
                <a:ea typeface="Lato"/>
                <a:cs typeface="Lato"/>
                <a:sym typeface="Lato"/>
              </a:rPr>
              <a:t>Test users were thrilled</a:t>
            </a:r>
          </a:p>
          <a:p>
            <a:pPr lvl="0" rtl="0">
              <a:spcBef>
                <a:spcPts val="0"/>
              </a:spcBef>
              <a:buNone/>
            </a:pPr>
            <a:r>
              <a:t/>
            </a:r>
            <a:endParaRPr sz="2000">
              <a:solidFill>
                <a:srgbClr val="FFFFFF"/>
              </a:solidFill>
              <a:latin typeface="Lato"/>
              <a:ea typeface="Lato"/>
              <a:cs typeface="Lato"/>
              <a:sym typeface="Lato"/>
            </a:endParaRPr>
          </a:p>
        </p:txBody>
      </p:sp>
      <p:pic>
        <p:nvPicPr>
          <p:cNvPr id="310" name="Shape 310"/>
          <p:cNvPicPr preferRelativeResize="0"/>
          <p:nvPr/>
        </p:nvPicPr>
        <p:blipFill rotWithShape="1">
          <a:blip r:embed="rId3">
            <a:alphaModFix/>
          </a:blip>
          <a:srcRect b="0" l="13924" r="6412" t="0"/>
          <a:stretch/>
        </p:blipFill>
        <p:spPr>
          <a:xfrm>
            <a:off x="553125" y="842850"/>
            <a:ext cx="1725574" cy="3390348"/>
          </a:xfrm>
          <a:prstGeom prst="rect">
            <a:avLst/>
          </a:prstGeom>
          <a:noFill/>
          <a:ln>
            <a:noFill/>
          </a:ln>
        </p:spPr>
      </p:pic>
      <p:pic>
        <p:nvPicPr>
          <p:cNvPr id="311" name="Shape 311"/>
          <p:cNvPicPr preferRelativeResize="0"/>
          <p:nvPr/>
        </p:nvPicPr>
        <p:blipFill rotWithShape="1">
          <a:blip r:embed="rId4">
            <a:alphaModFix/>
          </a:blip>
          <a:srcRect b="0" l="10348" r="5447" t="0"/>
          <a:stretch/>
        </p:blipFill>
        <p:spPr>
          <a:xfrm>
            <a:off x="7068225" y="842850"/>
            <a:ext cx="1648125" cy="33229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15" name="Shape 315"/>
        <p:cNvGrpSpPr/>
        <p:nvPr/>
      </p:nvGrpSpPr>
      <p:grpSpPr>
        <a:xfrm>
          <a:off x="0" y="0"/>
          <a:ext cx="0" cy="0"/>
          <a:chOff x="0" y="0"/>
          <a:chExt cx="0" cy="0"/>
        </a:xfrm>
      </p:grpSpPr>
      <p:sp>
        <p:nvSpPr>
          <p:cNvPr id="316" name="Shape 316"/>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GoalShare</a:t>
            </a:r>
          </a:p>
        </p:txBody>
      </p:sp>
      <p:sp>
        <p:nvSpPr>
          <p:cNvPr id="317" name="Shape 317"/>
          <p:cNvSpPr txBox="1"/>
          <p:nvPr/>
        </p:nvSpPr>
        <p:spPr>
          <a:xfrm>
            <a:off x="2547062" y="1234450"/>
            <a:ext cx="4252800" cy="1467300"/>
          </a:xfrm>
          <a:prstGeom prst="rect">
            <a:avLst/>
          </a:prstGeom>
          <a:noFill/>
          <a:ln>
            <a:noFill/>
          </a:ln>
        </p:spPr>
        <p:txBody>
          <a:bodyPr anchorCtr="0" anchor="t" bIns="91425" lIns="91425" rIns="91425" tIns="91425">
            <a:noAutofit/>
          </a:bodyPr>
          <a:lstStyle/>
          <a:p>
            <a:pPr indent="-355600" lvl="0" marL="457200" rtl="0">
              <a:spcBef>
                <a:spcPts val="0"/>
              </a:spcBef>
              <a:buSzPct val="100000"/>
              <a:buFont typeface="Lato"/>
              <a:buChar char="●"/>
            </a:pPr>
            <a:r>
              <a:rPr lang="en" sz="2000">
                <a:latin typeface="Lato"/>
                <a:ea typeface="Lato"/>
                <a:cs typeface="Lato"/>
                <a:sym typeface="Lato"/>
              </a:rPr>
              <a:t>Valid assumption: people are more likely to develop skills when rewarded by friends</a:t>
            </a:r>
          </a:p>
          <a:p>
            <a:pPr indent="-355600" lvl="1" marL="914400" rtl="0">
              <a:spcBef>
                <a:spcPts val="0"/>
              </a:spcBef>
              <a:buSzPct val="100000"/>
              <a:buFont typeface="Lato"/>
              <a:buChar char="○"/>
            </a:pPr>
            <a:r>
              <a:rPr lang="en" sz="2000">
                <a:latin typeface="Lato"/>
                <a:ea typeface="Lato"/>
                <a:cs typeface="Lato"/>
                <a:sym typeface="Lato"/>
              </a:rPr>
              <a:t>Test users were thrilled</a:t>
            </a:r>
          </a:p>
          <a:p>
            <a:pPr indent="-355600" lvl="0" marL="457200" rtl="0">
              <a:spcBef>
                <a:spcPts val="0"/>
              </a:spcBef>
              <a:buClr>
                <a:srgbClr val="FFFFFF"/>
              </a:buClr>
              <a:buSzPct val="100000"/>
              <a:buFont typeface="Lato"/>
              <a:buChar char="●"/>
            </a:pPr>
            <a:r>
              <a:rPr lang="en" sz="2000">
                <a:solidFill>
                  <a:srgbClr val="FFFFFF"/>
                </a:solidFill>
                <a:latin typeface="Lato"/>
                <a:ea typeface="Lato"/>
                <a:cs typeface="Lato"/>
                <a:sym typeface="Lato"/>
              </a:rPr>
              <a:t>New assumption: Social and experience rewards are more valuable than monetary ones</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pic>
        <p:nvPicPr>
          <p:cNvPr id="318" name="Shape 318"/>
          <p:cNvPicPr preferRelativeResize="0"/>
          <p:nvPr/>
        </p:nvPicPr>
        <p:blipFill rotWithShape="1">
          <a:blip r:embed="rId3">
            <a:alphaModFix/>
          </a:blip>
          <a:srcRect b="0" l="13924" r="6412" t="0"/>
          <a:stretch/>
        </p:blipFill>
        <p:spPr>
          <a:xfrm>
            <a:off x="553125" y="842850"/>
            <a:ext cx="1725574" cy="3390348"/>
          </a:xfrm>
          <a:prstGeom prst="rect">
            <a:avLst/>
          </a:prstGeom>
          <a:noFill/>
          <a:ln>
            <a:noFill/>
          </a:ln>
        </p:spPr>
      </p:pic>
      <p:pic>
        <p:nvPicPr>
          <p:cNvPr id="319" name="Shape 319"/>
          <p:cNvPicPr preferRelativeResize="0"/>
          <p:nvPr/>
        </p:nvPicPr>
        <p:blipFill rotWithShape="1">
          <a:blip r:embed="rId4">
            <a:alphaModFix/>
          </a:blip>
          <a:srcRect b="0" l="10348" r="5447" t="0"/>
          <a:stretch/>
        </p:blipFill>
        <p:spPr>
          <a:xfrm>
            <a:off x="7068225" y="842850"/>
            <a:ext cx="1648125" cy="33229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23" name="Shape 323"/>
        <p:cNvGrpSpPr/>
        <p:nvPr/>
      </p:nvGrpSpPr>
      <p:grpSpPr>
        <a:xfrm>
          <a:off x="0" y="0"/>
          <a:ext cx="0" cy="0"/>
          <a:chOff x="0" y="0"/>
          <a:chExt cx="0" cy="0"/>
        </a:xfrm>
      </p:grpSpPr>
      <p:sp>
        <p:nvSpPr>
          <p:cNvPr id="324" name="Shape 324"/>
          <p:cNvSpPr txBox="1"/>
          <p:nvPr>
            <p:ph idx="1" type="body"/>
          </p:nvPr>
        </p:nvSpPr>
        <p:spPr>
          <a:xfrm>
            <a:off x="377700" y="4134200"/>
            <a:ext cx="8388600" cy="757200"/>
          </a:xfrm>
          <a:prstGeom prst="rect">
            <a:avLst/>
          </a:prstGeom>
        </p:spPr>
        <p:txBody>
          <a:bodyPr anchorCtr="0" anchor="ctr" bIns="91425" lIns="91425" rIns="91425" tIns="91425">
            <a:noAutofit/>
          </a:bodyPr>
          <a:lstStyle/>
          <a:p>
            <a:pPr lvl="0" rtl="0">
              <a:spcBef>
                <a:spcPts val="0"/>
              </a:spcBef>
              <a:buNone/>
            </a:pPr>
            <a:r>
              <a:rPr b="1" lang="en">
                <a:solidFill>
                  <a:schemeClr val="lt1"/>
                </a:solidFill>
              </a:rPr>
              <a:t>We met</a:t>
            </a:r>
            <a:r>
              <a:rPr lang="en">
                <a:solidFill>
                  <a:schemeClr val="lt1"/>
                </a:solidFill>
              </a:rPr>
              <a:t> John, who is a recent college grad working at a car dealership, who indulges in reading comic books.</a:t>
            </a:r>
          </a:p>
          <a:p>
            <a:pPr lvl="0" rtl="0">
              <a:spcBef>
                <a:spcPts val="0"/>
              </a:spcBef>
              <a:buNone/>
            </a:pPr>
            <a:r>
              <a:t/>
            </a:r>
            <a:endParaRPr>
              <a:solidFill>
                <a:schemeClr val="lt1"/>
              </a:solidFill>
            </a:endParaRPr>
          </a:p>
        </p:txBody>
      </p:sp>
      <p:sp>
        <p:nvSpPr>
          <p:cNvPr id="325" name="Shape 325"/>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3</a:t>
            </a:r>
          </a:p>
        </p:txBody>
      </p:sp>
      <p:pic>
        <p:nvPicPr>
          <p:cNvPr id="326" name="Shape 326"/>
          <p:cNvPicPr preferRelativeResize="0"/>
          <p:nvPr/>
        </p:nvPicPr>
        <p:blipFill>
          <a:blip r:embed="rId3">
            <a:alphaModFix/>
          </a:blip>
          <a:stretch>
            <a:fillRect/>
          </a:stretch>
        </p:blipFill>
        <p:spPr>
          <a:xfrm>
            <a:off x="3472646" y="555200"/>
            <a:ext cx="2198699" cy="2202949"/>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30" name="Shape 330"/>
        <p:cNvGrpSpPr/>
        <p:nvPr/>
      </p:nvGrpSpPr>
      <p:grpSpPr>
        <a:xfrm>
          <a:off x="0" y="0"/>
          <a:ext cx="0" cy="0"/>
          <a:chOff x="0" y="0"/>
          <a:chExt cx="0" cy="0"/>
        </a:xfrm>
      </p:grpSpPr>
      <p:sp>
        <p:nvSpPr>
          <p:cNvPr id="331" name="Shape 331"/>
          <p:cNvSpPr txBox="1"/>
          <p:nvPr>
            <p:ph idx="1" type="body"/>
          </p:nvPr>
        </p:nvSpPr>
        <p:spPr>
          <a:xfrm>
            <a:off x="377700" y="3625200"/>
            <a:ext cx="8388600" cy="757200"/>
          </a:xfrm>
          <a:prstGeom prst="rect">
            <a:avLst/>
          </a:prstGeom>
        </p:spPr>
        <p:txBody>
          <a:bodyPr anchorCtr="0" anchor="ctr" bIns="91425" lIns="91425" rIns="91425" tIns="91425">
            <a:noAutofit/>
          </a:bodyPr>
          <a:lstStyle/>
          <a:p>
            <a:pPr lvl="0" rtl="0">
              <a:spcBef>
                <a:spcPts val="0"/>
              </a:spcBef>
              <a:buNone/>
            </a:pPr>
            <a:r>
              <a:rPr b="1" lang="en">
                <a:solidFill>
                  <a:srgbClr val="000000"/>
                </a:solidFill>
              </a:rPr>
              <a:t>We met </a:t>
            </a:r>
            <a:r>
              <a:rPr lang="en">
                <a:solidFill>
                  <a:srgbClr val="000000"/>
                </a:solidFill>
              </a:rPr>
              <a:t>John, who is a recent college grad working at a car dealership, who indulges in reading online comic books.</a:t>
            </a:r>
          </a:p>
          <a:p>
            <a:pPr lvl="0" rtl="0">
              <a:spcBef>
                <a:spcPts val="0"/>
              </a:spcBef>
              <a:buNone/>
            </a:pPr>
            <a:r>
              <a:rPr b="1" lang="en">
                <a:solidFill>
                  <a:schemeClr val="lt1"/>
                </a:solidFill>
              </a:rPr>
              <a:t>We were amazed to realize</a:t>
            </a:r>
            <a:r>
              <a:rPr lang="en">
                <a:solidFill>
                  <a:schemeClr val="lt1"/>
                </a:solidFill>
              </a:rPr>
              <a:t> he could not get off the screen despite the knowledge that his binge-reading was affecting his sleep and his work. </a:t>
            </a:r>
          </a:p>
        </p:txBody>
      </p:sp>
      <p:sp>
        <p:nvSpPr>
          <p:cNvPr id="332" name="Shape 332"/>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3</a:t>
            </a:r>
          </a:p>
        </p:txBody>
      </p:sp>
      <p:pic>
        <p:nvPicPr>
          <p:cNvPr id="333" name="Shape 333"/>
          <p:cNvPicPr preferRelativeResize="0"/>
          <p:nvPr/>
        </p:nvPicPr>
        <p:blipFill>
          <a:blip r:embed="rId3">
            <a:alphaModFix/>
          </a:blip>
          <a:stretch>
            <a:fillRect/>
          </a:stretch>
        </p:blipFill>
        <p:spPr>
          <a:xfrm>
            <a:off x="3472646" y="555200"/>
            <a:ext cx="2198699" cy="220294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37" name="Shape 337"/>
        <p:cNvGrpSpPr/>
        <p:nvPr/>
      </p:nvGrpSpPr>
      <p:grpSpPr>
        <a:xfrm>
          <a:off x="0" y="0"/>
          <a:ext cx="0" cy="0"/>
          <a:chOff x="0" y="0"/>
          <a:chExt cx="0" cy="0"/>
        </a:xfrm>
      </p:grpSpPr>
      <p:sp>
        <p:nvSpPr>
          <p:cNvPr id="338" name="Shape 338"/>
          <p:cNvSpPr txBox="1"/>
          <p:nvPr>
            <p:ph idx="1" type="body"/>
          </p:nvPr>
        </p:nvSpPr>
        <p:spPr>
          <a:xfrm>
            <a:off x="328025" y="3138575"/>
            <a:ext cx="8340300" cy="1698300"/>
          </a:xfrm>
          <a:prstGeom prst="rect">
            <a:avLst/>
          </a:prstGeom>
        </p:spPr>
        <p:txBody>
          <a:bodyPr anchorCtr="0" anchor="ctr" bIns="91425" lIns="91425" rIns="91425" tIns="91425">
            <a:noAutofit/>
          </a:bodyPr>
          <a:lstStyle/>
          <a:p>
            <a:pPr lvl="0" rtl="0">
              <a:spcBef>
                <a:spcPts val="0"/>
              </a:spcBef>
              <a:buNone/>
            </a:pPr>
            <a:r>
              <a:rPr b="1" lang="en"/>
              <a:t>We met</a:t>
            </a:r>
            <a:r>
              <a:rPr lang="en"/>
              <a:t> John, who is a recent college grad working at a car dealership, who indulges in reading comic books.</a:t>
            </a:r>
          </a:p>
          <a:p>
            <a:pPr lvl="0" rtl="0">
              <a:spcBef>
                <a:spcPts val="0"/>
              </a:spcBef>
              <a:buNone/>
            </a:pPr>
            <a:r>
              <a:rPr b="1" lang="en">
                <a:solidFill>
                  <a:srgbClr val="000000"/>
                </a:solidFill>
              </a:rPr>
              <a:t>We were amazed to realize</a:t>
            </a:r>
            <a:r>
              <a:rPr lang="en">
                <a:solidFill>
                  <a:srgbClr val="000000"/>
                </a:solidFill>
              </a:rPr>
              <a:t> he could not get off the screen despite the knowledge that his binge-reading was affecting his sleep and his work. </a:t>
            </a:r>
          </a:p>
          <a:p>
            <a:pPr lvl="0" rtl="0">
              <a:spcBef>
                <a:spcPts val="0"/>
              </a:spcBef>
              <a:buNone/>
            </a:pPr>
            <a:r>
              <a:rPr b="1" lang="en">
                <a:solidFill>
                  <a:schemeClr val="lt1"/>
                </a:solidFill>
              </a:rPr>
              <a:t>It would be game changing to</a:t>
            </a:r>
            <a:r>
              <a:rPr lang="en">
                <a:solidFill>
                  <a:schemeClr val="lt1"/>
                </a:solidFill>
              </a:rPr>
              <a:t> help people like John escape technology.</a:t>
            </a:r>
          </a:p>
          <a:p>
            <a:pPr lvl="0" rtl="0">
              <a:spcBef>
                <a:spcPts val="0"/>
              </a:spcBef>
              <a:buNone/>
            </a:pPr>
            <a:r>
              <a:t/>
            </a:r>
            <a:endParaRPr>
              <a:solidFill>
                <a:schemeClr val="lt1"/>
              </a:solidFill>
            </a:endParaRPr>
          </a:p>
        </p:txBody>
      </p:sp>
      <p:sp>
        <p:nvSpPr>
          <p:cNvPr id="339" name="Shape 339"/>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POV 3</a:t>
            </a:r>
          </a:p>
        </p:txBody>
      </p:sp>
      <p:pic>
        <p:nvPicPr>
          <p:cNvPr id="340" name="Shape 340"/>
          <p:cNvPicPr preferRelativeResize="0"/>
          <p:nvPr/>
        </p:nvPicPr>
        <p:blipFill>
          <a:blip r:embed="rId3">
            <a:alphaModFix/>
          </a:blip>
          <a:stretch>
            <a:fillRect/>
          </a:stretch>
        </p:blipFill>
        <p:spPr>
          <a:xfrm>
            <a:off x="3472646" y="555200"/>
            <a:ext cx="2198699" cy="220294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44" name="Shape 344"/>
        <p:cNvGrpSpPr/>
        <p:nvPr/>
      </p:nvGrpSpPr>
      <p:grpSpPr>
        <a:xfrm>
          <a:off x="0" y="0"/>
          <a:ext cx="0" cy="0"/>
          <a:chOff x="0" y="0"/>
          <a:chExt cx="0" cy="0"/>
        </a:xfrm>
      </p:grpSpPr>
      <p:sp>
        <p:nvSpPr>
          <p:cNvPr id="345" name="Shape 345"/>
          <p:cNvSpPr txBox="1"/>
          <p:nvPr/>
        </p:nvSpPr>
        <p:spPr>
          <a:xfrm>
            <a:off x="185075" y="61700"/>
            <a:ext cx="861000" cy="493499"/>
          </a:xfrm>
          <a:prstGeom prst="rect">
            <a:avLst/>
          </a:prstGeom>
          <a:noFill/>
          <a:ln>
            <a:noFill/>
          </a:ln>
        </p:spPr>
        <p:txBody>
          <a:bodyPr anchorCtr="0" anchor="t" bIns="91425" lIns="91425" rIns="91425" tIns="91425">
            <a:noAutofit/>
          </a:bodyPr>
          <a:lstStyle/>
          <a:p>
            <a:pPr lvl="0" rtl="0">
              <a:spcBef>
                <a:spcPts val="0"/>
              </a:spcBef>
              <a:buNone/>
            </a:pPr>
            <a:r>
              <a:rPr lang="en"/>
              <a:t>HMW 3</a:t>
            </a:r>
          </a:p>
        </p:txBody>
      </p:sp>
      <p:sp>
        <p:nvSpPr>
          <p:cNvPr id="346" name="Shape 346"/>
          <p:cNvSpPr txBox="1"/>
          <p:nvPr>
            <p:ph type="title"/>
          </p:nvPr>
        </p:nvSpPr>
        <p:spPr>
          <a:xfrm>
            <a:off x="2400300" y="555200"/>
            <a:ext cx="6321599" cy="635399"/>
          </a:xfrm>
          <a:prstGeom prst="rect">
            <a:avLst/>
          </a:prstGeom>
        </p:spPr>
        <p:txBody>
          <a:bodyPr anchorCtr="0" anchor="t" bIns="91425" lIns="91425" rIns="91425" tIns="91425">
            <a:noAutofit/>
          </a:bodyPr>
          <a:lstStyle/>
          <a:p>
            <a:pPr lvl="0" rtl="0">
              <a:spcBef>
                <a:spcPts val="0"/>
              </a:spcBef>
              <a:buNone/>
            </a:pPr>
            <a:r>
              <a:rPr lang="en" sz="2000">
                <a:solidFill>
                  <a:schemeClr val="lt1"/>
                </a:solidFill>
              </a:rPr>
              <a:t>It would be game changing to</a:t>
            </a:r>
            <a:r>
              <a:rPr b="0" lang="en" sz="2000">
                <a:solidFill>
                  <a:schemeClr val="lt1"/>
                </a:solidFill>
              </a:rPr>
              <a:t> help people like John escape technology.</a:t>
            </a:r>
          </a:p>
          <a:p>
            <a:pPr lvl="0" rtl="0">
              <a:spcBef>
                <a:spcPts val="0"/>
              </a:spcBef>
              <a:buNone/>
            </a:pPr>
            <a:r>
              <a:t/>
            </a:r>
            <a:endParaRPr sz="2000">
              <a:solidFill>
                <a:schemeClr val="lt1"/>
              </a:solidFill>
            </a:endParaRPr>
          </a:p>
        </p:txBody>
      </p:sp>
      <p:sp>
        <p:nvSpPr>
          <p:cNvPr id="347" name="Shape 347"/>
          <p:cNvSpPr txBox="1"/>
          <p:nvPr>
            <p:ph idx="1" type="body"/>
          </p:nvPr>
        </p:nvSpPr>
        <p:spPr>
          <a:xfrm>
            <a:off x="2400299" y="1602675"/>
            <a:ext cx="3197399" cy="3002400"/>
          </a:xfrm>
          <a:prstGeom prst="rect">
            <a:avLst/>
          </a:prstGeom>
        </p:spPr>
        <p:txBody>
          <a:bodyPr anchorCtr="0" anchor="t" bIns="91425" lIns="91425" rIns="91425" tIns="91425">
            <a:noAutofit/>
          </a:bodyPr>
          <a:lstStyle/>
          <a:p>
            <a:pPr lvl="0" rtl="0">
              <a:spcBef>
                <a:spcPts val="0"/>
              </a:spcBef>
              <a:buNone/>
            </a:pPr>
            <a:r>
              <a:rPr b="1" lang="en" sz="2200">
                <a:solidFill>
                  <a:schemeClr val="lt1"/>
                </a:solidFill>
              </a:rPr>
              <a:t>HMW display the consequences of John’s technological indulgences?</a:t>
            </a:r>
          </a:p>
        </p:txBody>
      </p:sp>
      <p:pic>
        <p:nvPicPr>
          <p:cNvPr id="348" name="Shape 348"/>
          <p:cNvPicPr preferRelativeResize="0"/>
          <p:nvPr/>
        </p:nvPicPr>
        <p:blipFill rotWithShape="1">
          <a:blip r:embed="rId3">
            <a:alphaModFix/>
          </a:blip>
          <a:srcRect b="3880" l="0" r="0" t="4174"/>
          <a:stretch/>
        </p:blipFill>
        <p:spPr>
          <a:xfrm>
            <a:off x="5798600" y="1602675"/>
            <a:ext cx="2451294" cy="3002399"/>
          </a:xfrm>
          <a:prstGeom prst="rect">
            <a:avLst/>
          </a:prstGeom>
          <a:noFill/>
          <a:ln>
            <a:noFill/>
          </a:ln>
        </p:spPr>
      </p:pic>
      <p:pic>
        <p:nvPicPr>
          <p:cNvPr id="349" name="Shape 349"/>
          <p:cNvPicPr preferRelativeResize="0"/>
          <p:nvPr/>
        </p:nvPicPr>
        <p:blipFill>
          <a:blip r:embed="rId4">
            <a:alphaModFix/>
          </a:blip>
          <a:stretch>
            <a:fillRect/>
          </a:stretch>
        </p:blipFill>
        <p:spPr>
          <a:xfrm>
            <a:off x="255474" y="1597900"/>
            <a:ext cx="1943924" cy="1947675"/>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53" name="Shape 353"/>
        <p:cNvGrpSpPr/>
        <p:nvPr/>
      </p:nvGrpSpPr>
      <p:grpSpPr>
        <a:xfrm>
          <a:off x="0" y="0"/>
          <a:ext cx="0" cy="0"/>
          <a:chOff x="0" y="0"/>
          <a:chExt cx="0" cy="0"/>
        </a:xfrm>
      </p:grpSpPr>
      <p:sp>
        <p:nvSpPr>
          <p:cNvPr id="354" name="Shape 354"/>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sp>
        <p:nvSpPr>
          <p:cNvPr id="355" name="Shape 355"/>
          <p:cNvSpPr txBox="1"/>
          <p:nvPr/>
        </p:nvSpPr>
        <p:spPr>
          <a:xfrm>
            <a:off x="2515225" y="1243200"/>
            <a:ext cx="4252800" cy="31323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Social game that leverages pride to encourage people not to check their phones with others or by themselves.</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pic>
        <p:nvPicPr>
          <p:cNvPr id="356" name="Shape 356"/>
          <p:cNvPicPr preferRelativeResize="0"/>
          <p:nvPr/>
        </p:nvPicPr>
        <p:blipFill rotWithShape="1">
          <a:blip r:embed="rId3">
            <a:alphaModFix/>
          </a:blip>
          <a:srcRect b="0" l="12328" r="21102" t="2381"/>
          <a:stretch/>
        </p:blipFill>
        <p:spPr>
          <a:xfrm>
            <a:off x="419750" y="580850"/>
            <a:ext cx="2177049" cy="3981802"/>
          </a:xfrm>
          <a:prstGeom prst="rect">
            <a:avLst/>
          </a:prstGeom>
          <a:noFill/>
          <a:ln>
            <a:noFill/>
          </a:ln>
        </p:spPr>
      </p:pic>
      <p:pic>
        <p:nvPicPr>
          <p:cNvPr id="357" name="Shape 357"/>
          <p:cNvPicPr preferRelativeResize="0"/>
          <p:nvPr/>
        </p:nvPicPr>
        <p:blipFill rotWithShape="1">
          <a:blip r:embed="rId4">
            <a:alphaModFix/>
          </a:blip>
          <a:srcRect b="1773" l="10674" r="23436" t="1289"/>
          <a:stretch/>
        </p:blipFill>
        <p:spPr>
          <a:xfrm>
            <a:off x="6710300" y="580850"/>
            <a:ext cx="2029777" cy="3981802"/>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61" name="Shape 361"/>
        <p:cNvGrpSpPr/>
        <p:nvPr/>
      </p:nvGrpSpPr>
      <p:grpSpPr>
        <a:xfrm>
          <a:off x="0" y="0"/>
          <a:ext cx="0" cy="0"/>
          <a:chOff x="0" y="0"/>
          <a:chExt cx="0" cy="0"/>
        </a:xfrm>
      </p:grpSpPr>
      <p:sp>
        <p:nvSpPr>
          <p:cNvPr id="362" name="Shape 362"/>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sp>
        <p:nvSpPr>
          <p:cNvPr id="363" name="Shape 363"/>
          <p:cNvSpPr txBox="1"/>
          <p:nvPr/>
        </p:nvSpPr>
        <p:spPr>
          <a:xfrm>
            <a:off x="2515225" y="1243200"/>
            <a:ext cx="4252800" cy="3132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Social game that leverages pride to encourage people not to check their phones with others or by themselves.</a:t>
            </a: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Created using an iPhone template and tested with students at Axe &amp; Palm.</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pic>
        <p:nvPicPr>
          <p:cNvPr id="364" name="Shape 364"/>
          <p:cNvPicPr preferRelativeResize="0"/>
          <p:nvPr/>
        </p:nvPicPr>
        <p:blipFill rotWithShape="1">
          <a:blip r:embed="rId3">
            <a:alphaModFix/>
          </a:blip>
          <a:srcRect b="0" l="12328" r="21102" t="2381"/>
          <a:stretch/>
        </p:blipFill>
        <p:spPr>
          <a:xfrm>
            <a:off x="419750" y="580850"/>
            <a:ext cx="2177049" cy="3981802"/>
          </a:xfrm>
          <a:prstGeom prst="rect">
            <a:avLst/>
          </a:prstGeom>
          <a:noFill/>
          <a:ln>
            <a:noFill/>
          </a:ln>
        </p:spPr>
      </p:pic>
      <p:pic>
        <p:nvPicPr>
          <p:cNvPr id="365" name="Shape 365"/>
          <p:cNvPicPr preferRelativeResize="0"/>
          <p:nvPr/>
        </p:nvPicPr>
        <p:blipFill rotWithShape="1">
          <a:blip r:embed="rId4">
            <a:alphaModFix/>
          </a:blip>
          <a:srcRect b="1773" l="10674" r="23436" t="1289"/>
          <a:stretch/>
        </p:blipFill>
        <p:spPr>
          <a:xfrm>
            <a:off x="6710300" y="580850"/>
            <a:ext cx="2029777" cy="3981802"/>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92" name="Shape 92"/>
        <p:cNvGrpSpPr/>
        <p:nvPr/>
      </p:nvGrpSpPr>
      <p:grpSpPr>
        <a:xfrm>
          <a:off x="0" y="0"/>
          <a:ext cx="0" cy="0"/>
          <a:chOff x="0" y="0"/>
          <a:chExt cx="0" cy="0"/>
        </a:xfrm>
      </p:grpSpPr>
      <p:sp>
        <p:nvSpPr>
          <p:cNvPr id="93" name="Shape 93"/>
          <p:cNvSpPr txBox="1"/>
          <p:nvPr>
            <p:ph idx="1" type="body"/>
          </p:nvPr>
        </p:nvSpPr>
        <p:spPr>
          <a:xfrm>
            <a:off x="377700" y="4239250"/>
            <a:ext cx="8388600" cy="652199"/>
          </a:xfrm>
          <a:prstGeom prst="rect">
            <a:avLst/>
          </a:prstGeom>
        </p:spPr>
        <p:txBody>
          <a:bodyPr anchorCtr="0" anchor="ctr" bIns="91425" lIns="91425" rIns="91425" tIns="91425">
            <a:noAutofit/>
          </a:bodyPr>
          <a:lstStyle/>
          <a:p>
            <a:pPr lvl="0" rtl="0">
              <a:spcBef>
                <a:spcPts val="0"/>
              </a:spcBef>
              <a:buNone/>
            </a:pPr>
            <a:r>
              <a:rPr b="1" lang="en">
                <a:solidFill>
                  <a:schemeClr val="lt1"/>
                </a:solidFill>
              </a:rPr>
              <a:t>We met:</a:t>
            </a:r>
            <a:r>
              <a:rPr lang="en">
                <a:solidFill>
                  <a:schemeClr val="lt1"/>
                </a:solidFill>
              </a:rPr>
              <a:t> Diego a Stanford senior, who was an Adderall addict until 3 months ago.</a:t>
            </a:r>
          </a:p>
          <a:p>
            <a:pPr lvl="0" rtl="0">
              <a:spcBef>
                <a:spcPts val="0"/>
              </a:spcBef>
              <a:buNone/>
            </a:pPr>
            <a:r>
              <a:t/>
            </a:r>
            <a:endParaRPr>
              <a:solidFill>
                <a:schemeClr val="lt1"/>
              </a:solidFill>
            </a:endParaRPr>
          </a:p>
        </p:txBody>
      </p:sp>
      <p:sp>
        <p:nvSpPr>
          <p:cNvPr id="94" name="Shape 94"/>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INT 1</a:t>
            </a:r>
          </a:p>
        </p:txBody>
      </p:sp>
      <p:pic>
        <p:nvPicPr>
          <p:cNvPr id="95" name="Shape 95"/>
          <p:cNvPicPr preferRelativeResize="0"/>
          <p:nvPr/>
        </p:nvPicPr>
        <p:blipFill>
          <a:blip r:embed="rId3">
            <a:alphaModFix/>
          </a:blip>
          <a:stretch>
            <a:fillRect/>
          </a:stretch>
        </p:blipFill>
        <p:spPr>
          <a:xfrm>
            <a:off x="3411595" y="326599"/>
            <a:ext cx="2320799" cy="275824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69" name="Shape 369"/>
        <p:cNvGrpSpPr/>
        <p:nvPr/>
      </p:nvGrpSpPr>
      <p:grpSpPr>
        <a:xfrm>
          <a:off x="0" y="0"/>
          <a:ext cx="0" cy="0"/>
          <a:chOff x="0" y="0"/>
          <a:chExt cx="0" cy="0"/>
        </a:xfrm>
      </p:grpSpPr>
      <p:sp>
        <p:nvSpPr>
          <p:cNvPr id="370" name="Shape 370"/>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pic>
        <p:nvPicPr>
          <p:cNvPr id="371" name="Shape 371"/>
          <p:cNvPicPr preferRelativeResize="0"/>
          <p:nvPr/>
        </p:nvPicPr>
        <p:blipFill>
          <a:blip r:embed="rId3">
            <a:alphaModFix/>
          </a:blip>
          <a:stretch>
            <a:fillRect/>
          </a:stretch>
        </p:blipFill>
        <p:spPr>
          <a:xfrm>
            <a:off x="2927411" y="1338311"/>
            <a:ext cx="3289173" cy="2466874"/>
          </a:xfrm>
          <a:prstGeom prst="rect">
            <a:avLst/>
          </a:prstGeom>
          <a:noFill/>
          <a:ln>
            <a:noFill/>
          </a:ln>
        </p:spPr>
      </p:pic>
      <p:sp>
        <p:nvSpPr>
          <p:cNvPr id="372" name="Shape 372"/>
          <p:cNvSpPr txBox="1"/>
          <p:nvPr/>
        </p:nvSpPr>
        <p:spPr>
          <a:xfrm>
            <a:off x="2907600" y="3839150"/>
            <a:ext cx="3328799" cy="611399"/>
          </a:xfrm>
          <a:prstGeom prst="rect">
            <a:avLst/>
          </a:prstGeom>
          <a:noFill/>
          <a:ln>
            <a:noFill/>
          </a:ln>
        </p:spPr>
        <p:txBody>
          <a:bodyPr anchorCtr="0" anchor="t" bIns="91425" lIns="91425" rIns="91425" tIns="91425">
            <a:noAutofit/>
          </a:bodyPr>
          <a:lstStyle/>
          <a:p>
            <a:pPr algn="ctr">
              <a:spcBef>
                <a:spcPts val="0"/>
              </a:spcBef>
              <a:buNone/>
            </a:pPr>
            <a:r>
              <a:rPr lang="en" sz="1800">
                <a:latin typeface="Lato"/>
                <a:ea typeface="Lato"/>
                <a:cs typeface="Lato"/>
                <a:sym typeface="Lato"/>
              </a:rPr>
              <a:t>Tested by Weiwei, Ryan, and Katherine</a:t>
            </a:r>
          </a:p>
        </p:txBody>
      </p:sp>
      <p:sp>
        <p:nvSpPr>
          <p:cNvPr id="373" name="Shape 373"/>
          <p:cNvSpPr txBox="1"/>
          <p:nvPr/>
        </p:nvSpPr>
        <p:spPr>
          <a:xfrm>
            <a:off x="448375" y="1195650"/>
            <a:ext cx="2377799" cy="2961899"/>
          </a:xfrm>
          <a:prstGeom prst="rect">
            <a:avLst/>
          </a:prstGeom>
          <a:noFill/>
          <a:ln>
            <a:noFill/>
          </a:ln>
        </p:spPr>
        <p:txBody>
          <a:bodyPr anchorCtr="0" anchor="t" bIns="91425" lIns="91425" rIns="91425" tIns="91425">
            <a:noAutofit/>
          </a:bodyPr>
          <a:lstStyle/>
          <a:p>
            <a:pPr lvl="0" rtl="0" algn="ctr">
              <a:spcBef>
                <a:spcPts val="0"/>
              </a:spcBef>
              <a:buNone/>
            </a:pPr>
            <a:r>
              <a:rPr b="1" lang="en">
                <a:solidFill>
                  <a:srgbClr val="FFFFFF"/>
                </a:solidFill>
                <a:latin typeface="Lato"/>
                <a:ea typeface="Lato"/>
                <a:cs typeface="Lato"/>
                <a:sym typeface="Lato"/>
              </a:rPr>
              <a:t>What worked:</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Positive feedback for both solo and group modes</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Social portion would be great with lots of traction</a:t>
            </a:r>
          </a:p>
          <a:p>
            <a:pPr rtl="0" algn="ctr">
              <a:spcBef>
                <a:spcPts val="0"/>
              </a:spcBef>
              <a:buNone/>
            </a:pPr>
            <a:r>
              <a:t/>
            </a:r>
            <a:endParaRPr sz="1800">
              <a:solidFill>
                <a:srgbClr val="FFFFFF"/>
              </a:solidFill>
              <a:latin typeface="Lato"/>
              <a:ea typeface="Lato"/>
              <a:cs typeface="Lato"/>
              <a:sym typeface="Lato"/>
            </a:endParaRPr>
          </a:p>
          <a:p>
            <a:pPr rtl="0" algn="ctr">
              <a:spcBef>
                <a:spcPts val="0"/>
              </a:spcBef>
              <a:buNone/>
            </a:pPr>
            <a:r>
              <a:t/>
            </a:r>
            <a:endParaRPr sz="1800">
              <a:solidFill>
                <a:srgbClr val="FFFFFF"/>
              </a:solidFill>
              <a:latin typeface="Lato"/>
              <a:ea typeface="Lato"/>
              <a:cs typeface="Lato"/>
              <a:sym typeface="Lato"/>
            </a:endParaRPr>
          </a:p>
          <a:p>
            <a:pPr rtl="0" algn="ctr">
              <a:spcBef>
                <a:spcPts val="0"/>
              </a:spcBef>
              <a:buNone/>
            </a:pPr>
            <a:r>
              <a:t/>
            </a:r>
            <a:endParaRPr sz="1800">
              <a:solidFill>
                <a:srgbClr val="FFFFFF"/>
              </a:solidFill>
              <a:latin typeface="Lato"/>
              <a:ea typeface="Lato"/>
              <a:cs typeface="Lato"/>
              <a:sym typeface="Lato"/>
            </a:endParaRPr>
          </a:p>
          <a:p>
            <a:pPr rtl="0" algn="ctr">
              <a:spcBef>
                <a:spcPts val="0"/>
              </a:spcBef>
              <a:buNone/>
            </a:pPr>
            <a:r>
              <a:t/>
            </a:r>
            <a:endParaRPr sz="1800">
              <a:solidFill>
                <a:srgbClr val="FFFFFF"/>
              </a:solidFill>
              <a:latin typeface="Lato"/>
              <a:ea typeface="Lato"/>
              <a:cs typeface="Lato"/>
              <a:sym typeface="Lato"/>
            </a:endParaRPr>
          </a:p>
          <a:p>
            <a:pPr algn="ctr">
              <a:spcBef>
                <a:spcPts val="0"/>
              </a:spcBef>
              <a:buNone/>
            </a:pPr>
            <a:r>
              <a:t/>
            </a:r>
            <a:endParaRPr sz="1800">
              <a:solidFill>
                <a:srgbClr val="FFFFFF"/>
              </a:solidFill>
              <a:latin typeface="Lato"/>
              <a:ea typeface="Lato"/>
              <a:cs typeface="Lato"/>
              <a:sym typeface="Lato"/>
            </a:endParaRP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77" name="Shape 377"/>
        <p:cNvGrpSpPr/>
        <p:nvPr/>
      </p:nvGrpSpPr>
      <p:grpSpPr>
        <a:xfrm>
          <a:off x="0" y="0"/>
          <a:ext cx="0" cy="0"/>
          <a:chOff x="0" y="0"/>
          <a:chExt cx="0" cy="0"/>
        </a:xfrm>
      </p:grpSpPr>
      <p:sp>
        <p:nvSpPr>
          <p:cNvPr id="378" name="Shape 378"/>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pic>
        <p:nvPicPr>
          <p:cNvPr id="379" name="Shape 379"/>
          <p:cNvPicPr preferRelativeResize="0"/>
          <p:nvPr/>
        </p:nvPicPr>
        <p:blipFill>
          <a:blip r:embed="rId3">
            <a:alphaModFix/>
          </a:blip>
          <a:stretch>
            <a:fillRect/>
          </a:stretch>
        </p:blipFill>
        <p:spPr>
          <a:xfrm>
            <a:off x="2927411" y="1338311"/>
            <a:ext cx="3289173" cy="2466874"/>
          </a:xfrm>
          <a:prstGeom prst="rect">
            <a:avLst/>
          </a:prstGeom>
          <a:noFill/>
          <a:ln>
            <a:noFill/>
          </a:ln>
        </p:spPr>
      </p:pic>
      <p:sp>
        <p:nvSpPr>
          <p:cNvPr id="380" name="Shape 380"/>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Tested by Weiwei, Ryan, and Katherine</a:t>
            </a:r>
          </a:p>
        </p:txBody>
      </p:sp>
      <p:sp>
        <p:nvSpPr>
          <p:cNvPr id="381" name="Shape 381"/>
          <p:cNvSpPr txBox="1"/>
          <p:nvPr/>
        </p:nvSpPr>
        <p:spPr>
          <a:xfrm>
            <a:off x="448375" y="1195650"/>
            <a:ext cx="2377799" cy="2961899"/>
          </a:xfrm>
          <a:prstGeom prst="rect">
            <a:avLst/>
          </a:prstGeom>
          <a:noFill/>
          <a:ln>
            <a:noFill/>
          </a:ln>
        </p:spPr>
        <p:txBody>
          <a:bodyPr anchorCtr="0" anchor="t" bIns="91425" lIns="91425" rIns="91425" tIns="91425">
            <a:noAutofit/>
          </a:bodyPr>
          <a:lstStyle/>
          <a:p>
            <a:pPr lvl="0" rtl="0" algn="ctr">
              <a:spcBef>
                <a:spcPts val="0"/>
              </a:spcBef>
              <a:buClr>
                <a:schemeClr val="dk2"/>
              </a:buClr>
              <a:buFont typeface="Arial"/>
              <a:buNone/>
            </a:pPr>
            <a:r>
              <a:rPr lang="en">
                <a:solidFill>
                  <a:schemeClr val="dk2"/>
                </a:solidFill>
                <a:latin typeface="Lato"/>
                <a:ea typeface="Lato"/>
                <a:cs typeface="Lato"/>
                <a:sym typeface="Lato"/>
              </a:rPr>
              <a:t>What worked:</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Positive feedback for both solo and group modes</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Social portion would be great with lots of traction</a:t>
            </a:r>
          </a:p>
          <a:p>
            <a:pPr lvl="0" rtl="0" algn="ctr">
              <a:spcBef>
                <a:spcPts val="0"/>
              </a:spcBef>
              <a:buClr>
                <a:schemeClr val="dk2"/>
              </a:buClr>
              <a:buFont typeface="Arial"/>
              <a:buNone/>
            </a:pPr>
            <a:r>
              <a:t/>
            </a:r>
            <a:endParaRPr>
              <a:solidFill>
                <a:schemeClr val="dk2"/>
              </a:solidFill>
              <a:latin typeface="Lato"/>
              <a:ea typeface="Lato"/>
              <a:cs typeface="Lato"/>
              <a:sym typeface="Lato"/>
            </a:endParaRPr>
          </a:p>
          <a:p>
            <a:pPr lvl="0" rtl="0" algn="ctr">
              <a:spcBef>
                <a:spcPts val="0"/>
              </a:spcBef>
              <a:buClr>
                <a:schemeClr val="dk2"/>
              </a:buClr>
              <a:buFont typeface="Arial"/>
              <a:buNone/>
            </a:pPr>
            <a:r>
              <a:rPr b="1" lang="en">
                <a:solidFill>
                  <a:srgbClr val="FFFFFF"/>
                </a:solidFill>
                <a:latin typeface="Lato"/>
                <a:ea typeface="Lato"/>
                <a:cs typeface="Lato"/>
                <a:sym typeface="Lato"/>
              </a:rPr>
              <a:t>What didn’t:</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Ryan wouldn’t use solo mode, Weiwei wouldn’t use group mode</a:t>
            </a:r>
          </a:p>
          <a:p>
            <a:pPr indent="-228600" lvl="0" marL="457200" rtl="0">
              <a:spcBef>
                <a:spcPts val="0"/>
              </a:spcBef>
              <a:buClr>
                <a:srgbClr val="FFFFFF"/>
              </a:buClr>
              <a:buFont typeface="Lato"/>
              <a:buChar char="●"/>
            </a:pPr>
            <a:r>
              <a:rPr b="1" lang="en">
                <a:solidFill>
                  <a:srgbClr val="FFFFFF"/>
                </a:solidFill>
                <a:latin typeface="Lato"/>
                <a:ea typeface="Lato"/>
                <a:cs typeface="Lato"/>
                <a:sym typeface="Lato"/>
              </a:rPr>
              <a:t>Social is bad without lots of users</a:t>
            </a:r>
          </a:p>
          <a:p>
            <a:pPr lvl="0" rtl="0" algn="ctr">
              <a:spcBef>
                <a:spcPts val="0"/>
              </a:spcBef>
              <a:buClr>
                <a:schemeClr val="dk2"/>
              </a:buClr>
              <a:buFont typeface="Arial"/>
              <a:buNone/>
            </a:pPr>
            <a:r>
              <a:t/>
            </a:r>
            <a:endParaRPr>
              <a:solidFill>
                <a:schemeClr val="dk2"/>
              </a:solidFill>
              <a:latin typeface="Lato"/>
              <a:ea typeface="Lato"/>
              <a:cs typeface="Lato"/>
              <a:sym typeface="Lato"/>
            </a:endParaRPr>
          </a:p>
          <a:p>
            <a:pPr lvl="0" rtl="0" algn="ctr">
              <a:spcBef>
                <a:spcPts val="0"/>
              </a:spcBef>
              <a:buNone/>
            </a:pPr>
            <a:r>
              <a:t/>
            </a:r>
            <a:endParaRPr sz="1800">
              <a:solidFill>
                <a:srgbClr val="FFFFFF"/>
              </a:solidFill>
              <a:latin typeface="Lato"/>
              <a:ea typeface="Lato"/>
              <a:cs typeface="Lato"/>
              <a:sym typeface="Lato"/>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85" name="Shape 385"/>
        <p:cNvGrpSpPr/>
        <p:nvPr/>
      </p:nvGrpSpPr>
      <p:grpSpPr>
        <a:xfrm>
          <a:off x="0" y="0"/>
          <a:ext cx="0" cy="0"/>
          <a:chOff x="0" y="0"/>
          <a:chExt cx="0" cy="0"/>
        </a:xfrm>
      </p:grpSpPr>
      <p:sp>
        <p:nvSpPr>
          <p:cNvPr id="386" name="Shape 386"/>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pic>
        <p:nvPicPr>
          <p:cNvPr id="387" name="Shape 387"/>
          <p:cNvPicPr preferRelativeResize="0"/>
          <p:nvPr/>
        </p:nvPicPr>
        <p:blipFill>
          <a:blip r:embed="rId3">
            <a:alphaModFix/>
          </a:blip>
          <a:stretch>
            <a:fillRect/>
          </a:stretch>
        </p:blipFill>
        <p:spPr>
          <a:xfrm>
            <a:off x="2927411" y="1338311"/>
            <a:ext cx="3289173" cy="2466874"/>
          </a:xfrm>
          <a:prstGeom prst="rect">
            <a:avLst/>
          </a:prstGeom>
          <a:noFill/>
          <a:ln>
            <a:noFill/>
          </a:ln>
        </p:spPr>
      </p:pic>
      <p:sp>
        <p:nvSpPr>
          <p:cNvPr id="388" name="Shape 388"/>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Tested by Weiwei, Ryan, and Katherine</a:t>
            </a:r>
          </a:p>
        </p:txBody>
      </p:sp>
      <p:sp>
        <p:nvSpPr>
          <p:cNvPr id="389" name="Shape 389"/>
          <p:cNvSpPr txBox="1"/>
          <p:nvPr/>
        </p:nvSpPr>
        <p:spPr>
          <a:xfrm>
            <a:off x="448375" y="1195650"/>
            <a:ext cx="2377799" cy="2961899"/>
          </a:xfrm>
          <a:prstGeom prst="rect">
            <a:avLst/>
          </a:prstGeom>
          <a:noFill/>
          <a:ln>
            <a:noFill/>
          </a:ln>
        </p:spPr>
        <p:txBody>
          <a:bodyPr anchorCtr="0" anchor="t" bIns="91425" lIns="91425" rIns="91425" tIns="91425">
            <a:noAutofit/>
          </a:bodyPr>
          <a:lstStyle/>
          <a:p>
            <a:pPr lvl="0" rtl="0" algn="ctr">
              <a:spcBef>
                <a:spcPts val="0"/>
              </a:spcBef>
              <a:buClr>
                <a:schemeClr val="dk2"/>
              </a:buClr>
              <a:buFont typeface="Arial"/>
              <a:buNone/>
            </a:pPr>
            <a:r>
              <a:rPr lang="en">
                <a:solidFill>
                  <a:schemeClr val="dk2"/>
                </a:solidFill>
                <a:latin typeface="Lato"/>
                <a:ea typeface="Lato"/>
                <a:cs typeface="Lato"/>
                <a:sym typeface="Lato"/>
              </a:rPr>
              <a:t>What worked:</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Positive feedback for both solo and group modes</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Social portion would be great with lots of traction</a:t>
            </a:r>
          </a:p>
          <a:p>
            <a:pPr lvl="0" rtl="0" algn="ctr">
              <a:spcBef>
                <a:spcPts val="0"/>
              </a:spcBef>
              <a:buClr>
                <a:schemeClr val="dk2"/>
              </a:buClr>
              <a:buFont typeface="Arial"/>
              <a:buNone/>
            </a:pPr>
            <a:r>
              <a:t/>
            </a:r>
            <a:endParaRPr>
              <a:solidFill>
                <a:schemeClr val="dk2"/>
              </a:solidFill>
              <a:latin typeface="Lato"/>
              <a:ea typeface="Lato"/>
              <a:cs typeface="Lato"/>
              <a:sym typeface="Lato"/>
            </a:endParaRPr>
          </a:p>
          <a:p>
            <a:pPr lvl="0" rtl="0" algn="ctr">
              <a:spcBef>
                <a:spcPts val="0"/>
              </a:spcBef>
              <a:buClr>
                <a:schemeClr val="dk2"/>
              </a:buClr>
              <a:buFont typeface="Arial"/>
              <a:buNone/>
            </a:pPr>
            <a:r>
              <a:rPr lang="en">
                <a:solidFill>
                  <a:schemeClr val="dk2"/>
                </a:solidFill>
                <a:latin typeface="Lato"/>
                <a:ea typeface="Lato"/>
                <a:cs typeface="Lato"/>
                <a:sym typeface="Lato"/>
              </a:rPr>
              <a:t>What didn’t:</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Ryan wouldn’t use solo mode, Weiwei wouldn’t use group mode</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Social is bad without lots of users</a:t>
            </a:r>
          </a:p>
          <a:p>
            <a:pPr lvl="0" rtl="0" algn="ctr">
              <a:spcBef>
                <a:spcPts val="0"/>
              </a:spcBef>
              <a:buClr>
                <a:schemeClr val="dk2"/>
              </a:buClr>
              <a:buFont typeface="Arial"/>
              <a:buNone/>
            </a:pPr>
            <a:r>
              <a:t/>
            </a:r>
            <a:endParaRPr>
              <a:solidFill>
                <a:schemeClr val="dk2"/>
              </a:solidFill>
              <a:latin typeface="Lato"/>
              <a:ea typeface="Lato"/>
              <a:cs typeface="Lato"/>
              <a:sym typeface="Lato"/>
            </a:endParaRPr>
          </a:p>
          <a:p>
            <a:pPr lvl="0" rtl="0" algn="ctr">
              <a:spcBef>
                <a:spcPts val="0"/>
              </a:spcBef>
              <a:buNone/>
            </a:pPr>
            <a:r>
              <a:t/>
            </a:r>
            <a:endParaRPr sz="1800">
              <a:latin typeface="Lato"/>
              <a:ea typeface="Lato"/>
              <a:cs typeface="Lato"/>
              <a:sym typeface="Lato"/>
            </a:endParaRPr>
          </a:p>
        </p:txBody>
      </p:sp>
      <p:sp>
        <p:nvSpPr>
          <p:cNvPr id="390" name="Shape 390"/>
          <p:cNvSpPr txBox="1"/>
          <p:nvPr/>
        </p:nvSpPr>
        <p:spPr>
          <a:xfrm>
            <a:off x="6216575" y="1304325"/>
            <a:ext cx="2377799" cy="2961899"/>
          </a:xfrm>
          <a:prstGeom prst="rect">
            <a:avLst/>
          </a:prstGeom>
          <a:noFill/>
          <a:ln>
            <a:noFill/>
          </a:ln>
        </p:spPr>
        <p:txBody>
          <a:bodyPr anchorCtr="0" anchor="t" bIns="91425" lIns="91425" rIns="91425" tIns="91425">
            <a:noAutofit/>
          </a:bodyPr>
          <a:lstStyle/>
          <a:p>
            <a:pPr lvl="0" rtl="0" algn="ctr">
              <a:spcBef>
                <a:spcPts val="0"/>
              </a:spcBef>
              <a:buNone/>
            </a:pPr>
            <a:r>
              <a:rPr b="1" lang="en" sz="1800">
                <a:solidFill>
                  <a:srgbClr val="FFFFFF"/>
                </a:solidFill>
                <a:latin typeface="Lato"/>
                <a:ea typeface="Lato"/>
                <a:cs typeface="Lato"/>
                <a:sym typeface="Lato"/>
              </a:rPr>
              <a:t>Surprises:</a:t>
            </a:r>
          </a:p>
          <a:p>
            <a:pPr indent="-342900" lvl="0" marL="457200" rtl="0">
              <a:spcBef>
                <a:spcPts val="0"/>
              </a:spcBef>
              <a:buClr>
                <a:srgbClr val="FFFFFF"/>
              </a:buClr>
              <a:buSzPct val="100000"/>
              <a:buFont typeface="Lato"/>
              <a:buChar char="●"/>
            </a:pPr>
            <a:r>
              <a:rPr b="1" lang="en" sz="1800">
                <a:solidFill>
                  <a:srgbClr val="FFFFFF"/>
                </a:solidFill>
                <a:latin typeface="Lato"/>
                <a:ea typeface="Lato"/>
                <a:cs typeface="Lato"/>
                <a:sym typeface="Lato"/>
              </a:rPr>
              <a:t>Different people liked different modes</a:t>
            </a: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a:p>
            <a:pPr lvl="0" rtl="0" algn="ctr">
              <a:spcBef>
                <a:spcPts val="0"/>
              </a:spcBef>
              <a:buNone/>
            </a:pPr>
            <a:r>
              <a:t/>
            </a:r>
            <a:endParaRPr b="1" sz="1800">
              <a:solidFill>
                <a:srgbClr val="FFFFFF"/>
              </a:solidFill>
              <a:latin typeface="Lato"/>
              <a:ea typeface="Lato"/>
              <a:cs typeface="Lato"/>
              <a:sym typeface="Lato"/>
            </a:endParaRP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94" name="Shape 394"/>
        <p:cNvGrpSpPr/>
        <p:nvPr/>
      </p:nvGrpSpPr>
      <p:grpSpPr>
        <a:xfrm>
          <a:off x="0" y="0"/>
          <a:ext cx="0" cy="0"/>
          <a:chOff x="0" y="0"/>
          <a:chExt cx="0" cy="0"/>
        </a:xfrm>
      </p:grpSpPr>
      <p:sp>
        <p:nvSpPr>
          <p:cNvPr id="395" name="Shape 395"/>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pic>
        <p:nvPicPr>
          <p:cNvPr id="396" name="Shape 396"/>
          <p:cNvPicPr preferRelativeResize="0"/>
          <p:nvPr/>
        </p:nvPicPr>
        <p:blipFill>
          <a:blip r:embed="rId3">
            <a:alphaModFix/>
          </a:blip>
          <a:stretch>
            <a:fillRect/>
          </a:stretch>
        </p:blipFill>
        <p:spPr>
          <a:xfrm>
            <a:off x="2927411" y="1338311"/>
            <a:ext cx="3289173" cy="2466874"/>
          </a:xfrm>
          <a:prstGeom prst="rect">
            <a:avLst/>
          </a:prstGeom>
          <a:noFill/>
          <a:ln>
            <a:noFill/>
          </a:ln>
        </p:spPr>
      </p:pic>
      <p:sp>
        <p:nvSpPr>
          <p:cNvPr id="397" name="Shape 397"/>
          <p:cNvSpPr txBox="1"/>
          <p:nvPr/>
        </p:nvSpPr>
        <p:spPr>
          <a:xfrm>
            <a:off x="2907600" y="3839150"/>
            <a:ext cx="3328799" cy="611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Tested by Weiwei, Ryan, and Katherine</a:t>
            </a:r>
          </a:p>
        </p:txBody>
      </p:sp>
      <p:sp>
        <p:nvSpPr>
          <p:cNvPr id="398" name="Shape 398"/>
          <p:cNvSpPr txBox="1"/>
          <p:nvPr/>
        </p:nvSpPr>
        <p:spPr>
          <a:xfrm>
            <a:off x="448375" y="1195650"/>
            <a:ext cx="2377799" cy="3255000"/>
          </a:xfrm>
          <a:prstGeom prst="rect">
            <a:avLst/>
          </a:prstGeom>
          <a:noFill/>
          <a:ln>
            <a:noFill/>
          </a:ln>
        </p:spPr>
        <p:txBody>
          <a:bodyPr anchorCtr="0" anchor="t" bIns="91425" lIns="91425" rIns="91425" tIns="91425">
            <a:noAutofit/>
          </a:bodyPr>
          <a:lstStyle/>
          <a:p>
            <a:pPr lvl="0" rtl="0" algn="ctr">
              <a:spcBef>
                <a:spcPts val="0"/>
              </a:spcBef>
              <a:buNone/>
            </a:pPr>
            <a:r>
              <a:rPr lang="en">
                <a:latin typeface="Lato"/>
                <a:ea typeface="Lato"/>
                <a:cs typeface="Lato"/>
                <a:sym typeface="Lato"/>
              </a:rPr>
              <a:t>What worked:</a:t>
            </a:r>
          </a:p>
          <a:p>
            <a:pPr indent="-228600" lvl="0" marL="457200" rtl="0">
              <a:spcBef>
                <a:spcPts val="0"/>
              </a:spcBef>
              <a:buFont typeface="Lato"/>
              <a:buChar char="●"/>
            </a:pPr>
            <a:r>
              <a:rPr lang="en">
                <a:latin typeface="Lato"/>
                <a:ea typeface="Lato"/>
                <a:cs typeface="Lato"/>
                <a:sym typeface="Lato"/>
              </a:rPr>
              <a:t>Positive feedback for both solo and group modes</a:t>
            </a:r>
          </a:p>
          <a:p>
            <a:pPr indent="-228600" lvl="0" marL="457200" rtl="0">
              <a:spcBef>
                <a:spcPts val="0"/>
              </a:spcBef>
              <a:buFont typeface="Lato"/>
              <a:buChar char="●"/>
            </a:pPr>
            <a:r>
              <a:rPr lang="en">
                <a:latin typeface="Lato"/>
                <a:ea typeface="Lato"/>
                <a:cs typeface="Lato"/>
                <a:sym typeface="Lato"/>
              </a:rPr>
              <a:t>Social portion would be great with lots of traction</a:t>
            </a:r>
          </a:p>
          <a:p>
            <a:pPr lvl="0" rtl="0" algn="ctr">
              <a:spcBef>
                <a:spcPts val="0"/>
              </a:spcBef>
              <a:buNone/>
            </a:pPr>
            <a:r>
              <a:t/>
            </a:r>
            <a:endParaRPr>
              <a:latin typeface="Lato"/>
              <a:ea typeface="Lato"/>
              <a:cs typeface="Lato"/>
              <a:sym typeface="Lato"/>
            </a:endParaRPr>
          </a:p>
          <a:p>
            <a:pPr lvl="0" rtl="0" algn="ctr">
              <a:spcBef>
                <a:spcPts val="0"/>
              </a:spcBef>
              <a:buNone/>
            </a:pPr>
            <a:r>
              <a:rPr lang="en">
                <a:latin typeface="Lato"/>
                <a:ea typeface="Lato"/>
                <a:cs typeface="Lato"/>
                <a:sym typeface="Lato"/>
              </a:rPr>
              <a:t>What didn’t:</a:t>
            </a:r>
          </a:p>
          <a:p>
            <a:pPr indent="-228600" lvl="0" marL="457200" rtl="0">
              <a:spcBef>
                <a:spcPts val="0"/>
              </a:spcBef>
              <a:buFont typeface="Lato"/>
              <a:buChar char="●"/>
            </a:pPr>
            <a:r>
              <a:rPr lang="en">
                <a:latin typeface="Lato"/>
                <a:ea typeface="Lato"/>
                <a:cs typeface="Lato"/>
                <a:sym typeface="Lato"/>
              </a:rPr>
              <a:t>Ryan wouldn’t use solo mode, Weiwei wouldn’t use group mode</a:t>
            </a:r>
          </a:p>
          <a:p>
            <a:pPr indent="-228600" lvl="0" marL="457200" rtl="0">
              <a:spcBef>
                <a:spcPts val="0"/>
              </a:spcBef>
              <a:buFont typeface="Lato"/>
              <a:buChar char="●"/>
            </a:pPr>
            <a:r>
              <a:rPr lang="en">
                <a:latin typeface="Lato"/>
                <a:ea typeface="Lato"/>
                <a:cs typeface="Lato"/>
                <a:sym typeface="Lato"/>
              </a:rPr>
              <a:t>Social is bad without lots of users</a:t>
            </a:r>
          </a:p>
          <a:p>
            <a:pPr lvl="0" rtl="0" algn="ctr">
              <a:spcBef>
                <a:spcPts val="0"/>
              </a:spcBef>
              <a:buNone/>
            </a:pPr>
            <a:r>
              <a:t/>
            </a:r>
            <a:endParaRPr>
              <a:latin typeface="Lato"/>
              <a:ea typeface="Lato"/>
              <a:cs typeface="Lato"/>
              <a:sym typeface="Lato"/>
            </a:endParaRPr>
          </a:p>
        </p:txBody>
      </p:sp>
      <p:sp>
        <p:nvSpPr>
          <p:cNvPr id="399" name="Shape 399"/>
          <p:cNvSpPr txBox="1"/>
          <p:nvPr/>
        </p:nvSpPr>
        <p:spPr>
          <a:xfrm>
            <a:off x="6216575" y="1304325"/>
            <a:ext cx="2377799" cy="3146399"/>
          </a:xfrm>
          <a:prstGeom prst="rect">
            <a:avLst/>
          </a:prstGeom>
          <a:noFill/>
          <a:ln>
            <a:noFill/>
          </a:ln>
        </p:spPr>
        <p:txBody>
          <a:bodyPr anchorCtr="0" anchor="t" bIns="91425" lIns="91425" rIns="91425" tIns="91425">
            <a:noAutofit/>
          </a:bodyPr>
          <a:lstStyle/>
          <a:p>
            <a:pPr lvl="0" rtl="0" algn="ctr">
              <a:spcBef>
                <a:spcPts val="0"/>
              </a:spcBef>
              <a:buNone/>
            </a:pPr>
            <a:r>
              <a:rPr lang="en" sz="1800">
                <a:latin typeface="Lato"/>
                <a:ea typeface="Lato"/>
                <a:cs typeface="Lato"/>
                <a:sym typeface="Lato"/>
              </a:rPr>
              <a:t>Surprises:</a:t>
            </a:r>
          </a:p>
          <a:p>
            <a:pPr indent="-342900" lvl="0" marL="457200" rtl="0">
              <a:spcBef>
                <a:spcPts val="0"/>
              </a:spcBef>
              <a:buSzPct val="100000"/>
              <a:buFont typeface="Lato"/>
              <a:buChar char="●"/>
            </a:pPr>
            <a:r>
              <a:rPr lang="en" sz="1800">
                <a:latin typeface="Lato"/>
                <a:ea typeface="Lato"/>
                <a:cs typeface="Lato"/>
                <a:sym typeface="Lato"/>
              </a:rPr>
              <a:t>Some users would only use one mode</a:t>
            </a:r>
          </a:p>
          <a:p>
            <a:pPr lvl="0" rtl="0" algn="l">
              <a:spcBef>
                <a:spcPts val="0"/>
              </a:spcBef>
              <a:buNone/>
            </a:pPr>
            <a:r>
              <a:t/>
            </a:r>
            <a:endParaRPr sz="1800">
              <a:solidFill>
                <a:srgbClr val="FFFFFF"/>
              </a:solidFill>
              <a:latin typeface="Lato"/>
              <a:ea typeface="Lato"/>
              <a:cs typeface="Lato"/>
              <a:sym typeface="Lato"/>
            </a:endParaRPr>
          </a:p>
          <a:p>
            <a:pPr lvl="0" rtl="0" algn="ctr">
              <a:spcBef>
                <a:spcPts val="0"/>
              </a:spcBef>
              <a:buNone/>
            </a:pPr>
            <a:r>
              <a:rPr b="1" lang="en" sz="1800">
                <a:solidFill>
                  <a:srgbClr val="FFFFFF"/>
                </a:solidFill>
                <a:latin typeface="Lato"/>
                <a:ea typeface="Lato"/>
                <a:cs typeface="Lato"/>
                <a:sym typeface="Lato"/>
              </a:rPr>
              <a:t>New learnings:</a:t>
            </a:r>
          </a:p>
          <a:p>
            <a:pPr indent="-342900" lvl="0" marL="457200" rtl="0">
              <a:spcBef>
                <a:spcPts val="0"/>
              </a:spcBef>
              <a:buClr>
                <a:srgbClr val="FFFFFF"/>
              </a:buClr>
              <a:buSzPct val="100000"/>
              <a:buFont typeface="Lato"/>
              <a:buChar char="●"/>
            </a:pPr>
            <a:r>
              <a:rPr b="1" lang="en" sz="1800">
                <a:solidFill>
                  <a:srgbClr val="FFFFFF"/>
                </a:solidFill>
                <a:latin typeface="Lato"/>
                <a:ea typeface="Lato"/>
                <a:cs typeface="Lato"/>
                <a:sym typeface="Lato"/>
              </a:rPr>
              <a:t>Re-design “social” aspect</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03" name="Shape 403"/>
        <p:cNvGrpSpPr/>
        <p:nvPr/>
      </p:nvGrpSpPr>
      <p:grpSpPr>
        <a:xfrm>
          <a:off x="0" y="0"/>
          <a:ext cx="0" cy="0"/>
          <a:chOff x="0" y="0"/>
          <a:chExt cx="0" cy="0"/>
        </a:xfrm>
      </p:grpSpPr>
      <p:sp>
        <p:nvSpPr>
          <p:cNvPr id="404" name="Shape 404"/>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sp>
        <p:nvSpPr>
          <p:cNvPr id="405" name="Shape 405"/>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Valid assumption: people would use an pride-based system to motivate them to focus on real life</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09" name="Shape 409"/>
        <p:cNvGrpSpPr/>
        <p:nvPr/>
      </p:nvGrpSpPr>
      <p:grpSpPr>
        <a:xfrm>
          <a:off x="0" y="0"/>
          <a:ext cx="0" cy="0"/>
          <a:chOff x="0" y="0"/>
          <a:chExt cx="0" cy="0"/>
        </a:xfrm>
      </p:grpSpPr>
      <p:sp>
        <p:nvSpPr>
          <p:cNvPr id="410" name="Shape 410"/>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sp>
        <p:nvSpPr>
          <p:cNvPr id="411" name="Shape 411"/>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Valid assumption: people would use an pride-based system to motivate them to focus on real life</a:t>
            </a:r>
          </a:p>
          <a:p>
            <a:pPr indent="-381000" lvl="1" marL="914400" rtl="0">
              <a:spcBef>
                <a:spcPts val="0"/>
              </a:spcBef>
              <a:buClr>
                <a:srgbClr val="FFFFFF"/>
              </a:buClr>
              <a:buSzPct val="100000"/>
              <a:buFont typeface="Lato"/>
              <a:buChar char="○"/>
            </a:pPr>
            <a:r>
              <a:rPr lang="en" sz="2400">
                <a:solidFill>
                  <a:srgbClr val="FFFFFF"/>
                </a:solidFill>
                <a:latin typeface="Lato"/>
                <a:ea typeface="Lato"/>
                <a:cs typeface="Lato"/>
                <a:sym typeface="Lato"/>
              </a:rPr>
              <a:t>Both testing groups confirmed they would use Phocus in different scenarios</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15" name="Shape 415"/>
        <p:cNvGrpSpPr/>
        <p:nvPr/>
      </p:nvGrpSpPr>
      <p:grpSpPr>
        <a:xfrm>
          <a:off x="0" y="0"/>
          <a:ext cx="0" cy="0"/>
          <a:chOff x="0" y="0"/>
          <a:chExt cx="0" cy="0"/>
        </a:xfrm>
      </p:grpSpPr>
      <p:sp>
        <p:nvSpPr>
          <p:cNvPr id="416" name="Shape 416"/>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Phocus</a:t>
            </a:r>
          </a:p>
        </p:txBody>
      </p:sp>
      <p:sp>
        <p:nvSpPr>
          <p:cNvPr id="417" name="Shape 417"/>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Valid assumption: people would use an pride-based system to motivate them to focus on real life</a:t>
            </a:r>
          </a:p>
          <a:p>
            <a:pPr indent="-381000" lvl="1" marL="914400" rtl="0">
              <a:spcBef>
                <a:spcPts val="0"/>
              </a:spcBef>
              <a:buSzPct val="100000"/>
              <a:buFont typeface="Lato"/>
              <a:buChar char="○"/>
            </a:pPr>
            <a:r>
              <a:rPr lang="en" sz="2400">
                <a:latin typeface="Lato"/>
                <a:ea typeface="Lato"/>
                <a:cs typeface="Lato"/>
                <a:sym typeface="Lato"/>
              </a:rPr>
              <a:t>Both testing groups confirmed they would use Phocus in different scenarios</a:t>
            </a: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New assumption:  the ‘power users’ will have extroverted personalities</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21" name="Shape 421"/>
        <p:cNvGrpSpPr/>
        <p:nvPr/>
      </p:nvGrpSpPr>
      <p:grpSpPr>
        <a:xfrm>
          <a:off x="0" y="0"/>
          <a:ext cx="0" cy="0"/>
          <a:chOff x="0" y="0"/>
          <a:chExt cx="0" cy="0"/>
        </a:xfrm>
      </p:grpSpPr>
      <p:sp>
        <p:nvSpPr>
          <p:cNvPr id="422" name="Shape 422"/>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Why Phocus?</a:t>
            </a:r>
          </a:p>
        </p:txBody>
      </p:sp>
      <p:sp>
        <p:nvSpPr>
          <p:cNvPr id="423" name="Shape 423"/>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Smartphone distraction is a pain point - benefits everyone</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27" name="Shape 427"/>
        <p:cNvGrpSpPr/>
        <p:nvPr/>
      </p:nvGrpSpPr>
      <p:grpSpPr>
        <a:xfrm>
          <a:off x="0" y="0"/>
          <a:ext cx="0" cy="0"/>
          <a:chOff x="0" y="0"/>
          <a:chExt cx="0" cy="0"/>
        </a:xfrm>
      </p:grpSpPr>
      <p:sp>
        <p:nvSpPr>
          <p:cNvPr id="428" name="Shape 428"/>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Why Phocus?</a:t>
            </a:r>
          </a:p>
        </p:txBody>
      </p:sp>
      <p:sp>
        <p:nvSpPr>
          <p:cNvPr id="429" name="Shape 429"/>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Smartphone distraction is a pain point - benefits everyone</a:t>
            </a: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Solves a real problem</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33" name="Shape 433"/>
        <p:cNvGrpSpPr/>
        <p:nvPr/>
      </p:nvGrpSpPr>
      <p:grpSpPr>
        <a:xfrm>
          <a:off x="0" y="0"/>
          <a:ext cx="0" cy="0"/>
          <a:chOff x="0" y="0"/>
          <a:chExt cx="0" cy="0"/>
        </a:xfrm>
      </p:grpSpPr>
      <p:sp>
        <p:nvSpPr>
          <p:cNvPr id="434" name="Shape 434"/>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Why Phocus?</a:t>
            </a:r>
          </a:p>
        </p:txBody>
      </p:sp>
      <p:sp>
        <p:nvSpPr>
          <p:cNvPr id="435" name="Shape 435"/>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Smartphone distraction is a pain point - benefits everyone</a:t>
            </a:r>
          </a:p>
          <a:p>
            <a:pPr indent="-381000" lvl="0" marL="457200" rtl="0">
              <a:spcBef>
                <a:spcPts val="0"/>
              </a:spcBef>
              <a:buSzPct val="100000"/>
              <a:buFont typeface="Lato"/>
              <a:buChar char="●"/>
            </a:pPr>
            <a:r>
              <a:rPr lang="en" sz="2400">
                <a:latin typeface="Lato"/>
                <a:ea typeface="Lato"/>
                <a:cs typeface="Lato"/>
                <a:sym typeface="Lato"/>
              </a:rPr>
              <a:t>Solves a real problem</a:t>
            </a:r>
          </a:p>
          <a:p>
            <a:pPr indent="-381000" lvl="0" marL="457200" rtl="0">
              <a:spcBef>
                <a:spcPts val="0"/>
              </a:spcBef>
              <a:buClr>
                <a:srgbClr val="FFFFFF"/>
              </a:buClr>
              <a:buSzPct val="100000"/>
              <a:buFont typeface="Lato"/>
              <a:buChar char="●"/>
            </a:pPr>
            <a:r>
              <a:rPr lang="en" sz="2400">
                <a:solidFill>
                  <a:srgbClr val="FFFFFF"/>
                </a:solidFill>
                <a:latin typeface="Lato"/>
                <a:ea typeface="Lato"/>
                <a:cs typeface="Lato"/>
                <a:sym typeface="Lato"/>
              </a:rPr>
              <a:t>Simple, but not easy</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99" name="Shape 99"/>
        <p:cNvGrpSpPr/>
        <p:nvPr/>
      </p:nvGrpSpPr>
      <p:grpSpPr>
        <a:xfrm>
          <a:off x="0" y="0"/>
          <a:ext cx="0" cy="0"/>
          <a:chOff x="0" y="0"/>
          <a:chExt cx="0" cy="0"/>
        </a:xfrm>
      </p:grpSpPr>
      <p:sp>
        <p:nvSpPr>
          <p:cNvPr id="100" name="Shape 100"/>
          <p:cNvSpPr txBox="1"/>
          <p:nvPr>
            <p:ph idx="1" type="body"/>
          </p:nvPr>
        </p:nvSpPr>
        <p:spPr>
          <a:xfrm>
            <a:off x="377700" y="3259550"/>
            <a:ext cx="8388600" cy="1631700"/>
          </a:xfrm>
          <a:prstGeom prst="rect">
            <a:avLst/>
          </a:prstGeom>
        </p:spPr>
        <p:txBody>
          <a:bodyPr anchorCtr="0" anchor="ctr" bIns="91425" lIns="91425" rIns="91425" tIns="91425">
            <a:noAutofit/>
          </a:bodyPr>
          <a:lstStyle/>
          <a:p>
            <a:pPr lvl="0" rtl="0">
              <a:spcBef>
                <a:spcPts val="0"/>
              </a:spcBef>
              <a:buClr>
                <a:schemeClr val="dk2"/>
              </a:buClr>
              <a:buSzPct val="61111"/>
              <a:buFont typeface="Arial"/>
              <a:buNone/>
            </a:pPr>
            <a:r>
              <a:rPr b="1" lang="en">
                <a:solidFill>
                  <a:srgbClr val="000000"/>
                </a:solidFill>
              </a:rPr>
              <a:t>Did: </a:t>
            </a:r>
            <a:r>
              <a:rPr lang="en">
                <a:solidFill>
                  <a:srgbClr val="000000"/>
                </a:solidFill>
              </a:rPr>
              <a:t>He spoke much slower when talking about his Adderall withdrawals</a:t>
            </a:r>
          </a:p>
          <a:p>
            <a:pPr lvl="0" rtl="0">
              <a:spcBef>
                <a:spcPts val="0"/>
              </a:spcBef>
              <a:buClr>
                <a:schemeClr val="dk2"/>
              </a:buClr>
              <a:buSzPct val="61111"/>
              <a:buFont typeface="Arial"/>
              <a:buNone/>
            </a:pPr>
            <a:r>
              <a:rPr b="1" lang="en">
                <a:solidFill>
                  <a:srgbClr val="FFFFFF"/>
                </a:solidFill>
              </a:rPr>
              <a:t>Said: </a:t>
            </a:r>
            <a:r>
              <a:rPr lang="en">
                <a:solidFill>
                  <a:srgbClr val="FFFFFF"/>
                </a:solidFill>
              </a:rPr>
              <a:t>“I felt I was alone fighting this addiction; I was helpless.”</a:t>
            </a:r>
          </a:p>
          <a:p>
            <a:pPr lvl="0" rtl="0">
              <a:spcBef>
                <a:spcPts val="0"/>
              </a:spcBef>
              <a:buNone/>
            </a:pPr>
            <a:r>
              <a:rPr b="1" lang="en">
                <a:solidFill>
                  <a:srgbClr val="000000"/>
                </a:solidFill>
              </a:rPr>
              <a:t>Felt: </a:t>
            </a:r>
            <a:r>
              <a:rPr lang="en">
                <a:solidFill>
                  <a:srgbClr val="000000"/>
                </a:solidFill>
              </a:rPr>
              <a:t>Happy to explain how Adderall “pressed the pedal for him” </a:t>
            </a:r>
          </a:p>
          <a:p>
            <a:pPr lvl="0" rtl="0">
              <a:spcBef>
                <a:spcPts val="0"/>
              </a:spcBef>
              <a:buNone/>
            </a:pPr>
            <a:r>
              <a:rPr b="1" lang="en">
                <a:solidFill>
                  <a:srgbClr val="FFFFFF"/>
                </a:solidFill>
              </a:rPr>
              <a:t>Thought: </a:t>
            </a:r>
            <a:r>
              <a:rPr lang="en">
                <a:solidFill>
                  <a:srgbClr val="FFFFFF"/>
                </a:solidFill>
              </a:rPr>
              <a:t>the best way to fight an addiction is with discipline and being open with his family</a:t>
            </a:r>
          </a:p>
          <a:p>
            <a:pPr lvl="0" rtl="0">
              <a:spcBef>
                <a:spcPts val="0"/>
              </a:spcBef>
              <a:buNone/>
            </a:pPr>
            <a:r>
              <a:t/>
            </a:r>
            <a:endParaRPr>
              <a:solidFill>
                <a:srgbClr val="FFFFFF"/>
              </a:solidFill>
            </a:endParaRPr>
          </a:p>
        </p:txBody>
      </p:sp>
      <p:sp>
        <p:nvSpPr>
          <p:cNvPr id="101" name="Shape 101"/>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INT 1</a:t>
            </a:r>
          </a:p>
        </p:txBody>
      </p:sp>
      <p:pic>
        <p:nvPicPr>
          <p:cNvPr id="102" name="Shape 102"/>
          <p:cNvPicPr preferRelativeResize="0"/>
          <p:nvPr/>
        </p:nvPicPr>
        <p:blipFill>
          <a:blip r:embed="rId3">
            <a:alphaModFix/>
          </a:blip>
          <a:stretch>
            <a:fillRect/>
          </a:stretch>
        </p:blipFill>
        <p:spPr>
          <a:xfrm>
            <a:off x="3411595" y="326599"/>
            <a:ext cx="2320799" cy="2758249"/>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39" name="Shape 439"/>
        <p:cNvGrpSpPr/>
        <p:nvPr/>
      </p:nvGrpSpPr>
      <p:grpSpPr>
        <a:xfrm>
          <a:off x="0" y="0"/>
          <a:ext cx="0" cy="0"/>
          <a:chOff x="0" y="0"/>
          <a:chExt cx="0" cy="0"/>
        </a:xfrm>
      </p:grpSpPr>
      <p:sp>
        <p:nvSpPr>
          <p:cNvPr id="440" name="Shape 440"/>
          <p:cNvSpPr txBox="1"/>
          <p:nvPr/>
        </p:nvSpPr>
        <p:spPr>
          <a:xfrm>
            <a:off x="1673250" y="692925"/>
            <a:ext cx="5797500" cy="611399"/>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Lato"/>
                <a:ea typeface="Lato"/>
                <a:cs typeface="Lato"/>
                <a:sym typeface="Lato"/>
              </a:rPr>
              <a:t>Why Phocus?</a:t>
            </a:r>
          </a:p>
        </p:txBody>
      </p:sp>
      <p:sp>
        <p:nvSpPr>
          <p:cNvPr id="441" name="Shape 441"/>
          <p:cNvSpPr txBox="1"/>
          <p:nvPr/>
        </p:nvSpPr>
        <p:spPr>
          <a:xfrm>
            <a:off x="529900" y="1304325"/>
            <a:ext cx="8192999" cy="30843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Lato"/>
              <a:buChar char="●"/>
            </a:pPr>
            <a:r>
              <a:rPr lang="en" sz="2400">
                <a:latin typeface="Lato"/>
                <a:ea typeface="Lato"/>
                <a:cs typeface="Lato"/>
                <a:sym typeface="Lato"/>
              </a:rPr>
              <a:t>Smartphone distraction is a pain point - benefits everyone</a:t>
            </a:r>
          </a:p>
          <a:p>
            <a:pPr indent="-381000" lvl="0" marL="457200" rtl="0">
              <a:spcBef>
                <a:spcPts val="0"/>
              </a:spcBef>
              <a:buSzPct val="100000"/>
              <a:buFont typeface="Lato"/>
              <a:buChar char="●"/>
            </a:pPr>
            <a:r>
              <a:rPr lang="en" sz="2400">
                <a:latin typeface="Lato"/>
                <a:ea typeface="Lato"/>
                <a:cs typeface="Lato"/>
                <a:sym typeface="Lato"/>
              </a:rPr>
              <a:t>Solves a real problem</a:t>
            </a:r>
          </a:p>
          <a:p>
            <a:pPr indent="-381000" lvl="0" marL="457200" rtl="0">
              <a:spcBef>
                <a:spcPts val="0"/>
              </a:spcBef>
              <a:buSzPct val="100000"/>
              <a:buFont typeface="Lato"/>
              <a:buChar char="●"/>
            </a:pPr>
            <a:r>
              <a:rPr lang="en" sz="2400">
                <a:latin typeface="Lato"/>
                <a:ea typeface="Lato"/>
                <a:cs typeface="Lato"/>
                <a:sym typeface="Lato"/>
              </a:rPr>
              <a:t>Simple, but not easy</a:t>
            </a:r>
          </a:p>
          <a:p>
            <a:pPr indent="-381000" lvl="0" marL="457200" rtl="0">
              <a:spcBef>
                <a:spcPts val="0"/>
              </a:spcBef>
              <a:buClr>
                <a:srgbClr val="FFFFFF"/>
              </a:buClr>
              <a:buSzPct val="100000"/>
              <a:buFont typeface="Lato"/>
              <a:buChar char="●"/>
            </a:pPr>
            <a:r>
              <a:rPr lang="en" sz="2400">
                <a:solidFill>
                  <a:schemeClr val="lt1"/>
                </a:solidFill>
                <a:latin typeface="Lato"/>
                <a:ea typeface="Lato"/>
                <a:cs typeface="Lato"/>
                <a:sym typeface="Lato"/>
              </a:rPr>
              <a:t>Fun!</a:t>
            </a:r>
          </a:p>
          <a:p>
            <a:pPr lvl="0" rtl="0">
              <a:spcBef>
                <a:spcPts val="0"/>
              </a:spcBef>
              <a:buNone/>
            </a:pPr>
            <a:r>
              <a:t/>
            </a:r>
            <a:endParaRPr sz="2400">
              <a:solidFill>
                <a:srgbClr val="FFFFFF"/>
              </a:solidFill>
              <a:latin typeface="Lato"/>
              <a:ea typeface="Lato"/>
              <a:cs typeface="Lato"/>
              <a:sym typeface="Lato"/>
            </a:endParaRPr>
          </a:p>
          <a:p>
            <a:pPr lvl="0" rtl="0">
              <a:spcBef>
                <a:spcPts val="0"/>
              </a:spcBef>
              <a:buNone/>
            </a:pPr>
            <a:r>
              <a:t/>
            </a:r>
            <a:endParaRPr sz="2400">
              <a:solidFill>
                <a:srgbClr val="FFFFFF"/>
              </a:solidFill>
              <a:latin typeface="Lato"/>
              <a:ea typeface="Lato"/>
              <a:cs typeface="Lato"/>
              <a:sym typeface="Lato"/>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5" name="Shape 445"/>
        <p:cNvGrpSpPr/>
        <p:nvPr/>
      </p:nvGrpSpPr>
      <p:grpSpPr>
        <a:xfrm>
          <a:off x="0" y="0"/>
          <a:ext cx="0" cy="0"/>
          <a:chOff x="0" y="0"/>
          <a:chExt cx="0" cy="0"/>
        </a:xfrm>
      </p:grpSpPr>
      <p:sp>
        <p:nvSpPr>
          <p:cNvPr id="446" name="Shape 446"/>
          <p:cNvSpPr txBox="1"/>
          <p:nvPr>
            <p:ph type="title"/>
          </p:nvPr>
        </p:nvSpPr>
        <p:spPr>
          <a:xfrm>
            <a:off x="406425" y="1806825"/>
            <a:ext cx="8296799" cy="1541999"/>
          </a:xfrm>
          <a:prstGeom prst="rect">
            <a:avLst/>
          </a:prstGeom>
        </p:spPr>
        <p:txBody>
          <a:bodyPr anchorCtr="0" anchor="ctr" bIns="91425" lIns="91425" rIns="91425" tIns="91425">
            <a:noAutofit/>
          </a:bodyPr>
          <a:lstStyle/>
          <a:p>
            <a:pPr rtl="0">
              <a:spcBef>
                <a:spcPts val="0"/>
              </a:spcBef>
              <a:buNone/>
            </a:pPr>
            <a:r>
              <a:rPr lang="en"/>
              <a:t>Thank You!</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06" name="Shape 106"/>
        <p:cNvGrpSpPr/>
        <p:nvPr/>
      </p:nvGrpSpPr>
      <p:grpSpPr>
        <a:xfrm>
          <a:off x="0" y="0"/>
          <a:ext cx="0" cy="0"/>
          <a:chOff x="0" y="0"/>
          <a:chExt cx="0" cy="0"/>
        </a:xfrm>
      </p:grpSpPr>
      <p:sp>
        <p:nvSpPr>
          <p:cNvPr id="107" name="Shape 107"/>
          <p:cNvSpPr txBox="1"/>
          <p:nvPr>
            <p:ph idx="1" type="body"/>
          </p:nvPr>
        </p:nvSpPr>
        <p:spPr>
          <a:xfrm>
            <a:off x="377700" y="4201575"/>
            <a:ext cx="8388600" cy="689700"/>
          </a:xfrm>
          <a:prstGeom prst="rect">
            <a:avLst/>
          </a:prstGeom>
        </p:spPr>
        <p:txBody>
          <a:bodyPr anchorCtr="0" anchor="ctr" bIns="91425" lIns="91425" rIns="91425" tIns="91425">
            <a:noAutofit/>
          </a:bodyPr>
          <a:lstStyle/>
          <a:p>
            <a:pPr lvl="0" rtl="0">
              <a:spcBef>
                <a:spcPts val="0"/>
              </a:spcBef>
              <a:buNone/>
            </a:pPr>
            <a:r>
              <a:rPr b="1" lang="en">
                <a:solidFill>
                  <a:srgbClr val="FFFFFF"/>
                </a:solidFill>
              </a:rPr>
              <a:t>We met </a:t>
            </a:r>
            <a:r>
              <a:rPr lang="en">
                <a:solidFill>
                  <a:srgbClr val="FFFFFF"/>
                </a:solidFill>
              </a:rPr>
              <a:t>Professor Gotlib, the Chair of the Psych Dept and expert in addiction.</a:t>
            </a:r>
          </a:p>
        </p:txBody>
      </p:sp>
      <p:sp>
        <p:nvSpPr>
          <p:cNvPr id="108" name="Shape 108"/>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INT 2</a:t>
            </a:r>
          </a:p>
        </p:txBody>
      </p:sp>
      <p:pic>
        <p:nvPicPr>
          <p:cNvPr id="109" name="Shape 109"/>
          <p:cNvPicPr preferRelativeResize="0"/>
          <p:nvPr/>
        </p:nvPicPr>
        <p:blipFill>
          <a:blip r:embed="rId3">
            <a:alphaModFix/>
          </a:blip>
          <a:stretch>
            <a:fillRect/>
          </a:stretch>
        </p:blipFill>
        <p:spPr>
          <a:xfrm>
            <a:off x="3578562" y="555202"/>
            <a:ext cx="1839224" cy="205762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13" name="Shape 113"/>
        <p:cNvGrpSpPr/>
        <p:nvPr/>
      </p:nvGrpSpPr>
      <p:grpSpPr>
        <a:xfrm>
          <a:off x="0" y="0"/>
          <a:ext cx="0" cy="0"/>
          <a:chOff x="0" y="0"/>
          <a:chExt cx="0" cy="0"/>
        </a:xfrm>
      </p:grpSpPr>
      <p:sp>
        <p:nvSpPr>
          <p:cNvPr id="114" name="Shape 114"/>
          <p:cNvSpPr txBox="1"/>
          <p:nvPr>
            <p:ph idx="1" type="body"/>
          </p:nvPr>
        </p:nvSpPr>
        <p:spPr>
          <a:xfrm>
            <a:off x="377700" y="3306650"/>
            <a:ext cx="8388600" cy="1584599"/>
          </a:xfrm>
          <a:prstGeom prst="rect">
            <a:avLst/>
          </a:prstGeom>
        </p:spPr>
        <p:txBody>
          <a:bodyPr anchorCtr="0" anchor="ctr" bIns="91425" lIns="91425" rIns="91425" tIns="91425">
            <a:noAutofit/>
          </a:bodyPr>
          <a:lstStyle/>
          <a:p>
            <a:pPr lvl="0" rtl="0">
              <a:spcBef>
                <a:spcPts val="0"/>
              </a:spcBef>
              <a:buClr>
                <a:schemeClr val="dk2"/>
              </a:buClr>
              <a:buSzPct val="61111"/>
              <a:buFont typeface="Arial"/>
              <a:buNone/>
            </a:pPr>
            <a:r>
              <a:rPr b="1" lang="en">
                <a:solidFill>
                  <a:srgbClr val="000000"/>
                </a:solidFill>
              </a:rPr>
              <a:t>Did: </a:t>
            </a:r>
            <a:r>
              <a:rPr lang="en">
                <a:solidFill>
                  <a:srgbClr val="000000"/>
                </a:solidFill>
              </a:rPr>
              <a:t>Looked to the floor while thinking about the research</a:t>
            </a:r>
          </a:p>
          <a:p>
            <a:pPr lvl="0" rtl="0">
              <a:spcBef>
                <a:spcPts val="0"/>
              </a:spcBef>
              <a:buClr>
                <a:schemeClr val="dk2"/>
              </a:buClr>
              <a:buSzPct val="61111"/>
              <a:buFont typeface="Arial"/>
              <a:buNone/>
            </a:pPr>
            <a:r>
              <a:rPr b="1" lang="en">
                <a:solidFill>
                  <a:schemeClr val="lt1"/>
                </a:solidFill>
              </a:rPr>
              <a:t>Said: </a:t>
            </a:r>
            <a:r>
              <a:rPr lang="en">
                <a:solidFill>
                  <a:schemeClr val="lt1"/>
                </a:solidFill>
              </a:rPr>
              <a:t>“The mechanism triggering binging is extremely complex, but it is clear that self-esteem plays a critical role.”</a:t>
            </a:r>
          </a:p>
          <a:p>
            <a:pPr lvl="0" rtl="0">
              <a:spcBef>
                <a:spcPts val="0"/>
              </a:spcBef>
              <a:buNone/>
            </a:pPr>
            <a:r>
              <a:rPr b="1" lang="en">
                <a:solidFill>
                  <a:srgbClr val="000000"/>
                </a:solidFill>
              </a:rPr>
              <a:t>Felt: </a:t>
            </a:r>
            <a:r>
              <a:rPr lang="en">
                <a:solidFill>
                  <a:srgbClr val="000000"/>
                </a:solidFill>
              </a:rPr>
              <a:t>Cautious about the new developments in the field</a:t>
            </a:r>
          </a:p>
          <a:p>
            <a:pPr lvl="0" rtl="0">
              <a:spcBef>
                <a:spcPts val="0"/>
              </a:spcBef>
              <a:buNone/>
            </a:pPr>
            <a:r>
              <a:rPr b="1" lang="en">
                <a:solidFill>
                  <a:srgbClr val="000000"/>
                </a:solidFill>
              </a:rPr>
              <a:t>Thought: </a:t>
            </a:r>
            <a:r>
              <a:rPr lang="en">
                <a:solidFill>
                  <a:srgbClr val="000000"/>
                </a:solidFill>
              </a:rPr>
              <a:t>It would be difficult to identify the main trigger of binging</a:t>
            </a:r>
          </a:p>
          <a:p>
            <a:pPr lvl="0" rtl="0">
              <a:spcBef>
                <a:spcPts val="0"/>
              </a:spcBef>
              <a:buNone/>
            </a:pPr>
            <a:r>
              <a:t/>
            </a:r>
            <a:endParaRPr>
              <a:solidFill>
                <a:srgbClr val="FFFFFF"/>
              </a:solidFill>
            </a:endParaRPr>
          </a:p>
        </p:txBody>
      </p:sp>
      <p:sp>
        <p:nvSpPr>
          <p:cNvPr id="115" name="Shape 115"/>
          <p:cNvSpPr txBox="1"/>
          <p:nvPr/>
        </p:nvSpPr>
        <p:spPr>
          <a:xfrm>
            <a:off x="185075" y="61700"/>
            <a:ext cx="715800" cy="493499"/>
          </a:xfrm>
          <a:prstGeom prst="rect">
            <a:avLst/>
          </a:prstGeom>
          <a:noFill/>
          <a:ln>
            <a:noFill/>
          </a:ln>
        </p:spPr>
        <p:txBody>
          <a:bodyPr anchorCtr="0" anchor="t" bIns="91425" lIns="91425" rIns="91425" tIns="91425">
            <a:noAutofit/>
          </a:bodyPr>
          <a:lstStyle/>
          <a:p>
            <a:pPr lvl="0" rtl="0">
              <a:spcBef>
                <a:spcPts val="0"/>
              </a:spcBef>
              <a:buNone/>
            </a:pPr>
            <a:r>
              <a:rPr lang="en"/>
              <a:t>INT 2</a:t>
            </a:r>
          </a:p>
        </p:txBody>
      </p:sp>
      <p:pic>
        <p:nvPicPr>
          <p:cNvPr id="116" name="Shape 116"/>
          <p:cNvPicPr preferRelativeResize="0"/>
          <p:nvPr/>
        </p:nvPicPr>
        <p:blipFill>
          <a:blip r:embed="rId3">
            <a:alphaModFix/>
          </a:blip>
          <a:stretch>
            <a:fillRect/>
          </a:stretch>
        </p:blipFill>
        <p:spPr>
          <a:xfrm>
            <a:off x="3578562" y="555202"/>
            <a:ext cx="1839224" cy="205762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20" name="Shape 120"/>
        <p:cNvGrpSpPr/>
        <p:nvPr/>
      </p:nvGrpSpPr>
      <p:grpSpPr>
        <a:xfrm>
          <a:off x="0" y="0"/>
          <a:ext cx="0" cy="0"/>
          <a:chOff x="0" y="0"/>
          <a:chExt cx="0" cy="0"/>
        </a:xfrm>
      </p:grpSpPr>
      <p:sp>
        <p:nvSpPr>
          <p:cNvPr id="121" name="Shape 121"/>
          <p:cNvSpPr txBox="1"/>
          <p:nvPr/>
        </p:nvSpPr>
        <p:spPr>
          <a:xfrm>
            <a:off x="1017600" y="1596775"/>
            <a:ext cx="6956399" cy="2377799"/>
          </a:xfrm>
          <a:prstGeom prst="rect">
            <a:avLst/>
          </a:prstGeom>
          <a:noFill/>
          <a:ln>
            <a:noFill/>
          </a:ln>
        </p:spPr>
        <p:txBody>
          <a:bodyPr anchorCtr="0" anchor="t" bIns="91425" lIns="91425" rIns="91425" tIns="91425">
            <a:noAutofit/>
          </a:bodyPr>
          <a:lstStyle/>
          <a:p>
            <a:pPr rtl="0" algn="ctr">
              <a:spcBef>
                <a:spcPts val="0"/>
              </a:spcBef>
              <a:buNone/>
            </a:pPr>
            <a:r>
              <a:rPr b="1" lang="en" sz="4800">
                <a:solidFill>
                  <a:srgbClr val="FFFFFF"/>
                </a:solidFill>
                <a:latin typeface="Raleway"/>
                <a:ea typeface="Raleway"/>
                <a:cs typeface="Raleway"/>
                <a:sym typeface="Raleway"/>
              </a:rPr>
              <a:t>POVs, HMWs, </a:t>
            </a:r>
          </a:p>
          <a:p>
            <a:pPr lvl="0" rtl="0" algn="ctr">
              <a:spcBef>
                <a:spcPts val="0"/>
              </a:spcBef>
              <a:buNone/>
            </a:pPr>
            <a:r>
              <a:rPr b="1" lang="en" sz="4800">
                <a:solidFill>
                  <a:srgbClr val="FFFFFF"/>
                </a:solidFill>
                <a:latin typeface="Raleway"/>
                <a:ea typeface="Raleway"/>
                <a:cs typeface="Raleway"/>
                <a:sym typeface="Raleway"/>
              </a:rPr>
              <a:t>and Prototypes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25" name="Shape 125"/>
        <p:cNvGrpSpPr/>
        <p:nvPr/>
      </p:nvGrpSpPr>
      <p:grpSpPr>
        <a:xfrm>
          <a:off x="0" y="0"/>
          <a:ext cx="0" cy="0"/>
          <a:chOff x="0" y="0"/>
          <a:chExt cx="0" cy="0"/>
        </a:xfrm>
      </p:grpSpPr>
      <p:sp>
        <p:nvSpPr>
          <p:cNvPr id="126" name="Shape 126"/>
          <p:cNvSpPr txBox="1"/>
          <p:nvPr>
            <p:ph idx="1" type="body"/>
          </p:nvPr>
        </p:nvSpPr>
        <p:spPr>
          <a:xfrm>
            <a:off x="377725" y="4588450"/>
            <a:ext cx="8388600" cy="445499"/>
          </a:xfrm>
          <a:prstGeom prst="rect">
            <a:avLst/>
          </a:prstGeom>
        </p:spPr>
        <p:txBody>
          <a:bodyPr anchorCtr="0" anchor="ctr" bIns="91425" lIns="91425" rIns="91425" tIns="91425">
            <a:noAutofit/>
          </a:bodyPr>
          <a:lstStyle/>
          <a:p>
            <a:pPr lvl="0" rtl="0">
              <a:spcBef>
                <a:spcPts val="0"/>
              </a:spcBef>
              <a:buClr>
                <a:schemeClr val="dk2"/>
              </a:buClr>
              <a:buSzPct val="61111"/>
              <a:buFont typeface="Arial"/>
              <a:buNone/>
            </a:pPr>
            <a:r>
              <a:rPr b="1" lang="en">
                <a:solidFill>
                  <a:schemeClr val="lt1"/>
                </a:solidFill>
              </a:rPr>
              <a:t>We met </a:t>
            </a:r>
            <a:r>
              <a:rPr lang="en">
                <a:solidFill>
                  <a:schemeClr val="lt1"/>
                </a:solidFill>
              </a:rPr>
              <a:t>Professor Gotlib, the Chair of the Psych Dept.</a:t>
            </a:r>
          </a:p>
          <a:p>
            <a:pPr lvl="0" rtl="0">
              <a:spcBef>
                <a:spcPts val="0"/>
              </a:spcBef>
              <a:buClr>
                <a:schemeClr val="dk2"/>
              </a:buClr>
              <a:buFont typeface="Arial"/>
              <a:buNone/>
            </a:pPr>
            <a:r>
              <a:t/>
            </a:r>
            <a:endParaRPr b="1">
              <a:solidFill>
                <a:schemeClr val="lt1"/>
              </a:solidFill>
            </a:endParaRPr>
          </a:p>
          <a:p>
            <a:pPr>
              <a:spcBef>
                <a:spcPts val="0"/>
              </a:spcBef>
              <a:buNone/>
            </a:pPr>
            <a:r>
              <a:t/>
            </a:r>
            <a:endParaRPr>
              <a:solidFill>
                <a:schemeClr val="lt1"/>
              </a:solidFill>
            </a:endParaRPr>
          </a:p>
        </p:txBody>
      </p:sp>
      <p:sp>
        <p:nvSpPr>
          <p:cNvPr id="127" name="Shape 127"/>
          <p:cNvSpPr txBox="1"/>
          <p:nvPr/>
        </p:nvSpPr>
        <p:spPr>
          <a:xfrm>
            <a:off x="185075" y="61700"/>
            <a:ext cx="715800" cy="493499"/>
          </a:xfrm>
          <a:prstGeom prst="rect">
            <a:avLst/>
          </a:prstGeom>
          <a:noFill/>
          <a:ln>
            <a:noFill/>
          </a:ln>
        </p:spPr>
        <p:txBody>
          <a:bodyPr anchorCtr="0" anchor="t" bIns="91425" lIns="91425" rIns="91425" tIns="91425">
            <a:noAutofit/>
          </a:bodyPr>
          <a:lstStyle/>
          <a:p>
            <a:pPr>
              <a:spcBef>
                <a:spcPts val="0"/>
              </a:spcBef>
              <a:buNone/>
            </a:pPr>
            <a:r>
              <a:rPr lang="en"/>
              <a:t>POV 1</a:t>
            </a:r>
          </a:p>
        </p:txBody>
      </p:sp>
      <p:pic>
        <p:nvPicPr>
          <p:cNvPr id="128" name="Shape 128"/>
          <p:cNvPicPr preferRelativeResize="0"/>
          <p:nvPr/>
        </p:nvPicPr>
        <p:blipFill>
          <a:blip r:embed="rId3">
            <a:alphaModFix/>
          </a:blip>
          <a:stretch>
            <a:fillRect/>
          </a:stretch>
        </p:blipFill>
        <p:spPr>
          <a:xfrm>
            <a:off x="3578562" y="555202"/>
            <a:ext cx="1839224" cy="205762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