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Habits are built up step by step - tiny habits make bigger ones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Breaking bad habits (addictions) with technology has not been successful or even tackled yet as its a very complex problem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People only used essential apps, or apps that are really good at a specific tasks.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Consistently heard stories about people trying niche apps, and finding them distracting or not very helpful.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In specific cases, we see people using apps well and to their advantage. But those cases were usually because they had a very specific need and use case.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General productivity apps are not generally helpful other than calendars.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Phones are distracting. Often by trying to use an app to break a bad habit, it leads to inefficiency because your phone is already out. (you text or use other apps because your phone is already out)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Effective apps use both positive and negative reinforcement techniques (Facebook example is what Fogg used)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&gt; how can technology effectively break down habits/addictions?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&gt; how can current niche apps be improved?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&gt; how do you avoid distracting users rather than helping them?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technology currently play a role in people’s daily habits?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a technological tool require little effort from the user, but change their behavior?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a technological tool effectively make people aware of  what they </a:t>
            </a:r>
            <a:r>
              <a:rPr i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doing (rather than what they </a:t>
            </a:r>
            <a:r>
              <a:rPr i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should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 doing)?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about user accountability and consistency in engagement?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Relationship Id="rId5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2827050" y="1368050"/>
            <a:ext cx="34899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0">
                <a:solidFill>
                  <a:srgbClr val="000000"/>
                </a:solidFill>
              </a:rPr>
              <a:t>Needfinding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827050" y="2905250"/>
            <a:ext cx="3489900" cy="8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Gabriella Brignardello | Brian Higgins 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Nate Lohn | John Morgan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October 1,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159" name="Shape 159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End-User Survey &amp; Interviews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10347" l="19917" r="22618" t="3348"/>
          <a:stretch/>
        </p:blipFill>
        <p:spPr>
          <a:xfrm>
            <a:off x="4524500" y="1096075"/>
            <a:ext cx="4291200" cy="3769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225225"/>
            <a:ext cx="4141499" cy="3354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Survey</a:t>
            </a:r>
            <a:r>
              <a:rPr lang="en"/>
              <a:t>: 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23 responses </a:t>
            </a:r>
            <a:r>
              <a:rPr i="1" lang="en"/>
              <a:t>(still in the field)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3 Freshmen, 4 Sophomores, 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4 Juniors, 10 Seniors, 2 Co-terms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Interviews</a:t>
            </a:r>
            <a:r>
              <a:rPr lang="en"/>
              <a:t>: 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&gt; 4 interviews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&gt; 2 Freshmen, 1 Sophomore, 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1 Senior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13375" l="0" r="0" t="13934"/>
          <a:stretch/>
        </p:blipFill>
        <p:spPr>
          <a:xfrm>
            <a:off x="266775" y="967175"/>
            <a:ext cx="8610449" cy="399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End-User Results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59787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599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map</a:t>
            </a:r>
          </a:p>
        </p:txBody>
      </p:sp>
      <p:sp>
        <p:nvSpPr>
          <p:cNvPr id="186" name="Shape 186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188" name="Shape 188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947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100" y="287225"/>
            <a:ext cx="4455300" cy="445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25225"/>
            <a:ext cx="4251299" cy="358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Observations or “Needs”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&gt; Constant engagement w/ phone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&gt; Lists, calendars, alarms, &amp; notes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Lifestyle goals &amp; changes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Inferences or “Insights”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Technological harm &gt; good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Unfulfilled, limited, &amp; conflicted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&gt; Room for improvement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59787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599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map</a:t>
            </a:r>
          </a:p>
        </p:txBody>
      </p:sp>
      <p:sp>
        <p:nvSpPr>
          <p:cNvPr id="210" name="Shape 210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212" name="Shape 212"/>
          <p:cNvSpPr/>
          <p:nvPr/>
        </p:nvSpPr>
        <p:spPr>
          <a:xfrm>
            <a:off x="3542987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35256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initial conclusions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218" name="Shape 218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947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4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1346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 amt="61000"/>
          </a:blip>
          <a:srcRect b="0" l="0" r="0" t="0"/>
          <a:stretch/>
        </p:blipFill>
        <p:spPr>
          <a:xfrm>
            <a:off x="2239600" y="223425"/>
            <a:ext cx="6815474" cy="47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225225"/>
            <a:ext cx="8520599" cy="358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</a:t>
            </a:r>
            <a:r>
              <a:rPr b="1" lang="en" sz="2600"/>
              <a:t>tiny habits</a:t>
            </a:r>
            <a:r>
              <a:rPr lang="en" sz="2600"/>
              <a:t> → bigger ones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technology needs </a:t>
            </a:r>
            <a:r>
              <a:rPr b="1" lang="en" sz="2600"/>
              <a:t>simplicity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</a:t>
            </a:r>
            <a:r>
              <a:rPr b="1" lang="en" sz="2600"/>
              <a:t>only essential apps</a:t>
            </a:r>
            <a:r>
              <a:rPr lang="en" sz="2600"/>
              <a:t> are preferred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other apps create </a:t>
            </a:r>
            <a:r>
              <a:rPr b="1" lang="en" sz="2600"/>
              <a:t>distraction </a:t>
            </a:r>
            <a:r>
              <a:rPr lang="en" sz="2600"/>
              <a:t>or </a:t>
            </a:r>
            <a:r>
              <a:rPr b="1" lang="en" sz="2600"/>
              <a:t>aren’t effective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</a:t>
            </a:r>
            <a:r>
              <a:rPr b="1" lang="en" sz="2600"/>
              <a:t>breaking habits</a:t>
            </a:r>
            <a:r>
              <a:rPr lang="en" sz="2600"/>
              <a:t> w/ technology </a:t>
            </a:r>
            <a:r>
              <a:rPr b="1" lang="en" sz="2600"/>
              <a:t>needs work</a:t>
            </a:r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Initial Conclusions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236" name="Shape 236"/>
          <p:cNvSpPr/>
          <p:nvPr/>
        </p:nvSpPr>
        <p:spPr>
          <a:xfrm>
            <a:off x="59787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599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map</a:t>
            </a:r>
          </a:p>
        </p:txBody>
      </p:sp>
      <p:sp>
        <p:nvSpPr>
          <p:cNvPr id="238" name="Shape 238"/>
          <p:cNvSpPr/>
          <p:nvPr/>
        </p:nvSpPr>
        <p:spPr>
          <a:xfrm>
            <a:off x="648812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542987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6452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steps → narrowed domain focus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5256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initial conclusions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947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4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31346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5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1179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6</a:t>
            </a:r>
          </a:p>
        </p:txBody>
      </p:sp>
      <p:sp>
        <p:nvSpPr>
          <p:cNvPr id="253" name="Shape 253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31665" y="1461224"/>
            <a:ext cx="2206200" cy="281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59" name="Shape 259"/>
          <p:cNvSpPr/>
          <p:nvPr/>
        </p:nvSpPr>
        <p:spPr>
          <a:xfrm>
            <a:off x="3468807" y="1461224"/>
            <a:ext cx="2206200" cy="277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3450141" y="1441924"/>
            <a:ext cx="22437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400">
                <a:latin typeface="Economica"/>
                <a:ea typeface="Economica"/>
                <a:cs typeface="Economica"/>
                <a:sym typeface="Economica"/>
              </a:rPr>
              <a:t>narrow</a:t>
            </a:r>
            <a:r>
              <a:rPr lang="en" sz="4400">
                <a:latin typeface="Economica"/>
                <a:ea typeface="Economica"/>
                <a:cs typeface="Economica"/>
                <a:sym typeface="Economic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needfinding &amp; focus of problem domain</a:t>
            </a:r>
          </a:p>
        </p:txBody>
      </p:sp>
      <p:sp>
        <p:nvSpPr>
          <p:cNvPr id="261" name="Shape 261"/>
          <p:cNvSpPr/>
          <p:nvPr/>
        </p:nvSpPr>
        <p:spPr>
          <a:xfrm>
            <a:off x="6588610" y="1441924"/>
            <a:ext cx="2206200" cy="281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6588610" y="1441924"/>
            <a:ext cx="22437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400">
                <a:latin typeface="Economica"/>
                <a:ea typeface="Economica"/>
                <a:cs typeface="Economica"/>
                <a:sym typeface="Economica"/>
              </a:rPr>
              <a:t>brainstorm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potential solutions for prototyping</a:t>
            </a:r>
          </a:p>
        </p:txBody>
      </p:sp>
      <p:sp>
        <p:nvSpPr>
          <p:cNvPr id="263" name="Shape 26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Next Steps</a:t>
            </a:r>
          </a:p>
        </p:txBody>
      </p:sp>
      <p:sp>
        <p:nvSpPr>
          <p:cNvPr id="264" name="Shape 264"/>
          <p:cNvSpPr/>
          <p:nvPr/>
        </p:nvSpPr>
        <p:spPr>
          <a:xfrm>
            <a:off x="2537800" y="1715825"/>
            <a:ext cx="930899" cy="23066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A677">
              <a:alpha val="83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693599" y="1677225"/>
            <a:ext cx="894899" cy="23066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A677">
              <a:alpha val="83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311700" y="1422625"/>
            <a:ext cx="2243700" cy="28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400">
                <a:latin typeface="Economica"/>
                <a:ea typeface="Economica"/>
                <a:cs typeface="Economica"/>
                <a:sym typeface="Economica"/>
              </a:rPr>
              <a:t>identify</a:t>
            </a:r>
            <a:r>
              <a:rPr lang="en" sz="4400">
                <a:latin typeface="Economica"/>
                <a:ea typeface="Economica"/>
                <a:cs typeface="Economica"/>
                <a:sym typeface="Economica"/>
              </a:rPr>
              <a:t> 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point of view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700">
                <a:latin typeface="Open Sans"/>
                <a:ea typeface="Open Sans"/>
                <a:cs typeface="Open Sans"/>
                <a:sym typeface="Open Sans"/>
              </a:rPr>
              <a:t>&amp; potential end-users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599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map</a:t>
            </a:r>
          </a:p>
        </p:txBody>
      </p:sp>
      <p:sp>
        <p:nvSpPr>
          <p:cNvPr id="272" name="Shape 272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274" name="Shape 274"/>
          <p:cNvSpPr/>
          <p:nvPr/>
        </p:nvSpPr>
        <p:spPr>
          <a:xfrm>
            <a:off x="648812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542987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9787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6452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steps → narrowed domain focus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35256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initial conclusions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283" name="Shape 28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Recap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947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4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31346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5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1179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9787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599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empathy map</a:t>
            </a:r>
          </a:p>
        </p:txBody>
      </p:sp>
      <p:sp>
        <p:nvSpPr>
          <p:cNvPr id="66" name="Shape 66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68" name="Shape 68"/>
          <p:cNvSpPr/>
          <p:nvPr/>
        </p:nvSpPr>
        <p:spPr>
          <a:xfrm>
            <a:off x="6488125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542987" y="31124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453325" y="13620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64521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steps → narrowed domain focus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525600" y="30968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initial conclusions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453325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end-user survey &amp; interviews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1179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3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947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4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1346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5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117950" y="256797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b="1" lang="en" sz="2200"/>
              <a:t>Theme</a:t>
            </a:r>
            <a:r>
              <a:rPr lang="en" sz="2200"/>
              <a:t>: Behavioral change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Focus</a:t>
            </a:r>
            <a:r>
              <a:rPr lang="en" sz="2200"/>
              <a:t>: Building up &amp; breaking down </a:t>
            </a:r>
          </a:p>
          <a:p>
            <a:pPr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latin typeface="Economica"/>
                <a:ea typeface="Economica"/>
                <a:cs typeface="Economica"/>
                <a:sym typeface="Economica"/>
              </a:rPr>
              <a:t>HABITS</a:t>
            </a: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Domain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19256" l="17130" r="15265" t="4599"/>
          <a:stretch/>
        </p:blipFill>
        <p:spPr>
          <a:xfrm>
            <a:off x="5655400" y="806975"/>
            <a:ext cx="3231000" cy="36869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 amt="61000"/>
          </a:blip>
          <a:srcRect b="0" l="0" r="0" t="0"/>
          <a:stretch/>
        </p:blipFill>
        <p:spPr>
          <a:xfrm>
            <a:off x="2239600" y="223425"/>
            <a:ext cx="6815474" cy="47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Questions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/>
              <a:t>&gt; technology in </a:t>
            </a:r>
            <a:r>
              <a:rPr b="1" lang="en" sz="2600"/>
              <a:t>daily habits</a:t>
            </a:r>
            <a:r>
              <a:rPr lang="en" sz="2600"/>
              <a:t>?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</a:t>
            </a:r>
            <a:r>
              <a:rPr b="1" lang="en" sz="2600"/>
              <a:t>little effort</a:t>
            </a:r>
            <a:r>
              <a:rPr lang="en" sz="2600"/>
              <a:t>, but changes behavior?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&gt; fostering </a:t>
            </a:r>
            <a:r>
              <a:rPr b="1" lang="en" sz="2600"/>
              <a:t>awareness</a:t>
            </a:r>
            <a:r>
              <a:rPr lang="en" sz="2600"/>
              <a:t> rather than correction?</a:t>
            </a:r>
          </a:p>
          <a:p>
            <a:pPr lvl="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/>
              <a:t>&gt; user </a:t>
            </a:r>
            <a:r>
              <a:rPr b="1" lang="en" sz="2600"/>
              <a:t>accountability</a:t>
            </a:r>
            <a:r>
              <a:rPr lang="en" sz="2600"/>
              <a:t> &amp; </a:t>
            </a:r>
            <a:r>
              <a:rPr b="1" lang="en" sz="2600"/>
              <a:t>consistent</a:t>
            </a:r>
            <a:r>
              <a:rPr lang="en" sz="2600"/>
              <a:t> engagement?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165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597875" y="13464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brainstorm</a:t>
            </a:r>
          </a:p>
        </p:txBody>
      </p:sp>
      <p:sp>
        <p:nvSpPr>
          <p:cNvPr id="111" name="Shape 111"/>
          <p:cNvSpPr/>
          <p:nvPr/>
        </p:nvSpPr>
        <p:spPr>
          <a:xfrm>
            <a:off x="3543000" y="1377625"/>
            <a:ext cx="2057999" cy="112379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525600" y="1362025"/>
            <a:ext cx="20928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200">
                <a:latin typeface="Open Sans"/>
                <a:ea typeface="Open Sans"/>
                <a:cs typeface="Open Sans"/>
                <a:sym typeface="Open Sans"/>
              </a:rPr>
              <a:t>expert interviews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Road Map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947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1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134650" y="843825"/>
            <a:ext cx="7035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>
                <a:latin typeface="Economica"/>
                <a:ea typeface="Economica"/>
                <a:cs typeface="Economica"/>
                <a:sym typeface="Economica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Expert Interviews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6804" r="6951" t="0"/>
          <a:stretch/>
        </p:blipFill>
        <p:spPr>
          <a:xfrm>
            <a:off x="3341850" y="1121875"/>
            <a:ext cx="2460300" cy="2852999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41988" r="9340" t="0"/>
          <a:stretch/>
        </p:blipFill>
        <p:spPr>
          <a:xfrm>
            <a:off x="311699" y="1121875"/>
            <a:ext cx="2460300" cy="2852999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11700" y="3926225"/>
            <a:ext cx="24603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Dr. BJ Fogg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Founder, Stanford Persuasive Tech Lab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(Interview: 9/28)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 b="17469" l="11251" r="21894" t="1538"/>
          <a:stretch/>
        </p:blipFill>
        <p:spPr>
          <a:xfrm>
            <a:off x="6372000" y="1102375"/>
            <a:ext cx="2460300" cy="28919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184650" y="3926225"/>
            <a:ext cx="2774699" cy="115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Dr. Anna Lembke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Program, Director Stanford Addiction Medicine Program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(Interview: 9/28)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372000" y="3926225"/>
            <a:ext cx="2460300" cy="115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Nir Eyal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Author, 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Hooked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(Interview: TBD)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 amt="68000"/>
          </a:blip>
          <a:srcRect b="0" l="0" r="3864" t="0"/>
          <a:stretch/>
        </p:blipFill>
        <p:spPr>
          <a:xfrm>
            <a:off x="122137" y="449675"/>
            <a:ext cx="8899724" cy="46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493850" y="3528450"/>
            <a:ext cx="3040799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Tiny habits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create bigger habits"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Expert Results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87900" y="2443175"/>
            <a:ext cx="3743399" cy="99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“Help people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do what they already want to do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… help them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feel successful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978900" y="2144487"/>
            <a:ext cx="2307300" cy="10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“Self help groups create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communal values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” </a:t>
            </a:r>
          </a:p>
          <a:p>
            <a:pPr rtl="0" algn="ctr">
              <a:spcBef>
                <a:spcPts val="0"/>
              </a:spcBef>
              <a:buNone/>
            </a:pP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115550" y="3407525"/>
            <a:ext cx="3374099" cy="99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“Just the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anticipation of a reward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releases dopamine” </a:t>
            </a: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097275" y="896450"/>
            <a:ext cx="3913199" cy="120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“Think about habits at three levels: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aspirations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target outcome, and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specific behaviors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206000" y="1224525"/>
            <a:ext cx="30407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Replacement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or channelling addiction into something else is much better” </a:t>
            </a:r>
            <a:r>
              <a:rPr i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096000" y="2054250"/>
            <a:ext cx="2879099" cy="1434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Technology overcomplicates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things… you need to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keep it simple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”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4493850" y="3528450"/>
            <a:ext cx="3040799" cy="6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Tiny habits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create bigger habits" </a:t>
            </a: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Expert Results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87900" y="2443175"/>
            <a:ext cx="3743399" cy="99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“Help people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do what they already want to do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…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help them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feel successful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978900" y="2144487"/>
            <a:ext cx="2307300" cy="10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“Self help groups create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communal values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115550" y="3407525"/>
            <a:ext cx="3374099" cy="99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“Just the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anticipation of a reward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releases dopamine” </a:t>
            </a: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097275" y="896450"/>
            <a:ext cx="3913199" cy="120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“Think about habits at three levels: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aspirations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target outcome, and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specific behaviors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06000" y="1224525"/>
            <a:ext cx="30407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Replacement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 channelling addiction into something else is much better” </a:t>
            </a: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-Anne Lembke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096000" y="2054250"/>
            <a:ext cx="2879099" cy="1434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Technology overcomplicates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things… you need to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keep it simple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-BJ Fogg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 amt="68000"/>
          </a:blip>
          <a:srcRect b="0" l="0" r="3864" t="0"/>
          <a:stretch/>
        </p:blipFill>
        <p:spPr>
          <a:xfrm>
            <a:off x="122137" y="449675"/>
            <a:ext cx="8899724" cy="46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