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1" r:id="rId1"/>
  </p:sldMasterIdLst>
  <p:notesMasterIdLst>
    <p:notesMasterId r:id="rId42"/>
  </p:notesMasterIdLst>
  <p:handoutMasterIdLst>
    <p:handoutMasterId r:id="rId43"/>
  </p:handoutMasterIdLst>
  <p:sldIdLst>
    <p:sldId id="285" r:id="rId2"/>
    <p:sldId id="375" r:id="rId3"/>
    <p:sldId id="376" r:id="rId4"/>
    <p:sldId id="383" r:id="rId5"/>
    <p:sldId id="384" r:id="rId6"/>
    <p:sldId id="380" r:id="rId7"/>
    <p:sldId id="257" r:id="rId8"/>
    <p:sldId id="379" r:id="rId9"/>
    <p:sldId id="260" r:id="rId10"/>
    <p:sldId id="261" r:id="rId11"/>
    <p:sldId id="282" r:id="rId12"/>
    <p:sldId id="312" r:id="rId13"/>
    <p:sldId id="262" r:id="rId14"/>
    <p:sldId id="263" r:id="rId15"/>
    <p:sldId id="264" r:id="rId16"/>
    <p:sldId id="265" r:id="rId17"/>
    <p:sldId id="281" r:id="rId18"/>
    <p:sldId id="291" r:id="rId19"/>
    <p:sldId id="271" r:id="rId20"/>
    <p:sldId id="310" r:id="rId21"/>
    <p:sldId id="309" r:id="rId22"/>
    <p:sldId id="305" r:id="rId23"/>
    <p:sldId id="274" r:id="rId24"/>
    <p:sldId id="360" r:id="rId25"/>
    <p:sldId id="314" r:id="rId26"/>
    <p:sldId id="315" r:id="rId27"/>
    <p:sldId id="381" r:id="rId28"/>
    <p:sldId id="366" r:id="rId29"/>
    <p:sldId id="294" r:id="rId30"/>
    <p:sldId id="295" r:id="rId31"/>
    <p:sldId id="296" r:id="rId32"/>
    <p:sldId id="322" r:id="rId33"/>
    <p:sldId id="382" r:id="rId34"/>
    <p:sldId id="350" r:id="rId35"/>
    <p:sldId id="351" r:id="rId36"/>
    <p:sldId id="352" r:id="rId37"/>
    <p:sldId id="353" r:id="rId38"/>
    <p:sldId id="273" r:id="rId39"/>
    <p:sldId id="301" r:id="rId40"/>
    <p:sldId id="357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A. Landay" initials="JAL" lastIdx="3" clrIdx="0"/>
  <p:cmAuthor id="1" name="Microsoft Office Us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C183"/>
    <a:srgbClr val="FF0000"/>
    <a:srgbClr val="663300"/>
    <a:srgbClr val="080808"/>
    <a:srgbClr val="5F5F5F"/>
    <a:srgbClr val="545E70"/>
    <a:srgbClr val="3E4E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 autoAdjust="0"/>
    <p:restoredTop sz="87631" autoAdjust="0"/>
  </p:normalViewPr>
  <p:slideViewPr>
    <p:cSldViewPr snapToGrid="0" showGuides="1">
      <p:cViewPr varScale="1">
        <p:scale>
          <a:sx n="76" d="100"/>
          <a:sy n="76" d="100"/>
        </p:scale>
        <p:origin x="-2088" y="-112"/>
      </p:cViewPr>
      <p:guideLst>
        <p:guide orient="horz" pos="2162"/>
        <p:guide pos="2878"/>
      </p:guideLst>
    </p:cSldViewPr>
  </p:slideViewPr>
  <p:outlineViewPr>
    <p:cViewPr>
      <p:scale>
        <a:sx n="33" d="100"/>
        <a:sy n="33" d="100"/>
      </p:scale>
      <p:origin x="144" y="26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8352"/>
    </p:cViewPr>
  </p:sorterViewPr>
  <p:notesViewPr>
    <p:cSldViewPr snapToGrid="0" showGuides="1">
      <p:cViewPr>
        <p:scale>
          <a:sx n="130" d="100"/>
          <a:sy n="130" d="100"/>
        </p:scale>
        <p:origin x="-1432" y="-10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1-27T14:15:00.753" idx="1">
    <p:pos x="10" y="10"/>
    <p:text>get picture from web of timex digital watch and a piece of manual showing all the functions
get a picture of setting clock in my Honda Odyssey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7501" y="244818"/>
            <a:ext cx="5057449" cy="6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1" tIns="0" rIns="19191" bIns="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000" i="1" smtClean="0">
                <a:cs typeface="+mn-cs"/>
              </a:defRPr>
            </a:lvl1pPr>
          </a:lstStyle>
          <a:p>
            <a:r>
              <a:rPr lang="en-US" dirty="0" smtClean="0">
                <a:latin typeface="Helvetica"/>
                <a:cs typeface="Helvetica"/>
              </a:rPr>
              <a:t>CS 147: </a:t>
            </a:r>
            <a:r>
              <a:rPr lang="en-US" dirty="0" err="1" smtClean="0">
                <a:latin typeface="Helvetica"/>
                <a:cs typeface="Helvetica"/>
              </a:rPr>
              <a:t>dt+</a:t>
            </a:r>
            <a:r>
              <a:rPr lang="en-US" dirty="0" err="1" smtClean="0">
                <a:latin typeface="Helvetica"/>
                <a:cs typeface="Helvetica"/>
              </a:rPr>
              <a:t>UX</a:t>
            </a:r>
            <a:r>
              <a:rPr lang="en-US" dirty="0" smtClean="0">
                <a:latin typeface="Helvetica"/>
                <a:cs typeface="Helvetica"/>
              </a:rPr>
              <a:t> – Design Thinking for User Experience Design, </a:t>
            </a:r>
            <a:r>
              <a:rPr lang="en-US" dirty="0" smtClean="0">
                <a:latin typeface="Helvetica"/>
                <a:cs typeface="Helvetica"/>
              </a:rPr>
              <a:t>Prototyping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&amp; </a:t>
            </a:r>
            <a:r>
              <a:rPr lang="en-US" dirty="0" smtClean="0">
                <a:latin typeface="Helvetica"/>
                <a:cs typeface="Helvetica"/>
              </a:rPr>
              <a:t>Evaluation</a:t>
            </a:r>
            <a:r>
              <a:rPr lang="en-US" dirty="0" smtClean="0">
                <a:latin typeface="Helvetica"/>
                <a:cs typeface="Helvetica"/>
              </a:rPr>
              <a:t/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i="0" dirty="0" smtClean="0">
                <a:latin typeface="Helvetica"/>
                <a:cs typeface="Helvetica"/>
              </a:rPr>
              <a:t>Autumn 2015</a:t>
            </a:r>
            <a:endParaRPr lang="en-US" i="0" dirty="0" smtClean="0">
              <a:latin typeface="Helvetica"/>
              <a:cs typeface="Helvetica"/>
            </a:endParaRPr>
          </a:p>
          <a:p>
            <a:r>
              <a:rPr lang="en-US" i="0" dirty="0" smtClean="0">
                <a:latin typeface="Helvetica"/>
                <a:cs typeface="Helvetica"/>
              </a:rPr>
              <a:t>Prof. James A. </a:t>
            </a:r>
            <a:r>
              <a:rPr lang="en-US" i="0" dirty="0" smtClean="0">
                <a:latin typeface="Helvetica"/>
                <a:cs typeface="Helvetica"/>
              </a:rPr>
              <a:t>Landay</a:t>
            </a:r>
            <a:r>
              <a:rPr lang="en-US" i="0" dirty="0">
                <a:latin typeface="Helvetica"/>
                <a:cs typeface="Helvetica"/>
              </a:rPr>
              <a:t/>
            </a:r>
            <a:br>
              <a:rPr lang="en-US" i="0" dirty="0">
                <a:latin typeface="Helvetica"/>
                <a:cs typeface="Helvetica"/>
              </a:rPr>
            </a:br>
            <a:r>
              <a:rPr lang="en-US" i="0" dirty="0" smtClean="0">
                <a:latin typeface="Helvetica"/>
                <a:cs typeface="Helvetica"/>
              </a:rPr>
              <a:t>Stanford </a:t>
            </a:r>
            <a:r>
              <a:rPr lang="en-US" i="0" dirty="0" smtClean="0">
                <a:latin typeface="Helvetica"/>
                <a:cs typeface="Helvetica"/>
              </a:rPr>
              <a:t>University</a:t>
            </a:r>
            <a:endParaRPr lang="en-US" i="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4" y="9120188"/>
            <a:ext cx="2564947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5564-0BCE-4A90-98CF-9F54CE35A79C}" type="slidenum">
              <a:rPr lang="en-US" smtClean="0">
                <a:latin typeface="Helvetica"/>
                <a:cs typeface="Helvetica"/>
              </a:rPr>
              <a:t>‹#›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72038" y="194451"/>
            <a:ext cx="1227429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 dirty="0" smtClean="0">
                <a:latin typeface="Helvetica"/>
                <a:cs typeface="Helvetica"/>
              </a:rPr>
              <a:t>November 3, </a:t>
            </a:r>
            <a:r>
              <a:rPr lang="en-US" sz="1000" dirty="0" smtClean="0">
                <a:latin typeface="Helvetica"/>
                <a:cs typeface="Helvetica"/>
              </a:rPr>
              <a:t>2015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903640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-1588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 smtClean="0">
                <a:cs typeface="+mn-cs"/>
              </a:defRPr>
            </a:lvl1pPr>
          </a:lstStyle>
          <a:p>
            <a:pPr>
              <a:defRPr/>
            </a:pPr>
            <a:fld id="{267637C8-BC68-9D41-9482-C88985EF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91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Light"/>
        <a:ea typeface="ＭＳ Ｐゴシック" charset="0"/>
        <a:cs typeface="ＭＳ Ｐゴシック" charset="0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Light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Light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Light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Ligh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Relationship Id="rId3" Type="http://schemas.openxmlformats.org/officeDocument/2006/relationships/hyperlink" Target="https://en.wikipedia.org/wiki/Camera_phone" TargetMode="Externa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ACAED-4740-6749-8DEE-FF6A5ACD037D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493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took 10 minute team break </a:t>
            </a:r>
            <a:r>
              <a:rPr lang="en-US" dirty="0" smtClean="0"/>
              <a:t>at 12:55 (1 hour, 20 minutes in – move break earlier)</a:t>
            </a:r>
          </a:p>
          <a:p>
            <a:pPr marL="0" marR="0" indent="0" algn="l" defTabSz="9493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 5 more minutes overall (started 5 min late &amp; skipped consistency --</a:t>
            </a:r>
            <a:r>
              <a:rPr lang="en-US" baseline="0" dirty="0" smtClean="0"/>
              <a:t> </a:t>
            </a:r>
            <a:r>
              <a:rPr lang="en-US" dirty="0" smtClean="0"/>
              <a:t>had a good conversation on metaphor</a:t>
            </a:r>
            <a:r>
              <a:rPr lang="is-IS" smtClean="0"/>
              <a:t>… but need more images</a:t>
            </a:r>
            <a:endParaRPr lang="is-IS" dirty="0" smtClean="0"/>
          </a:p>
          <a:p>
            <a:pPr marL="0" marR="0" indent="0" algn="l" defTabSz="9493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493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CC122E-5118-5C4E-BDCC-1C6F04BB09DA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Also sometimes called a “Mental Model”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52D797-3104-0141-98C4-FBE337AE0F6B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 DOET, affordances are visual. But affordances are more than that. </a:t>
            </a:r>
            <a:r>
              <a:rPr lang="en-US"/>
              <a:t>Affordances can be physical or audio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8B2956-BFCA-3B40-B80A-419673A007FF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misleading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CA704C-B917-094C-9B60-E62529CA435B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78DC42-918F-644C-9240-1979AF678662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Take</a:t>
            </a:r>
            <a:r>
              <a:rPr lang="en-US" baseline="0" dirty="0" smtClean="0"/>
              <a:t> 30 seconds to draw it &amp; then share with your neighbor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0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0C3FEC-3F23-FB4D-B801-D493107A8DE2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0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4379E4-06B8-7D41-B4B4-3AC3B881AFA5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2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719FD8-A5E1-D741-AFBC-28B87EBC93DB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1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4EA87D-A812-2941-B127-81014AD9DB8A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9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B2A5A0-CD1B-284B-AADF-92D19CA7EFC5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2000 Presidential Election.  Palm Beach Florida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5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318603-0A91-B745-9054-27182ECEAA71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Image at left seems obvious, but many first time users of this design don</a:t>
            </a:r>
            <a:r>
              <a:rPr lang="ja-JP" altLang="en-US"/>
              <a:t>’</a:t>
            </a:r>
            <a:r>
              <a:rPr lang="en-US" altLang="ja-JP"/>
              <a:t>t notice the difference between </a:t>
            </a:r>
            <a:r>
              <a:rPr lang="ja-JP" altLang="en-US"/>
              <a:t>“</a:t>
            </a:r>
            <a:r>
              <a:rPr lang="en-US" altLang="ja-JP"/>
              <a:t>3 and D</a:t>
            </a:r>
            <a:r>
              <a:rPr lang="ja-JP" altLang="en-US"/>
              <a:t>”</a:t>
            </a:r>
            <a:r>
              <a:rPr lang="en-US" altLang="ja-JP"/>
              <a:t> and in fact put the car in third gear when they mean to put it in Drive.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The more standard gear shift distinguishes these more directly.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On the other hand, the newer design has a more PHYSICAL feedback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4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755DBD-180E-EB4A-B71F-682E73F2CCAE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6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747F7F-6CB2-9D48-AFF5-091AB795255A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6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1386D1-F863-0746-9F2F-C48193F2A41B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7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1386D1-F863-0746-9F2F-C48193F2A41B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33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7FB338-81A3-5D4D-8E44-225DD58AEC75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5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2757D0-923D-0247-8BB0-A1DB95E40959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0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 at 12:55 (1 hour, 20 minutes in – move break earlier)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637C8-BC68-9D41-9482-C88985EFDE1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61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759AE3-7893-0F45-8A60-0D902D448301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50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A0E669-3B12-ED4A-971A-CBCBEAC0556D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 first image is the windows</a:t>
            </a:r>
            <a:r>
              <a:rPr lang="en-US" baseline="0" dirty="0" smtClean="0"/>
              <a:t> as invented by </a:t>
            </a:r>
            <a:r>
              <a:rPr lang="en-US" baseline="0" dirty="0" err="1" smtClean="0"/>
              <a:t>Engelbart</a:t>
            </a:r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When</a:t>
            </a:r>
            <a:r>
              <a:rPr lang="en-US" baseline="0" dirty="0" smtClean="0"/>
              <a:t> you push a metaphor TOO far is when it gets interesting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EA0C0E-0427-4CC8-874E-257B5E44D26E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7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6AAD3B-A7F6-4049-B20E-0CAAB8D27B9C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30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97" tIns="0" rIns="19897" bIns="0" anchor="b"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44A972-74BC-A845-922B-77D0667FC28E}" type="slidenum">
              <a:rPr lang="en-US" sz="1000" i="1"/>
              <a:pPr algn="r"/>
              <a:t>32</a:t>
            </a:fld>
            <a:endParaRPr lang="en-US" sz="1000" i="1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/>
              <a:t>Develop interface metaphor or conceptual model</a:t>
            </a:r>
          </a:p>
          <a:p>
            <a:pPr eaLnBrk="1" hangingPunct="1"/>
            <a:r>
              <a:rPr lang="en-US" sz="1000"/>
              <a:t>Communicate that metaphor to the user</a:t>
            </a:r>
          </a:p>
          <a:p>
            <a:pPr eaLnBrk="1" hangingPunct="1"/>
            <a:r>
              <a:rPr lang="en-US" sz="1000"/>
              <a:t>Provide high-level task-oriented operations not low-level implementation commands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9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97" tIns="0" rIns="19897" bIns="0" anchor="b"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44A972-74BC-A845-922B-77D0667FC28E}" type="slidenum">
              <a:rPr lang="en-US" sz="1000" i="1"/>
              <a:pPr algn="r"/>
              <a:t>33</a:t>
            </a:fld>
            <a:endParaRPr lang="en-US" sz="1000" i="1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dirty="0" smtClean="0"/>
              <a:t>Pushback on use of metaphor </a:t>
            </a:r>
            <a:endParaRPr lang="en-US" sz="10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Skeuomorphism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 is the design concept of making items represented resemble their real-world counterparts.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Skeuomorphism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 is commonly used in many design fields, including user interface (UI) and Web design, architecture, ceramics and interior design.</a:t>
            </a: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effectLst/>
              <a:latin typeface="Helvetica Light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The shutter-click sound emitted by most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  <a:hlinkClick r:id="rId3" tooltip="Camera phone"/>
              </a:rPr>
              <a:t>camera phones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 when taking a picture is an auditory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skeuomorph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Helvetica Light"/>
                <a:ea typeface="ＭＳ Ｐゴシック" charset="0"/>
                <a:cs typeface="ＭＳ Ｐゴシック" charset="0"/>
              </a:rPr>
              <a:t>: it does not come from a mechanical shutter, which camera phones lack, but from a sound file in the phone's operating system. 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61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1A4DF5-44D7-834A-8BF3-A73297560F58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Consistency of having add/delete together always, vs. making it faster for common task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6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E387E-418D-3B4B-AF49-32D7F2C3E1BD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Consistency with desktop (early design) vs. making it better for mobile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33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7CCAB0-A5F6-CE41-A0DC-D5DA497137B8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1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6320A5-1A21-A645-9DB9-B9848C06ACD8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85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DF8D04-B782-5742-A96A-7B80A961F744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49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268A98-0A4A-9843-A8B3-61FB05B73107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4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268A98-0A4A-9843-A8B3-61FB05B73107}" type="slidenum">
              <a:rPr lang="en-US" sz="1000"/>
              <a:pPr/>
              <a:t>40</a:t>
            </a:fld>
            <a:endParaRPr lang="en-US" sz="10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64% of Nigerians do not have a bank account</a:t>
            </a:r>
          </a:p>
          <a:p>
            <a:r>
              <a:rPr lang="en-US" dirty="0" smtClean="0"/>
              <a:t>Over 80% have a mobile phone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64% of Nigerians do not have a bank account</a:t>
            </a:r>
          </a:p>
          <a:p>
            <a:r>
              <a:rPr lang="en-US" dirty="0" smtClean="0"/>
              <a:t>Over 80% have a mobile phone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ACAED-4740-6749-8DEE-FF6A5ACD037D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4932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1:07 with no time spent on </a:t>
            </a:r>
            <a:r>
              <a:rPr lang="en-US" baseline="0" dirty="0" smtClean="0"/>
              <a:t>metaphor/consistency slides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1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0907BC-8163-0647-8410-6BDA1CE8CAF4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4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B68059-7180-BE49-904D-CEC0D3A13E93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 – Design Thinking for User Experience Design, Prototyping, and Evaluation Spring 2015 Prof. James A. Landay,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CS 147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2029" y="34740"/>
            <a:ext cx="8023884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 smtClean="0"/>
              <a:t>DESIGN THINKING FOR USER EXPERIENCE </a:t>
            </a:r>
            <a:r>
              <a:rPr lang="en-US" sz="1500" dirty="0" smtClean="0"/>
              <a:t>DESIGN +</a:t>
            </a:r>
            <a:r>
              <a:rPr lang="en-US" sz="1500" baseline="0" dirty="0" smtClean="0"/>
              <a:t> PROTOTYPING + EVALUATION</a:t>
            </a:r>
            <a:endParaRPr lang="en-US" sz="1500" dirty="0"/>
          </a:p>
        </p:txBody>
      </p:sp>
      <p:pic>
        <p:nvPicPr>
          <p:cNvPr id="2" name="Picture 1" descr="dt+ux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1" y="-339692"/>
            <a:ext cx="1539417" cy="1154563"/>
          </a:xfrm>
          <a:prstGeom prst="rect">
            <a:avLst/>
          </a:prstGeom>
        </p:spPr>
      </p:pic>
      <p:sp>
        <p:nvSpPr>
          <p:cNvPr id="10" name="Shape 309"/>
          <p:cNvSpPr/>
          <p:nvPr/>
        </p:nvSpPr>
        <p:spPr>
          <a:xfrm>
            <a:off x="8955692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14157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7292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7674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038600" y="3892718"/>
            <a:ext cx="18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2"/>
                </a:solidFill>
              </a:rPr>
              <a:t>刘哲明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64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714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0092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1048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37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1438-5D6D-B146-B50F-08AEAE6935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65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10/22/2012</a:t>
            </a:r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9195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65454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174089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634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132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499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10/22/2012</a:t>
            </a:r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65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BC1C3-86EC-46A0-AC57-746209476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006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2309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116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DFC32-B491-CD4C-84CF-314108DC3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07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0005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6787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0389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  <p:sldLayoutId id="2147484029" r:id="rId18"/>
    <p:sldLayoutId id="2147484030" r:id="rId19"/>
    <p:sldLayoutId id="2147484031" r:id="rId20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nd.org/dn.mss/Design_as_Practiced.html" TargetMode="External"/><Relationship Id="rId4" Type="http://schemas.openxmlformats.org/officeDocument/2006/relationships/hyperlink" Target="http://citeseerx.ist.psu.edu/viewdoc/download?doi=10.1.1.90.6480&amp;rep=rep1&amp;type=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0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Conceptual Models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Interface </a:t>
            </a:r>
            <a:r>
              <a:rPr lang="en-US" dirty="0"/>
              <a:t>Metaphors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6067722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3,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dirty="0" smtClean="0"/>
              <a:t>Model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395941" y="933824"/>
            <a:ext cx="8436909" cy="5393764"/>
          </a:xfrm>
        </p:spPr>
        <p:txBody>
          <a:bodyPr/>
          <a:lstStyle/>
          <a:p>
            <a:pPr marL="342900" lvl="2" indent="-342900"/>
            <a:r>
              <a:rPr lang="en-US" sz="2800" i="1" dirty="0"/>
              <a:t>Mental representation of how an artifact works &amp; how interface controls affect </a:t>
            </a:r>
            <a:r>
              <a:rPr lang="en-US" sz="2800" i="1" dirty="0" smtClean="0"/>
              <a:t>it</a:t>
            </a:r>
            <a:endParaRPr lang="en-US" sz="2100" dirty="0"/>
          </a:p>
          <a:p>
            <a:endParaRPr lang="en-US" sz="1100" i="1" dirty="0" smtClean="0"/>
          </a:p>
          <a:p>
            <a:endParaRPr lang="en-US" sz="1100" i="1" dirty="0"/>
          </a:p>
          <a:p>
            <a:r>
              <a:rPr lang="en-US" sz="2800" dirty="0"/>
              <a:t>People may have preconceived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models </a:t>
            </a:r>
            <a:r>
              <a:rPr lang="en-US" sz="2800" dirty="0"/>
              <a:t>that are hard to change</a:t>
            </a:r>
          </a:p>
          <a:p>
            <a:pPr lvl="1">
              <a:spcBef>
                <a:spcPct val="0"/>
              </a:spcBef>
            </a:pPr>
            <a:r>
              <a:rPr lang="en-US" sz="2500" dirty="0"/>
              <a:t>(4 + 5) vs. (4 5 +)</a:t>
            </a:r>
          </a:p>
          <a:p>
            <a:pPr lvl="1">
              <a:spcBef>
                <a:spcPct val="0"/>
              </a:spcBef>
            </a:pPr>
            <a:r>
              <a:rPr lang="en-US" sz="2500" dirty="0"/>
              <a:t>dragging to trash?</a:t>
            </a:r>
          </a:p>
          <a:p>
            <a:pPr lvl="2"/>
            <a:r>
              <a:rPr lang="en-US" sz="2000" dirty="0"/>
              <a:t>deletes file but ejects </a:t>
            </a:r>
            <a:r>
              <a:rPr lang="en-US" sz="2000" dirty="0" smtClean="0"/>
              <a:t>disk</a:t>
            </a:r>
            <a:br>
              <a:rPr lang="en-US" sz="2000" dirty="0" smtClean="0"/>
            </a:br>
            <a:endParaRPr lang="en-US" sz="2100" dirty="0"/>
          </a:p>
          <a:p>
            <a:r>
              <a:rPr lang="en-US" sz="2800" dirty="0"/>
              <a:t>Interface must communicate model</a:t>
            </a:r>
          </a:p>
          <a:p>
            <a:pPr lvl="1">
              <a:spcBef>
                <a:spcPct val="0"/>
              </a:spcBef>
            </a:pPr>
            <a:r>
              <a:rPr lang="en-US" sz="2500" dirty="0"/>
              <a:t>visually (&amp; possibly physically or using sound)</a:t>
            </a:r>
          </a:p>
          <a:p>
            <a:pPr lvl="1">
              <a:spcBef>
                <a:spcPct val="0"/>
              </a:spcBef>
            </a:pPr>
            <a:r>
              <a:rPr lang="en-US" sz="2500" dirty="0" smtClean="0"/>
              <a:t>shouldn’t need online </a:t>
            </a:r>
            <a:r>
              <a:rPr lang="en-US" sz="2500" dirty="0"/>
              <a:t>help </a:t>
            </a:r>
            <a:r>
              <a:rPr lang="en-US" sz="2500" dirty="0" smtClean="0"/>
              <a:t>&amp; documentation</a:t>
            </a:r>
            <a:endParaRPr lang="en-US" sz="2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5" descr="j01965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72" y="2945477"/>
            <a:ext cx="17653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98510" y="1439082"/>
            <a:ext cx="2645490" cy="3308872"/>
            <a:chOff x="6498510" y="1439082"/>
            <a:chExt cx="2645490" cy="3308872"/>
          </a:xfrm>
        </p:grpSpPr>
        <p:pic>
          <p:nvPicPr>
            <p:cNvPr id="1026" name="Picture 2" descr="http://informedlondon.com/wp-content/uploads/2011/08/East-gallery_medication.jpe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510" y="1439082"/>
              <a:ext cx="2645490" cy="301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264787" y="4470955"/>
              <a:ext cx="13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David </a:t>
              </a:r>
              <a:r>
                <a:rPr lang="en-US" sz="12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Shillinglaw</a:t>
              </a:r>
              <a:endParaRPr lang="en-US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318832" y="4915419"/>
            <a:ext cx="4466580" cy="1028835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Affordances as Perceptual Clues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30686"/>
            <a:ext cx="8296275" cy="4114800"/>
          </a:xfrm>
        </p:spPr>
        <p:txBody>
          <a:bodyPr/>
          <a:lstStyle/>
          <a:p>
            <a:r>
              <a:rPr lang="en-US" sz="2800" dirty="0"/>
              <a:t>Well-designed objects have </a:t>
            </a:r>
            <a:r>
              <a:rPr lang="en-US" sz="2800" b="1" i="1" dirty="0">
                <a:solidFill>
                  <a:srgbClr val="FFC000"/>
                </a:solidFill>
              </a:rPr>
              <a:t>affordances</a:t>
            </a:r>
          </a:p>
          <a:p>
            <a:pPr lvl="1"/>
            <a:r>
              <a:rPr lang="en-US" sz="2400" dirty="0"/>
              <a:t>clues to their operation</a:t>
            </a:r>
          </a:p>
          <a:p>
            <a:pPr lvl="1"/>
            <a:r>
              <a:rPr lang="en-US" sz="2400" dirty="0"/>
              <a:t>often visual, but not always (e.g., speech)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8070" name="Picture 69" descr="Teleph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6" y="3201054"/>
            <a:ext cx="378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 Box 75"/>
          <p:cNvSpPr txBox="1">
            <a:spLocks noChangeArrowheads="1"/>
          </p:cNvSpPr>
          <p:nvPr/>
        </p:nvSpPr>
        <p:spPr bwMode="auto">
          <a:xfrm>
            <a:off x="4400176" y="4990147"/>
            <a:ext cx="4395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Helvetica Light"/>
              </a:rPr>
              <a:t>What affordances do you see here?</a:t>
            </a:r>
          </a:p>
        </p:txBody>
      </p:sp>
      <p:pic>
        <p:nvPicPr>
          <p:cNvPr id="2" name="Picture 1" descr="Screen Shot 2012-01-26 at 11.45.3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b="10294"/>
          <a:stretch/>
        </p:blipFill>
        <p:spPr>
          <a:xfrm>
            <a:off x="4325470" y="3197950"/>
            <a:ext cx="4455723" cy="1502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" y="5156812"/>
            <a:ext cx="4975413" cy="655306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6238"/>
            <a:ext cx="8664575" cy="1143000"/>
          </a:xfrm>
        </p:spPr>
        <p:txBody>
          <a:bodyPr/>
          <a:lstStyle/>
          <a:p>
            <a:r>
              <a:rPr lang="en-US" sz="3300" dirty="0"/>
              <a:t>Affordances as Perceptual Clues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611094" y="1514569"/>
            <a:ext cx="8296275" cy="4114800"/>
          </a:xfrm>
        </p:spPr>
        <p:txBody>
          <a:bodyPr/>
          <a:lstStyle/>
          <a:p>
            <a:r>
              <a:rPr lang="en-US" sz="2800" dirty="0"/>
              <a:t>Poorly-designed objects</a:t>
            </a:r>
          </a:p>
          <a:p>
            <a:pPr lvl="1"/>
            <a:r>
              <a:rPr lang="en-US" sz="2400" dirty="0"/>
              <a:t>no clues or misleading clues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90118" name="Group 54"/>
          <p:cNvGrpSpPr>
            <a:grpSpLocks/>
          </p:cNvGrpSpPr>
          <p:nvPr/>
        </p:nvGrpSpPr>
        <p:grpSpPr bwMode="auto">
          <a:xfrm>
            <a:off x="1003827" y="3032945"/>
            <a:ext cx="3994879" cy="2437951"/>
            <a:chOff x="2663" y="2896"/>
            <a:chExt cx="2045" cy="1248"/>
          </a:xfrm>
        </p:grpSpPr>
        <p:pic>
          <p:nvPicPr>
            <p:cNvPr id="90121" name="Picture 55" descr="carelman"/>
            <p:cNvPicPr>
              <a:picLocks noChangeAspect="1" noChangeArrowheads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" y="2896"/>
              <a:ext cx="2038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2" name="Text Box 56"/>
            <p:cNvSpPr txBox="1">
              <a:spLocks noChangeArrowheads="1"/>
            </p:cNvSpPr>
            <p:nvPr/>
          </p:nvSpPr>
          <p:spPr bwMode="auto">
            <a:xfrm>
              <a:off x="2663" y="3979"/>
              <a:ext cx="19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1500" i="1" dirty="0">
                  <a:latin typeface="Helvetica Light"/>
                </a:rPr>
                <a:t>French artist Jacques </a:t>
              </a:r>
              <a:r>
                <a:rPr lang="en-US" sz="1500" i="1" dirty="0" err="1">
                  <a:latin typeface="Helvetica Light"/>
                </a:rPr>
                <a:t>Carelman</a:t>
              </a:r>
              <a:endParaRPr lang="en-US" sz="1500" i="1" dirty="0">
                <a:latin typeface="Helvetica Light"/>
              </a:endParaRPr>
            </a:p>
          </p:txBody>
        </p:sp>
      </p:grpSp>
      <p:sp>
        <p:nvSpPr>
          <p:cNvPr id="165945" name="Text Box 57"/>
          <p:cNvSpPr txBox="1">
            <a:spLocks noChangeArrowheads="1"/>
          </p:cNvSpPr>
          <p:nvPr/>
        </p:nvSpPr>
        <p:spPr bwMode="auto">
          <a:xfrm>
            <a:off x="1874466" y="5454091"/>
            <a:ext cx="305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latin typeface="Verdana" charset="0"/>
              </a:rPr>
              <a:t>Crazy design for a screw punch!</a:t>
            </a:r>
          </a:p>
        </p:txBody>
      </p:sp>
      <p:pic>
        <p:nvPicPr>
          <p:cNvPr id="165946" name="Picture 58" descr="DSC000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4" t="19072"/>
          <a:stretch>
            <a:fillRect/>
          </a:stretch>
        </p:blipFill>
        <p:spPr bwMode="auto">
          <a:xfrm>
            <a:off x="6340969" y="1628587"/>
            <a:ext cx="2803030" cy="42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Refrigerator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339725" y="5649913"/>
            <a:ext cx="8466138" cy="546100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Problem: freezer too cold, but fresh food just right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1660525" y="1828800"/>
            <a:ext cx="2395538" cy="3476625"/>
            <a:chOff x="2126" y="955"/>
            <a:chExt cx="1509" cy="2190"/>
          </a:xfrm>
        </p:grpSpPr>
        <p:sp>
          <p:nvSpPr>
            <p:cNvPr id="92171" name="Rectangle 4"/>
            <p:cNvSpPr>
              <a:spLocks noChangeArrowheads="1"/>
            </p:cNvSpPr>
            <p:nvPr/>
          </p:nvSpPr>
          <p:spPr bwMode="auto">
            <a:xfrm>
              <a:off x="2140" y="955"/>
              <a:ext cx="1480" cy="219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E4E6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Rectangle 5"/>
            <p:cNvSpPr>
              <a:spLocks noChangeArrowheads="1"/>
            </p:cNvSpPr>
            <p:nvPr/>
          </p:nvSpPr>
          <p:spPr bwMode="auto">
            <a:xfrm>
              <a:off x="2126" y="1589"/>
              <a:ext cx="1509" cy="1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3E4E6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7" name="Line 7"/>
          <p:cNvSpPr>
            <a:spLocks noChangeShapeType="1"/>
          </p:cNvSpPr>
          <p:nvPr/>
        </p:nvSpPr>
        <p:spPr bwMode="auto">
          <a:xfrm flipH="1">
            <a:off x="3708400" y="2010292"/>
            <a:ext cx="1371600" cy="422275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756150" y="1831975"/>
            <a:ext cx="1138204" cy="46230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Helvetica Light"/>
                <a:ea typeface="+mn-ea"/>
                <a:cs typeface="+mn-cs"/>
              </a:rPr>
              <a:t>freezer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Light"/>
              <a:ea typeface="+mn-ea"/>
              <a:cs typeface="+mn-cs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800475" y="3649663"/>
            <a:ext cx="966788" cy="50641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4756150" y="3871913"/>
            <a:ext cx="1566014" cy="4623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 Light"/>
              </a:rPr>
              <a:t>fresh food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Refrigerator Controls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7119" y="4917249"/>
            <a:ext cx="8584545" cy="1635950"/>
          </a:xfrm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400" dirty="0"/>
              <a:t>What is your conceptual model</a:t>
            </a:r>
            <a:r>
              <a:rPr lang="en-US" sz="2400" dirty="0" smtClean="0"/>
              <a:t>?</a:t>
            </a:r>
          </a:p>
          <a:p>
            <a:pPr>
              <a:buFontTx/>
              <a:buNone/>
            </a:pPr>
            <a:r>
              <a:rPr lang="en-US" sz="2400" dirty="0" smtClean="0"/>
              <a:t>Spend 30 sec. drawing a diagram showing your model (where the cooling units are &amp; how controlled)</a:t>
            </a:r>
          </a:p>
          <a:p>
            <a:pPr>
              <a:buFontTx/>
              <a:buNone/>
            </a:pPr>
            <a:r>
              <a:rPr lang="en-US" sz="2400" dirty="0" smtClean="0"/>
              <a:t>Share with your neighbor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4214" name="Rectangle 4"/>
          <p:cNvSpPr>
            <a:spLocks noChangeArrowheads="1"/>
          </p:cNvSpPr>
          <p:nvPr/>
        </p:nvSpPr>
        <p:spPr bwMode="auto">
          <a:xfrm>
            <a:off x="1828800" y="1324718"/>
            <a:ext cx="5462588" cy="34623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21"/>
          <p:cNvSpPr>
            <a:spLocks noChangeArrowheads="1"/>
          </p:cNvSpPr>
          <p:nvPr/>
        </p:nvSpPr>
        <p:spPr bwMode="auto">
          <a:xfrm>
            <a:off x="1896990" y="1443781"/>
            <a:ext cx="5396239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Normal Settings		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Colder Fresh Food		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6-7</a:t>
            </a:r>
          </a:p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Coldest Fresh Food		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8-9</a:t>
            </a:r>
          </a:p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Colder Freezer		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7-8</a:t>
            </a:r>
          </a:p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Warmer Fresh Food		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4-1</a:t>
            </a:r>
          </a:p>
          <a:p>
            <a:pPr eaLnBrk="0" hangingPunct="0"/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 </a:t>
            </a:r>
            <a:r>
              <a:rPr lang="en-US" i="1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(both)</a:t>
            </a:r>
            <a:r>
              <a:rPr lang="en-US" dirty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US" dirty="0" smtClean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US" b="1" dirty="0" smtClean="0">
                <a:solidFill>
                  <a:srgbClr val="3E4E6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b="1" dirty="0">
              <a:solidFill>
                <a:srgbClr val="3E4E6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4216" name="Group 43"/>
          <p:cNvGrpSpPr>
            <a:grpSpLocks/>
          </p:cNvGrpSpPr>
          <p:nvPr/>
        </p:nvGrpSpPr>
        <p:grpSpPr bwMode="auto">
          <a:xfrm>
            <a:off x="1987550" y="4032993"/>
            <a:ext cx="2474913" cy="573088"/>
            <a:chOff x="1252" y="2810"/>
            <a:chExt cx="1559" cy="361"/>
          </a:xfrm>
        </p:grpSpPr>
        <p:sp>
          <p:nvSpPr>
            <p:cNvPr id="94226" name="Rectangle 25"/>
            <p:cNvSpPr>
              <a:spLocks noChangeArrowheads="1"/>
            </p:cNvSpPr>
            <p:nvPr/>
          </p:nvSpPr>
          <p:spPr bwMode="auto">
            <a:xfrm>
              <a:off x="1252" y="281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27" name="Group 26"/>
            <p:cNvGrpSpPr>
              <a:grpSpLocks/>
            </p:cNvGrpSpPr>
            <p:nvPr/>
          </p:nvGrpSpPr>
          <p:grpSpPr bwMode="auto">
            <a:xfrm>
              <a:off x="1384" y="2811"/>
              <a:ext cx="1070" cy="119"/>
              <a:chOff x="2500" y="1229"/>
              <a:chExt cx="1070" cy="119"/>
            </a:xfrm>
          </p:grpSpPr>
          <p:sp>
            <p:nvSpPr>
              <p:cNvPr id="94229" name="Line 27"/>
              <p:cNvSpPr>
                <a:spLocks noChangeShapeType="1"/>
              </p:cNvSpPr>
              <p:nvPr/>
            </p:nvSpPr>
            <p:spPr bwMode="auto">
              <a:xfrm>
                <a:off x="250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0" name="Line 28"/>
              <p:cNvSpPr>
                <a:spLocks noChangeShapeType="1"/>
              </p:cNvSpPr>
              <p:nvPr/>
            </p:nvSpPr>
            <p:spPr bwMode="auto">
              <a:xfrm>
                <a:off x="2772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1" name="Line 29"/>
              <p:cNvSpPr>
                <a:spLocks noChangeShapeType="1"/>
              </p:cNvSpPr>
              <p:nvPr/>
            </p:nvSpPr>
            <p:spPr bwMode="auto">
              <a:xfrm>
                <a:off x="3051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2" name="Line 30"/>
              <p:cNvSpPr>
                <a:spLocks noChangeShapeType="1"/>
              </p:cNvSpPr>
              <p:nvPr/>
            </p:nvSpPr>
            <p:spPr bwMode="auto">
              <a:xfrm>
                <a:off x="3308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3" name="Line 31"/>
              <p:cNvSpPr>
                <a:spLocks noChangeShapeType="1"/>
              </p:cNvSpPr>
              <p:nvPr/>
            </p:nvSpPr>
            <p:spPr bwMode="auto">
              <a:xfrm>
                <a:off x="357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28" name="Rectangle 32"/>
            <p:cNvSpPr>
              <a:spLocks noChangeArrowheads="1"/>
            </p:cNvSpPr>
            <p:nvPr/>
          </p:nvSpPr>
          <p:spPr bwMode="auto">
            <a:xfrm>
              <a:off x="1295" y="2911"/>
              <a:ext cx="15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  B   C   D   E</a:t>
              </a:r>
            </a:p>
          </p:txBody>
        </p:sp>
      </p:grpSp>
      <p:grpSp>
        <p:nvGrpSpPr>
          <p:cNvPr id="94217" name="Group 44"/>
          <p:cNvGrpSpPr>
            <a:grpSpLocks/>
          </p:cNvGrpSpPr>
          <p:nvPr/>
        </p:nvGrpSpPr>
        <p:grpSpPr bwMode="auto">
          <a:xfrm>
            <a:off x="4733925" y="4048868"/>
            <a:ext cx="2362200" cy="542925"/>
            <a:chOff x="2982" y="2820"/>
            <a:chExt cx="1488" cy="342"/>
          </a:xfrm>
        </p:grpSpPr>
        <p:sp>
          <p:nvSpPr>
            <p:cNvPr id="94218" name="Rectangle 35"/>
            <p:cNvSpPr>
              <a:spLocks noChangeArrowheads="1"/>
            </p:cNvSpPr>
            <p:nvPr/>
          </p:nvSpPr>
          <p:spPr bwMode="auto">
            <a:xfrm>
              <a:off x="2982" y="282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19" name="Group 36"/>
            <p:cNvGrpSpPr>
              <a:grpSpLocks/>
            </p:cNvGrpSpPr>
            <p:nvPr/>
          </p:nvGrpSpPr>
          <p:grpSpPr bwMode="auto">
            <a:xfrm>
              <a:off x="3114" y="2821"/>
              <a:ext cx="1105" cy="119"/>
              <a:chOff x="2500" y="1229"/>
              <a:chExt cx="1105" cy="119"/>
            </a:xfrm>
          </p:grpSpPr>
          <p:sp>
            <p:nvSpPr>
              <p:cNvPr id="94221" name="Line 37"/>
              <p:cNvSpPr>
                <a:spLocks noChangeShapeType="1"/>
              </p:cNvSpPr>
              <p:nvPr/>
            </p:nvSpPr>
            <p:spPr bwMode="auto">
              <a:xfrm>
                <a:off x="250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2" name="Line 38"/>
              <p:cNvSpPr>
                <a:spLocks noChangeShapeType="1"/>
              </p:cNvSpPr>
              <p:nvPr/>
            </p:nvSpPr>
            <p:spPr bwMode="auto">
              <a:xfrm>
                <a:off x="2772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3" name="Line 39"/>
              <p:cNvSpPr>
                <a:spLocks noChangeShapeType="1"/>
              </p:cNvSpPr>
              <p:nvPr/>
            </p:nvSpPr>
            <p:spPr bwMode="auto">
              <a:xfrm>
                <a:off x="305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4" name="Line 40"/>
              <p:cNvSpPr>
                <a:spLocks noChangeShapeType="1"/>
              </p:cNvSpPr>
              <p:nvPr/>
            </p:nvSpPr>
            <p:spPr bwMode="auto">
              <a:xfrm>
                <a:off x="3327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5" name="Line 41"/>
              <p:cNvSpPr>
                <a:spLocks noChangeShapeType="1"/>
              </p:cNvSpPr>
              <p:nvPr/>
            </p:nvSpPr>
            <p:spPr bwMode="auto">
              <a:xfrm>
                <a:off x="3605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20" name="Rectangle 42"/>
            <p:cNvSpPr>
              <a:spLocks noChangeArrowheads="1"/>
            </p:cNvSpPr>
            <p:nvPr/>
          </p:nvSpPr>
          <p:spPr bwMode="auto">
            <a:xfrm>
              <a:off x="3001" y="2886"/>
              <a:ext cx="146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7    6    5    4    3</a:t>
              </a:r>
              <a:endParaRPr lang="en-US" sz="21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  <a:noFill/>
        </p:spPr>
        <p:txBody>
          <a:bodyPr lIns="92075" tIns="46038" rIns="92075" bIns="46038"/>
          <a:lstStyle/>
          <a:p>
            <a:r>
              <a:rPr lang="en-US" dirty="0"/>
              <a:t>A Common Conceptual Model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561013"/>
            <a:ext cx="7772400" cy="763587"/>
          </a:xfrm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en-US" i="1" dirty="0"/>
              <a:t>independent</a:t>
            </a:r>
            <a:r>
              <a:rPr lang="en-US" dirty="0"/>
              <a:t> controls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6262" name="Group 47"/>
          <p:cNvGrpSpPr>
            <a:grpSpLocks/>
          </p:cNvGrpSpPr>
          <p:nvPr/>
        </p:nvGrpSpPr>
        <p:grpSpPr bwMode="auto">
          <a:xfrm>
            <a:off x="3792538" y="3433763"/>
            <a:ext cx="2362200" cy="542925"/>
            <a:chOff x="2982" y="2820"/>
            <a:chExt cx="1488" cy="342"/>
          </a:xfrm>
        </p:grpSpPr>
        <p:sp>
          <p:nvSpPr>
            <p:cNvPr id="96284" name="Rectangle 48"/>
            <p:cNvSpPr>
              <a:spLocks noChangeArrowheads="1"/>
            </p:cNvSpPr>
            <p:nvPr/>
          </p:nvSpPr>
          <p:spPr bwMode="auto">
            <a:xfrm>
              <a:off x="2982" y="282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5" name="Group 49"/>
            <p:cNvGrpSpPr>
              <a:grpSpLocks/>
            </p:cNvGrpSpPr>
            <p:nvPr/>
          </p:nvGrpSpPr>
          <p:grpSpPr bwMode="auto">
            <a:xfrm>
              <a:off x="3114" y="2821"/>
              <a:ext cx="1105" cy="119"/>
              <a:chOff x="2500" y="1229"/>
              <a:chExt cx="1105" cy="119"/>
            </a:xfrm>
          </p:grpSpPr>
          <p:sp>
            <p:nvSpPr>
              <p:cNvPr id="96287" name="Line 50"/>
              <p:cNvSpPr>
                <a:spLocks noChangeShapeType="1"/>
              </p:cNvSpPr>
              <p:nvPr/>
            </p:nvSpPr>
            <p:spPr bwMode="auto">
              <a:xfrm>
                <a:off x="250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8" name="Line 51"/>
              <p:cNvSpPr>
                <a:spLocks noChangeShapeType="1"/>
              </p:cNvSpPr>
              <p:nvPr/>
            </p:nvSpPr>
            <p:spPr bwMode="auto">
              <a:xfrm>
                <a:off x="2762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9" name="Line 52"/>
              <p:cNvSpPr>
                <a:spLocks noChangeShapeType="1"/>
              </p:cNvSpPr>
              <p:nvPr/>
            </p:nvSpPr>
            <p:spPr bwMode="auto">
              <a:xfrm>
                <a:off x="305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0" name="Line 53"/>
              <p:cNvSpPr>
                <a:spLocks noChangeShapeType="1"/>
              </p:cNvSpPr>
              <p:nvPr/>
            </p:nvSpPr>
            <p:spPr bwMode="auto">
              <a:xfrm>
                <a:off x="334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91" name="Line 54"/>
              <p:cNvSpPr>
                <a:spLocks noChangeShapeType="1"/>
              </p:cNvSpPr>
              <p:nvPr/>
            </p:nvSpPr>
            <p:spPr bwMode="auto">
              <a:xfrm>
                <a:off x="3605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86" name="Rectangle 55"/>
            <p:cNvSpPr>
              <a:spLocks noChangeArrowheads="1"/>
            </p:cNvSpPr>
            <p:nvPr/>
          </p:nvSpPr>
          <p:spPr bwMode="auto">
            <a:xfrm>
              <a:off x="3001" y="2886"/>
              <a:ext cx="146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7    6    </a:t>
              </a:r>
              <a:r>
                <a:rPr lang="en-US" sz="2100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5    4    </a:t>
              </a:r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</p:grpSp>
      <p:grpSp>
        <p:nvGrpSpPr>
          <p:cNvPr id="96263" name="Group 56"/>
          <p:cNvGrpSpPr>
            <a:grpSpLocks/>
          </p:cNvGrpSpPr>
          <p:nvPr/>
        </p:nvGrpSpPr>
        <p:grpSpPr bwMode="auto">
          <a:xfrm>
            <a:off x="3757613" y="1876425"/>
            <a:ext cx="2400300" cy="573088"/>
            <a:chOff x="1252" y="2810"/>
            <a:chExt cx="1512" cy="361"/>
          </a:xfrm>
        </p:grpSpPr>
        <p:sp>
          <p:nvSpPr>
            <p:cNvPr id="96276" name="Rectangle 57"/>
            <p:cNvSpPr>
              <a:spLocks noChangeArrowheads="1"/>
            </p:cNvSpPr>
            <p:nvPr/>
          </p:nvSpPr>
          <p:spPr bwMode="auto">
            <a:xfrm>
              <a:off x="1252" y="281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7" name="Group 58"/>
            <p:cNvGrpSpPr>
              <a:grpSpLocks/>
            </p:cNvGrpSpPr>
            <p:nvPr/>
          </p:nvGrpSpPr>
          <p:grpSpPr bwMode="auto">
            <a:xfrm>
              <a:off x="1384" y="2811"/>
              <a:ext cx="1090" cy="119"/>
              <a:chOff x="2500" y="1229"/>
              <a:chExt cx="1090" cy="119"/>
            </a:xfrm>
          </p:grpSpPr>
          <p:sp>
            <p:nvSpPr>
              <p:cNvPr id="96279" name="Line 59"/>
              <p:cNvSpPr>
                <a:spLocks noChangeShapeType="1"/>
              </p:cNvSpPr>
              <p:nvPr/>
            </p:nvSpPr>
            <p:spPr bwMode="auto">
              <a:xfrm>
                <a:off x="250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0" name="Line 60"/>
              <p:cNvSpPr>
                <a:spLocks noChangeShapeType="1"/>
              </p:cNvSpPr>
              <p:nvPr/>
            </p:nvSpPr>
            <p:spPr bwMode="auto">
              <a:xfrm>
                <a:off x="2762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1" name="Line 61"/>
              <p:cNvSpPr>
                <a:spLocks noChangeShapeType="1"/>
              </p:cNvSpPr>
              <p:nvPr/>
            </p:nvSpPr>
            <p:spPr bwMode="auto">
              <a:xfrm>
                <a:off x="305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2" name="Line 62"/>
              <p:cNvSpPr>
                <a:spLocks noChangeShapeType="1"/>
              </p:cNvSpPr>
              <p:nvPr/>
            </p:nvSpPr>
            <p:spPr bwMode="auto">
              <a:xfrm>
                <a:off x="3337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3" name="Line 63"/>
              <p:cNvSpPr>
                <a:spLocks noChangeShapeType="1"/>
              </p:cNvSpPr>
              <p:nvPr/>
            </p:nvSpPr>
            <p:spPr bwMode="auto">
              <a:xfrm>
                <a:off x="359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78" name="Rectangle 64"/>
            <p:cNvSpPr>
              <a:spLocks noChangeArrowheads="1"/>
            </p:cNvSpPr>
            <p:nvPr/>
          </p:nvSpPr>
          <p:spPr bwMode="auto">
            <a:xfrm>
              <a:off x="1295" y="2911"/>
              <a:ext cx="146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  B   </a:t>
              </a:r>
              <a:r>
                <a:rPr lang="en-US" sz="2100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    D   </a:t>
              </a:r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96264" name="Rectangle 4"/>
          <p:cNvSpPr>
            <a:spLocks noChangeArrowheads="1"/>
          </p:cNvSpPr>
          <p:nvPr/>
        </p:nvSpPr>
        <p:spPr bwMode="auto">
          <a:xfrm>
            <a:off x="936625" y="2039938"/>
            <a:ext cx="1804988" cy="2776537"/>
          </a:xfrm>
          <a:prstGeom prst="rect">
            <a:avLst/>
          </a:prstGeom>
          <a:solidFill>
            <a:srgbClr val="FFFFFF"/>
          </a:solidFill>
          <a:ln w="28575">
            <a:solidFill>
              <a:srgbClr val="3E4E6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5"/>
          <p:cNvSpPr>
            <a:spLocks noChangeArrowheads="1"/>
          </p:cNvSpPr>
          <p:nvPr/>
        </p:nvSpPr>
        <p:spPr bwMode="auto">
          <a:xfrm>
            <a:off x="919163" y="2843213"/>
            <a:ext cx="1839912" cy="19050"/>
          </a:xfrm>
          <a:prstGeom prst="rect">
            <a:avLst/>
          </a:prstGeom>
          <a:solidFill>
            <a:srgbClr val="FFFFFF"/>
          </a:solidFill>
          <a:ln w="28575">
            <a:solidFill>
              <a:srgbClr val="3E4E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E4E6C"/>
              </a:solidFill>
            </a:endParaRPr>
          </a:p>
        </p:txBody>
      </p:sp>
      <p:sp>
        <p:nvSpPr>
          <p:cNvPr id="96266" name="Oval 15"/>
          <p:cNvSpPr>
            <a:spLocks noChangeArrowheads="1"/>
          </p:cNvSpPr>
          <p:nvPr/>
        </p:nvSpPr>
        <p:spPr bwMode="auto">
          <a:xfrm>
            <a:off x="6887424" y="2221760"/>
            <a:ext cx="1585913" cy="852487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6"/>
          <p:cNvSpPr>
            <a:spLocks noChangeArrowheads="1"/>
          </p:cNvSpPr>
          <p:nvPr/>
        </p:nvSpPr>
        <p:spPr bwMode="auto">
          <a:xfrm>
            <a:off x="7058025" y="2221761"/>
            <a:ext cx="11890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100" b="1" dirty="0">
                <a:latin typeface="Georgia" charset="0"/>
              </a:rPr>
              <a:t>cooling</a:t>
            </a:r>
          </a:p>
          <a:p>
            <a:pPr algn="ctr" eaLnBrk="0" hangingPunct="0"/>
            <a:r>
              <a:rPr lang="en-US" sz="2100" b="1" dirty="0">
                <a:latin typeface="Georgia" charset="0"/>
              </a:rPr>
              <a:t>unit</a:t>
            </a:r>
          </a:p>
        </p:txBody>
      </p:sp>
      <p:sp>
        <p:nvSpPr>
          <p:cNvPr id="96268" name="Line 18"/>
          <p:cNvSpPr>
            <a:spLocks noChangeShapeType="1"/>
          </p:cNvSpPr>
          <p:nvPr/>
        </p:nvSpPr>
        <p:spPr bwMode="auto">
          <a:xfrm flipV="1">
            <a:off x="2741613" y="2211388"/>
            <a:ext cx="1016000" cy="25717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Line 19"/>
          <p:cNvSpPr>
            <a:spLocks noChangeShapeType="1"/>
          </p:cNvSpPr>
          <p:nvPr/>
        </p:nvSpPr>
        <p:spPr bwMode="auto">
          <a:xfrm>
            <a:off x="6096001" y="2206626"/>
            <a:ext cx="866985" cy="30088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Line 20"/>
          <p:cNvSpPr>
            <a:spLocks noChangeShapeType="1"/>
          </p:cNvSpPr>
          <p:nvPr/>
        </p:nvSpPr>
        <p:spPr bwMode="auto">
          <a:xfrm flipH="1" flipV="1">
            <a:off x="2675466" y="2747220"/>
            <a:ext cx="4287520" cy="4678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Line 29"/>
          <p:cNvSpPr>
            <a:spLocks noChangeShapeType="1"/>
          </p:cNvSpPr>
          <p:nvPr/>
        </p:nvSpPr>
        <p:spPr bwMode="auto">
          <a:xfrm flipV="1">
            <a:off x="2741613" y="3735386"/>
            <a:ext cx="1050924" cy="31432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Oval 30"/>
          <p:cNvSpPr>
            <a:spLocks noChangeArrowheads="1"/>
          </p:cNvSpPr>
          <p:nvPr/>
        </p:nvSpPr>
        <p:spPr bwMode="auto">
          <a:xfrm>
            <a:off x="6873875" y="4049713"/>
            <a:ext cx="1585913" cy="852487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31"/>
          <p:cNvSpPr>
            <a:spLocks noChangeArrowheads="1"/>
          </p:cNvSpPr>
          <p:nvPr/>
        </p:nvSpPr>
        <p:spPr bwMode="auto">
          <a:xfrm>
            <a:off x="7058025" y="4087813"/>
            <a:ext cx="11890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100" b="1">
                <a:latin typeface="Georgia" charset="0"/>
              </a:rPr>
              <a:t>cooling</a:t>
            </a:r>
          </a:p>
          <a:p>
            <a:pPr algn="ctr" eaLnBrk="0" hangingPunct="0"/>
            <a:r>
              <a:rPr lang="en-US" sz="2100" b="1">
                <a:latin typeface="Georgia" charset="0"/>
              </a:rPr>
              <a:t>unit</a:t>
            </a:r>
          </a:p>
        </p:txBody>
      </p:sp>
      <p:sp>
        <p:nvSpPr>
          <p:cNvPr id="96274" name="Line 33"/>
          <p:cNvSpPr>
            <a:spLocks noChangeShapeType="1"/>
          </p:cNvSpPr>
          <p:nvPr/>
        </p:nvSpPr>
        <p:spPr bwMode="auto">
          <a:xfrm>
            <a:off x="6130926" y="3757614"/>
            <a:ext cx="832061" cy="5452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34"/>
          <p:cNvSpPr>
            <a:spLocks noChangeShapeType="1"/>
          </p:cNvSpPr>
          <p:nvPr/>
        </p:nvSpPr>
        <p:spPr bwMode="auto">
          <a:xfrm flipH="1">
            <a:off x="2675466" y="4658570"/>
            <a:ext cx="4287519" cy="1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58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</p:spPr>
        <p:txBody>
          <a:bodyPr/>
          <a:lstStyle/>
          <a:p>
            <a:r>
              <a:rPr lang="en-US" dirty="0"/>
              <a:t>Actual Conceptual Model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idx="1"/>
          </p:nvPr>
        </p:nvSpPr>
        <p:spPr>
          <a:xfrm>
            <a:off x="685800" y="4462463"/>
            <a:ext cx="7772400" cy="1862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Can you fix the problem?</a:t>
            </a:r>
          </a:p>
          <a:p>
            <a:pPr marL="0" indent="0">
              <a:buNone/>
            </a:pPr>
            <a:r>
              <a:rPr lang="en-US" sz="2800" dirty="0"/>
              <a:t>Possible solutions</a:t>
            </a:r>
          </a:p>
          <a:p>
            <a:pPr marL="990600" lvl="1" indent="-533400"/>
            <a:r>
              <a:rPr lang="en-US" sz="2400" dirty="0"/>
              <a:t>make controls map to </a:t>
            </a:r>
            <a:r>
              <a:rPr lang="en-US" sz="2400" dirty="0" smtClean="0"/>
              <a:t>customer’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model</a:t>
            </a:r>
          </a:p>
          <a:p>
            <a:pPr marL="990600" lvl="1" indent="-533400"/>
            <a:r>
              <a:rPr lang="en-US" sz="2400" dirty="0"/>
              <a:t>make controls map to actual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936625" y="1450975"/>
            <a:ext cx="1804988" cy="2776538"/>
          </a:xfrm>
          <a:prstGeom prst="rect">
            <a:avLst/>
          </a:prstGeom>
          <a:solidFill>
            <a:srgbClr val="FFFFFF"/>
          </a:solidFill>
          <a:ln w="28575">
            <a:solidFill>
              <a:srgbClr val="3E4E6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919163" y="2254250"/>
            <a:ext cx="1839912" cy="19050"/>
          </a:xfrm>
          <a:prstGeom prst="rect">
            <a:avLst/>
          </a:prstGeom>
          <a:solidFill>
            <a:srgbClr val="3E4E6C"/>
          </a:solidFill>
          <a:ln w="28575">
            <a:solidFill>
              <a:srgbClr val="3E4E6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Rectangle 28"/>
          <p:cNvSpPr>
            <a:spLocks noChangeArrowheads="1"/>
          </p:cNvSpPr>
          <p:nvPr/>
        </p:nvSpPr>
        <p:spPr bwMode="auto">
          <a:xfrm>
            <a:off x="4578350" y="2998788"/>
            <a:ext cx="2349500" cy="139700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Rectangle 29"/>
          <p:cNvSpPr>
            <a:spLocks noChangeArrowheads="1"/>
          </p:cNvSpPr>
          <p:nvPr/>
        </p:nvSpPr>
        <p:spPr bwMode="auto">
          <a:xfrm rot="1800000">
            <a:off x="2554288" y="2452688"/>
            <a:ext cx="2244725" cy="117475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Rectangle 30"/>
          <p:cNvSpPr>
            <a:spLocks noChangeArrowheads="1"/>
          </p:cNvSpPr>
          <p:nvPr/>
        </p:nvSpPr>
        <p:spPr bwMode="auto">
          <a:xfrm rot="-1380000">
            <a:off x="2581414" y="3437123"/>
            <a:ext cx="2209771" cy="100773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17" name="Group 33"/>
          <p:cNvGrpSpPr>
            <a:grpSpLocks/>
          </p:cNvGrpSpPr>
          <p:nvPr/>
        </p:nvGrpSpPr>
        <p:grpSpPr bwMode="auto">
          <a:xfrm>
            <a:off x="4454525" y="3046413"/>
            <a:ext cx="239713" cy="63500"/>
            <a:chOff x="2806" y="2290"/>
            <a:chExt cx="151" cy="40"/>
          </a:xfrm>
        </p:grpSpPr>
        <p:sp>
          <p:nvSpPr>
            <p:cNvPr id="98339" name="Line 31"/>
            <p:cNvSpPr>
              <a:spLocks noChangeShapeType="1"/>
            </p:cNvSpPr>
            <p:nvPr/>
          </p:nvSpPr>
          <p:spPr bwMode="auto">
            <a:xfrm>
              <a:off x="2862" y="2310"/>
              <a:ext cx="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n w="76200" cmpd="sng">
                  <a:solidFill>
                    <a:srgbClr val="3366FF"/>
                  </a:solidFill>
                </a:ln>
              </a:endParaRPr>
            </a:p>
          </p:txBody>
        </p:sp>
        <p:sp>
          <p:nvSpPr>
            <p:cNvPr id="98340" name="Oval 32"/>
            <p:cNvSpPr>
              <a:spLocks noChangeArrowheads="1"/>
            </p:cNvSpPr>
            <p:nvPr/>
          </p:nvSpPr>
          <p:spPr bwMode="auto">
            <a:xfrm>
              <a:off x="2806" y="2290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 w="76200" cmpd="sng">
                  <a:solidFill>
                    <a:srgbClr val="3366FF"/>
                  </a:solidFill>
                </a:ln>
              </a:endParaRPr>
            </a:p>
          </p:txBody>
        </p:sp>
      </p:grpSp>
      <p:grpSp>
        <p:nvGrpSpPr>
          <p:cNvPr id="98318" name="Group 37"/>
          <p:cNvGrpSpPr>
            <a:grpSpLocks/>
          </p:cNvGrpSpPr>
          <p:nvPr/>
        </p:nvGrpSpPr>
        <p:grpSpPr bwMode="auto">
          <a:xfrm>
            <a:off x="4224338" y="3879850"/>
            <a:ext cx="2362200" cy="542925"/>
            <a:chOff x="2982" y="2820"/>
            <a:chExt cx="1488" cy="342"/>
          </a:xfrm>
        </p:grpSpPr>
        <p:sp>
          <p:nvSpPr>
            <p:cNvPr id="98331" name="Rectangle 38"/>
            <p:cNvSpPr>
              <a:spLocks noChangeArrowheads="1"/>
            </p:cNvSpPr>
            <p:nvPr/>
          </p:nvSpPr>
          <p:spPr bwMode="auto">
            <a:xfrm>
              <a:off x="2982" y="282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32" name="Group 39"/>
            <p:cNvGrpSpPr>
              <a:grpSpLocks/>
            </p:cNvGrpSpPr>
            <p:nvPr/>
          </p:nvGrpSpPr>
          <p:grpSpPr bwMode="auto">
            <a:xfrm>
              <a:off x="3114" y="2821"/>
              <a:ext cx="1105" cy="119"/>
              <a:chOff x="2500" y="1229"/>
              <a:chExt cx="1105" cy="119"/>
            </a:xfrm>
          </p:grpSpPr>
          <p:sp>
            <p:nvSpPr>
              <p:cNvPr id="98334" name="Line 40"/>
              <p:cNvSpPr>
                <a:spLocks noChangeShapeType="1"/>
              </p:cNvSpPr>
              <p:nvPr/>
            </p:nvSpPr>
            <p:spPr bwMode="auto">
              <a:xfrm>
                <a:off x="250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5" name="Line 41"/>
              <p:cNvSpPr>
                <a:spLocks noChangeShapeType="1"/>
              </p:cNvSpPr>
              <p:nvPr/>
            </p:nvSpPr>
            <p:spPr bwMode="auto">
              <a:xfrm>
                <a:off x="2762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6" name="Line 42"/>
              <p:cNvSpPr>
                <a:spLocks noChangeShapeType="1"/>
              </p:cNvSpPr>
              <p:nvPr/>
            </p:nvSpPr>
            <p:spPr bwMode="auto">
              <a:xfrm>
                <a:off x="305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7" name="Line 43"/>
              <p:cNvSpPr>
                <a:spLocks noChangeShapeType="1"/>
              </p:cNvSpPr>
              <p:nvPr/>
            </p:nvSpPr>
            <p:spPr bwMode="auto">
              <a:xfrm>
                <a:off x="3327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8" name="Line 44"/>
              <p:cNvSpPr>
                <a:spLocks noChangeShapeType="1"/>
              </p:cNvSpPr>
              <p:nvPr/>
            </p:nvSpPr>
            <p:spPr bwMode="auto">
              <a:xfrm>
                <a:off x="3605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33" name="Rectangle 45"/>
            <p:cNvSpPr>
              <a:spLocks noChangeArrowheads="1"/>
            </p:cNvSpPr>
            <p:nvPr/>
          </p:nvSpPr>
          <p:spPr bwMode="auto">
            <a:xfrm>
              <a:off x="3001" y="2886"/>
              <a:ext cx="146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7    6    </a:t>
              </a:r>
              <a:r>
                <a:rPr lang="en-US" sz="2100" b="1" dirty="0" smtClean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5    4    </a:t>
              </a:r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</a:p>
          </p:txBody>
        </p:sp>
      </p:grpSp>
      <p:grpSp>
        <p:nvGrpSpPr>
          <p:cNvPr id="98319" name="Group 46"/>
          <p:cNvGrpSpPr>
            <a:grpSpLocks/>
          </p:cNvGrpSpPr>
          <p:nvPr/>
        </p:nvGrpSpPr>
        <p:grpSpPr bwMode="auto">
          <a:xfrm>
            <a:off x="3829050" y="1416050"/>
            <a:ext cx="2400300" cy="573088"/>
            <a:chOff x="1252" y="2810"/>
            <a:chExt cx="1512" cy="361"/>
          </a:xfrm>
        </p:grpSpPr>
        <p:sp>
          <p:nvSpPr>
            <p:cNvPr id="98323" name="Rectangle 47"/>
            <p:cNvSpPr>
              <a:spLocks noChangeArrowheads="1"/>
            </p:cNvSpPr>
            <p:nvPr/>
          </p:nvSpPr>
          <p:spPr bwMode="auto">
            <a:xfrm>
              <a:off x="1252" y="2810"/>
              <a:ext cx="1473" cy="342"/>
            </a:xfrm>
            <a:prstGeom prst="rect">
              <a:avLst/>
            </a:prstGeom>
            <a:solidFill>
              <a:srgbClr val="DF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324" name="Group 48"/>
            <p:cNvGrpSpPr>
              <a:grpSpLocks/>
            </p:cNvGrpSpPr>
            <p:nvPr/>
          </p:nvGrpSpPr>
          <p:grpSpPr bwMode="auto">
            <a:xfrm>
              <a:off x="1399" y="2811"/>
              <a:ext cx="1065" cy="119"/>
              <a:chOff x="2515" y="1229"/>
              <a:chExt cx="1065" cy="119"/>
            </a:xfrm>
          </p:grpSpPr>
          <p:sp>
            <p:nvSpPr>
              <p:cNvPr id="98326" name="Line 49"/>
              <p:cNvSpPr>
                <a:spLocks noChangeShapeType="1"/>
              </p:cNvSpPr>
              <p:nvPr/>
            </p:nvSpPr>
            <p:spPr bwMode="auto">
              <a:xfrm>
                <a:off x="2515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7" name="Line 50"/>
              <p:cNvSpPr>
                <a:spLocks noChangeShapeType="1"/>
              </p:cNvSpPr>
              <p:nvPr/>
            </p:nvSpPr>
            <p:spPr bwMode="auto">
              <a:xfrm>
                <a:off x="2777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8" name="Line 51"/>
              <p:cNvSpPr>
                <a:spLocks noChangeShapeType="1"/>
              </p:cNvSpPr>
              <p:nvPr/>
            </p:nvSpPr>
            <p:spPr bwMode="auto">
              <a:xfrm>
                <a:off x="305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9" name="Line 52"/>
              <p:cNvSpPr>
                <a:spLocks noChangeShapeType="1"/>
              </p:cNvSpPr>
              <p:nvPr/>
            </p:nvSpPr>
            <p:spPr bwMode="auto">
              <a:xfrm>
                <a:off x="3319" y="1229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0" name="Line 53"/>
              <p:cNvSpPr>
                <a:spLocks noChangeShapeType="1"/>
              </p:cNvSpPr>
              <p:nvPr/>
            </p:nvSpPr>
            <p:spPr bwMode="auto">
              <a:xfrm>
                <a:off x="3580" y="1230"/>
                <a:ext cx="0" cy="11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5" name="Rectangle 54"/>
            <p:cNvSpPr>
              <a:spLocks noChangeArrowheads="1"/>
            </p:cNvSpPr>
            <p:nvPr/>
          </p:nvSpPr>
          <p:spPr bwMode="auto">
            <a:xfrm>
              <a:off x="1295" y="2911"/>
              <a:ext cx="146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  B   C   D   E</a:t>
              </a:r>
            </a:p>
          </p:txBody>
        </p:sp>
      </p:grpSp>
      <p:sp>
        <p:nvSpPr>
          <p:cNvPr id="98320" name="Line 34"/>
          <p:cNvSpPr>
            <a:spLocks noChangeShapeType="1"/>
          </p:cNvSpPr>
          <p:nvPr/>
        </p:nvSpPr>
        <p:spPr bwMode="auto">
          <a:xfrm flipH="1" flipV="1">
            <a:off x="4686299" y="3225800"/>
            <a:ext cx="743177" cy="65563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Oval 56"/>
          <p:cNvSpPr>
            <a:spLocks noChangeArrowheads="1"/>
          </p:cNvSpPr>
          <p:nvPr/>
        </p:nvSpPr>
        <p:spPr bwMode="auto">
          <a:xfrm>
            <a:off x="6873875" y="2635250"/>
            <a:ext cx="1585913" cy="852488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Rectangle 57"/>
          <p:cNvSpPr>
            <a:spLocks noChangeArrowheads="1"/>
          </p:cNvSpPr>
          <p:nvPr/>
        </p:nvSpPr>
        <p:spPr bwMode="auto">
          <a:xfrm>
            <a:off x="7058025" y="2673350"/>
            <a:ext cx="11890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100" b="1">
                <a:latin typeface="Georgia" charset="0"/>
              </a:rPr>
              <a:t>cooling</a:t>
            </a:r>
          </a:p>
          <a:p>
            <a:pPr algn="ctr" eaLnBrk="0" hangingPunct="0"/>
            <a:r>
              <a:rPr lang="en-US" sz="2100" b="1">
                <a:latin typeface="Georgia" charset="0"/>
              </a:rPr>
              <a:t>unit</a:t>
            </a:r>
          </a:p>
        </p:txBody>
      </p:sp>
      <p:cxnSp>
        <p:nvCxnSpPr>
          <p:cNvPr id="6" name="Elbow Connector 5"/>
          <p:cNvCxnSpPr>
            <a:stCxn id="98323" idx="3"/>
            <a:endCxn id="98321" idx="0"/>
          </p:cNvCxnSpPr>
          <p:nvPr/>
        </p:nvCxnSpPr>
        <p:spPr bwMode="auto">
          <a:xfrm>
            <a:off x="6167438" y="1687513"/>
            <a:ext cx="1499394" cy="94773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</p:spPr>
        <p:txBody>
          <a:bodyPr/>
          <a:lstStyle/>
          <a:p>
            <a:r>
              <a:rPr lang="en-US" dirty="0"/>
              <a:t>Design Model &amp; Customer Model</a:t>
            </a:r>
          </a:p>
        </p:txBody>
      </p:sp>
      <p:sp>
        <p:nvSpPr>
          <p:cNvPr id="18438" name="Rectangle 1027"/>
          <p:cNvSpPr>
            <a:spLocks noGrp="1" noChangeArrowheads="1"/>
          </p:cNvSpPr>
          <p:nvPr>
            <p:ph idx="1"/>
          </p:nvPr>
        </p:nvSpPr>
        <p:spPr>
          <a:xfrm>
            <a:off x="579438" y="4724400"/>
            <a:ext cx="8564562" cy="1219200"/>
          </a:xfrm>
        </p:spPr>
        <p:txBody>
          <a:bodyPr/>
          <a:lstStyle/>
          <a:p>
            <a:r>
              <a:rPr lang="en-US" sz="2800" dirty="0"/>
              <a:t>Customers get model from experience &amp; usage</a:t>
            </a:r>
          </a:p>
          <a:p>
            <a:pPr lvl="1"/>
            <a:r>
              <a:rPr lang="en-US" sz="2500" dirty="0"/>
              <a:t>through system image</a:t>
            </a:r>
          </a:p>
          <a:p>
            <a:r>
              <a:rPr lang="en-US" sz="2800" dirty="0"/>
              <a:t>What if the two models </a:t>
            </a:r>
            <a:r>
              <a:rPr lang="en-US" sz="2800" dirty="0" smtClean="0"/>
              <a:t>don’</a:t>
            </a:r>
            <a:r>
              <a:rPr lang="en-US" altLang="ja-JP" sz="2800" dirty="0" smtClean="0"/>
              <a:t>t </a:t>
            </a:r>
            <a:r>
              <a:rPr lang="en-US" altLang="ja-JP" sz="2800" dirty="0"/>
              <a:t>match?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0358" name="AutoShape 1028"/>
          <p:cNvSpPr>
            <a:spLocks noChangeArrowheads="1"/>
          </p:cNvSpPr>
          <p:nvPr/>
        </p:nvSpPr>
        <p:spPr bwMode="auto">
          <a:xfrm>
            <a:off x="933450" y="1565275"/>
            <a:ext cx="2219325" cy="1177925"/>
          </a:xfrm>
          <a:prstGeom prst="flowChartPunchedTape">
            <a:avLst/>
          </a:prstGeom>
          <a:solidFill>
            <a:srgbClr val="339966"/>
          </a:solidFill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latin typeface="Helvetica Light"/>
              </a:rPr>
              <a:t>Design Model</a:t>
            </a:r>
          </a:p>
        </p:txBody>
      </p:sp>
      <p:sp>
        <p:nvSpPr>
          <p:cNvPr id="20488" name="AutoShape 1030"/>
          <p:cNvSpPr>
            <a:spLocks noChangeArrowheads="1"/>
          </p:cNvSpPr>
          <p:nvPr/>
        </p:nvSpPr>
        <p:spPr bwMode="auto">
          <a:xfrm>
            <a:off x="6118225" y="1565275"/>
            <a:ext cx="2187575" cy="1177925"/>
          </a:xfrm>
          <a:prstGeom prst="flowChartPunchedTape">
            <a:avLst/>
          </a:prstGeom>
          <a:solidFill>
            <a:srgbClr val="339966"/>
          </a:solidFill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200" dirty="0">
                <a:latin typeface="Helvetica Light"/>
              </a:rPr>
              <a:t>Customer Model</a:t>
            </a:r>
          </a:p>
        </p:txBody>
      </p:sp>
      <p:cxnSp>
        <p:nvCxnSpPr>
          <p:cNvPr id="18443" name="AutoShape 1035"/>
          <p:cNvCxnSpPr>
            <a:cxnSpLocks noChangeShapeType="1"/>
          </p:cNvCxnSpPr>
          <p:nvPr/>
        </p:nvCxnSpPr>
        <p:spPr bwMode="auto">
          <a:xfrm flipV="1">
            <a:off x="5791200" y="2895600"/>
            <a:ext cx="1143000" cy="1219200"/>
          </a:xfrm>
          <a:prstGeom prst="curvedConnector2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AutoShape 1036"/>
          <p:cNvCxnSpPr>
            <a:cxnSpLocks noChangeShapeType="1"/>
          </p:cNvCxnSpPr>
          <p:nvPr/>
        </p:nvCxnSpPr>
        <p:spPr bwMode="auto">
          <a:xfrm rot="5400000">
            <a:off x="5947568" y="2739232"/>
            <a:ext cx="1554163" cy="1562100"/>
          </a:xfrm>
          <a:prstGeom prst="curvedConnector2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AutoShape 1031"/>
          <p:cNvSpPr>
            <a:spLocks noChangeArrowheads="1"/>
          </p:cNvSpPr>
          <p:nvPr/>
        </p:nvSpPr>
        <p:spPr bwMode="auto">
          <a:xfrm>
            <a:off x="3487738" y="3638550"/>
            <a:ext cx="2271713" cy="1009650"/>
          </a:xfrm>
          <a:prstGeom prst="plaque">
            <a:avLst>
              <a:gd name="adj" fmla="val 16667"/>
            </a:avLst>
          </a:prstGeom>
          <a:solidFill>
            <a:srgbClr val="339966"/>
          </a:solidFill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>
                <a:latin typeface="Helvetica Light"/>
              </a:rPr>
              <a:t>System Image</a:t>
            </a:r>
          </a:p>
        </p:txBody>
      </p:sp>
      <p:cxnSp>
        <p:nvCxnSpPr>
          <p:cNvPr id="100364" name="AutoShape 1039"/>
          <p:cNvCxnSpPr>
            <a:cxnSpLocks noChangeShapeType="1"/>
          </p:cNvCxnSpPr>
          <p:nvPr/>
        </p:nvCxnSpPr>
        <p:spPr bwMode="auto">
          <a:xfrm rot="16200000" flipH="1">
            <a:off x="2022475" y="2854325"/>
            <a:ext cx="1477963" cy="1562100"/>
          </a:xfrm>
          <a:prstGeom prst="curvedConnector2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</p:spPr>
        <p:txBody>
          <a:bodyPr/>
          <a:lstStyle/>
          <a:p>
            <a:r>
              <a:rPr lang="en-US" dirty="0"/>
              <a:t>Conceptual Model Mismatch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21650" cy="4724400"/>
          </a:xfrm>
        </p:spPr>
        <p:txBody>
          <a:bodyPr/>
          <a:lstStyle/>
          <a:p>
            <a:r>
              <a:rPr lang="en-US" sz="2800" dirty="0"/>
              <a:t>Mismatch between </a:t>
            </a:r>
            <a:r>
              <a:rPr lang="en-US" sz="2800" dirty="0" smtClean="0"/>
              <a:t>designer’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&amp; </a:t>
            </a:r>
            <a:r>
              <a:rPr lang="en-US" altLang="ja-JP" sz="2800" dirty="0" smtClean="0"/>
              <a:t>customer’s </a:t>
            </a:r>
            <a:r>
              <a:rPr lang="en-US" altLang="ja-JP" sz="2800" dirty="0"/>
              <a:t>conceptual models leads to…</a:t>
            </a:r>
          </a:p>
          <a:p>
            <a:pPr lvl="1"/>
            <a:r>
              <a:rPr lang="en-US" sz="2400" dirty="0"/>
              <a:t>slow performance</a:t>
            </a:r>
          </a:p>
          <a:p>
            <a:pPr lvl="1"/>
            <a:r>
              <a:rPr lang="en-US" sz="2400" dirty="0"/>
              <a:t>errors</a:t>
            </a:r>
          </a:p>
          <a:p>
            <a:pPr lvl="1"/>
            <a:r>
              <a:rPr lang="en-US" sz="2400" dirty="0"/>
              <a:t>frustration</a:t>
            </a:r>
          </a:p>
          <a:p>
            <a:pPr lvl="1"/>
            <a:r>
              <a:rPr lang="en-US" sz="2400" dirty="0"/>
              <a:t>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406" name="Picture 4" descr="pe05989_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52" y="3063035"/>
            <a:ext cx="34861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55675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dirty="0"/>
              <a:t>Notorious Example</a:t>
            </a:r>
          </a:p>
        </p:txBody>
      </p:sp>
      <p:pic>
        <p:nvPicPr>
          <p:cNvPr id="104453" name="Picture 8" descr="palmbal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3" y="962959"/>
            <a:ext cx="708818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6/66/Butterfly_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08" y="865759"/>
            <a:ext cx="9390238" cy="59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538663" y="1290638"/>
            <a:ext cx="4605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Design based on a top retailer’s site</a:t>
            </a:r>
          </a:p>
        </p:txBody>
      </p:sp>
      <p:pic>
        <p:nvPicPr>
          <p:cNvPr id="4101" name="Picture 3" descr="3-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>
          <a:xfrm>
            <a:off x="0" y="1312863"/>
            <a:ext cx="4510088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5705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Automatic Shifter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61796" name="Picture 4" descr="newca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8" r="25874"/>
          <a:stretch>
            <a:fillRect/>
          </a:stretch>
        </p:blipFill>
        <p:spPr bwMode="auto">
          <a:xfrm>
            <a:off x="5030788" y="823999"/>
            <a:ext cx="3455987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3" descr="DSC000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7639"/>
          <a:stretch>
            <a:fillRect/>
          </a:stretch>
        </p:blipFill>
        <p:spPr bwMode="auto">
          <a:xfrm>
            <a:off x="555625" y="823999"/>
            <a:ext cx="44704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rot="5400000" flipV="1">
            <a:off x="4165229" y="2446618"/>
            <a:ext cx="9226176" cy="7761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Design Guides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71464" y="1227603"/>
            <a:ext cx="8715374" cy="4783138"/>
          </a:xfrm>
        </p:spPr>
        <p:txBody>
          <a:bodyPr lIns="92075" tIns="46038" rIns="92075" bIns="46038"/>
          <a:lstStyle/>
          <a:p>
            <a:r>
              <a:rPr lang="en-US" sz="2800" dirty="0"/>
              <a:t>Provide good conceptual model</a:t>
            </a:r>
          </a:p>
          <a:p>
            <a:pPr lvl="1"/>
            <a:r>
              <a:rPr lang="en-US" sz="2400" dirty="0"/>
              <a:t>customer wants to understand how </a:t>
            </a:r>
            <a:r>
              <a:rPr lang="en-US" sz="2400" dirty="0" smtClean="0"/>
              <a:t>controls </a:t>
            </a:r>
            <a:r>
              <a:rPr lang="en-US" sz="2400" dirty="0" smtClean="0"/>
              <a:t>affect </a:t>
            </a:r>
            <a:r>
              <a:rPr lang="en-US" sz="2400" dirty="0" smtClean="0"/>
              <a:t>object</a:t>
            </a:r>
            <a:r>
              <a:rPr lang="en-US" sz="2400" dirty="0"/>
              <a:t/>
            </a:r>
            <a:br>
              <a:rPr lang="en-US" sz="2400" dirty="0"/>
            </a:br>
            <a:endParaRPr lang="en-US" sz="1600" dirty="0"/>
          </a:p>
          <a:p>
            <a:r>
              <a:rPr lang="en-US" sz="2800" dirty="0" smtClean="0"/>
              <a:t>Make </a:t>
            </a:r>
            <a:r>
              <a:rPr lang="en-US" sz="2800" dirty="0"/>
              <a:t>things visible</a:t>
            </a:r>
          </a:p>
          <a:p>
            <a:pPr lvl="1"/>
            <a:r>
              <a:rPr lang="en-US" sz="2400" dirty="0" smtClean="0"/>
              <a:t>if object has function, interface should show it</a:t>
            </a:r>
            <a:br>
              <a:rPr lang="en-US" sz="2400" dirty="0" smtClean="0"/>
            </a:br>
            <a:endParaRPr lang="en-US" sz="1600" dirty="0" smtClean="0"/>
          </a:p>
          <a:p>
            <a:r>
              <a:rPr lang="en-US" sz="2800" dirty="0" smtClean="0"/>
              <a:t>Map </a:t>
            </a:r>
            <a:r>
              <a:rPr lang="en-US" sz="2800" dirty="0"/>
              <a:t>interface controls to </a:t>
            </a:r>
            <a:r>
              <a:rPr lang="en-US" sz="2800" dirty="0" smtClean="0"/>
              <a:t>customer’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model</a:t>
            </a:r>
          </a:p>
          <a:p>
            <a:pPr lvl="1"/>
            <a:r>
              <a:rPr lang="en-US" sz="2400" dirty="0"/>
              <a:t>infix vs. postfix calculator – whose model is that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1600" dirty="0"/>
          </a:p>
          <a:p>
            <a:r>
              <a:rPr lang="en-US" sz="2800" dirty="0"/>
              <a:t>Provide feedback</a:t>
            </a:r>
          </a:p>
          <a:p>
            <a:pPr lvl="1"/>
            <a:r>
              <a:rPr lang="en-US" sz="2400" dirty="0"/>
              <a:t>what you see is what you get! (WYSIWYG)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0" y="471397"/>
            <a:ext cx="9144000" cy="7687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8463726" y="404160"/>
            <a:ext cx="239507" cy="239507"/>
          </a:xfrm>
          <a:prstGeom prst="ellipse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94996" y="335431"/>
            <a:ext cx="382946" cy="38294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035176"/>
            <a:ext cx="9144000" cy="1822824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0"/>
            <a:ext cx="8664575" cy="1143000"/>
          </a:xfrm>
          <a:noFill/>
        </p:spPr>
        <p:txBody>
          <a:bodyPr lIns="92075" tIns="46038" rIns="92075" bIns="46038"/>
          <a:lstStyle/>
          <a:p>
            <a:r>
              <a:rPr lang="en-US" dirty="0"/>
              <a:t>Make Things Visible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023938"/>
            <a:ext cx="8643937" cy="5373687"/>
          </a:xfrm>
        </p:spPr>
        <p:txBody>
          <a:bodyPr lIns="92075" tIns="46038" rIns="92075" bIns="46038"/>
          <a:lstStyle/>
          <a:p>
            <a:r>
              <a:rPr lang="en-US" sz="2800" dirty="0"/>
              <a:t>Refrigerator </a:t>
            </a:r>
            <a:r>
              <a:rPr lang="en-US" sz="1700" dirty="0"/>
              <a:t>(?)</a:t>
            </a:r>
          </a:p>
          <a:p>
            <a:pPr lvl="1"/>
            <a:r>
              <a:rPr lang="en-US" sz="2400" dirty="0"/>
              <a:t>make the A..E dial something about percentage of cooling between the two compartments?</a:t>
            </a:r>
          </a:p>
          <a:p>
            <a:r>
              <a:rPr lang="en-US" sz="2800" dirty="0"/>
              <a:t>Controls available on watch w/ 3 buttons?</a:t>
            </a:r>
          </a:p>
          <a:p>
            <a:pPr lvl="1"/>
            <a:r>
              <a:rPr lang="en-US" sz="2400" dirty="0"/>
              <a:t>too many and they are not visible!</a:t>
            </a:r>
          </a:p>
          <a:p>
            <a:r>
              <a:rPr lang="en-US" sz="2800" dirty="0"/>
              <a:t>Compare to controls on simple car radio</a:t>
            </a:r>
          </a:p>
          <a:p>
            <a:pPr lvl="1"/>
            <a:r>
              <a:rPr lang="en-US" sz="2400" dirty="0"/>
              <a:t>#controls = #functions</a:t>
            </a:r>
          </a:p>
          <a:p>
            <a:pPr lvl="1"/>
            <a:r>
              <a:rPr lang="en-US" sz="2400" dirty="0"/>
              <a:t>controls are labeled (?) and grouped </a:t>
            </a:r>
            <a:r>
              <a:rPr lang="en-US" sz="2400" dirty="0" smtClean="0"/>
              <a:t>together</a:t>
            </a:r>
          </a:p>
          <a:p>
            <a:pPr lvl="1"/>
            <a:r>
              <a:rPr lang="en-US" sz="2400" dirty="0" smtClean="0"/>
              <a:t>tradeoffs of the “glass UI” (e.g., Tesla)?</a:t>
            </a:r>
            <a:endParaRPr lang="en-US" sz="2400" dirty="0"/>
          </a:p>
          <a:p>
            <a:pPr lvl="1"/>
            <a:endParaRPr lang="en-US" sz="2400" b="0" i="1" dirty="0"/>
          </a:p>
          <a:p>
            <a:pPr lvl="1"/>
            <a:endParaRPr lang="en-US" sz="2400" b="0" i="1" dirty="0"/>
          </a:p>
          <a:p>
            <a:pPr lvl="1"/>
            <a:endParaRPr lang="en-US" sz="2400" b="0" i="1" dirty="0"/>
          </a:p>
        </p:txBody>
      </p:sp>
      <p:pic>
        <p:nvPicPr>
          <p:cNvPr id="146439" name="Picture 7" descr="carstere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4" y="5114018"/>
            <a:ext cx="5244352" cy="166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6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7353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2900" dirty="0"/>
              <a:t>Map Interface Controls to </a:t>
            </a:r>
            <a:r>
              <a:rPr lang="en-US" sz="2900" dirty="0" smtClean="0"/>
              <a:t>Customer’</a:t>
            </a:r>
            <a:r>
              <a:rPr lang="en-US" altLang="ja-JP" sz="2900" dirty="0" smtClean="0"/>
              <a:t>s </a:t>
            </a:r>
            <a:r>
              <a:rPr lang="en-US" altLang="ja-JP" sz="2900" dirty="0"/>
              <a:t>Model</a:t>
            </a:r>
            <a:endParaRPr lang="en-US" sz="2900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9083"/>
            <a:ext cx="7891463" cy="4724400"/>
          </a:xfrm>
        </p:spPr>
        <p:txBody>
          <a:bodyPr lIns="92075" tIns="46038" rIns="92075" bIns="46038"/>
          <a:lstStyle/>
          <a:p>
            <a:r>
              <a:rPr lang="en-US" sz="2800" dirty="0"/>
              <a:t>Which is better for car dashboard speaker front / back control?</a:t>
            </a:r>
          </a:p>
          <a:p>
            <a:r>
              <a:rPr lang="en-US" sz="2800" dirty="0"/>
              <a:t>Control should mirror </a:t>
            </a:r>
            <a:r>
              <a:rPr lang="en-US" sz="2800" i="1" dirty="0"/>
              <a:t>real-world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2646" name="Line 11"/>
          <p:cNvSpPr>
            <a:spLocks noChangeShapeType="1"/>
          </p:cNvSpPr>
          <p:nvPr/>
        </p:nvSpPr>
        <p:spPr bwMode="auto">
          <a:xfrm>
            <a:off x="1982788" y="4071004"/>
            <a:ext cx="15986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21"/>
          <p:cNvSpPr>
            <a:spLocks noChangeShapeType="1"/>
          </p:cNvSpPr>
          <p:nvPr/>
        </p:nvSpPr>
        <p:spPr bwMode="auto">
          <a:xfrm flipV="1">
            <a:off x="6292850" y="3734454"/>
            <a:ext cx="0" cy="1598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2738" y="3188354"/>
            <a:ext cx="8545512" cy="2971800"/>
            <a:chOff x="312738" y="3188354"/>
            <a:chExt cx="8545512" cy="2971800"/>
          </a:xfrm>
        </p:grpSpPr>
        <p:sp>
          <p:nvSpPr>
            <p:cNvPr id="112682" name="Rectangle 52"/>
            <p:cNvSpPr>
              <a:spLocks noChangeArrowheads="1"/>
            </p:cNvSpPr>
            <p:nvPr/>
          </p:nvSpPr>
          <p:spPr bwMode="auto">
            <a:xfrm>
              <a:off x="312738" y="3188354"/>
              <a:ext cx="8545512" cy="2971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3" name="Text Box 53"/>
            <p:cNvSpPr txBox="1">
              <a:spLocks noChangeArrowheads="1"/>
            </p:cNvSpPr>
            <p:nvPr/>
          </p:nvSpPr>
          <p:spPr bwMode="auto">
            <a:xfrm>
              <a:off x="3676650" y="3188354"/>
              <a:ext cx="213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Verdana" charset="0"/>
                </a:rPr>
                <a:t>Dashboard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74675" y="3329642"/>
              <a:ext cx="2789237" cy="2698750"/>
              <a:chOff x="574675" y="3329642"/>
              <a:chExt cx="2789237" cy="2698750"/>
            </a:xfrm>
          </p:grpSpPr>
          <p:sp>
            <p:nvSpPr>
              <p:cNvPr id="112684" name="Oval 35"/>
              <p:cNvSpPr>
                <a:spLocks noChangeArrowheads="1"/>
              </p:cNvSpPr>
              <p:nvPr/>
            </p:nvSpPr>
            <p:spPr bwMode="auto">
              <a:xfrm>
                <a:off x="574675" y="3329642"/>
                <a:ext cx="2789237" cy="2698750"/>
              </a:xfrm>
              <a:prstGeom prst="ellipse">
                <a:avLst/>
              </a:prstGeom>
              <a:noFill/>
              <a:ln w="152400">
                <a:solidFill>
                  <a:srgbClr val="DFC18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8" name="Line 37"/>
              <p:cNvSpPr>
                <a:spLocks noChangeShapeType="1"/>
              </p:cNvSpPr>
              <p:nvPr/>
            </p:nvSpPr>
            <p:spPr bwMode="auto">
              <a:xfrm>
                <a:off x="1931988" y="3359804"/>
                <a:ext cx="14287" cy="1062038"/>
              </a:xfrm>
              <a:prstGeom prst="line">
                <a:avLst/>
              </a:prstGeom>
              <a:noFill/>
              <a:ln w="76200">
                <a:solidFill>
                  <a:srgbClr val="DFC18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9" name="Oval 36"/>
              <p:cNvSpPr>
                <a:spLocks noChangeArrowheads="1"/>
              </p:cNvSpPr>
              <p:nvPr/>
            </p:nvSpPr>
            <p:spPr bwMode="auto">
              <a:xfrm>
                <a:off x="1708150" y="4418667"/>
                <a:ext cx="530225" cy="473075"/>
              </a:xfrm>
              <a:prstGeom prst="ellipse">
                <a:avLst/>
              </a:prstGeom>
              <a:solidFill>
                <a:srgbClr val="663300"/>
              </a:solidFill>
              <a:ln w="57150">
                <a:solidFill>
                  <a:srgbClr val="DFC18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0" name="Line 39"/>
              <p:cNvSpPr>
                <a:spLocks noChangeShapeType="1"/>
              </p:cNvSpPr>
              <p:nvPr/>
            </p:nvSpPr>
            <p:spPr bwMode="auto">
              <a:xfrm rot="1204584" flipH="1">
                <a:off x="863600" y="4664729"/>
                <a:ext cx="750887" cy="928688"/>
              </a:xfrm>
              <a:prstGeom prst="line">
                <a:avLst/>
              </a:prstGeom>
              <a:noFill/>
              <a:ln w="76200">
                <a:solidFill>
                  <a:srgbClr val="DFC18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1" name="Line 40"/>
              <p:cNvSpPr>
                <a:spLocks noChangeShapeType="1"/>
              </p:cNvSpPr>
              <p:nvPr/>
            </p:nvSpPr>
            <p:spPr bwMode="auto">
              <a:xfrm rot="20395416">
                <a:off x="2312988" y="4683779"/>
                <a:ext cx="750887" cy="928688"/>
              </a:xfrm>
              <a:prstGeom prst="line">
                <a:avLst/>
              </a:prstGeom>
              <a:noFill/>
              <a:ln w="76200">
                <a:solidFill>
                  <a:srgbClr val="DFC18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241800" y="3993216"/>
              <a:ext cx="2241550" cy="925513"/>
              <a:chOff x="4241800" y="3993216"/>
              <a:chExt cx="2241550" cy="925513"/>
            </a:xfrm>
          </p:grpSpPr>
          <p:grpSp>
            <p:nvGrpSpPr>
              <p:cNvPr id="112664" name="Group 32"/>
              <p:cNvGrpSpPr>
                <a:grpSpLocks/>
              </p:cNvGrpSpPr>
              <p:nvPr/>
            </p:nvGrpSpPr>
            <p:grpSpPr bwMode="auto">
              <a:xfrm>
                <a:off x="4241800" y="4602816"/>
                <a:ext cx="2241550" cy="315913"/>
                <a:chOff x="1056" y="2484"/>
                <a:chExt cx="1412" cy="199"/>
              </a:xfrm>
              <a:solidFill>
                <a:srgbClr val="00B0F0"/>
              </a:solidFill>
            </p:grpSpPr>
            <p:sp>
              <p:nvSpPr>
                <p:cNvPr id="112668" name="Rectangle 33"/>
                <p:cNvSpPr>
                  <a:spLocks noChangeArrowheads="1"/>
                </p:cNvSpPr>
                <p:nvPr/>
              </p:nvSpPr>
              <p:spPr bwMode="auto">
                <a:xfrm>
                  <a:off x="1262" y="2515"/>
                  <a:ext cx="982" cy="1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2669" name="Group 34"/>
                <p:cNvGrpSpPr>
                  <a:grpSpLocks/>
                </p:cNvGrpSpPr>
                <p:nvPr/>
              </p:nvGrpSpPr>
              <p:grpSpPr bwMode="auto">
                <a:xfrm>
                  <a:off x="2294" y="2497"/>
                  <a:ext cx="174" cy="186"/>
                  <a:chOff x="2294" y="2497"/>
                  <a:chExt cx="174" cy="186"/>
                </a:xfrm>
                <a:grpFill/>
              </p:grpSpPr>
              <p:sp>
                <p:nvSpPr>
                  <p:cNvPr id="112675" name="AutoShape 3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2323" y="2538"/>
                    <a:ext cx="186" cy="1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29 w 21600"/>
                      <a:gd name="T13" fmla="*/ 4569 h 21600"/>
                      <a:gd name="T14" fmla="*/ 17071 w 21600"/>
                      <a:gd name="T15" fmla="*/ 1703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397" y="21600"/>
                        </a:lnTo>
                        <a:lnTo>
                          <a:pt x="16203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7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94" y="2538"/>
                    <a:ext cx="51" cy="93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670" name="Group 37"/>
                <p:cNvGrpSpPr>
                  <a:grpSpLocks/>
                </p:cNvGrpSpPr>
                <p:nvPr/>
              </p:nvGrpSpPr>
              <p:grpSpPr bwMode="auto">
                <a:xfrm>
                  <a:off x="1056" y="2484"/>
                  <a:ext cx="158" cy="186"/>
                  <a:chOff x="1056" y="2484"/>
                  <a:chExt cx="158" cy="186"/>
                </a:xfrm>
                <a:grpFill/>
              </p:grpSpPr>
              <p:sp>
                <p:nvSpPr>
                  <p:cNvPr id="112673" name="AutoShape 3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1015" y="2525"/>
                    <a:ext cx="186" cy="1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29 w 21600"/>
                      <a:gd name="T13" fmla="*/ 4569 h 21600"/>
                      <a:gd name="T14" fmla="*/ 17071 w 21600"/>
                      <a:gd name="T15" fmla="*/ 1703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397" y="21600"/>
                        </a:lnTo>
                        <a:lnTo>
                          <a:pt x="16203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7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163" y="2532"/>
                    <a:ext cx="51" cy="93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71" name="Line 40"/>
                <p:cNvSpPr>
                  <a:spLocks noChangeShapeType="1"/>
                </p:cNvSpPr>
                <p:nvPr/>
              </p:nvSpPr>
              <p:spPr bwMode="auto">
                <a:xfrm>
                  <a:off x="1249" y="2590"/>
                  <a:ext cx="1007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72" name="Oval 41"/>
                <p:cNvSpPr>
                  <a:spLocks noChangeArrowheads="1"/>
                </p:cNvSpPr>
                <p:nvPr/>
              </p:nvSpPr>
              <p:spPr bwMode="auto">
                <a:xfrm>
                  <a:off x="1434" y="2556"/>
                  <a:ext cx="93" cy="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65" name="Group 44"/>
              <p:cNvGrpSpPr>
                <a:grpSpLocks/>
              </p:cNvGrpSpPr>
              <p:nvPr/>
            </p:nvGrpSpPr>
            <p:grpSpPr bwMode="auto">
              <a:xfrm>
                <a:off x="5105400" y="3993216"/>
                <a:ext cx="576263" cy="549275"/>
                <a:chOff x="2954" y="3168"/>
                <a:chExt cx="363" cy="346"/>
              </a:xfrm>
            </p:grpSpPr>
            <p:sp>
              <p:nvSpPr>
                <p:cNvPr id="112666" name="Oval 42"/>
                <p:cNvSpPr>
                  <a:spLocks noChangeArrowheads="1"/>
                </p:cNvSpPr>
                <p:nvPr/>
              </p:nvSpPr>
              <p:spPr bwMode="auto">
                <a:xfrm>
                  <a:off x="2954" y="3177"/>
                  <a:ext cx="363" cy="32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6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007" y="3168"/>
                  <a:ext cx="24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3000" b="1" dirty="0">
                      <a:solidFill>
                        <a:srgbClr val="E87A40"/>
                      </a:solidFill>
                      <a:latin typeface="Helvetica Light"/>
                    </a:rPr>
                    <a:t>1</a:t>
                  </a: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7523163" y="3651904"/>
              <a:ext cx="1031875" cy="2243137"/>
              <a:chOff x="7523163" y="3651904"/>
              <a:chExt cx="1031875" cy="2243137"/>
            </a:xfrm>
          </p:grpSpPr>
          <p:grpSp>
            <p:nvGrpSpPr>
              <p:cNvPr id="112651" name="Group 42"/>
              <p:cNvGrpSpPr>
                <a:grpSpLocks/>
              </p:cNvGrpSpPr>
              <p:nvPr/>
            </p:nvGrpSpPr>
            <p:grpSpPr bwMode="auto">
              <a:xfrm>
                <a:off x="8237538" y="3651904"/>
                <a:ext cx="317500" cy="2243137"/>
                <a:chOff x="3870" y="2164"/>
                <a:chExt cx="200" cy="1413"/>
              </a:xfrm>
              <a:solidFill>
                <a:srgbClr val="00B0F0"/>
              </a:solidFill>
            </p:grpSpPr>
            <p:sp>
              <p:nvSpPr>
                <p:cNvPr id="112655" name="Rectangle 43"/>
                <p:cNvSpPr>
                  <a:spLocks noChangeArrowheads="1"/>
                </p:cNvSpPr>
                <p:nvPr/>
              </p:nvSpPr>
              <p:spPr bwMode="auto">
                <a:xfrm>
                  <a:off x="3899" y="2389"/>
                  <a:ext cx="140" cy="982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2656" name="Group 44"/>
                <p:cNvGrpSpPr>
                  <a:grpSpLocks/>
                </p:cNvGrpSpPr>
                <p:nvPr/>
              </p:nvGrpSpPr>
              <p:grpSpPr bwMode="auto">
                <a:xfrm>
                  <a:off x="3870" y="2164"/>
                  <a:ext cx="187" cy="175"/>
                  <a:chOff x="3870" y="2164"/>
                  <a:chExt cx="187" cy="175"/>
                </a:xfrm>
                <a:grpFill/>
              </p:grpSpPr>
              <p:sp>
                <p:nvSpPr>
                  <p:cNvPr id="112662" name="AutoShape 45"/>
                  <p:cNvSpPr>
                    <a:spLocks noChangeArrowheads="1"/>
                  </p:cNvSpPr>
                  <p:nvPr/>
                </p:nvSpPr>
                <p:spPr bwMode="auto">
                  <a:xfrm rot="10800000" flipH="1" flipV="1">
                    <a:off x="3870" y="2164"/>
                    <a:ext cx="187" cy="10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26 h 21600"/>
                      <a:gd name="T14" fmla="*/ 17095 w 21600"/>
                      <a:gd name="T15" fmla="*/ 1707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397" y="21600"/>
                        </a:lnTo>
                        <a:lnTo>
                          <a:pt x="16203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6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288"/>
                    <a:ext cx="93" cy="51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657" name="Group 47"/>
                <p:cNvGrpSpPr>
                  <a:grpSpLocks/>
                </p:cNvGrpSpPr>
                <p:nvPr/>
              </p:nvGrpSpPr>
              <p:grpSpPr bwMode="auto">
                <a:xfrm>
                  <a:off x="3883" y="3419"/>
                  <a:ext cx="187" cy="158"/>
                  <a:chOff x="3883" y="3419"/>
                  <a:chExt cx="187" cy="158"/>
                </a:xfrm>
                <a:grpFill/>
              </p:grpSpPr>
              <p:sp>
                <p:nvSpPr>
                  <p:cNvPr id="112660" name="AutoShape 4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83" y="3472"/>
                    <a:ext cx="187" cy="10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5 w 21600"/>
                      <a:gd name="T13" fmla="*/ 4526 h 21600"/>
                      <a:gd name="T14" fmla="*/ 17095 w 21600"/>
                      <a:gd name="T15" fmla="*/ 1707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397" y="21600"/>
                        </a:lnTo>
                        <a:lnTo>
                          <a:pt x="16203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61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929" y="3419"/>
                    <a:ext cx="93" cy="51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65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964" y="2378"/>
                  <a:ext cx="0" cy="1007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59" name="Oval 51"/>
                <p:cNvSpPr>
                  <a:spLocks noChangeArrowheads="1"/>
                </p:cNvSpPr>
                <p:nvPr/>
              </p:nvSpPr>
              <p:spPr bwMode="auto">
                <a:xfrm>
                  <a:off x="3923" y="3106"/>
                  <a:ext cx="75" cy="93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652" name="Group 45"/>
              <p:cNvGrpSpPr>
                <a:grpSpLocks/>
              </p:cNvGrpSpPr>
              <p:nvPr/>
            </p:nvGrpSpPr>
            <p:grpSpPr bwMode="auto">
              <a:xfrm>
                <a:off x="7523163" y="4515504"/>
                <a:ext cx="576263" cy="549275"/>
                <a:chOff x="2954" y="3168"/>
                <a:chExt cx="363" cy="346"/>
              </a:xfrm>
            </p:grpSpPr>
            <p:sp>
              <p:nvSpPr>
                <p:cNvPr id="112653" name="Oval 46"/>
                <p:cNvSpPr>
                  <a:spLocks noChangeArrowheads="1"/>
                </p:cNvSpPr>
                <p:nvPr/>
              </p:nvSpPr>
              <p:spPr bwMode="auto">
                <a:xfrm>
                  <a:off x="2954" y="3177"/>
                  <a:ext cx="363" cy="325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65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007" y="3168"/>
                  <a:ext cx="249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3000" b="1" dirty="0">
                      <a:solidFill>
                        <a:srgbClr val="E87A40"/>
                      </a:solidFill>
                      <a:latin typeface="Helvetica Light"/>
                    </a:rPr>
                    <a:t>2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7353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2900" dirty="0"/>
              <a:t>Map Interface Controls to </a:t>
            </a:r>
            <a:r>
              <a:rPr lang="en-US" sz="2900" dirty="0" smtClean="0"/>
              <a:t>Customer’</a:t>
            </a:r>
            <a:r>
              <a:rPr lang="en-US" altLang="ja-JP" sz="2900" dirty="0" smtClean="0"/>
              <a:t>s </a:t>
            </a:r>
            <a:r>
              <a:rPr lang="en-US" altLang="ja-JP" sz="2900" dirty="0"/>
              <a:t>Model</a:t>
            </a:r>
            <a:endParaRPr lang="en-US" sz="2900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49083"/>
            <a:ext cx="7891463" cy="4724400"/>
          </a:xfrm>
        </p:spPr>
        <p:txBody>
          <a:bodyPr lIns="92075" tIns="46038" rIns="92075" bIns="46038"/>
          <a:lstStyle/>
          <a:p>
            <a:r>
              <a:rPr lang="en-US" sz="2800" dirty="0"/>
              <a:t>Which is better for car dashboard speaker front / back control?</a:t>
            </a:r>
          </a:p>
          <a:p>
            <a:r>
              <a:rPr lang="en-US" sz="2800" dirty="0"/>
              <a:t>Control should mirror </a:t>
            </a:r>
            <a:r>
              <a:rPr lang="en-US" sz="2800" i="1" dirty="0"/>
              <a:t>real-world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2646" name="Line 11"/>
          <p:cNvSpPr>
            <a:spLocks noChangeShapeType="1"/>
          </p:cNvSpPr>
          <p:nvPr/>
        </p:nvSpPr>
        <p:spPr bwMode="auto">
          <a:xfrm>
            <a:off x="1982788" y="4071004"/>
            <a:ext cx="15986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21"/>
          <p:cNvSpPr>
            <a:spLocks noChangeShapeType="1"/>
          </p:cNvSpPr>
          <p:nvPr/>
        </p:nvSpPr>
        <p:spPr bwMode="auto">
          <a:xfrm flipV="1">
            <a:off x="6292850" y="3734454"/>
            <a:ext cx="0" cy="1598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media.caranddriver.com/images/09q2/282723/2009-mercedes-benz-g550-seat-controls-photo-282762-s-1280x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7" y="2874467"/>
            <a:ext cx="5215328" cy="318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5975" y="610379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 pitchFamily="34" charset="0"/>
              </a:rPr>
              <a:t>Mercedes Benz Seat Control</a:t>
            </a:r>
            <a:endParaRPr lang="en-US" sz="1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Line 28"/>
          <p:cNvSpPr>
            <a:spLocks noChangeShapeType="1"/>
          </p:cNvSpPr>
          <p:nvPr/>
        </p:nvSpPr>
        <p:spPr bwMode="auto">
          <a:xfrm>
            <a:off x="1982788" y="4310063"/>
            <a:ext cx="15986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Line 29"/>
          <p:cNvSpPr>
            <a:spLocks noChangeShapeType="1"/>
          </p:cNvSpPr>
          <p:nvPr/>
        </p:nvSpPr>
        <p:spPr bwMode="auto">
          <a:xfrm flipV="1">
            <a:off x="6292850" y="3973513"/>
            <a:ext cx="0" cy="1598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695" name="Group 62"/>
          <p:cNvGrpSpPr>
            <a:grpSpLocks/>
          </p:cNvGrpSpPr>
          <p:nvPr/>
        </p:nvGrpSpPr>
        <p:grpSpPr bwMode="auto">
          <a:xfrm>
            <a:off x="5307013" y="2032000"/>
            <a:ext cx="3295650" cy="3625850"/>
            <a:chOff x="4299" y="2944"/>
            <a:chExt cx="960" cy="1056"/>
          </a:xfrm>
          <a:solidFill>
            <a:srgbClr val="00B0F0"/>
          </a:solidFill>
        </p:grpSpPr>
        <p:sp>
          <p:nvSpPr>
            <p:cNvPr id="114697" name="Rectangle 45"/>
            <p:cNvSpPr>
              <a:spLocks noChangeArrowheads="1"/>
            </p:cNvSpPr>
            <p:nvPr/>
          </p:nvSpPr>
          <p:spPr bwMode="auto">
            <a:xfrm>
              <a:off x="4299" y="2944"/>
              <a:ext cx="960" cy="1056"/>
            </a:xfrm>
            <a:prstGeom prst="rect">
              <a:avLst/>
            </a:prstGeom>
            <a:grpFill/>
            <a:ln w="381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8" name="Oval 46"/>
            <p:cNvSpPr>
              <a:spLocks noChangeArrowheads="1"/>
            </p:cNvSpPr>
            <p:nvPr/>
          </p:nvSpPr>
          <p:spPr bwMode="auto">
            <a:xfrm>
              <a:off x="4395" y="3040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9" name="Oval 47"/>
            <p:cNvSpPr>
              <a:spLocks noChangeArrowheads="1"/>
            </p:cNvSpPr>
            <p:nvPr/>
          </p:nvSpPr>
          <p:spPr bwMode="auto">
            <a:xfrm>
              <a:off x="4827" y="3040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0" name="Oval 48"/>
            <p:cNvSpPr>
              <a:spLocks noChangeArrowheads="1"/>
            </p:cNvSpPr>
            <p:nvPr/>
          </p:nvSpPr>
          <p:spPr bwMode="auto">
            <a:xfrm>
              <a:off x="4395" y="3472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1" name="Oval 49"/>
            <p:cNvSpPr>
              <a:spLocks noChangeArrowheads="1"/>
            </p:cNvSpPr>
            <p:nvPr/>
          </p:nvSpPr>
          <p:spPr bwMode="auto">
            <a:xfrm>
              <a:off x="4827" y="3472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2" name="Oval 50"/>
            <p:cNvSpPr>
              <a:spLocks noChangeArrowheads="1"/>
            </p:cNvSpPr>
            <p:nvPr/>
          </p:nvSpPr>
          <p:spPr bwMode="auto">
            <a:xfrm>
              <a:off x="4539" y="318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Oval 51"/>
            <p:cNvSpPr>
              <a:spLocks noChangeArrowheads="1"/>
            </p:cNvSpPr>
            <p:nvPr/>
          </p:nvSpPr>
          <p:spPr bwMode="auto">
            <a:xfrm>
              <a:off x="4971" y="318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Oval 52"/>
            <p:cNvSpPr>
              <a:spLocks noChangeArrowheads="1"/>
            </p:cNvSpPr>
            <p:nvPr/>
          </p:nvSpPr>
          <p:spPr bwMode="auto">
            <a:xfrm>
              <a:off x="4971" y="3616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Oval 53"/>
            <p:cNvSpPr>
              <a:spLocks noChangeArrowheads="1"/>
            </p:cNvSpPr>
            <p:nvPr/>
          </p:nvSpPr>
          <p:spPr bwMode="auto">
            <a:xfrm>
              <a:off x="4539" y="3616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Oval 54"/>
            <p:cNvSpPr>
              <a:spLocks noChangeArrowheads="1"/>
            </p:cNvSpPr>
            <p:nvPr/>
          </p:nvSpPr>
          <p:spPr bwMode="auto">
            <a:xfrm>
              <a:off x="487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Oval 55"/>
            <p:cNvSpPr>
              <a:spLocks noChangeArrowheads="1"/>
            </p:cNvSpPr>
            <p:nvPr/>
          </p:nvSpPr>
          <p:spPr bwMode="auto">
            <a:xfrm>
              <a:off x="511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8" name="Oval 56"/>
            <p:cNvSpPr>
              <a:spLocks noChangeArrowheads="1"/>
            </p:cNvSpPr>
            <p:nvPr/>
          </p:nvSpPr>
          <p:spPr bwMode="auto">
            <a:xfrm>
              <a:off x="463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Oval 57"/>
            <p:cNvSpPr>
              <a:spLocks noChangeArrowheads="1"/>
            </p:cNvSpPr>
            <p:nvPr/>
          </p:nvSpPr>
          <p:spPr bwMode="auto">
            <a:xfrm>
              <a:off x="439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7353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2900" dirty="0"/>
              <a:t>Map Interface Controls to </a:t>
            </a:r>
            <a:r>
              <a:rPr lang="en-US" sz="2900" dirty="0" smtClean="0"/>
              <a:t>Customer’</a:t>
            </a:r>
            <a:r>
              <a:rPr lang="en-US" altLang="ja-JP" sz="2900" dirty="0" smtClean="0"/>
              <a:t>s </a:t>
            </a:r>
            <a:r>
              <a:rPr lang="en-US" altLang="ja-JP" sz="2900" dirty="0"/>
              <a:t>Model</a:t>
            </a:r>
            <a:endParaRPr lang="en-US" sz="2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 descr="http://wedgewood-stove.com/images/help/blockoff/ww/t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7" y="2031999"/>
            <a:ext cx="4271911" cy="29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225" y="5358748"/>
            <a:ext cx="502534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Problem?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r>
              <a:rPr lang="en-US" dirty="0" smtClean="0">
                <a:latin typeface="Helvetica Light"/>
                <a:cs typeface="Helvetica Light"/>
              </a:rPr>
              <a:t>Which knob controls which burner?</a:t>
            </a:r>
            <a:endParaRPr lang="en-US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Line 4"/>
          <p:cNvSpPr>
            <a:spLocks noChangeShapeType="1"/>
          </p:cNvSpPr>
          <p:nvPr/>
        </p:nvSpPr>
        <p:spPr bwMode="auto">
          <a:xfrm>
            <a:off x="1982788" y="4310063"/>
            <a:ext cx="15986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Line 5"/>
          <p:cNvSpPr>
            <a:spLocks noChangeShapeType="1"/>
          </p:cNvSpPr>
          <p:nvPr/>
        </p:nvSpPr>
        <p:spPr bwMode="auto">
          <a:xfrm flipV="1">
            <a:off x="6292850" y="3973513"/>
            <a:ext cx="0" cy="1598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3" name="Group 70"/>
          <p:cNvGrpSpPr>
            <a:grpSpLocks/>
          </p:cNvGrpSpPr>
          <p:nvPr/>
        </p:nvGrpSpPr>
        <p:grpSpPr bwMode="auto">
          <a:xfrm>
            <a:off x="5338763" y="3854450"/>
            <a:ext cx="2836862" cy="2073275"/>
            <a:chOff x="3363" y="2499"/>
            <a:chExt cx="1787" cy="1306"/>
          </a:xfrm>
          <a:solidFill>
            <a:srgbClr val="00B0F0"/>
          </a:solidFill>
        </p:grpSpPr>
        <p:sp>
          <p:nvSpPr>
            <p:cNvPr id="116774" name="Rectangle 6"/>
            <p:cNvSpPr>
              <a:spLocks noChangeArrowheads="1"/>
            </p:cNvSpPr>
            <p:nvPr/>
          </p:nvSpPr>
          <p:spPr bwMode="auto">
            <a:xfrm>
              <a:off x="3363" y="2499"/>
              <a:ext cx="1787" cy="1306"/>
            </a:xfrm>
            <a:prstGeom prst="rect">
              <a:avLst/>
            </a:prstGeom>
            <a:grpFill/>
            <a:ln w="381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5" name="Oval 7"/>
            <p:cNvSpPr>
              <a:spLocks noChangeArrowheads="1"/>
            </p:cNvSpPr>
            <p:nvPr/>
          </p:nvSpPr>
          <p:spPr bwMode="auto">
            <a:xfrm>
              <a:off x="3500" y="2636"/>
              <a:ext cx="482" cy="482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Oval 8"/>
            <p:cNvSpPr>
              <a:spLocks noChangeArrowheads="1"/>
            </p:cNvSpPr>
            <p:nvPr/>
          </p:nvSpPr>
          <p:spPr bwMode="auto">
            <a:xfrm>
              <a:off x="4119" y="2636"/>
              <a:ext cx="481" cy="482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7" name="Oval 9"/>
            <p:cNvSpPr>
              <a:spLocks noChangeArrowheads="1"/>
            </p:cNvSpPr>
            <p:nvPr/>
          </p:nvSpPr>
          <p:spPr bwMode="auto">
            <a:xfrm>
              <a:off x="3500" y="3255"/>
              <a:ext cx="482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8" name="Oval 10"/>
            <p:cNvSpPr>
              <a:spLocks noChangeArrowheads="1"/>
            </p:cNvSpPr>
            <p:nvPr/>
          </p:nvSpPr>
          <p:spPr bwMode="auto">
            <a:xfrm>
              <a:off x="4119" y="3255"/>
              <a:ext cx="481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9" name="Oval 11"/>
            <p:cNvSpPr>
              <a:spLocks noChangeArrowheads="1"/>
            </p:cNvSpPr>
            <p:nvPr/>
          </p:nvSpPr>
          <p:spPr bwMode="auto">
            <a:xfrm>
              <a:off x="3707" y="2843"/>
              <a:ext cx="68" cy="6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0" name="Oval 12"/>
            <p:cNvSpPr>
              <a:spLocks noChangeArrowheads="1"/>
            </p:cNvSpPr>
            <p:nvPr/>
          </p:nvSpPr>
          <p:spPr bwMode="auto">
            <a:xfrm>
              <a:off x="4325" y="2843"/>
              <a:ext cx="69" cy="6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Oval 13"/>
            <p:cNvSpPr>
              <a:spLocks noChangeArrowheads="1"/>
            </p:cNvSpPr>
            <p:nvPr/>
          </p:nvSpPr>
          <p:spPr bwMode="auto">
            <a:xfrm>
              <a:off x="4325" y="3461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Oval 14"/>
            <p:cNvSpPr>
              <a:spLocks noChangeArrowheads="1"/>
            </p:cNvSpPr>
            <p:nvPr/>
          </p:nvSpPr>
          <p:spPr bwMode="auto">
            <a:xfrm>
              <a:off x="3707" y="3461"/>
              <a:ext cx="68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783" name="Group 15"/>
            <p:cNvGrpSpPr>
              <a:grpSpLocks/>
            </p:cNvGrpSpPr>
            <p:nvPr/>
          </p:nvGrpSpPr>
          <p:grpSpPr bwMode="auto">
            <a:xfrm>
              <a:off x="4806" y="3461"/>
              <a:ext cx="207" cy="207"/>
              <a:chOff x="2496" y="2304"/>
              <a:chExt cx="144" cy="144"/>
            </a:xfrm>
            <a:grpFill/>
          </p:grpSpPr>
          <p:sp>
            <p:nvSpPr>
              <p:cNvPr id="116784" name="Oval 16"/>
              <p:cNvSpPr>
                <a:spLocks noChangeArrowheads="1"/>
              </p:cNvSpPr>
              <p:nvPr/>
            </p:nvSpPr>
            <p:spPr bwMode="auto">
              <a:xfrm>
                <a:off x="2592" y="2400"/>
                <a:ext cx="48" cy="48"/>
              </a:xfrm>
              <a:prstGeom prst="ellipse">
                <a:avLst/>
              </a:prstGeom>
              <a:grp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5" name="Oval 17"/>
              <p:cNvSpPr>
                <a:spLocks noChangeArrowheads="1"/>
              </p:cNvSpPr>
              <p:nvPr/>
            </p:nvSpPr>
            <p:spPr bwMode="auto">
              <a:xfrm>
                <a:off x="2496" y="2400"/>
                <a:ext cx="48" cy="48"/>
              </a:xfrm>
              <a:prstGeom prst="ellipse">
                <a:avLst/>
              </a:prstGeom>
              <a:grp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6" name="Oval 18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48" cy="48"/>
              </a:xfrm>
              <a:prstGeom prst="ellipse">
                <a:avLst/>
              </a:prstGeom>
              <a:grp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7" name="Oval 19"/>
              <p:cNvSpPr>
                <a:spLocks noChangeArrowheads="1"/>
              </p:cNvSpPr>
              <p:nvPr/>
            </p:nvSpPr>
            <p:spPr bwMode="auto">
              <a:xfrm>
                <a:off x="2496" y="2304"/>
                <a:ext cx="48" cy="48"/>
              </a:xfrm>
              <a:prstGeom prst="ellipse">
                <a:avLst/>
              </a:prstGeom>
              <a:grpFill/>
              <a:ln w="381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44" name="Group 34"/>
          <p:cNvGrpSpPr>
            <a:grpSpLocks/>
          </p:cNvGrpSpPr>
          <p:nvPr/>
        </p:nvGrpSpPr>
        <p:grpSpPr bwMode="auto">
          <a:xfrm>
            <a:off x="4516438" y="1566863"/>
            <a:ext cx="1524000" cy="1676400"/>
            <a:chOff x="4299" y="2944"/>
            <a:chExt cx="960" cy="1056"/>
          </a:xfrm>
          <a:solidFill>
            <a:srgbClr val="00B0F0"/>
          </a:solidFill>
        </p:grpSpPr>
        <p:sp>
          <p:nvSpPr>
            <p:cNvPr id="116761" name="Rectangle 20"/>
            <p:cNvSpPr>
              <a:spLocks noChangeArrowheads="1"/>
            </p:cNvSpPr>
            <p:nvPr/>
          </p:nvSpPr>
          <p:spPr bwMode="auto">
            <a:xfrm>
              <a:off x="4299" y="2944"/>
              <a:ext cx="960" cy="1056"/>
            </a:xfrm>
            <a:prstGeom prst="rect">
              <a:avLst/>
            </a:prstGeom>
            <a:grpFill/>
            <a:ln w="381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2" name="Oval 21"/>
            <p:cNvSpPr>
              <a:spLocks noChangeArrowheads="1"/>
            </p:cNvSpPr>
            <p:nvPr/>
          </p:nvSpPr>
          <p:spPr bwMode="auto">
            <a:xfrm>
              <a:off x="4395" y="3040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Oval 22"/>
            <p:cNvSpPr>
              <a:spLocks noChangeArrowheads="1"/>
            </p:cNvSpPr>
            <p:nvPr/>
          </p:nvSpPr>
          <p:spPr bwMode="auto">
            <a:xfrm>
              <a:off x="4827" y="3040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Oval 23"/>
            <p:cNvSpPr>
              <a:spLocks noChangeArrowheads="1"/>
            </p:cNvSpPr>
            <p:nvPr/>
          </p:nvSpPr>
          <p:spPr bwMode="auto">
            <a:xfrm>
              <a:off x="4395" y="3472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Oval 24"/>
            <p:cNvSpPr>
              <a:spLocks noChangeArrowheads="1"/>
            </p:cNvSpPr>
            <p:nvPr/>
          </p:nvSpPr>
          <p:spPr bwMode="auto">
            <a:xfrm>
              <a:off x="4827" y="3472"/>
              <a:ext cx="336" cy="336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Oval 25"/>
            <p:cNvSpPr>
              <a:spLocks noChangeArrowheads="1"/>
            </p:cNvSpPr>
            <p:nvPr/>
          </p:nvSpPr>
          <p:spPr bwMode="auto">
            <a:xfrm>
              <a:off x="4539" y="318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Oval 26"/>
            <p:cNvSpPr>
              <a:spLocks noChangeArrowheads="1"/>
            </p:cNvSpPr>
            <p:nvPr/>
          </p:nvSpPr>
          <p:spPr bwMode="auto">
            <a:xfrm>
              <a:off x="4971" y="318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" name="Oval 27"/>
            <p:cNvSpPr>
              <a:spLocks noChangeArrowheads="1"/>
            </p:cNvSpPr>
            <p:nvPr/>
          </p:nvSpPr>
          <p:spPr bwMode="auto">
            <a:xfrm>
              <a:off x="4971" y="3616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9" name="Oval 28"/>
            <p:cNvSpPr>
              <a:spLocks noChangeArrowheads="1"/>
            </p:cNvSpPr>
            <p:nvPr/>
          </p:nvSpPr>
          <p:spPr bwMode="auto">
            <a:xfrm>
              <a:off x="4539" y="3616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0" name="Oval 29"/>
            <p:cNvSpPr>
              <a:spLocks noChangeArrowheads="1"/>
            </p:cNvSpPr>
            <p:nvPr/>
          </p:nvSpPr>
          <p:spPr bwMode="auto">
            <a:xfrm>
              <a:off x="487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Oval 30"/>
            <p:cNvSpPr>
              <a:spLocks noChangeArrowheads="1"/>
            </p:cNvSpPr>
            <p:nvPr/>
          </p:nvSpPr>
          <p:spPr bwMode="auto">
            <a:xfrm>
              <a:off x="511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Oval 31"/>
            <p:cNvSpPr>
              <a:spLocks noChangeArrowheads="1"/>
            </p:cNvSpPr>
            <p:nvPr/>
          </p:nvSpPr>
          <p:spPr bwMode="auto">
            <a:xfrm>
              <a:off x="463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Oval 32"/>
            <p:cNvSpPr>
              <a:spLocks noChangeArrowheads="1"/>
            </p:cNvSpPr>
            <p:nvPr/>
          </p:nvSpPr>
          <p:spPr bwMode="auto">
            <a:xfrm>
              <a:off x="4395" y="3904"/>
              <a:ext cx="48" cy="48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6" name="Group 69"/>
          <p:cNvGrpSpPr>
            <a:grpSpLocks/>
          </p:cNvGrpSpPr>
          <p:nvPr/>
        </p:nvGrpSpPr>
        <p:grpSpPr bwMode="auto">
          <a:xfrm>
            <a:off x="2095500" y="3854450"/>
            <a:ext cx="2182813" cy="2401888"/>
            <a:chOff x="1320" y="2428"/>
            <a:chExt cx="1375" cy="1513"/>
          </a:xfrm>
          <a:solidFill>
            <a:srgbClr val="00B0F0"/>
          </a:solidFill>
        </p:grpSpPr>
        <p:sp>
          <p:nvSpPr>
            <p:cNvPr id="116748" name="Rectangle 50"/>
            <p:cNvSpPr>
              <a:spLocks noChangeArrowheads="1"/>
            </p:cNvSpPr>
            <p:nvPr/>
          </p:nvSpPr>
          <p:spPr bwMode="auto">
            <a:xfrm>
              <a:off x="1320" y="2428"/>
              <a:ext cx="1375" cy="1513"/>
            </a:xfrm>
            <a:prstGeom prst="rect">
              <a:avLst/>
            </a:prstGeom>
            <a:grpFill/>
            <a:ln w="381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" name="Oval 51"/>
            <p:cNvSpPr>
              <a:spLocks noChangeArrowheads="1"/>
            </p:cNvSpPr>
            <p:nvPr/>
          </p:nvSpPr>
          <p:spPr bwMode="auto">
            <a:xfrm>
              <a:off x="1483" y="2566"/>
              <a:ext cx="482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Oval 53"/>
            <p:cNvSpPr>
              <a:spLocks noChangeArrowheads="1"/>
            </p:cNvSpPr>
            <p:nvPr/>
          </p:nvSpPr>
          <p:spPr bwMode="auto">
            <a:xfrm>
              <a:off x="1370" y="3185"/>
              <a:ext cx="481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Oval 55"/>
            <p:cNvSpPr>
              <a:spLocks noChangeArrowheads="1"/>
            </p:cNvSpPr>
            <p:nvPr/>
          </p:nvSpPr>
          <p:spPr bwMode="auto">
            <a:xfrm>
              <a:off x="1690" y="2772"/>
              <a:ext cx="68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Oval 58"/>
            <p:cNvSpPr>
              <a:spLocks noChangeArrowheads="1"/>
            </p:cNvSpPr>
            <p:nvPr/>
          </p:nvSpPr>
          <p:spPr bwMode="auto">
            <a:xfrm>
              <a:off x="1576" y="3391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Oval 59"/>
            <p:cNvSpPr>
              <a:spLocks noChangeArrowheads="1"/>
            </p:cNvSpPr>
            <p:nvPr/>
          </p:nvSpPr>
          <p:spPr bwMode="auto">
            <a:xfrm>
              <a:off x="2145" y="3803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Oval 60"/>
            <p:cNvSpPr>
              <a:spLocks noChangeArrowheads="1"/>
            </p:cNvSpPr>
            <p:nvPr/>
          </p:nvSpPr>
          <p:spPr bwMode="auto">
            <a:xfrm>
              <a:off x="2489" y="3803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Oval 61"/>
            <p:cNvSpPr>
              <a:spLocks noChangeArrowheads="1"/>
            </p:cNvSpPr>
            <p:nvPr/>
          </p:nvSpPr>
          <p:spPr bwMode="auto">
            <a:xfrm>
              <a:off x="1801" y="3803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Oval 62"/>
            <p:cNvSpPr>
              <a:spLocks noChangeArrowheads="1"/>
            </p:cNvSpPr>
            <p:nvPr/>
          </p:nvSpPr>
          <p:spPr bwMode="auto">
            <a:xfrm>
              <a:off x="1458" y="3803"/>
              <a:ext cx="68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Oval 65"/>
            <p:cNvSpPr>
              <a:spLocks noChangeArrowheads="1"/>
            </p:cNvSpPr>
            <p:nvPr/>
          </p:nvSpPr>
          <p:spPr bwMode="auto">
            <a:xfrm>
              <a:off x="2146" y="2572"/>
              <a:ext cx="482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Oval 66"/>
            <p:cNvSpPr>
              <a:spLocks noChangeArrowheads="1"/>
            </p:cNvSpPr>
            <p:nvPr/>
          </p:nvSpPr>
          <p:spPr bwMode="auto">
            <a:xfrm>
              <a:off x="2033" y="3191"/>
              <a:ext cx="481" cy="481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Oval 67"/>
            <p:cNvSpPr>
              <a:spLocks noChangeArrowheads="1"/>
            </p:cNvSpPr>
            <p:nvPr/>
          </p:nvSpPr>
          <p:spPr bwMode="auto">
            <a:xfrm>
              <a:off x="2353" y="2778"/>
              <a:ext cx="68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Oval 68"/>
            <p:cNvSpPr>
              <a:spLocks noChangeArrowheads="1"/>
            </p:cNvSpPr>
            <p:nvPr/>
          </p:nvSpPr>
          <p:spPr bwMode="auto">
            <a:xfrm>
              <a:off x="2239" y="3397"/>
              <a:ext cx="69" cy="69"/>
            </a:xfrm>
            <a:prstGeom prst="ellipse">
              <a:avLst/>
            </a:prstGeom>
            <a:grp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07353"/>
          </a:xfrm>
          <a:noFill/>
        </p:spPr>
        <p:txBody>
          <a:bodyPr lIns="92075" tIns="46038" rIns="92075" bIns="46038"/>
          <a:lstStyle/>
          <a:p>
            <a:pPr algn="ctr"/>
            <a:r>
              <a:rPr lang="en-US" sz="2900" dirty="0"/>
              <a:t>Map Interface Controls to </a:t>
            </a:r>
            <a:r>
              <a:rPr lang="en-US" sz="2900" dirty="0" smtClean="0"/>
              <a:t>Customer’</a:t>
            </a:r>
            <a:r>
              <a:rPr lang="en-US" altLang="ja-JP" sz="2900" dirty="0" smtClean="0"/>
              <a:t>s </a:t>
            </a:r>
            <a:r>
              <a:rPr lang="en-US" altLang="ja-JP" sz="2900" dirty="0"/>
              <a:t>Model</a:t>
            </a:r>
            <a:endParaRPr lang="en-US" sz="2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 descr="http://wedgewood-stove.com/images/help/blockoff/ww/top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606691"/>
            <a:ext cx="2340059" cy="16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57225" y="3298189"/>
            <a:ext cx="221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Possible fixes?</a:t>
            </a:r>
            <a:endParaRPr lang="en-US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142999"/>
            <a:ext cx="8615679" cy="541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Louis is running an iOS workshop this week/weekend (</a:t>
            </a:r>
            <a:r>
              <a:rPr lang="en-US" dirty="0" err="1" smtClean="0"/>
              <a:t>Thur</a:t>
            </a:r>
            <a:r>
              <a:rPr lang="en-US" dirty="0" smtClean="0"/>
              <a:t>/Friday/Sat/Sun)</a:t>
            </a:r>
          </a:p>
          <a:p>
            <a:pPr lvl="1"/>
            <a:r>
              <a:rPr lang="en-US" dirty="0" smtClean="0"/>
              <a:t>please respond to poll on Piazza so he knows which slot to run it in</a:t>
            </a:r>
          </a:p>
          <a:p>
            <a:endParaRPr lang="en-US" dirty="0" smtClean="0"/>
          </a:p>
          <a:p>
            <a:r>
              <a:rPr lang="en-US" dirty="0" smtClean="0"/>
              <a:t>Hi-Fi Prototype Assignment posted </a:t>
            </a:r>
            <a:r>
              <a:rPr lang="en-US" dirty="0" err="1" smtClean="0"/>
              <a:t>Thur</a:t>
            </a:r>
            <a:endParaRPr lang="en-US" dirty="0" smtClean="0"/>
          </a:p>
          <a:p>
            <a:pPr lvl="1"/>
            <a:r>
              <a:rPr lang="en-US" dirty="0" smtClean="0"/>
              <a:t>final prototype due 12/3</a:t>
            </a:r>
          </a:p>
          <a:p>
            <a:pPr lvl="1"/>
            <a:r>
              <a:rPr lang="en-US" dirty="0" smtClean="0"/>
              <a:t>mid-way milestone is due on 11/19– just before Thanksgiving</a:t>
            </a:r>
          </a:p>
          <a:p>
            <a:pPr lvl="1"/>
            <a:r>
              <a:rPr lang="en-US" dirty="0" smtClean="0"/>
              <a:t>key deliverables (final)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edesigned UI based on HE report &amp; CA feedback</a:t>
            </a:r>
          </a:p>
          <a:p>
            <a:pPr lvl="2"/>
            <a:r>
              <a:rPr lang="en-US" dirty="0" smtClean="0"/>
              <a:t>native prototype </a:t>
            </a:r>
            <a:r>
              <a:rPr lang="en-US" dirty="0"/>
              <a:t>sufficient to carry out usability test w/ target users completing your three tasks (unlike </a:t>
            </a:r>
            <a:r>
              <a:rPr lang="en-US" dirty="0" smtClean="0"/>
              <a:t>medium-fi)</a:t>
            </a:r>
          </a:p>
          <a:p>
            <a:pPr lvl="3"/>
            <a:r>
              <a:rPr lang="en-US" dirty="0" smtClean="0"/>
              <a:t>mobile web implementations need pre-approval from the teaching staff</a:t>
            </a:r>
            <a:endParaRPr lang="en-US" dirty="0"/>
          </a:p>
          <a:p>
            <a:pPr lvl="2"/>
            <a:r>
              <a:rPr lang="en-US" dirty="0" smtClean="0"/>
              <a:t>look &amp; feel of final application on target platform with </a:t>
            </a:r>
            <a:r>
              <a:rPr lang="en-US" b="1" i="1" dirty="0" smtClean="0"/>
              <a:t>good visual design</a:t>
            </a:r>
          </a:p>
          <a:p>
            <a:pPr lvl="2"/>
            <a:r>
              <a:rPr lang="en-US" dirty="0" smtClean="0"/>
              <a:t>all of underlying functionality does </a:t>
            </a:r>
            <a:r>
              <a:rPr lang="en-US" b="1" i="1" dirty="0" smtClean="0"/>
              <a:t>not</a:t>
            </a:r>
            <a:r>
              <a:rPr lang="en-US" dirty="0" smtClean="0"/>
              <a:t> have to work</a:t>
            </a:r>
          </a:p>
          <a:p>
            <a:pPr lvl="2"/>
            <a:r>
              <a:rPr lang="en-US" dirty="0" smtClean="0"/>
              <a:t>report (cumulative)</a:t>
            </a:r>
          </a:p>
          <a:p>
            <a:pPr lvl="1"/>
            <a:r>
              <a:rPr lang="en-US" dirty="0" smtClean="0"/>
              <a:t>key deliverables (mid-way)</a:t>
            </a:r>
          </a:p>
          <a:p>
            <a:pPr lvl="2"/>
            <a:r>
              <a:rPr lang="en-US" dirty="0" smtClean="0"/>
              <a:t>at least 1 of 3 tasks should work (you will demo)</a:t>
            </a:r>
          </a:p>
          <a:p>
            <a:pPr lvl="2"/>
            <a:r>
              <a:rPr lang="en-US" dirty="0"/>
              <a:t>9</a:t>
            </a:r>
            <a:r>
              <a:rPr lang="en-US" dirty="0" smtClean="0"/>
              <a:t>-minute presentation describing how you got to the new design &amp; current implementation status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4149" y="2573416"/>
            <a:ext cx="4775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Team break</a:t>
            </a:r>
            <a:endParaRPr lang="en-US" sz="5400" kern="1600" cap="all" spc="100" dirty="0">
              <a:solidFill>
                <a:srgbClr val="FF66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81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idx="1"/>
          </p:nvPr>
        </p:nvSpPr>
        <p:spPr>
          <a:xfrm>
            <a:off x="552824" y="1182688"/>
            <a:ext cx="8217647" cy="5056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Definition </a:t>
            </a:r>
            <a:r>
              <a:rPr lang="en-US" sz="1500" dirty="0"/>
              <a:t>?</a:t>
            </a:r>
          </a:p>
          <a:p>
            <a:pPr lvl="1">
              <a:lnSpc>
                <a:spcPct val="90000"/>
              </a:lnSpc>
            </a:pPr>
            <a:r>
              <a:rPr lang="ja-JP" altLang="en-US" sz="2100" dirty="0"/>
              <a:t>“</a:t>
            </a:r>
            <a:r>
              <a:rPr lang="en-US" altLang="ja-JP" sz="2100" dirty="0"/>
              <a:t>The transference of the relation between </a:t>
            </a:r>
            <a:br>
              <a:rPr lang="en-US" altLang="ja-JP" sz="2100" dirty="0"/>
            </a:br>
            <a:r>
              <a:rPr lang="en-US" altLang="ja-JP" sz="2100" dirty="0"/>
              <a:t>one set of objects to another set for the </a:t>
            </a:r>
            <a:br>
              <a:rPr lang="en-US" altLang="ja-JP" sz="2100" dirty="0"/>
            </a:br>
            <a:r>
              <a:rPr lang="en-US" altLang="ja-JP" sz="2100" dirty="0"/>
              <a:t>purpose of brief explanation.</a:t>
            </a:r>
            <a:r>
              <a:rPr lang="ja-JP" altLang="en-US" sz="2100" dirty="0"/>
              <a:t>”</a:t>
            </a:r>
            <a:endParaRPr lang="en-US" altLang="ja-JP" sz="21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Lakoff</a:t>
            </a:r>
            <a:r>
              <a:rPr lang="en-US" sz="2400" dirty="0"/>
              <a:t> &amp; Johnson, </a:t>
            </a:r>
            <a:r>
              <a:rPr lang="en-US" sz="2400" i="1" dirty="0"/>
              <a:t>Metaphors We Live By</a:t>
            </a:r>
          </a:p>
          <a:p>
            <a:pPr lvl="1">
              <a:lnSpc>
                <a:spcPct val="90000"/>
              </a:lnSpc>
            </a:pPr>
            <a:r>
              <a:rPr lang="ja-JP" altLang="en-US" sz="2100" dirty="0"/>
              <a:t>“</a:t>
            </a:r>
            <a:r>
              <a:rPr lang="en-US" altLang="ja-JP" sz="2100" dirty="0"/>
              <a:t>...the way we think, what we experience, and what we do every day is very much a matter of metaphor.</a:t>
            </a:r>
            <a:r>
              <a:rPr lang="ja-JP" altLang="en-US" sz="2100" dirty="0"/>
              <a:t>”</a:t>
            </a:r>
            <a:r>
              <a:rPr lang="en-US" altLang="ja-JP" sz="21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in our language &amp; thinking – </a:t>
            </a:r>
            <a:r>
              <a:rPr lang="ja-JP" altLang="en-US" sz="2100" dirty="0"/>
              <a:t>“</a:t>
            </a:r>
            <a:r>
              <a:rPr lang="en-US" altLang="ja-JP" sz="2100" dirty="0"/>
              <a:t>argument is war</a:t>
            </a:r>
            <a:r>
              <a:rPr lang="ja-JP" altLang="en-US" sz="2100" dirty="0"/>
              <a:t>”</a:t>
            </a:r>
            <a:endParaRPr lang="en-US" altLang="ja-JP" sz="21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… he attacked every weak point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… criticisms right on target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… if you use that strategy 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We can use metaphor in interface design to </a:t>
            </a:r>
            <a:br>
              <a:rPr lang="en-US" sz="2400" dirty="0"/>
            </a:br>
            <a:r>
              <a:rPr lang="en-US" sz="2400" dirty="0"/>
              <a:t>leverage existing conceptual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00801" y="185738"/>
            <a:ext cx="2452687" cy="1065212"/>
            <a:chOff x="4032" y="351"/>
            <a:chExt cx="1545" cy="671"/>
          </a:xfrm>
        </p:grpSpPr>
        <p:pic>
          <p:nvPicPr>
            <p:cNvPr id="118791" name="Picture 9" descr="na00592_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351"/>
              <a:ext cx="113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2" name="Picture 10" descr="sy01645_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551"/>
              <a:ext cx="471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Shame!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8663" y="1290638"/>
            <a:ext cx="4605337" cy="5305425"/>
          </a:xfrm>
        </p:spPr>
        <p:txBody>
          <a:bodyPr/>
          <a:lstStyle/>
          <a:p>
            <a:r>
              <a:rPr lang="en-US" dirty="0" smtClean="0"/>
              <a:t>Design based on a top retailer’s site</a:t>
            </a:r>
          </a:p>
          <a:p>
            <a:endParaRPr lang="en-US" dirty="0" smtClean="0"/>
          </a:p>
          <a:p>
            <a:r>
              <a:rPr lang="en-US" dirty="0" smtClean="0"/>
              <a:t>Color deficiency</a:t>
            </a:r>
          </a:p>
          <a:p>
            <a:pPr lvl="1"/>
            <a:r>
              <a:rPr lang="en-US" dirty="0" smtClean="0"/>
              <a:t>can’t distinguish between red &amp; green</a:t>
            </a:r>
          </a:p>
          <a:p>
            <a:r>
              <a:rPr lang="en-US" dirty="0"/>
              <a:t>In study, user could not get by this </a:t>
            </a:r>
            <a:r>
              <a:rPr lang="en-US" dirty="0" smtClean="0"/>
              <a:t>screen!</a:t>
            </a:r>
          </a:p>
          <a:p>
            <a:r>
              <a:rPr lang="en-US" dirty="0" smtClean="0"/>
              <a:t>How to fix?</a:t>
            </a:r>
          </a:p>
          <a:p>
            <a:pPr lvl="1"/>
            <a:r>
              <a:rPr lang="en-US" dirty="0" smtClean="0"/>
              <a:t>redundant cues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08A6-BEDF-48B0-92F3-26D1784B2E7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5127" name="Picture 3" descr="3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 bwMode="auto">
          <a:xfrm>
            <a:off x="0" y="1312863"/>
            <a:ext cx="45100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7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</p:spPr>
        <p:txBody>
          <a:bodyPr/>
          <a:lstStyle/>
          <a:p>
            <a:r>
              <a:rPr lang="en-US" dirty="0"/>
              <a:t>Desktop Metaphor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>
          <a:xfrm>
            <a:off x="3399118" y="1600200"/>
            <a:ext cx="5384520" cy="4724400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800" dirty="0"/>
              <a:t>Suggests a conceptual model</a:t>
            </a:r>
          </a:p>
          <a:p>
            <a:pPr marL="417600"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not really an attempt to simulate a real desktop</a:t>
            </a:r>
          </a:p>
          <a:p>
            <a:pPr marL="417600"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a way to explain why some windows seemed blocked</a:t>
            </a:r>
          </a:p>
          <a:p>
            <a:pPr marL="417600"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leverages existing knowledge about files, </a:t>
            </a:r>
            <a:r>
              <a:rPr lang="en-US" sz="2400" dirty="0" smtClean="0"/>
              <a:t>folders </a:t>
            </a:r>
            <a:r>
              <a:rPr lang="en-US" sz="2400" dirty="0"/>
              <a:t>&amp; trash</a:t>
            </a:r>
            <a:endParaRPr lang="en-US" sz="2400" i="1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8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20838" name="Picture 4" descr="wind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752600"/>
            <a:ext cx="250825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58800" y="3325813"/>
            <a:ext cx="2500313" cy="2362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71475"/>
            <a:ext cx="8664575" cy="1143000"/>
          </a:xfrm>
        </p:spPr>
        <p:txBody>
          <a:bodyPr/>
          <a:lstStyle/>
          <a:p>
            <a:r>
              <a:rPr lang="en-US" dirty="0"/>
              <a:t>Example Metaphors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7988"/>
            <a:ext cx="8207375" cy="4114800"/>
          </a:xfrm>
        </p:spPr>
        <p:txBody>
          <a:bodyPr/>
          <a:lstStyle/>
          <a:p>
            <a:r>
              <a:rPr lang="en-US" sz="2800" dirty="0"/>
              <a:t>Global metaphors </a:t>
            </a:r>
          </a:p>
          <a:p>
            <a:pPr lvl="1"/>
            <a:r>
              <a:rPr lang="en-US" sz="2400" dirty="0"/>
              <a:t>personal assistant, wallet, clothing,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pens</a:t>
            </a:r>
            <a:r>
              <a:rPr lang="en-US" sz="2400" dirty="0"/>
              <a:t>, cards, telephone, eyeglasses </a:t>
            </a:r>
          </a:p>
          <a:p>
            <a:r>
              <a:rPr lang="en-US" sz="2800" dirty="0"/>
              <a:t>Data &amp; function</a:t>
            </a:r>
          </a:p>
          <a:p>
            <a:pPr lvl="1"/>
            <a:r>
              <a:rPr lang="en-US" sz="2400" dirty="0"/>
              <a:t>rolodex, to-do list, calendar,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applications </a:t>
            </a:r>
            <a:r>
              <a:rPr lang="en-US" sz="2400" dirty="0"/>
              <a:t>documents, find, </a:t>
            </a:r>
            <a:r>
              <a:rPr lang="en-US" sz="2400" dirty="0" smtClean="0"/>
              <a:t>assist </a:t>
            </a:r>
            <a:endParaRPr lang="en-US" sz="2400" dirty="0"/>
          </a:p>
          <a:p>
            <a:r>
              <a:rPr lang="en-US" sz="2800" dirty="0"/>
              <a:t>Collections</a:t>
            </a:r>
          </a:p>
          <a:p>
            <a:pPr lvl="1"/>
            <a:r>
              <a:rPr lang="en-US" sz="2400" dirty="0"/>
              <a:t>drawers, files, books,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newspapers</a:t>
            </a:r>
            <a:r>
              <a:rPr lang="en-US" sz="2400" dirty="0"/>
              <a:t>, </a:t>
            </a:r>
            <a:r>
              <a:rPr lang="en-US" sz="2400" dirty="0" smtClean="0"/>
              <a:t>photo </a:t>
            </a:r>
            <a:r>
              <a:rPr lang="en-US" sz="2400" dirty="0"/>
              <a:t>albums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40862" y="2755391"/>
            <a:ext cx="2575908" cy="3988273"/>
            <a:chOff x="9640862" y="2755391"/>
            <a:chExt cx="2575908" cy="3988273"/>
          </a:xfrm>
        </p:grpSpPr>
        <p:pic>
          <p:nvPicPr>
            <p:cNvPr id="3074" name="Picture 2" descr="http://static.squarespace.com/static/4ffca387e4b038e4cbad6ce8/4ffca477e4b0dec3191ba627/4ffca478e4b0dec3191ba6c1/1332773170097/1000w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862" y="2755391"/>
              <a:ext cx="2575908" cy="370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241666" y="6435887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  <a:latin typeface="Helvetica Light"/>
                </a:rPr>
                <a:t>Square Card Case</a:t>
              </a:r>
              <a:endParaRPr lang="en-US" sz="1400" dirty="0">
                <a:solidFill>
                  <a:srgbClr val="FFC000"/>
                </a:solidFill>
                <a:latin typeface="Helvetica Light"/>
              </a:endParaRPr>
            </a:p>
          </p:txBody>
        </p:sp>
      </p:grpSp>
      <p:pic>
        <p:nvPicPr>
          <p:cNvPr id="2054" name="Picture 6" descr="http://core0.staticworld.net/images/article/2015/06/iphone6_3-up_ios9_wallet-print-100589777-primary.id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5745" r="65003" b="5690"/>
          <a:stretch/>
        </p:blipFill>
        <p:spPr bwMode="auto">
          <a:xfrm>
            <a:off x="6815949" y="1857615"/>
            <a:ext cx="2328051" cy="43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Metaphor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99704" cy="4724400"/>
          </a:xfrm>
        </p:spPr>
        <p:txBody>
          <a:bodyPr/>
          <a:lstStyle/>
          <a:p>
            <a:r>
              <a:rPr lang="en-US" sz="3000" dirty="0"/>
              <a:t>Develop interface metaphor tied to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conceptual </a:t>
            </a:r>
            <a:r>
              <a:rPr lang="en-US" sz="3000" dirty="0"/>
              <a:t>model</a:t>
            </a:r>
          </a:p>
          <a:p>
            <a:endParaRPr lang="en-US" sz="3000" dirty="0"/>
          </a:p>
          <a:p>
            <a:r>
              <a:rPr lang="en-US" sz="3000" dirty="0"/>
              <a:t>Communicate that metaphor to the user</a:t>
            </a:r>
          </a:p>
          <a:p>
            <a:endParaRPr lang="en-US" sz="3000" dirty="0"/>
          </a:p>
          <a:p>
            <a:r>
              <a:rPr lang="en-US" sz="3000" dirty="0"/>
              <a:t>Provide high-level task-oriented operations, not low-level implementation commands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 for Metaphor’s Sake</a:t>
            </a:r>
            <a:endParaRPr lang="en-US" dirty="0"/>
          </a:p>
        </p:txBody>
      </p:sp>
      <p:sp>
        <p:nvSpPr>
          <p:cNvPr id="12493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88867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If it doesn’t help, why have it?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Skeuomorphism: “making items </a:t>
            </a:r>
            <a:r>
              <a:rPr lang="en-US" sz="3000" dirty="0" smtClean="0"/>
              <a:t>resemble </a:t>
            </a:r>
            <a:r>
              <a:rPr lang="en-US" sz="3000" dirty="0"/>
              <a:t>their real-world counterparts” or </a:t>
            </a:r>
            <a:r>
              <a:rPr lang="en-US" sz="3000" dirty="0" smtClean="0"/>
              <a:t>“a physical</a:t>
            </a:r>
            <a:r>
              <a:rPr lang="en-US" sz="3000" dirty="0"/>
              <a:t> ornament or design on an object made to resemble another material or technique</a:t>
            </a:r>
            <a:r>
              <a:rPr lang="en-US" sz="3000" dirty="0" smtClean="0"/>
              <a:t>”</a:t>
            </a:r>
          </a:p>
          <a:p>
            <a:endParaRPr lang="en-US" sz="3000" dirty="0"/>
          </a:p>
          <a:p>
            <a:r>
              <a:rPr lang="en-US" sz="3000" dirty="0" smtClean="0"/>
              <a:t>Argument against: takes up too much space &amp; leads to inconsistent look</a:t>
            </a:r>
          </a:p>
          <a:p>
            <a:r>
              <a:rPr lang="en-US" sz="3000" dirty="0" smtClean="0"/>
              <a:t>Argument for: helps people learn</a:t>
            </a:r>
            <a:endParaRPr 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0"/>
            <a:ext cx="8763001" cy="1322294"/>
          </a:xfrm>
        </p:spPr>
        <p:txBody>
          <a:bodyPr/>
          <a:lstStyle/>
          <a:p>
            <a:pPr algn="l"/>
            <a:r>
              <a:rPr lang="en-US" dirty="0"/>
              <a:t>Is Consistent Always Better?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6300" y="1362075"/>
            <a:ext cx="8267700" cy="5313363"/>
          </a:xfrm>
        </p:spPr>
        <p:txBody>
          <a:bodyPr/>
          <a:lstStyle/>
          <a:p>
            <a:r>
              <a:rPr lang="en-US" sz="2800" dirty="0" smtClean="0"/>
              <a:t>Palm PDA </a:t>
            </a:r>
            <a:r>
              <a:rPr lang="en-US" sz="2800" dirty="0"/>
              <a:t>example: should </a:t>
            </a:r>
            <a:r>
              <a:rPr lang="ja-JP" altLang="en-US" sz="2800" dirty="0"/>
              <a:t>“</a:t>
            </a:r>
            <a:r>
              <a:rPr lang="en-US" altLang="ja-JP" sz="2800" dirty="0"/>
              <a:t>new appointment</a:t>
            </a:r>
            <a:r>
              <a:rPr lang="ja-JP" altLang="en-US" sz="2800" dirty="0"/>
              <a:t>”</a:t>
            </a:r>
            <a:r>
              <a:rPr lang="en-US" altLang="ja-JP" sz="2800" dirty="0"/>
              <a:t> &amp; </a:t>
            </a:r>
            <a:r>
              <a:rPr lang="ja-JP" altLang="en-US" sz="2800" dirty="0"/>
              <a:t>“</a:t>
            </a:r>
            <a:r>
              <a:rPr lang="en-US" altLang="ja-JP" sz="2800" dirty="0"/>
              <a:t>delete appointment</a:t>
            </a:r>
            <a:r>
              <a:rPr lang="ja-JP" altLang="en-US" sz="2800" dirty="0"/>
              <a:t>”</a:t>
            </a:r>
            <a:r>
              <a:rPr lang="en-US" altLang="ja-JP" sz="2800" dirty="0"/>
              <a:t> be in the same place?</a:t>
            </a:r>
          </a:p>
          <a:p>
            <a:r>
              <a:rPr lang="en-US" sz="2800" dirty="0"/>
              <a:t>New (add) is common, but delete is not</a:t>
            </a:r>
          </a:p>
        </p:txBody>
      </p:sp>
      <p:pic>
        <p:nvPicPr>
          <p:cNvPr id="126983" name="Picture 5" descr="Palm-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028671"/>
            <a:ext cx="36750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8" descr="Palm-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3028671"/>
            <a:ext cx="478631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799201" y="318246"/>
            <a:ext cx="89639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rgbClr val="00B0F0"/>
                </a:solidFill>
                <a:latin typeface="Helvetica Ligh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424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0"/>
            <a:ext cx="8763001" cy="1322294"/>
          </a:xfrm>
        </p:spPr>
        <p:txBody>
          <a:bodyPr/>
          <a:lstStyle/>
          <a:p>
            <a:pPr algn="l"/>
            <a:r>
              <a:rPr lang="en-US" dirty="0"/>
              <a:t>Is Consistent Always Better?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29026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0" y="5741988"/>
            <a:ext cx="4141788" cy="812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700" dirty="0"/>
              <a:t>Early Palm design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700" dirty="0"/>
              <a:t>(like desktop version)</a:t>
            </a:r>
          </a:p>
        </p:txBody>
      </p:sp>
      <p:pic>
        <p:nvPicPr>
          <p:cNvPr id="129030" name="Picture 8" descr="Palm-orig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63663"/>
            <a:ext cx="4291013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 descr="Palm-N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2405063"/>
            <a:ext cx="4344987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4792663" y="5741988"/>
            <a:ext cx="4032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700" b="1" dirty="0">
                <a:latin typeface="Helvetica Light"/>
              </a:rPr>
              <a:t>Streamlined design</a:t>
            </a:r>
          </a:p>
        </p:txBody>
      </p:sp>
      <p:sp>
        <p:nvSpPr>
          <p:cNvPr id="1026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5275" y="2967038"/>
            <a:ext cx="4376738" cy="1865312"/>
          </a:xfrm>
          <a:custGeom>
            <a:avLst/>
            <a:gdLst>
              <a:gd name="T0" fmla="*/ 2091188 w 12160"/>
              <a:gd name="T1" fmla="*/ 3114495 h 5180"/>
              <a:gd name="T2" fmla="*/ 1974931 w 12160"/>
              <a:gd name="T3" fmla="*/ 3165989 h 5180"/>
              <a:gd name="T4" fmla="*/ 1437557 w 12160"/>
              <a:gd name="T5" fmla="*/ 3213882 h 5180"/>
              <a:gd name="T6" fmla="*/ 971089 w 12160"/>
              <a:gd name="T7" fmla="*/ 3168870 h 5180"/>
              <a:gd name="T8" fmla="*/ 459629 w 12160"/>
              <a:gd name="T9" fmla="*/ 3162028 h 5180"/>
              <a:gd name="T10" fmla="*/ 211278 w 12160"/>
              <a:gd name="T11" fmla="*/ 3240169 h 5180"/>
              <a:gd name="T12" fmla="*/ 80264 w 12160"/>
              <a:gd name="T13" fmla="*/ 3362963 h 5180"/>
              <a:gd name="T14" fmla="*/ 5039 w 12160"/>
              <a:gd name="T15" fmla="*/ 3704697 h 5180"/>
              <a:gd name="T16" fmla="*/ 21236 w 12160"/>
              <a:gd name="T17" fmla="*/ 3841174 h 5180"/>
              <a:gd name="T18" fmla="*/ 13677 w 12160"/>
              <a:gd name="T19" fmla="*/ 4016182 h 5180"/>
              <a:gd name="T20" fmla="*/ 167007 w 12160"/>
              <a:gd name="T21" fmla="*/ 4483951 h 5180"/>
              <a:gd name="T22" fmla="*/ 443793 w 12160"/>
              <a:gd name="T23" fmla="*/ 4638433 h 5180"/>
              <a:gd name="T24" fmla="*/ 681346 w 12160"/>
              <a:gd name="T25" fmla="*/ 4686326 h 5180"/>
              <a:gd name="T26" fmla="*/ 919259 w 12160"/>
              <a:gd name="T27" fmla="*/ 4702171 h 5180"/>
              <a:gd name="T28" fmla="*/ 1207562 w 12160"/>
              <a:gd name="T29" fmla="*/ 4712253 h 5180"/>
              <a:gd name="T30" fmla="*/ 1496225 w 12160"/>
              <a:gd name="T31" fmla="*/ 4738541 h 5180"/>
              <a:gd name="T32" fmla="*/ 1961974 w 12160"/>
              <a:gd name="T33" fmla="*/ 4766628 h 5180"/>
              <a:gd name="T34" fmla="*/ 2560176 w 12160"/>
              <a:gd name="T35" fmla="*/ 4802998 h 5180"/>
              <a:gd name="T36" fmla="*/ 3448481 w 12160"/>
              <a:gd name="T37" fmla="*/ 4828205 h 5180"/>
              <a:gd name="T38" fmla="*/ 4015369 w 12160"/>
              <a:gd name="T39" fmla="*/ 4624029 h 5180"/>
              <a:gd name="T40" fmla="*/ 4288195 w 12160"/>
              <a:gd name="T41" fmla="*/ 4352875 h 5180"/>
              <a:gd name="T42" fmla="*/ 4346504 w 12160"/>
              <a:gd name="T43" fmla="*/ 3869262 h 5180"/>
              <a:gd name="T44" fmla="*/ 4225208 w 12160"/>
              <a:gd name="T45" fmla="*/ 3626916 h 5180"/>
              <a:gd name="T46" fmla="*/ 4141344 w 12160"/>
              <a:gd name="T47" fmla="*/ 3515285 h 5180"/>
              <a:gd name="T48" fmla="*/ 3970378 w 12160"/>
              <a:gd name="T49" fmla="*/ 3316150 h 5180"/>
              <a:gd name="T50" fmla="*/ 3702951 w 12160"/>
              <a:gd name="T51" fmla="*/ 3123497 h 5180"/>
              <a:gd name="T52" fmla="*/ 3227124 w 12160"/>
              <a:gd name="T53" fmla="*/ 2978017 h 5180"/>
              <a:gd name="T54" fmla="*/ 2340259 w 12160"/>
              <a:gd name="T55" fmla="*/ 3124218 h 5180"/>
              <a:gd name="T56" fmla="*/ 2267553 w 12160"/>
              <a:gd name="T57" fmla="*/ 3142583 h 5180"/>
              <a:gd name="T58" fmla="*/ 1953695 w 12160"/>
              <a:gd name="T59" fmla="*/ 3202359 h 5180"/>
              <a:gd name="T60" fmla="*/ 1901865 w 12160"/>
              <a:gd name="T61" fmla="*/ 3192636 h 5180"/>
              <a:gd name="T62" fmla="*/ 1906545 w 12160"/>
              <a:gd name="T63" fmla="*/ 3194797 h 5180"/>
              <a:gd name="T64" fmla="*/ 1948296 w 12160"/>
              <a:gd name="T65" fmla="*/ 3194797 h 5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160" h="5180" extrusionOk="0">
                <a:moveTo>
                  <a:pt x="5810" y="408"/>
                </a:moveTo>
                <a:cubicBezTo>
                  <a:pt x="5692" y="460"/>
                  <a:pt x="5621" y="516"/>
                  <a:pt x="5487" y="551"/>
                </a:cubicBezTo>
                <a:cubicBezTo>
                  <a:pt x="4995" y="680"/>
                  <a:pt x="4499" y="696"/>
                  <a:pt x="3994" y="684"/>
                </a:cubicBezTo>
                <a:cubicBezTo>
                  <a:pt x="3559" y="674"/>
                  <a:pt x="3133" y="584"/>
                  <a:pt x="2698" y="559"/>
                </a:cubicBezTo>
                <a:cubicBezTo>
                  <a:pt x="2225" y="532"/>
                  <a:pt x="1751" y="486"/>
                  <a:pt x="1277" y="540"/>
                </a:cubicBezTo>
                <a:cubicBezTo>
                  <a:pt x="1027" y="568"/>
                  <a:pt x="806" y="639"/>
                  <a:pt x="587" y="757"/>
                </a:cubicBezTo>
                <a:cubicBezTo>
                  <a:pt x="420" y="847"/>
                  <a:pt x="315" y="934"/>
                  <a:pt x="223" y="1098"/>
                </a:cubicBezTo>
                <a:cubicBezTo>
                  <a:pt x="74" y="1364"/>
                  <a:pt x="-11" y="1745"/>
                  <a:pt x="14" y="2047"/>
                </a:cubicBezTo>
                <a:cubicBezTo>
                  <a:pt x="25" y="2181"/>
                  <a:pt x="57" y="2291"/>
                  <a:pt x="59" y="2426"/>
                </a:cubicBezTo>
                <a:cubicBezTo>
                  <a:pt x="61" y="2587"/>
                  <a:pt x="31" y="2750"/>
                  <a:pt x="38" y="2912"/>
                </a:cubicBezTo>
                <a:cubicBezTo>
                  <a:pt x="60" y="3393"/>
                  <a:pt x="175" y="3815"/>
                  <a:pt x="464" y="4211"/>
                </a:cubicBezTo>
                <a:cubicBezTo>
                  <a:pt x="669" y="4491"/>
                  <a:pt x="908" y="4572"/>
                  <a:pt x="1233" y="4640"/>
                </a:cubicBezTo>
                <a:cubicBezTo>
                  <a:pt x="1451" y="4685"/>
                  <a:pt x="1674" y="4734"/>
                  <a:pt x="1893" y="4773"/>
                </a:cubicBezTo>
                <a:cubicBezTo>
                  <a:pt x="2113" y="4812"/>
                  <a:pt x="2331" y="4814"/>
                  <a:pt x="2554" y="4817"/>
                </a:cubicBezTo>
                <a:cubicBezTo>
                  <a:pt x="2826" y="4821"/>
                  <a:pt x="3088" y="4805"/>
                  <a:pt x="3355" y="4845"/>
                </a:cubicBezTo>
                <a:cubicBezTo>
                  <a:pt x="3628" y="4886"/>
                  <a:pt x="3879" y="4914"/>
                  <a:pt x="4157" y="4918"/>
                </a:cubicBezTo>
                <a:cubicBezTo>
                  <a:pt x="4596" y="4925"/>
                  <a:pt x="5017" y="4926"/>
                  <a:pt x="5451" y="4996"/>
                </a:cubicBezTo>
                <a:cubicBezTo>
                  <a:pt x="6023" y="5088"/>
                  <a:pt x="6532" y="5147"/>
                  <a:pt x="7113" y="5097"/>
                </a:cubicBezTo>
                <a:cubicBezTo>
                  <a:pt x="7936" y="5027"/>
                  <a:pt x="8758" y="5151"/>
                  <a:pt x="9581" y="5167"/>
                </a:cubicBezTo>
                <a:cubicBezTo>
                  <a:pt x="10160" y="5178"/>
                  <a:pt x="10657" y="4875"/>
                  <a:pt x="11156" y="4600"/>
                </a:cubicBezTo>
                <a:cubicBezTo>
                  <a:pt x="11498" y="4412"/>
                  <a:pt x="11734" y="4199"/>
                  <a:pt x="11914" y="3847"/>
                </a:cubicBezTo>
                <a:cubicBezTo>
                  <a:pt x="12134" y="3418"/>
                  <a:pt x="12218" y="2965"/>
                  <a:pt x="12076" y="2504"/>
                </a:cubicBezTo>
                <a:cubicBezTo>
                  <a:pt x="12001" y="2262"/>
                  <a:pt x="11883" y="2038"/>
                  <a:pt x="11739" y="1831"/>
                </a:cubicBezTo>
                <a:cubicBezTo>
                  <a:pt x="11666" y="1726"/>
                  <a:pt x="11586" y="1621"/>
                  <a:pt x="11506" y="1521"/>
                </a:cubicBezTo>
                <a:cubicBezTo>
                  <a:pt x="11356" y="1332"/>
                  <a:pt x="11202" y="1140"/>
                  <a:pt x="11031" y="968"/>
                </a:cubicBezTo>
                <a:cubicBezTo>
                  <a:pt x="10815" y="750"/>
                  <a:pt x="10563" y="569"/>
                  <a:pt x="10288" y="433"/>
                </a:cubicBezTo>
                <a:cubicBezTo>
                  <a:pt x="9873" y="228"/>
                  <a:pt x="9428" y="90"/>
                  <a:pt x="8966" y="29"/>
                </a:cubicBezTo>
                <a:cubicBezTo>
                  <a:pt x="8046" y="-93"/>
                  <a:pt x="7344" y="197"/>
                  <a:pt x="6502" y="435"/>
                </a:cubicBezTo>
                <a:cubicBezTo>
                  <a:pt x="6434" y="454"/>
                  <a:pt x="6373" y="474"/>
                  <a:pt x="6300" y="486"/>
                </a:cubicBezTo>
                <a:cubicBezTo>
                  <a:pt x="6018" y="532"/>
                  <a:pt x="5710" y="635"/>
                  <a:pt x="5428" y="652"/>
                </a:cubicBezTo>
                <a:cubicBezTo>
                  <a:pt x="5387" y="655"/>
                  <a:pt x="5333" y="623"/>
                  <a:pt x="5284" y="625"/>
                </a:cubicBezTo>
                <a:cubicBezTo>
                  <a:pt x="5299" y="626"/>
                  <a:pt x="5282" y="631"/>
                  <a:pt x="5297" y="631"/>
                </a:cubicBezTo>
                <a:cubicBezTo>
                  <a:pt x="5336" y="632"/>
                  <a:pt x="5374" y="628"/>
                  <a:pt x="5413" y="631"/>
                </a:cubicBezTo>
              </a:path>
            </a:pathLst>
          </a:custGeom>
          <a:noFill/>
          <a:ln w="571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54550" y="4130675"/>
            <a:ext cx="1444625" cy="247650"/>
          </a:xfrm>
          <a:custGeom>
            <a:avLst/>
            <a:gdLst>
              <a:gd name="T0" fmla="*/ 3957 w 4016"/>
              <a:gd name="T1" fmla="*/ 4166199 h 689"/>
              <a:gd name="T2" fmla="*/ 3957 w 4016"/>
              <a:gd name="T3" fmla="*/ 4166918 h 689"/>
              <a:gd name="T4" fmla="*/ 0 w 4016"/>
              <a:gd name="T5" fmla="*/ 4163324 h 689"/>
              <a:gd name="T6" fmla="*/ 2518 w 4016"/>
              <a:gd name="T7" fmla="*/ 4159370 h 689"/>
              <a:gd name="T8" fmla="*/ 7554 w 4016"/>
              <a:gd name="T9" fmla="*/ 4151103 h 689"/>
              <a:gd name="T10" fmla="*/ 48202 w 4016"/>
              <a:gd name="T11" fmla="*/ 4143195 h 689"/>
              <a:gd name="T12" fmla="*/ 162592 w 4016"/>
              <a:gd name="T13" fmla="*/ 4141758 h 689"/>
              <a:gd name="T14" fmla="*/ 199283 w 4016"/>
              <a:gd name="T15" fmla="*/ 4144633 h 689"/>
              <a:gd name="T16" fmla="*/ 252162 w 4016"/>
              <a:gd name="T17" fmla="*/ 4145352 h 689"/>
              <a:gd name="T18" fmla="*/ 310436 w 4016"/>
              <a:gd name="T19" fmla="*/ 4140320 h 689"/>
              <a:gd name="T20" fmla="*/ 358638 w 4016"/>
              <a:gd name="T21" fmla="*/ 4136366 h 689"/>
              <a:gd name="T22" fmla="*/ 408639 w 4016"/>
              <a:gd name="T23" fmla="*/ 4130975 h 689"/>
              <a:gd name="T24" fmla="*/ 759723 w 4016"/>
              <a:gd name="T25" fmla="*/ 4127021 h 689"/>
              <a:gd name="T26" fmla="*/ 977712 w 4016"/>
              <a:gd name="T27" fmla="*/ 4145352 h 689"/>
              <a:gd name="T28" fmla="*/ 1117642 w 4016"/>
              <a:gd name="T29" fmla="*/ 4181655 h 689"/>
              <a:gd name="T30" fmla="*/ 1332393 w 4016"/>
              <a:gd name="T31" fmla="*/ 4239164 h 689"/>
              <a:gd name="T32" fmla="*/ 1438150 w 4016"/>
              <a:gd name="T33" fmla="*/ 4267919 h 689"/>
              <a:gd name="T34" fmla="*/ 1444265 w 4016"/>
              <a:gd name="T35" fmla="*/ 4267919 h 689"/>
              <a:gd name="T36" fmla="*/ 1433833 w 4016"/>
              <a:gd name="T37" fmla="*/ 4254620 h 689"/>
              <a:gd name="T38" fmla="*/ 1370883 w 4016"/>
              <a:gd name="T39" fmla="*/ 4200705 h 689"/>
              <a:gd name="T40" fmla="*/ 1323400 w 4016"/>
              <a:gd name="T41" fmla="*/ 4132412 h 689"/>
              <a:gd name="T42" fmla="*/ 1319443 w 4016"/>
              <a:gd name="T43" fmla="*/ 4127021 h 689"/>
              <a:gd name="T44" fmla="*/ 1316206 w 4016"/>
              <a:gd name="T45" fmla="*/ 4125583 h 689"/>
              <a:gd name="T46" fmla="*/ 1311889 w 4016"/>
              <a:gd name="T47" fmla="*/ 4124864 h 689"/>
              <a:gd name="T48" fmla="*/ 1320882 w 4016"/>
              <a:gd name="T49" fmla="*/ 4127740 h 689"/>
              <a:gd name="T50" fmla="*/ 1350019 w 4016"/>
              <a:gd name="T51" fmla="*/ 4155416 h 689"/>
              <a:gd name="T52" fmla="*/ 1394624 w 4016"/>
              <a:gd name="T53" fmla="*/ 4200705 h 689"/>
              <a:gd name="T54" fmla="*/ 1423761 w 4016"/>
              <a:gd name="T55" fmla="*/ 4232335 h 689"/>
              <a:gd name="T56" fmla="*/ 1431315 w 4016"/>
              <a:gd name="T57" fmla="*/ 4253182 h 689"/>
              <a:gd name="T58" fmla="*/ 1403977 w 4016"/>
              <a:gd name="T59" fmla="*/ 4274748 h 689"/>
              <a:gd name="T60" fmla="*/ 1330954 w 4016"/>
              <a:gd name="T61" fmla="*/ 4305300 h 689"/>
              <a:gd name="T62" fmla="*/ 1300378 w 4016"/>
              <a:gd name="T63" fmla="*/ 4334055 h 689"/>
              <a:gd name="T64" fmla="*/ 1297860 w 4016"/>
              <a:gd name="T65" fmla="*/ 4337649 h 689"/>
              <a:gd name="T66" fmla="*/ 1299659 w 4016"/>
              <a:gd name="T67" fmla="*/ 4344838 h 689"/>
              <a:gd name="T68" fmla="*/ 1306494 w 4016"/>
              <a:gd name="T69" fmla="*/ 4363169 h 689"/>
              <a:gd name="T70" fmla="*/ 1336350 w 4016"/>
              <a:gd name="T71" fmla="*/ 4366763 h 6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016" h="689" extrusionOk="0">
                <a:moveTo>
                  <a:pt x="11" y="117"/>
                </a:moveTo>
                <a:cubicBezTo>
                  <a:pt x="11" y="118"/>
                  <a:pt x="11" y="118"/>
                  <a:pt x="11" y="119"/>
                </a:cubicBezTo>
                <a:cubicBezTo>
                  <a:pt x="15" y="114"/>
                  <a:pt x="-5" y="114"/>
                  <a:pt x="0" y="109"/>
                </a:cubicBezTo>
                <a:cubicBezTo>
                  <a:pt x="5" y="104"/>
                  <a:pt x="0" y="103"/>
                  <a:pt x="7" y="98"/>
                </a:cubicBezTo>
                <a:cubicBezTo>
                  <a:pt x="14" y="92"/>
                  <a:pt x="8" y="82"/>
                  <a:pt x="21" y="75"/>
                </a:cubicBezTo>
                <a:cubicBezTo>
                  <a:pt x="55" y="58"/>
                  <a:pt x="98" y="58"/>
                  <a:pt x="134" y="53"/>
                </a:cubicBezTo>
                <a:cubicBezTo>
                  <a:pt x="239" y="38"/>
                  <a:pt x="346" y="42"/>
                  <a:pt x="452" y="49"/>
                </a:cubicBezTo>
                <a:cubicBezTo>
                  <a:pt x="486" y="51"/>
                  <a:pt x="519" y="56"/>
                  <a:pt x="554" y="57"/>
                </a:cubicBezTo>
                <a:cubicBezTo>
                  <a:pt x="603" y="59"/>
                  <a:pt x="652" y="62"/>
                  <a:pt x="701" y="59"/>
                </a:cubicBezTo>
                <a:cubicBezTo>
                  <a:pt x="755" y="56"/>
                  <a:pt x="809" y="48"/>
                  <a:pt x="863" y="45"/>
                </a:cubicBezTo>
                <a:cubicBezTo>
                  <a:pt x="908" y="42"/>
                  <a:pt x="952" y="38"/>
                  <a:pt x="997" y="34"/>
                </a:cubicBezTo>
                <a:cubicBezTo>
                  <a:pt x="1043" y="30"/>
                  <a:pt x="1090" y="22"/>
                  <a:pt x="1136" y="19"/>
                </a:cubicBezTo>
                <a:cubicBezTo>
                  <a:pt x="1460" y="-2"/>
                  <a:pt x="1787" y="24"/>
                  <a:pt x="2112" y="8"/>
                </a:cubicBezTo>
                <a:cubicBezTo>
                  <a:pt x="2313" y="-2"/>
                  <a:pt x="2524" y="-2"/>
                  <a:pt x="2718" y="59"/>
                </a:cubicBezTo>
                <a:cubicBezTo>
                  <a:pt x="2848" y="100"/>
                  <a:pt x="2973" y="133"/>
                  <a:pt x="3107" y="160"/>
                </a:cubicBezTo>
                <a:cubicBezTo>
                  <a:pt x="3310" y="200"/>
                  <a:pt x="3504" y="270"/>
                  <a:pt x="3704" y="320"/>
                </a:cubicBezTo>
                <a:cubicBezTo>
                  <a:pt x="3803" y="345"/>
                  <a:pt x="3901" y="380"/>
                  <a:pt x="3998" y="400"/>
                </a:cubicBezTo>
                <a:cubicBezTo>
                  <a:pt x="4005" y="401"/>
                  <a:pt x="4009" y="399"/>
                  <a:pt x="4015" y="400"/>
                </a:cubicBezTo>
                <a:cubicBezTo>
                  <a:pt x="4004" y="389"/>
                  <a:pt x="3999" y="375"/>
                  <a:pt x="3986" y="363"/>
                </a:cubicBezTo>
                <a:cubicBezTo>
                  <a:pt x="3930" y="310"/>
                  <a:pt x="3867" y="265"/>
                  <a:pt x="3811" y="213"/>
                </a:cubicBezTo>
                <a:cubicBezTo>
                  <a:pt x="3749" y="156"/>
                  <a:pt x="3722" y="78"/>
                  <a:pt x="3679" y="23"/>
                </a:cubicBezTo>
                <a:cubicBezTo>
                  <a:pt x="3676" y="19"/>
                  <a:pt x="3672" y="12"/>
                  <a:pt x="3668" y="8"/>
                </a:cubicBezTo>
                <a:cubicBezTo>
                  <a:pt x="3665" y="4"/>
                  <a:pt x="3662" y="8"/>
                  <a:pt x="3659" y="4"/>
                </a:cubicBezTo>
                <a:cubicBezTo>
                  <a:pt x="3655" y="0"/>
                  <a:pt x="3650" y="6"/>
                  <a:pt x="3647" y="2"/>
                </a:cubicBezTo>
                <a:cubicBezTo>
                  <a:pt x="3653" y="6"/>
                  <a:pt x="3667" y="6"/>
                  <a:pt x="3672" y="10"/>
                </a:cubicBezTo>
                <a:cubicBezTo>
                  <a:pt x="3701" y="34"/>
                  <a:pt x="3726" y="61"/>
                  <a:pt x="3753" y="87"/>
                </a:cubicBezTo>
                <a:cubicBezTo>
                  <a:pt x="3795" y="128"/>
                  <a:pt x="3836" y="171"/>
                  <a:pt x="3877" y="213"/>
                </a:cubicBezTo>
                <a:cubicBezTo>
                  <a:pt x="3903" y="240"/>
                  <a:pt x="3939" y="268"/>
                  <a:pt x="3958" y="301"/>
                </a:cubicBezTo>
                <a:cubicBezTo>
                  <a:pt x="3969" y="320"/>
                  <a:pt x="3984" y="336"/>
                  <a:pt x="3979" y="359"/>
                </a:cubicBezTo>
                <a:cubicBezTo>
                  <a:pt x="3971" y="402"/>
                  <a:pt x="3940" y="402"/>
                  <a:pt x="3903" y="419"/>
                </a:cubicBezTo>
                <a:cubicBezTo>
                  <a:pt x="3832" y="451"/>
                  <a:pt x="3766" y="456"/>
                  <a:pt x="3700" y="504"/>
                </a:cubicBezTo>
                <a:cubicBezTo>
                  <a:pt x="3680" y="518"/>
                  <a:pt x="3624" y="563"/>
                  <a:pt x="3615" y="584"/>
                </a:cubicBezTo>
                <a:cubicBezTo>
                  <a:pt x="3610" y="595"/>
                  <a:pt x="3609" y="591"/>
                  <a:pt x="3608" y="594"/>
                </a:cubicBezTo>
                <a:cubicBezTo>
                  <a:pt x="3607" y="599"/>
                  <a:pt x="3613" y="607"/>
                  <a:pt x="3613" y="614"/>
                </a:cubicBezTo>
                <a:cubicBezTo>
                  <a:pt x="3613" y="627"/>
                  <a:pt x="3621" y="657"/>
                  <a:pt x="3632" y="665"/>
                </a:cubicBezTo>
                <a:cubicBezTo>
                  <a:pt x="3675" y="695"/>
                  <a:pt x="3672" y="666"/>
                  <a:pt x="3715" y="675"/>
                </a:cubicBezTo>
              </a:path>
            </a:pathLst>
          </a:custGeom>
          <a:noFill/>
          <a:ln w="571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99201" y="318246"/>
            <a:ext cx="89639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rgbClr val="00B0F0"/>
                </a:solidFill>
                <a:latin typeface="Helvetica Ligh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344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1026" grpId="0" animBg="1"/>
      <p:bldP spid="1027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1074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0" y="5545138"/>
            <a:ext cx="9144000" cy="4413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700" dirty="0"/>
              <a:t>Firefox 3 Back/Forward Buttons</a:t>
            </a:r>
          </a:p>
        </p:txBody>
      </p:sp>
      <p:pic>
        <p:nvPicPr>
          <p:cNvPr id="131078" name="Picture 1" descr="firefox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-11688" r="-774" b="32574"/>
          <a:stretch>
            <a:fillRect/>
          </a:stretch>
        </p:blipFill>
        <p:spPr bwMode="auto">
          <a:xfrm>
            <a:off x="192088" y="848846"/>
            <a:ext cx="8890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0999" y="0"/>
            <a:ext cx="8763001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E87A40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smtClean="0"/>
              <a:t>Is Consistent Always Better?</a:t>
            </a:r>
            <a:endParaRPr lang="en-US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99201" y="318246"/>
            <a:ext cx="89639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dirty="0">
                <a:solidFill>
                  <a:srgbClr val="00B0F0"/>
                </a:solidFill>
                <a:latin typeface="Helvetica Light"/>
              </a:rPr>
              <a:t>NO</a:t>
            </a:r>
          </a:p>
        </p:txBody>
      </p:sp>
      <p:sp>
        <p:nvSpPr>
          <p:cNvPr id="9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228" y="1750578"/>
            <a:ext cx="1034235" cy="489425"/>
          </a:xfrm>
          <a:custGeom>
            <a:avLst/>
            <a:gdLst>
              <a:gd name="T0" fmla="*/ 2091188 w 12160"/>
              <a:gd name="T1" fmla="*/ 3114495 h 5180"/>
              <a:gd name="T2" fmla="*/ 1974931 w 12160"/>
              <a:gd name="T3" fmla="*/ 3165989 h 5180"/>
              <a:gd name="T4" fmla="*/ 1437557 w 12160"/>
              <a:gd name="T5" fmla="*/ 3213882 h 5180"/>
              <a:gd name="T6" fmla="*/ 971089 w 12160"/>
              <a:gd name="T7" fmla="*/ 3168870 h 5180"/>
              <a:gd name="T8" fmla="*/ 459629 w 12160"/>
              <a:gd name="T9" fmla="*/ 3162028 h 5180"/>
              <a:gd name="T10" fmla="*/ 211278 w 12160"/>
              <a:gd name="T11" fmla="*/ 3240169 h 5180"/>
              <a:gd name="T12" fmla="*/ 80264 w 12160"/>
              <a:gd name="T13" fmla="*/ 3362963 h 5180"/>
              <a:gd name="T14" fmla="*/ 5039 w 12160"/>
              <a:gd name="T15" fmla="*/ 3704697 h 5180"/>
              <a:gd name="T16" fmla="*/ 21236 w 12160"/>
              <a:gd name="T17" fmla="*/ 3841174 h 5180"/>
              <a:gd name="T18" fmla="*/ 13677 w 12160"/>
              <a:gd name="T19" fmla="*/ 4016182 h 5180"/>
              <a:gd name="T20" fmla="*/ 167007 w 12160"/>
              <a:gd name="T21" fmla="*/ 4483951 h 5180"/>
              <a:gd name="T22" fmla="*/ 443793 w 12160"/>
              <a:gd name="T23" fmla="*/ 4638433 h 5180"/>
              <a:gd name="T24" fmla="*/ 681346 w 12160"/>
              <a:gd name="T25" fmla="*/ 4686326 h 5180"/>
              <a:gd name="T26" fmla="*/ 919259 w 12160"/>
              <a:gd name="T27" fmla="*/ 4702171 h 5180"/>
              <a:gd name="T28" fmla="*/ 1207562 w 12160"/>
              <a:gd name="T29" fmla="*/ 4712253 h 5180"/>
              <a:gd name="T30" fmla="*/ 1496225 w 12160"/>
              <a:gd name="T31" fmla="*/ 4738541 h 5180"/>
              <a:gd name="T32" fmla="*/ 1961974 w 12160"/>
              <a:gd name="T33" fmla="*/ 4766628 h 5180"/>
              <a:gd name="T34" fmla="*/ 2560176 w 12160"/>
              <a:gd name="T35" fmla="*/ 4802998 h 5180"/>
              <a:gd name="T36" fmla="*/ 3448481 w 12160"/>
              <a:gd name="T37" fmla="*/ 4828205 h 5180"/>
              <a:gd name="T38" fmla="*/ 4015369 w 12160"/>
              <a:gd name="T39" fmla="*/ 4624029 h 5180"/>
              <a:gd name="T40" fmla="*/ 4288195 w 12160"/>
              <a:gd name="T41" fmla="*/ 4352875 h 5180"/>
              <a:gd name="T42" fmla="*/ 4346504 w 12160"/>
              <a:gd name="T43" fmla="*/ 3869262 h 5180"/>
              <a:gd name="T44" fmla="*/ 4225208 w 12160"/>
              <a:gd name="T45" fmla="*/ 3626916 h 5180"/>
              <a:gd name="T46" fmla="*/ 4141344 w 12160"/>
              <a:gd name="T47" fmla="*/ 3515285 h 5180"/>
              <a:gd name="T48" fmla="*/ 3970378 w 12160"/>
              <a:gd name="T49" fmla="*/ 3316150 h 5180"/>
              <a:gd name="T50" fmla="*/ 3702951 w 12160"/>
              <a:gd name="T51" fmla="*/ 3123497 h 5180"/>
              <a:gd name="T52" fmla="*/ 3227124 w 12160"/>
              <a:gd name="T53" fmla="*/ 2978017 h 5180"/>
              <a:gd name="T54" fmla="*/ 2340259 w 12160"/>
              <a:gd name="T55" fmla="*/ 3124218 h 5180"/>
              <a:gd name="T56" fmla="*/ 2267553 w 12160"/>
              <a:gd name="T57" fmla="*/ 3142583 h 5180"/>
              <a:gd name="T58" fmla="*/ 1953695 w 12160"/>
              <a:gd name="T59" fmla="*/ 3202359 h 5180"/>
              <a:gd name="T60" fmla="*/ 1901865 w 12160"/>
              <a:gd name="T61" fmla="*/ 3192636 h 5180"/>
              <a:gd name="T62" fmla="*/ 1906545 w 12160"/>
              <a:gd name="T63" fmla="*/ 3194797 h 5180"/>
              <a:gd name="T64" fmla="*/ 1948296 w 12160"/>
              <a:gd name="T65" fmla="*/ 3194797 h 51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160" h="5180" extrusionOk="0">
                <a:moveTo>
                  <a:pt x="5810" y="408"/>
                </a:moveTo>
                <a:cubicBezTo>
                  <a:pt x="5692" y="460"/>
                  <a:pt x="5621" y="516"/>
                  <a:pt x="5487" y="551"/>
                </a:cubicBezTo>
                <a:cubicBezTo>
                  <a:pt x="4995" y="680"/>
                  <a:pt x="4499" y="696"/>
                  <a:pt x="3994" y="684"/>
                </a:cubicBezTo>
                <a:cubicBezTo>
                  <a:pt x="3559" y="674"/>
                  <a:pt x="3133" y="584"/>
                  <a:pt x="2698" y="559"/>
                </a:cubicBezTo>
                <a:cubicBezTo>
                  <a:pt x="2225" y="532"/>
                  <a:pt x="1751" y="486"/>
                  <a:pt x="1277" y="540"/>
                </a:cubicBezTo>
                <a:cubicBezTo>
                  <a:pt x="1027" y="568"/>
                  <a:pt x="806" y="639"/>
                  <a:pt x="587" y="757"/>
                </a:cubicBezTo>
                <a:cubicBezTo>
                  <a:pt x="420" y="847"/>
                  <a:pt x="315" y="934"/>
                  <a:pt x="223" y="1098"/>
                </a:cubicBezTo>
                <a:cubicBezTo>
                  <a:pt x="74" y="1364"/>
                  <a:pt x="-11" y="1745"/>
                  <a:pt x="14" y="2047"/>
                </a:cubicBezTo>
                <a:cubicBezTo>
                  <a:pt x="25" y="2181"/>
                  <a:pt x="57" y="2291"/>
                  <a:pt x="59" y="2426"/>
                </a:cubicBezTo>
                <a:cubicBezTo>
                  <a:pt x="61" y="2587"/>
                  <a:pt x="31" y="2750"/>
                  <a:pt x="38" y="2912"/>
                </a:cubicBezTo>
                <a:cubicBezTo>
                  <a:pt x="60" y="3393"/>
                  <a:pt x="175" y="3815"/>
                  <a:pt x="464" y="4211"/>
                </a:cubicBezTo>
                <a:cubicBezTo>
                  <a:pt x="669" y="4491"/>
                  <a:pt x="908" y="4572"/>
                  <a:pt x="1233" y="4640"/>
                </a:cubicBezTo>
                <a:cubicBezTo>
                  <a:pt x="1451" y="4685"/>
                  <a:pt x="1674" y="4734"/>
                  <a:pt x="1893" y="4773"/>
                </a:cubicBezTo>
                <a:cubicBezTo>
                  <a:pt x="2113" y="4812"/>
                  <a:pt x="2331" y="4814"/>
                  <a:pt x="2554" y="4817"/>
                </a:cubicBezTo>
                <a:cubicBezTo>
                  <a:pt x="2826" y="4821"/>
                  <a:pt x="3088" y="4805"/>
                  <a:pt x="3355" y="4845"/>
                </a:cubicBezTo>
                <a:cubicBezTo>
                  <a:pt x="3628" y="4886"/>
                  <a:pt x="3879" y="4914"/>
                  <a:pt x="4157" y="4918"/>
                </a:cubicBezTo>
                <a:cubicBezTo>
                  <a:pt x="4596" y="4925"/>
                  <a:pt x="5017" y="4926"/>
                  <a:pt x="5451" y="4996"/>
                </a:cubicBezTo>
                <a:cubicBezTo>
                  <a:pt x="6023" y="5088"/>
                  <a:pt x="6532" y="5147"/>
                  <a:pt x="7113" y="5097"/>
                </a:cubicBezTo>
                <a:cubicBezTo>
                  <a:pt x="7936" y="5027"/>
                  <a:pt x="8758" y="5151"/>
                  <a:pt x="9581" y="5167"/>
                </a:cubicBezTo>
                <a:cubicBezTo>
                  <a:pt x="10160" y="5178"/>
                  <a:pt x="10657" y="4875"/>
                  <a:pt x="11156" y="4600"/>
                </a:cubicBezTo>
                <a:cubicBezTo>
                  <a:pt x="11498" y="4412"/>
                  <a:pt x="11734" y="4199"/>
                  <a:pt x="11914" y="3847"/>
                </a:cubicBezTo>
                <a:cubicBezTo>
                  <a:pt x="12134" y="3418"/>
                  <a:pt x="12218" y="2965"/>
                  <a:pt x="12076" y="2504"/>
                </a:cubicBezTo>
                <a:cubicBezTo>
                  <a:pt x="12001" y="2262"/>
                  <a:pt x="11883" y="2038"/>
                  <a:pt x="11739" y="1831"/>
                </a:cubicBezTo>
                <a:cubicBezTo>
                  <a:pt x="11666" y="1726"/>
                  <a:pt x="11586" y="1621"/>
                  <a:pt x="11506" y="1521"/>
                </a:cubicBezTo>
                <a:cubicBezTo>
                  <a:pt x="11356" y="1332"/>
                  <a:pt x="11202" y="1140"/>
                  <a:pt x="11031" y="968"/>
                </a:cubicBezTo>
                <a:cubicBezTo>
                  <a:pt x="10815" y="750"/>
                  <a:pt x="10563" y="569"/>
                  <a:pt x="10288" y="433"/>
                </a:cubicBezTo>
                <a:cubicBezTo>
                  <a:pt x="9873" y="228"/>
                  <a:pt x="9428" y="90"/>
                  <a:pt x="8966" y="29"/>
                </a:cubicBezTo>
                <a:cubicBezTo>
                  <a:pt x="8046" y="-93"/>
                  <a:pt x="7344" y="197"/>
                  <a:pt x="6502" y="435"/>
                </a:cubicBezTo>
                <a:cubicBezTo>
                  <a:pt x="6434" y="454"/>
                  <a:pt x="6373" y="474"/>
                  <a:pt x="6300" y="486"/>
                </a:cubicBezTo>
                <a:cubicBezTo>
                  <a:pt x="6018" y="532"/>
                  <a:pt x="5710" y="635"/>
                  <a:pt x="5428" y="652"/>
                </a:cubicBezTo>
                <a:cubicBezTo>
                  <a:pt x="5387" y="655"/>
                  <a:pt x="5333" y="623"/>
                  <a:pt x="5284" y="625"/>
                </a:cubicBezTo>
                <a:cubicBezTo>
                  <a:pt x="5299" y="626"/>
                  <a:pt x="5282" y="631"/>
                  <a:pt x="5297" y="631"/>
                </a:cubicBezTo>
                <a:cubicBezTo>
                  <a:pt x="5336" y="632"/>
                  <a:pt x="5374" y="628"/>
                  <a:pt x="5413" y="631"/>
                </a:cubicBezTo>
              </a:path>
            </a:pathLst>
          </a:custGeom>
          <a:noFill/>
          <a:ln w="571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Being Consistent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idx="1"/>
          </p:nvPr>
        </p:nvSpPr>
        <p:spPr>
          <a:xfrm>
            <a:off x="344488" y="1165412"/>
            <a:ext cx="8799512" cy="5159188"/>
          </a:xfrm>
        </p:spPr>
        <p:txBody>
          <a:bodyPr/>
          <a:lstStyle/>
          <a:p>
            <a:r>
              <a:rPr lang="en-US" sz="2800" dirty="0"/>
              <a:t>Interfaces should be consistent in a </a:t>
            </a:r>
            <a:br>
              <a:rPr lang="en-US" sz="2800" dirty="0"/>
            </a:br>
            <a:r>
              <a:rPr lang="en-US" sz="2800" i="1" dirty="0"/>
              <a:t>meaningful</a:t>
            </a:r>
            <a:r>
              <a:rPr lang="en-US" sz="2800" dirty="0"/>
              <a:t> way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., ubiquitous use of same keys for cut/copy</a:t>
            </a:r>
            <a:r>
              <a:rPr lang="en-US" sz="2400" dirty="0" smtClean="0"/>
              <a:t>/paste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800" dirty="0"/>
              <a:t>Types of consistency</a:t>
            </a:r>
          </a:p>
          <a:p>
            <a:pPr lvl="1"/>
            <a:r>
              <a:rPr lang="en-US" sz="2400" dirty="0"/>
              <a:t>consistent internally</a:t>
            </a:r>
          </a:p>
          <a:p>
            <a:pPr lvl="2"/>
            <a:r>
              <a:rPr lang="en-US" sz="2000" dirty="0"/>
              <a:t>e.g., same terminology and layout </a:t>
            </a:r>
            <a:r>
              <a:rPr lang="en-US" sz="2000" dirty="0" smtClean="0"/>
              <a:t>throughout app</a:t>
            </a:r>
            <a:endParaRPr lang="en-US" sz="2000" dirty="0"/>
          </a:p>
          <a:p>
            <a:pPr lvl="1"/>
            <a:r>
              <a:rPr lang="en-US" sz="2400" dirty="0"/>
              <a:t>consistent with other apps</a:t>
            </a:r>
          </a:p>
          <a:p>
            <a:pPr lvl="2"/>
            <a:r>
              <a:rPr lang="en-US" sz="2000" dirty="0"/>
              <a:t>ex. works like MS Word, uses keyboard conventions</a:t>
            </a:r>
          </a:p>
          <a:p>
            <a:pPr lvl="2"/>
            <a:r>
              <a:rPr lang="en-US" sz="2000" dirty="0"/>
              <a:t>design patterns (across many apps)</a:t>
            </a:r>
          </a:p>
          <a:p>
            <a:pPr lvl="1"/>
            <a:r>
              <a:rPr lang="en-US" sz="2400" dirty="0"/>
              <a:t>consistent with physical world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Summary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Conceptual models </a:t>
            </a:r>
            <a:r>
              <a:rPr lang="en-US" sz="12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mental representation of how the object works &amp; how interface controls effect it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Design model should equal </a:t>
            </a:r>
            <a:r>
              <a:rPr lang="en-US" sz="2800" dirty="0" smtClean="0"/>
              <a:t>customer’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model </a:t>
            </a:r>
            <a:r>
              <a:rPr lang="en-US" altLang="ja-JP" sz="1200" dirty="0"/>
              <a:t>?</a:t>
            </a:r>
            <a:endParaRPr lang="en-US" altLang="ja-JP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mismatches lead to errors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use </a:t>
            </a:r>
            <a:r>
              <a:rPr lang="en-US" sz="2400" dirty="0" smtClean="0"/>
              <a:t>customer’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likely conceptual model to </a:t>
            </a:r>
            <a:r>
              <a:rPr lang="en-US" altLang="ja-JP" sz="2400" dirty="0" smtClean="0"/>
              <a:t>design</a:t>
            </a:r>
            <a:br>
              <a:rPr lang="en-US" altLang="ja-JP" sz="2400" dirty="0" smtClean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Design guides </a:t>
            </a:r>
            <a:r>
              <a:rPr lang="en-US" sz="1200" dirty="0"/>
              <a:t>?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make things visible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map interface controls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customer’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model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provide feedback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65059" y="4479606"/>
            <a:ext cx="3469318" cy="1452134"/>
            <a:chOff x="5065059" y="4479606"/>
            <a:chExt cx="3469318" cy="1452134"/>
          </a:xfrm>
        </p:grpSpPr>
        <p:sp>
          <p:nvSpPr>
            <p:cNvPr id="135175" name="AutoShape 5"/>
            <p:cNvSpPr>
              <a:spLocks noChangeArrowheads="1"/>
            </p:cNvSpPr>
            <p:nvPr/>
          </p:nvSpPr>
          <p:spPr bwMode="auto">
            <a:xfrm>
              <a:off x="5065059" y="4479606"/>
              <a:ext cx="1045142" cy="555170"/>
            </a:xfrm>
            <a:prstGeom prst="flowChartPunchedTape">
              <a:avLst/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Helvetica Light"/>
                </a:rPr>
                <a:t>Design Model</a:t>
              </a:r>
            </a:p>
          </p:txBody>
        </p:sp>
        <p:sp>
          <p:nvSpPr>
            <p:cNvPr id="135176" name="AutoShape 6"/>
            <p:cNvSpPr>
              <a:spLocks noChangeArrowheads="1"/>
            </p:cNvSpPr>
            <p:nvPr/>
          </p:nvSpPr>
          <p:spPr bwMode="auto">
            <a:xfrm>
              <a:off x="7505041" y="4479606"/>
              <a:ext cx="1029336" cy="555170"/>
            </a:xfrm>
            <a:prstGeom prst="flowChartPunchedTape">
              <a:avLst/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900" dirty="0">
                  <a:latin typeface="Helvetica Light"/>
                </a:rPr>
                <a:t>Customer Model</a:t>
              </a:r>
            </a:p>
          </p:txBody>
        </p:sp>
        <p:sp>
          <p:nvSpPr>
            <p:cNvPr id="135177" name="AutoShape 7"/>
            <p:cNvSpPr>
              <a:spLocks noChangeArrowheads="1"/>
            </p:cNvSpPr>
            <p:nvPr/>
          </p:nvSpPr>
          <p:spPr bwMode="auto">
            <a:xfrm>
              <a:off x="6266281" y="5455598"/>
              <a:ext cx="1068850" cy="476142"/>
            </a:xfrm>
            <a:prstGeom prst="plaque">
              <a:avLst>
                <a:gd name="adj" fmla="val 16667"/>
              </a:avLst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Helvetica Light"/>
                </a:rPr>
                <a:t>System Image</a:t>
              </a:r>
            </a:p>
          </p:txBody>
        </p:sp>
        <p:cxnSp>
          <p:nvCxnSpPr>
            <p:cNvPr id="135178" name="AutoShape 8"/>
            <p:cNvCxnSpPr>
              <a:cxnSpLocks noChangeShapeType="1"/>
            </p:cNvCxnSpPr>
            <p:nvPr/>
          </p:nvCxnSpPr>
          <p:spPr bwMode="auto">
            <a:xfrm flipV="1">
              <a:off x="7350937" y="5105901"/>
              <a:ext cx="537389" cy="574927"/>
            </a:xfrm>
            <a:prstGeom prst="curvedConnector2">
              <a:avLst/>
            </a:prstGeom>
            <a:noFill/>
            <a:ln w="38100">
              <a:solidFill>
                <a:srgbClr val="FFC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179" name="AutoShape 9"/>
            <p:cNvCxnSpPr>
              <a:cxnSpLocks noChangeShapeType="1"/>
            </p:cNvCxnSpPr>
            <p:nvPr/>
          </p:nvCxnSpPr>
          <p:spPr bwMode="auto">
            <a:xfrm rot="5400000">
              <a:off x="7424037" y="5032800"/>
              <a:ext cx="731006" cy="734958"/>
            </a:xfrm>
            <a:prstGeom prst="curvedConnector2">
              <a:avLst/>
            </a:prstGeom>
            <a:noFill/>
            <a:ln w="38100">
              <a:solidFill>
                <a:srgbClr val="FFC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180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5576764" y="5088119"/>
              <a:ext cx="697419" cy="734958"/>
            </a:xfrm>
            <a:prstGeom prst="curvedConnector2">
              <a:avLst/>
            </a:prstGeom>
            <a:noFill/>
            <a:ln w="38100">
              <a:solidFill>
                <a:srgbClr val="FFC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59" y="62006"/>
            <a:ext cx="8777941" cy="1143000"/>
          </a:xfrm>
          <a:noFill/>
        </p:spPr>
        <p:txBody>
          <a:bodyPr lIns="92075" tIns="46038" rIns="92075" bIns="46038"/>
          <a:lstStyle/>
          <a:p>
            <a:r>
              <a:rPr lang="en-US" dirty="0"/>
              <a:t>Further Reading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403412" y="1336675"/>
            <a:ext cx="8404412" cy="5091113"/>
          </a:xfrm>
        </p:spPr>
        <p:txBody>
          <a:bodyPr lIns="92075" tIns="46038" rIns="92075" bIns="46038"/>
          <a:lstStyle/>
          <a:p>
            <a:r>
              <a:rPr lang="en-US" sz="2800" i="1" dirty="0"/>
              <a:t>Design of Everyday Things</a:t>
            </a:r>
            <a:r>
              <a:rPr lang="en-US" sz="2800" dirty="0"/>
              <a:t>, Donald Norman</a:t>
            </a:r>
          </a:p>
          <a:p>
            <a:pPr lvl="2"/>
            <a:endParaRPr lang="en-US" sz="2000" dirty="0"/>
          </a:p>
          <a:p>
            <a:r>
              <a:rPr lang="en-US" sz="2800" dirty="0"/>
              <a:t>Design as Practiced, Donald Norman</a:t>
            </a:r>
          </a:p>
          <a:p>
            <a:pPr lvl="1"/>
            <a:r>
              <a:rPr lang="en-US" sz="2000" dirty="0"/>
              <a:t>Talks about failure to make changes to Macintosh</a:t>
            </a:r>
          </a:p>
          <a:p>
            <a:pPr lvl="1"/>
            <a:r>
              <a:rPr lang="en-US" sz="2000" dirty="0">
                <a:hlinkClick r:id="rId3"/>
              </a:rPr>
              <a:t>http://www.jnd.org/dn.mss/Design_as_Practiced.html</a:t>
            </a:r>
            <a:endParaRPr lang="en-US" sz="2000" dirty="0"/>
          </a:p>
          <a:p>
            <a:pPr lvl="2"/>
            <a:endParaRPr lang="en-US" sz="1800" dirty="0"/>
          </a:p>
          <a:p>
            <a:r>
              <a:rPr lang="en-US" sz="2400" dirty="0"/>
              <a:t>Computing the Case Against User Interface Consistency, Jonathan </a:t>
            </a:r>
            <a:r>
              <a:rPr lang="en-US" sz="2400" dirty="0" err="1"/>
              <a:t>Grudin</a:t>
            </a:r>
            <a:endParaRPr lang="en-US" sz="2400" dirty="0"/>
          </a:p>
          <a:p>
            <a:pPr lvl="1"/>
            <a:r>
              <a:rPr lang="en-US" sz="2000" dirty="0"/>
              <a:t>Talks about why interfaces should not always be </a:t>
            </a:r>
            <a:r>
              <a:rPr lang="en-US" sz="2000" dirty="0" smtClean="0"/>
              <a:t>consistent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citeseerx.ist.psu.edu/viewdoc/download?doi=10.1.1.90.6480&amp;rep=rep1&amp;type=pdf</a:t>
            </a:r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Fame or Shame?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538663" y="1290638"/>
            <a:ext cx="4605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M-</a:t>
            </a:r>
            <a:r>
              <a:rPr lang="en-US" dirty="0" err="1" smtClean="0"/>
              <a:t>Pesa</a:t>
            </a:r>
            <a:r>
              <a:rPr lang="en-US" dirty="0" smtClean="0"/>
              <a:t> mobile payments</a:t>
            </a:r>
          </a:p>
          <a:p>
            <a:r>
              <a:rPr lang="en-US" dirty="0" smtClean="0"/>
              <a:t>Common in Africa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" y="4076892"/>
            <a:ext cx="4443307" cy="2964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8" y="6653227"/>
            <a:ext cx="3207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http://</a:t>
            </a:r>
            <a:r>
              <a:rPr lang="en-US" sz="800" dirty="0" err="1">
                <a:latin typeface="Helvetica Neue" charset="0"/>
                <a:ea typeface="Helvetica Neue" charset="0"/>
                <a:cs typeface="Helvetica Neue" charset="0"/>
              </a:rPr>
              <a:t>blog.unibulmerchantservices.com</a:t>
            </a:r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/m-</a:t>
            </a:r>
            <a:r>
              <a:rPr lang="en-US" sz="800" dirty="0" err="1">
                <a:latin typeface="Helvetica Neue" charset="0"/>
                <a:ea typeface="Helvetica Neue" charset="0"/>
                <a:cs typeface="Helvetica Neue" charset="0"/>
              </a:rPr>
              <a:t>pesa</a:t>
            </a:r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-by-the-numbers/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7033"/>
            <a:ext cx="4429760" cy="2919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76837"/>
            <a:ext cx="41585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http://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africanbusinessmagazine.com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wordpress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wp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-content/uploads/2014/07/mobile-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payment.png</a:t>
            </a:r>
            <a:endParaRPr lang="en-US" sz="7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  <a:endParaRPr lang="en-US" dirty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495785" y="1237487"/>
            <a:ext cx="8550585" cy="5330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 Testing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none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Group HE assignment in this week’s studio</a:t>
            </a:r>
          </a:p>
          <a:p>
            <a:pPr lvl="1"/>
            <a:r>
              <a:rPr lang="en-US" dirty="0" smtClean="0"/>
              <a:t>have your individual assignment with you &amp; easily </a:t>
            </a:r>
            <a:r>
              <a:rPr lang="en-US" dirty="0" err="1" smtClean="0"/>
              <a:t>accesible</a:t>
            </a:r>
            <a:r>
              <a:rPr lang="en-US" dirty="0" smtClean="0"/>
              <a:t> electronically</a:t>
            </a:r>
          </a:p>
          <a:p>
            <a:endParaRPr lang="en-US" dirty="0" smtClean="0"/>
          </a:p>
          <a:p>
            <a:r>
              <a:rPr lang="en-US" dirty="0" smtClean="0"/>
              <a:t>Next team assignment</a:t>
            </a:r>
          </a:p>
          <a:p>
            <a:pPr lvl="1"/>
            <a:r>
              <a:rPr lang="en-US" dirty="0" smtClean="0"/>
              <a:t>High-fidelity Prototype</a:t>
            </a:r>
          </a:p>
          <a:p>
            <a:pPr lvl="2"/>
            <a:r>
              <a:rPr lang="en-US" dirty="0" smtClean="0"/>
              <a:t>fix HE issues brought up by your evaluators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mplement application on native platform (unless permission from us to do otherwise)</a:t>
            </a:r>
          </a:p>
          <a:p>
            <a:pPr lvl="2"/>
            <a:r>
              <a:rPr lang="en-US" dirty="0" err="1" smtClean="0"/>
              <a:t>backends</a:t>
            </a:r>
            <a:r>
              <a:rPr lang="en-US" dirty="0" smtClean="0"/>
              <a:t> &amp; other pieces can be faked as necessary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9046-7345-B649-8343-1046AD18565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60" y="247000"/>
            <a:ext cx="802907" cy="826756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Fame!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538663" y="1290638"/>
            <a:ext cx="4605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M-</a:t>
            </a:r>
            <a:r>
              <a:rPr lang="en-US" dirty="0" err="1" smtClean="0"/>
              <a:t>Pesa</a:t>
            </a:r>
            <a:r>
              <a:rPr lang="en-US" dirty="0" smtClean="0"/>
              <a:t> mobile payments</a:t>
            </a:r>
          </a:p>
          <a:p>
            <a:r>
              <a:rPr lang="en-US" dirty="0" smtClean="0"/>
              <a:t>Common in Africa</a:t>
            </a:r>
          </a:p>
          <a:p>
            <a:r>
              <a:rPr lang="en-US" dirty="0" smtClean="0"/>
              <a:t>Simple UI, but brings banking services to the unbanked!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" y="4076892"/>
            <a:ext cx="4443307" cy="2964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8" y="6653227"/>
            <a:ext cx="3207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http://</a:t>
            </a:r>
            <a:r>
              <a:rPr lang="en-US" sz="800" dirty="0" err="1">
                <a:latin typeface="Helvetica Neue" charset="0"/>
                <a:ea typeface="Helvetica Neue" charset="0"/>
                <a:cs typeface="Helvetica Neue" charset="0"/>
              </a:rPr>
              <a:t>blog.unibulmerchantservices.com</a:t>
            </a:r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/m-</a:t>
            </a:r>
            <a:r>
              <a:rPr lang="en-US" sz="800" dirty="0" err="1">
                <a:latin typeface="Helvetica Neue" charset="0"/>
                <a:ea typeface="Helvetica Neue" charset="0"/>
                <a:cs typeface="Helvetica Neue" charset="0"/>
              </a:rPr>
              <a:t>pesa</a:t>
            </a:r>
            <a:r>
              <a:rPr lang="en-US" sz="800" dirty="0">
                <a:latin typeface="Helvetica Neue" charset="0"/>
                <a:ea typeface="Helvetica Neue" charset="0"/>
                <a:cs typeface="Helvetica Neue" charset="0"/>
              </a:rPr>
              <a:t>-by-the-numbers/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7033"/>
            <a:ext cx="4429760" cy="2919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876837"/>
            <a:ext cx="41585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http://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africanbusinessmagazine.com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wordpress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/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wp</a:t>
            </a:r>
            <a:r>
              <a:rPr lang="en-US" sz="700" dirty="0">
                <a:latin typeface="Helvetica Neue" charset="0"/>
                <a:ea typeface="Helvetica Neue" charset="0"/>
                <a:cs typeface="Helvetica Neue" charset="0"/>
              </a:rPr>
              <a:t>-content/uploads/2014/07/mobile-</a:t>
            </a:r>
            <a:r>
              <a:rPr lang="en-US" sz="700" dirty="0" err="1">
                <a:latin typeface="Helvetica Neue" charset="0"/>
                <a:ea typeface="Helvetica Neue" charset="0"/>
                <a:cs typeface="Helvetica Neue" charset="0"/>
              </a:rPr>
              <a:t>payment.png</a:t>
            </a:r>
            <a:endParaRPr lang="en-US" sz="7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0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Conceptual Models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Interface </a:t>
            </a:r>
            <a:r>
              <a:rPr lang="en-US" dirty="0"/>
              <a:t>Metaphors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6067722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3, 2015</a:t>
            </a:r>
          </a:p>
        </p:txBody>
      </p:sp>
    </p:spTree>
    <p:extLst>
      <p:ext uri="{BB962C8B-B14F-4D97-AF65-F5344CB8AC3E}">
        <p14:creationId xmlns:p14="http://schemas.microsoft.com/office/powerpoint/2010/main" val="33755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987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58077" y="1351317"/>
            <a:ext cx="8434466" cy="50533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Review Heuristic Evaluation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Design </a:t>
            </a:r>
            <a:r>
              <a:rPr lang="en-US" i="1" dirty="0"/>
              <a:t>of Everyday Things</a:t>
            </a:r>
          </a:p>
          <a:p>
            <a:pPr>
              <a:lnSpc>
                <a:spcPct val="150000"/>
              </a:lnSpc>
            </a:pPr>
            <a:r>
              <a:rPr lang="en-US" dirty="0"/>
              <a:t>Conceptual </a:t>
            </a:r>
            <a:r>
              <a:rPr lang="en-US" dirty="0" smtClean="0"/>
              <a:t>models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 break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Interface metaphors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UI consistency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Review Heuristic 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270933" y="1185333"/>
            <a:ext cx="8873067" cy="53255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Usability method that relies on who?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experts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Ask evaluators to </a:t>
            </a:r>
            <a:r>
              <a:rPr lang="en-US" sz="2800" dirty="0">
                <a:latin typeface="Helvetica Light" pitchFamily="34" charset="0"/>
              </a:rPr>
              <a:t>see if </a:t>
            </a:r>
            <a:r>
              <a:rPr lang="en-US" sz="2800" dirty="0" smtClean="0">
                <a:latin typeface="Helvetica Light" pitchFamily="34" charset="0"/>
              </a:rPr>
              <a:t>UI complies </a:t>
            </a:r>
            <a:r>
              <a:rPr lang="en-US" sz="2800" dirty="0">
                <a:latin typeface="Helvetica Light" pitchFamily="34" charset="0"/>
              </a:rPr>
              <a:t>with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note where it </a:t>
            </a:r>
            <a:r>
              <a:rPr lang="en-US" sz="2400" dirty="0" smtClean="0">
                <a:latin typeface="Helvetica Light" pitchFamily="34" charset="0"/>
              </a:rPr>
              <a:t>doesn’t, say why, &amp; suggest fix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Combine the findings from 3 to 5 </a:t>
            </a:r>
            <a:r>
              <a:rPr lang="en-US" sz="2800" dirty="0" smtClean="0">
                <a:latin typeface="Helvetica Light" pitchFamily="34" charset="0"/>
              </a:rPr>
              <a:t>evaluators </a:t>
            </a:r>
            <a:r>
              <a:rPr lang="en-US" sz="1800" dirty="0" smtClean="0">
                <a:latin typeface="Helvetica Light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different evaluators find different problems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adding more won’t be worth the cost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Cheaper or more expensive than user testing </a:t>
            </a:r>
            <a:r>
              <a:rPr lang="en-US" sz="1800" dirty="0" smtClean="0">
                <a:latin typeface="Helvetica Light" pitchFamily="34" charset="0"/>
              </a:rPr>
              <a:t>?</a:t>
            </a:r>
            <a:endParaRPr lang="en-US" sz="28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cheaper than user testing (time/cost)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False positives </a:t>
            </a:r>
            <a:r>
              <a:rPr lang="en-US" sz="1800" dirty="0" smtClean="0">
                <a:latin typeface="Helvetica Light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HE may find problems that users may never encounter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Alternate </a:t>
            </a:r>
            <a:r>
              <a:rPr lang="en-US" sz="2800" dirty="0">
                <a:latin typeface="Helvetica Light" pitchFamily="34" charset="0"/>
              </a:rPr>
              <a:t>with user testing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5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664575" cy="1143000"/>
          </a:xfrm>
        </p:spPr>
        <p:txBody>
          <a:bodyPr/>
          <a:lstStyle/>
          <a:p>
            <a:r>
              <a:rPr lang="en-US" i="1" dirty="0"/>
              <a:t>Design of Everyday Things</a:t>
            </a:r>
          </a:p>
        </p:txBody>
      </p:sp>
      <p:sp>
        <p:nvSpPr>
          <p:cNvPr id="8397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330325"/>
            <a:ext cx="4898679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By Don Norman (UCSD, Apple, HP, NN Group, </a:t>
            </a:r>
            <a:r>
              <a:rPr lang="en-US" sz="2400" dirty="0" smtClean="0"/>
              <a:t>NU, UCSD)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Design of everyday objects illustrates problems faced by designers of systems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Explains conceptual models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doors, washing machines,                                    digital watches, telephones, ...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Resulting design guides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ym typeface="Wingdings" charset="0"/>
              </a:rPr>
              <a:t></a:t>
            </a:r>
            <a:r>
              <a:rPr lang="en-US" sz="2400" dirty="0"/>
              <a:t> Highly recommended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3,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Screen Shot 2014-03-19 at 12.24.3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88" y="1100454"/>
            <a:ext cx="3740211" cy="575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7720</TotalTime>
  <Words>3452</Words>
  <Application>Microsoft Macintosh PowerPoint</Application>
  <PresentationFormat>On-screen Show (4:3)</PresentationFormat>
  <Paragraphs>534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2_Summer HCI</vt:lpstr>
      <vt:lpstr>Conceptual Models &amp;  Interface Metaphors</vt:lpstr>
      <vt:lpstr>Hall of Fame or Shame?</vt:lpstr>
      <vt:lpstr>Hall of Shame!</vt:lpstr>
      <vt:lpstr>Hall of Fame or Shame?</vt:lpstr>
      <vt:lpstr>Hall of Fame!</vt:lpstr>
      <vt:lpstr>Conceptual Models &amp;  Interface Metaphors</vt:lpstr>
      <vt:lpstr>Outline</vt:lpstr>
      <vt:lpstr>Review Heuristic Evaluation</vt:lpstr>
      <vt:lpstr>Design of Everyday Things</vt:lpstr>
      <vt:lpstr>Conceptual Model?</vt:lpstr>
      <vt:lpstr>Affordances as Perceptual Clues</vt:lpstr>
      <vt:lpstr>Affordances as Perceptual Clues</vt:lpstr>
      <vt:lpstr>Refrigerator</vt:lpstr>
      <vt:lpstr>Refrigerator Controls</vt:lpstr>
      <vt:lpstr>A Common Conceptual Model</vt:lpstr>
      <vt:lpstr>Actual Conceptual Model</vt:lpstr>
      <vt:lpstr>Design Model &amp; Customer Model</vt:lpstr>
      <vt:lpstr>Conceptual Model Mismatch</vt:lpstr>
      <vt:lpstr>Notorious Example</vt:lpstr>
      <vt:lpstr>Car Automatic Shifter</vt:lpstr>
      <vt:lpstr>Design Guides</vt:lpstr>
      <vt:lpstr>Make Things Visible</vt:lpstr>
      <vt:lpstr>Map Interface Controls to Customer’s Model</vt:lpstr>
      <vt:lpstr>Map Interface Controls to Customer’s Model</vt:lpstr>
      <vt:lpstr>Map Interface Controls to Customer’s Model</vt:lpstr>
      <vt:lpstr>Map Interface Controls to Customer’s Model</vt:lpstr>
      <vt:lpstr>Administriva</vt:lpstr>
      <vt:lpstr>PowerPoint Presentation</vt:lpstr>
      <vt:lpstr>Metaphor</vt:lpstr>
      <vt:lpstr>Desktop Metaphor</vt:lpstr>
      <vt:lpstr>Example Metaphors</vt:lpstr>
      <vt:lpstr>How to Use Metaphor</vt:lpstr>
      <vt:lpstr>Metaphor for Metaphor’s Sake</vt:lpstr>
      <vt:lpstr>Is Consistent Always Better?</vt:lpstr>
      <vt:lpstr>Is Consistent Always Better?</vt:lpstr>
      <vt:lpstr>PowerPoint Presentation</vt:lpstr>
      <vt:lpstr>Ways of Being Consistent</vt:lpstr>
      <vt:lpstr>Summary</vt:lpstr>
      <vt:lpstr>Further Reading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Models &amp; Interface Metaphors</dc:title>
  <dc:subject>User Interface Design, Prototyping, and Evaluation</dc:subject>
  <dc:creator>James Landay</dc:creator>
  <cp:keywords>usability, interface design, interaction design, user interface, user interface design, metaphors, conceptual models</cp:keywords>
  <cp:lastModifiedBy>James Landay</cp:lastModifiedBy>
  <cp:revision>431</cp:revision>
  <cp:lastPrinted>2015-07-22T17:43:39Z</cp:lastPrinted>
  <dcterms:created xsi:type="dcterms:W3CDTF">1995-06-02T21:27:28Z</dcterms:created>
  <dcterms:modified xsi:type="dcterms:W3CDTF">2015-11-04T20:29:26Z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