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986" r:id="rId1"/>
  </p:sldMasterIdLst>
  <p:notesMasterIdLst>
    <p:notesMasterId r:id="rId34"/>
  </p:notesMasterIdLst>
  <p:handoutMasterIdLst>
    <p:handoutMasterId r:id="rId35"/>
  </p:handoutMasterIdLst>
  <p:sldIdLst>
    <p:sldId id="588" r:id="rId2"/>
    <p:sldId id="651" r:id="rId3"/>
    <p:sldId id="652" r:id="rId4"/>
    <p:sldId id="647" r:id="rId5"/>
    <p:sldId id="648" r:id="rId6"/>
    <p:sldId id="643" r:id="rId7"/>
    <p:sldId id="577" r:id="rId8"/>
    <p:sldId id="635" r:id="rId9"/>
    <p:sldId id="649" r:id="rId10"/>
    <p:sldId id="650" r:id="rId11"/>
    <p:sldId id="396" r:id="rId12"/>
    <p:sldId id="617" r:id="rId13"/>
    <p:sldId id="591" r:id="rId14"/>
    <p:sldId id="397" r:id="rId15"/>
    <p:sldId id="400" r:id="rId16"/>
    <p:sldId id="576" r:id="rId17"/>
    <p:sldId id="644" r:id="rId18"/>
    <p:sldId id="645" r:id="rId19"/>
    <p:sldId id="587" r:id="rId20"/>
    <p:sldId id="411" r:id="rId21"/>
    <p:sldId id="414" r:id="rId22"/>
    <p:sldId id="416" r:id="rId23"/>
    <p:sldId id="420" r:id="rId24"/>
    <p:sldId id="422" r:id="rId25"/>
    <p:sldId id="630" r:id="rId26"/>
    <p:sldId id="640" r:id="rId27"/>
    <p:sldId id="653" r:id="rId28"/>
    <p:sldId id="646" r:id="rId29"/>
    <p:sldId id="480" r:id="rId30"/>
    <p:sldId id="633" r:id="rId31"/>
    <p:sldId id="641" r:id="rId32"/>
    <p:sldId id="642" r:id="rId33"/>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charset="0"/>
        <a:ea typeface="ＭＳ Ｐゴシック" charset="0"/>
        <a:cs typeface="+mn-cs"/>
      </a:defRPr>
    </a:lvl1pPr>
    <a:lvl2pPr marL="457200" algn="l" rtl="0" fontAlgn="base">
      <a:spcBef>
        <a:spcPct val="0"/>
      </a:spcBef>
      <a:spcAft>
        <a:spcPct val="0"/>
      </a:spcAft>
      <a:defRPr sz="2400" kern="1200">
        <a:solidFill>
          <a:schemeClr val="tx1"/>
        </a:solidFill>
        <a:latin typeface="Times New Roman" charset="0"/>
        <a:ea typeface="ＭＳ Ｐゴシック" charset="0"/>
        <a:cs typeface="+mn-cs"/>
      </a:defRPr>
    </a:lvl2pPr>
    <a:lvl3pPr marL="914400" algn="l" rtl="0" fontAlgn="base">
      <a:spcBef>
        <a:spcPct val="0"/>
      </a:spcBef>
      <a:spcAft>
        <a:spcPct val="0"/>
      </a:spcAft>
      <a:defRPr sz="2400" kern="1200">
        <a:solidFill>
          <a:schemeClr val="tx1"/>
        </a:solidFill>
        <a:latin typeface="Times New Roman" charset="0"/>
        <a:ea typeface="ＭＳ Ｐゴシック" charset="0"/>
        <a:cs typeface="+mn-cs"/>
      </a:defRPr>
    </a:lvl3pPr>
    <a:lvl4pPr marL="1371600" algn="l" rtl="0" fontAlgn="base">
      <a:spcBef>
        <a:spcPct val="0"/>
      </a:spcBef>
      <a:spcAft>
        <a:spcPct val="0"/>
      </a:spcAft>
      <a:defRPr sz="2400" kern="1200">
        <a:solidFill>
          <a:schemeClr val="tx1"/>
        </a:solidFill>
        <a:latin typeface="Times New Roman" charset="0"/>
        <a:ea typeface="ＭＳ Ｐゴシック" charset="0"/>
        <a:cs typeface="+mn-cs"/>
      </a:defRPr>
    </a:lvl4pPr>
    <a:lvl5pPr marL="1828800" algn="l" rtl="0" fontAlgn="base">
      <a:spcBef>
        <a:spcPct val="0"/>
      </a:spcBef>
      <a:spcAft>
        <a:spcPct val="0"/>
      </a:spcAft>
      <a:defRPr sz="2400" kern="1200">
        <a:solidFill>
          <a:schemeClr val="tx1"/>
        </a:solidFill>
        <a:latin typeface="Times New Roman" charset="0"/>
        <a:ea typeface="ＭＳ Ｐゴシック" charset="0"/>
        <a:cs typeface="+mn-cs"/>
      </a:defRPr>
    </a:lvl5pPr>
    <a:lvl6pPr marL="2286000" algn="l" defTabSz="457200" rtl="0" eaLnBrk="1" latinLnBrk="0" hangingPunct="1">
      <a:defRPr sz="2400" kern="1200">
        <a:solidFill>
          <a:schemeClr val="tx1"/>
        </a:solidFill>
        <a:latin typeface="Times New Roman" charset="0"/>
        <a:ea typeface="ＭＳ Ｐゴシック" charset="0"/>
        <a:cs typeface="+mn-cs"/>
      </a:defRPr>
    </a:lvl6pPr>
    <a:lvl7pPr marL="2743200" algn="l" defTabSz="457200" rtl="0" eaLnBrk="1" latinLnBrk="0" hangingPunct="1">
      <a:defRPr sz="2400" kern="1200">
        <a:solidFill>
          <a:schemeClr val="tx1"/>
        </a:solidFill>
        <a:latin typeface="Times New Roman" charset="0"/>
        <a:ea typeface="ＭＳ Ｐゴシック" charset="0"/>
        <a:cs typeface="+mn-cs"/>
      </a:defRPr>
    </a:lvl7pPr>
    <a:lvl8pPr marL="3200400" algn="l" defTabSz="457200" rtl="0" eaLnBrk="1" latinLnBrk="0" hangingPunct="1">
      <a:defRPr sz="2400" kern="1200">
        <a:solidFill>
          <a:schemeClr val="tx1"/>
        </a:solidFill>
        <a:latin typeface="Times New Roman" charset="0"/>
        <a:ea typeface="ＭＳ Ｐゴシック" charset="0"/>
        <a:cs typeface="+mn-cs"/>
      </a:defRPr>
    </a:lvl8pPr>
    <a:lvl9pPr marL="3657600" algn="l" defTabSz="457200" rtl="0" eaLnBrk="1" latinLnBrk="0" hangingPunct="1">
      <a:defRPr sz="2400" kern="1200">
        <a:solidFill>
          <a:schemeClr val="tx1"/>
        </a:solidFill>
        <a:latin typeface="Times New Roman" charset="0"/>
        <a:ea typeface="ＭＳ Ｐゴシック" charset="0"/>
        <a:cs typeface="+mn-cs"/>
      </a:defRPr>
    </a:lvl9pPr>
  </p:defaultTextStyle>
  <p:extLst>
    <p:ext uri="{EFAFB233-063F-42B5-8137-9DF3F51BA10A}">
      <p15:sldGuideLst xmlns:p15="http://schemas.microsoft.com/office/powerpoint/2012/main">
        <p15:guide id="1" orient="horz" pos="2684">
          <p15:clr>
            <a:srgbClr val="A4A3A4"/>
          </p15:clr>
        </p15:guide>
        <p15:guide id="2" pos="2928">
          <p15:clr>
            <a:srgbClr val="A4A3A4"/>
          </p15:clr>
        </p15:guide>
        <p15:guide id="3" orient="horz" pos="1676">
          <p15:clr>
            <a:srgbClr val="A4A3A4"/>
          </p15:clr>
        </p15:guide>
        <p15:guide id="4" pos="2544">
          <p15:clr>
            <a:srgbClr val="A4A3A4"/>
          </p15:clr>
        </p15:guide>
      </p15:sldGuideLst>
    </p:ext>
    <p:ext uri="{2D200454-40CA-4A62-9FC3-DE9A4176ACB9}">
      <p15:notesGuideLst xmlns:p15="http://schemas.microsoft.com/office/powerpoint/2012/main">
        <p15:guide id="1" orient="horz" pos="2234">
          <p15:clr>
            <a:srgbClr val="A4A3A4"/>
          </p15:clr>
        </p15:guide>
        <p15:guide id="2" pos="301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hiddenSlides="1" scaleToFitPaper="1"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DAD"/>
    <a:srgbClr val="000000"/>
    <a:srgbClr val="2C2C2C"/>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53" autoAdjust="0"/>
    <p:restoredTop sz="83347" autoAdjust="0"/>
  </p:normalViewPr>
  <p:slideViewPr>
    <p:cSldViewPr snapToObjects="1" showGuides="1">
      <p:cViewPr varScale="1">
        <p:scale>
          <a:sx n="117" d="100"/>
          <a:sy n="117" d="100"/>
        </p:scale>
        <p:origin x="965" y="86"/>
      </p:cViewPr>
      <p:guideLst>
        <p:guide orient="horz" pos="2684"/>
        <p:guide pos="2928"/>
        <p:guide orient="horz" pos="1676"/>
        <p:guide pos="254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60" d="100"/>
        <a:sy n="160" d="100"/>
      </p:scale>
      <p:origin x="0" y="0"/>
    </p:cViewPr>
  </p:sorterViewPr>
  <p:notesViewPr>
    <p:cSldViewPr showGuides="1">
      <p:cViewPr>
        <p:scale>
          <a:sx n="150" d="100"/>
          <a:sy n="150" d="100"/>
        </p:scale>
        <p:origin x="1589" y="86"/>
      </p:cViewPr>
      <p:guideLst>
        <p:guide orient="horz" pos="2234"/>
        <p:guide pos="301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1" name="Rectangle 5"/>
          <p:cNvSpPr>
            <a:spLocks noGrp="1" noChangeArrowheads="1"/>
          </p:cNvSpPr>
          <p:nvPr>
            <p:ph type="sldNum" sz="quarter" idx="3"/>
          </p:nvPr>
        </p:nvSpPr>
        <p:spPr bwMode="auto">
          <a:xfrm>
            <a:off x="3581400" y="8915400"/>
            <a:ext cx="3170237" cy="481012"/>
          </a:xfrm>
          <a:prstGeom prst="rect">
            <a:avLst/>
          </a:prstGeom>
          <a:noFill/>
          <a:ln w="9525">
            <a:noFill/>
            <a:miter lim="800000"/>
            <a:headEnd/>
            <a:tailEnd/>
          </a:ln>
          <a:effectLst/>
        </p:spPr>
        <p:txBody>
          <a:bodyPr vert="horz" wrap="square" lIns="19796" tIns="0" rIns="19796" bIns="0" numCol="1" anchor="b" anchorCtr="0" compatLnSpc="1">
            <a:prstTxWarp prst="textNoShape">
              <a:avLst/>
            </a:prstTxWarp>
          </a:bodyPr>
          <a:lstStyle>
            <a:lvl1pPr algn="r" defTabSz="984250" eaLnBrk="0" hangingPunct="0">
              <a:defRPr sz="1000" i="1"/>
            </a:lvl1pPr>
          </a:lstStyle>
          <a:p>
            <a:fld id="{5E369B15-6733-2847-9519-DE9D15A7B827}" type="slidenum">
              <a:rPr lang="en-US">
                <a:latin typeface="Helvetica" panose="020B0604020202020204" pitchFamily="34" charset="0"/>
                <a:cs typeface="Helvetica" panose="020B0604020202020204" pitchFamily="34" charset="0"/>
              </a:rPr>
              <a:pPr/>
              <a:t>‹#›</a:t>
            </a:fld>
            <a:endParaRPr lang="en-US" dirty="0">
              <a:latin typeface="Helvetica" panose="020B0604020202020204" pitchFamily="34" charset="0"/>
              <a:cs typeface="Helvetica" panose="020B0604020202020204" pitchFamily="34" charset="0"/>
            </a:endParaRPr>
          </a:p>
        </p:txBody>
      </p:sp>
      <p:sp>
        <p:nvSpPr>
          <p:cNvPr id="5" name="Rectangle 6"/>
          <p:cNvSpPr>
            <a:spLocks noGrp="1" noChangeArrowheads="1"/>
          </p:cNvSpPr>
          <p:nvPr>
            <p:ph type="hdr" sz="quarter"/>
          </p:nvPr>
        </p:nvSpPr>
        <p:spPr bwMode="auto">
          <a:xfrm>
            <a:off x="609600" y="244818"/>
            <a:ext cx="5029200" cy="669582"/>
          </a:xfrm>
          <a:prstGeom prst="rect">
            <a:avLst/>
          </a:prstGeom>
          <a:noFill/>
          <a:ln w="9525">
            <a:noFill/>
            <a:miter lim="800000"/>
            <a:headEnd/>
            <a:tailEnd/>
          </a:ln>
          <a:effectLst/>
        </p:spPr>
        <p:txBody>
          <a:bodyPr vert="horz" wrap="square" lIns="19191" tIns="0" rIns="19191" bIns="0" numCol="1" anchor="t" anchorCtr="0" compatLnSpc="1">
            <a:prstTxWarp prst="textNoShape">
              <a:avLst/>
            </a:prstTxWarp>
          </a:bodyPr>
          <a:lstStyle>
            <a:lvl1pPr defTabSz="955675" eaLnBrk="0" hangingPunct="0">
              <a:defRPr sz="1000" i="1" smtClean="0">
                <a:cs typeface="+mn-cs"/>
              </a:defRPr>
            </a:lvl1pPr>
          </a:lstStyle>
          <a:p>
            <a:r>
              <a:rPr lang="en-US" dirty="0" smtClean="0">
                <a:latin typeface="Helvetica" panose="020B0604020202020204" pitchFamily="34" charset="0"/>
                <a:cs typeface="Helvetica" panose="020B0604020202020204" pitchFamily="34" charset="0"/>
              </a:rPr>
              <a:t>CS 147: </a:t>
            </a:r>
            <a:r>
              <a:rPr lang="en-US" dirty="0" err="1" smtClean="0">
                <a:latin typeface="Helvetica" panose="020B0604020202020204" pitchFamily="34" charset="0"/>
                <a:cs typeface="Helvetica" panose="020B0604020202020204" pitchFamily="34" charset="0"/>
              </a:rPr>
              <a:t>dt+UX</a:t>
            </a:r>
            <a:r>
              <a:rPr lang="en-US" dirty="0" smtClean="0">
                <a:latin typeface="Helvetica" panose="020B0604020202020204" pitchFamily="34" charset="0"/>
                <a:cs typeface="Helvetica" panose="020B0604020202020204" pitchFamily="34" charset="0"/>
              </a:rPr>
              <a:t> </a:t>
            </a:r>
            <a:r>
              <a:rPr lang="en-US" dirty="0" smtClean="0">
                <a:latin typeface="Helvetica" panose="020B0604020202020204" pitchFamily="34" charset="0"/>
                <a:cs typeface="Helvetica" panose="020B0604020202020204" pitchFamily="34" charset="0"/>
              </a:rPr>
              <a:t>– Design Thinking for User Experience Design, Prototyping</a:t>
            </a:r>
            <a:r>
              <a:rPr lang="en-US" dirty="0">
                <a:latin typeface="Helvetica" panose="020B0604020202020204" pitchFamily="34" charset="0"/>
                <a:cs typeface="Helvetica" panose="020B0604020202020204" pitchFamily="34" charset="0"/>
              </a:rPr>
              <a:t> </a:t>
            </a:r>
            <a:r>
              <a:rPr lang="en-US" dirty="0" smtClean="0">
                <a:latin typeface="Helvetica" panose="020B0604020202020204" pitchFamily="34" charset="0"/>
                <a:cs typeface="Helvetica" panose="020B0604020202020204" pitchFamily="34" charset="0"/>
              </a:rPr>
              <a:t>&amp; Evaluation</a:t>
            </a:r>
            <a:br>
              <a:rPr lang="en-US" dirty="0" smtClean="0">
                <a:latin typeface="Helvetica" panose="020B0604020202020204" pitchFamily="34" charset="0"/>
                <a:cs typeface="Helvetica" panose="020B0604020202020204" pitchFamily="34" charset="0"/>
              </a:rPr>
            </a:br>
            <a:r>
              <a:rPr lang="en-US" i="0" dirty="0" smtClean="0">
                <a:latin typeface="Helvetica" panose="020B0604020202020204" pitchFamily="34" charset="0"/>
                <a:cs typeface="Helvetica" panose="020B0604020202020204" pitchFamily="34" charset="0"/>
              </a:rPr>
              <a:t>Autumn 2015</a:t>
            </a:r>
            <a:endParaRPr lang="en-US" i="0" dirty="0" smtClean="0">
              <a:latin typeface="Helvetica" panose="020B0604020202020204" pitchFamily="34" charset="0"/>
              <a:cs typeface="Helvetica" panose="020B0604020202020204" pitchFamily="34" charset="0"/>
            </a:endParaRPr>
          </a:p>
          <a:p>
            <a:r>
              <a:rPr lang="en-US" i="0" dirty="0" smtClean="0">
                <a:latin typeface="Helvetica" panose="020B0604020202020204" pitchFamily="34" charset="0"/>
                <a:cs typeface="Helvetica" panose="020B0604020202020204" pitchFamily="34" charset="0"/>
              </a:rPr>
              <a:t>Prof. James A. </a:t>
            </a:r>
            <a:r>
              <a:rPr lang="en-US" i="0" dirty="0" smtClean="0">
                <a:latin typeface="Helvetica" panose="020B0604020202020204" pitchFamily="34" charset="0"/>
                <a:cs typeface="Helvetica" panose="020B0604020202020204" pitchFamily="34" charset="0"/>
              </a:rPr>
              <a:t>Landay</a:t>
            </a:r>
            <a:br>
              <a:rPr lang="en-US" i="0" dirty="0" smtClean="0">
                <a:latin typeface="Helvetica" panose="020B0604020202020204" pitchFamily="34" charset="0"/>
                <a:cs typeface="Helvetica" panose="020B0604020202020204" pitchFamily="34" charset="0"/>
              </a:rPr>
            </a:br>
            <a:r>
              <a:rPr lang="en-US" i="0" dirty="0" smtClean="0">
                <a:latin typeface="Helvetica" panose="020B0604020202020204" pitchFamily="34" charset="0"/>
                <a:cs typeface="Helvetica" panose="020B0604020202020204" pitchFamily="34" charset="0"/>
              </a:rPr>
              <a:t>Stanford </a:t>
            </a:r>
            <a:r>
              <a:rPr lang="en-US" i="0" dirty="0" smtClean="0">
                <a:latin typeface="Helvetica" panose="020B0604020202020204" pitchFamily="34" charset="0"/>
                <a:cs typeface="Helvetica" panose="020B0604020202020204" pitchFamily="34" charset="0"/>
              </a:rPr>
              <a:t>University</a:t>
            </a:r>
            <a:endParaRPr lang="en-US" i="0" dirty="0">
              <a:latin typeface="Helvetica" panose="020B0604020202020204" pitchFamily="34" charset="0"/>
              <a:cs typeface="Helvetica" panose="020B0604020202020204" pitchFamily="34" charset="0"/>
            </a:endParaRPr>
          </a:p>
        </p:txBody>
      </p:sp>
      <p:sp>
        <p:nvSpPr>
          <p:cNvPr id="6" name="Date Placeholder 2"/>
          <p:cNvSpPr>
            <a:spLocks noGrp="1"/>
          </p:cNvSpPr>
          <p:nvPr>
            <p:ph type="dt" sz="quarter" idx="1"/>
          </p:nvPr>
        </p:nvSpPr>
        <p:spPr>
          <a:xfrm>
            <a:off x="5638800" y="206375"/>
            <a:ext cx="1219200" cy="479425"/>
          </a:xfrm>
          <a:prstGeom prst="rect">
            <a:avLst/>
          </a:prstGeom>
        </p:spPr>
        <p:txBody>
          <a:bodyPr vert="horz" lIns="91440" tIns="45720" rIns="91440" bIns="45720" rtlCol="0"/>
          <a:lstStyle>
            <a:lvl1pPr algn="r">
              <a:defRPr sz="1200"/>
            </a:lvl1pPr>
          </a:lstStyle>
          <a:p>
            <a:r>
              <a:rPr lang="en-US" sz="1000" dirty="0" smtClean="0">
                <a:latin typeface="Helvetica" panose="020B0604020202020204" pitchFamily="34" charset="0"/>
                <a:cs typeface="Helvetica" panose="020B0604020202020204" pitchFamily="34" charset="0"/>
              </a:rPr>
              <a:t>October 29, </a:t>
            </a:r>
            <a:r>
              <a:rPr lang="en-US" sz="1000" dirty="0" smtClean="0">
                <a:latin typeface="Helvetica" panose="020B0604020202020204" pitchFamily="34" charset="0"/>
                <a:cs typeface="Helvetica" panose="020B0604020202020204" pitchFamily="34" charset="0"/>
              </a:rPr>
              <a:t>2015</a:t>
            </a:r>
            <a:endParaRPr lang="en-US" sz="10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8983998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62" name="Rectangle 2"/>
          <p:cNvSpPr>
            <a:spLocks noGrp="1" noChangeArrowheads="1"/>
          </p:cNvSpPr>
          <p:nvPr>
            <p:ph type="hdr" sz="quarter"/>
          </p:nvPr>
        </p:nvSpPr>
        <p:spPr bwMode="auto">
          <a:xfrm>
            <a:off x="0" y="0"/>
            <a:ext cx="3189288" cy="473075"/>
          </a:xfrm>
          <a:prstGeom prst="rect">
            <a:avLst/>
          </a:prstGeom>
          <a:noFill/>
          <a:ln w="12700">
            <a:noFill/>
            <a:miter lim="800000"/>
            <a:headEnd type="none" w="sm" len="sm"/>
            <a:tailEnd type="none" w="sm" len="sm"/>
          </a:ln>
          <a:effectLst/>
        </p:spPr>
        <p:txBody>
          <a:bodyPr vert="horz" wrap="square" lIns="95019" tIns="47510" rIns="95019" bIns="47510" numCol="1" anchor="t" anchorCtr="0" compatLnSpc="1">
            <a:prstTxWarp prst="textNoShape">
              <a:avLst/>
            </a:prstTxWarp>
          </a:bodyPr>
          <a:lstStyle>
            <a:lvl1pPr defTabSz="950913" eaLnBrk="0" hangingPunct="0">
              <a:defRPr sz="1200">
                <a:latin typeface="Times New Roman" pitchFamily="18" charset="0"/>
                <a:ea typeface="+mn-ea"/>
              </a:defRPr>
            </a:lvl1pPr>
          </a:lstStyle>
          <a:p>
            <a:pPr>
              <a:defRPr/>
            </a:pPr>
            <a:endParaRPr lang="en-US"/>
          </a:p>
        </p:txBody>
      </p:sp>
      <p:sp>
        <p:nvSpPr>
          <p:cNvPr id="450563" name="Rectangle 3"/>
          <p:cNvSpPr>
            <a:spLocks noGrp="1" noChangeArrowheads="1"/>
          </p:cNvSpPr>
          <p:nvPr>
            <p:ph type="dt" idx="1"/>
          </p:nvPr>
        </p:nvSpPr>
        <p:spPr bwMode="auto">
          <a:xfrm>
            <a:off x="4144963" y="0"/>
            <a:ext cx="3189287" cy="473075"/>
          </a:xfrm>
          <a:prstGeom prst="rect">
            <a:avLst/>
          </a:prstGeom>
          <a:noFill/>
          <a:ln w="12700">
            <a:noFill/>
            <a:miter lim="800000"/>
            <a:headEnd type="none" w="sm" len="sm"/>
            <a:tailEnd type="none" w="sm" len="sm"/>
          </a:ln>
          <a:effectLst/>
        </p:spPr>
        <p:txBody>
          <a:bodyPr vert="horz" wrap="square" lIns="95019" tIns="47510" rIns="95019" bIns="47510" numCol="1" anchor="t" anchorCtr="0" compatLnSpc="1">
            <a:prstTxWarp prst="textNoShape">
              <a:avLst/>
            </a:prstTxWarp>
          </a:bodyPr>
          <a:lstStyle>
            <a:lvl1pPr algn="r" defTabSz="950913" eaLnBrk="0" hangingPunct="0">
              <a:defRPr sz="1200">
                <a:latin typeface="Times New Roman" pitchFamily="18" charset="0"/>
                <a:ea typeface="+mn-ea"/>
              </a:defRPr>
            </a:lvl1pPr>
          </a:lstStyle>
          <a:p>
            <a:pPr>
              <a:defRPr/>
            </a:pPr>
            <a:endParaRPr lang="en-US"/>
          </a:p>
        </p:txBody>
      </p:sp>
      <p:sp>
        <p:nvSpPr>
          <p:cNvPr id="39940" name="Rectangle 4"/>
          <p:cNvSpPr>
            <a:spLocks noGrp="1" noRot="1" noChangeAspect="1" noChangeArrowheads="1" noTextEdit="1"/>
          </p:cNvSpPr>
          <p:nvPr>
            <p:ph type="sldImg" idx="2"/>
          </p:nvPr>
        </p:nvSpPr>
        <p:spPr bwMode="auto">
          <a:xfrm>
            <a:off x="1211263" y="709613"/>
            <a:ext cx="4833937" cy="362585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50565" name="Rectangle 5"/>
          <p:cNvSpPr>
            <a:spLocks noGrp="1" noChangeArrowheads="1"/>
          </p:cNvSpPr>
          <p:nvPr>
            <p:ph type="body" sz="quarter" idx="3"/>
          </p:nvPr>
        </p:nvSpPr>
        <p:spPr bwMode="auto">
          <a:xfrm>
            <a:off x="955675" y="4572000"/>
            <a:ext cx="5422900" cy="4333875"/>
          </a:xfrm>
          <a:prstGeom prst="rect">
            <a:avLst/>
          </a:prstGeom>
          <a:noFill/>
          <a:ln w="12700">
            <a:noFill/>
            <a:miter lim="800000"/>
            <a:headEnd type="none" w="sm" len="sm"/>
            <a:tailEnd type="none" w="sm" len="sm"/>
          </a:ln>
          <a:effectLst/>
        </p:spPr>
        <p:txBody>
          <a:bodyPr vert="horz" wrap="square" lIns="95019" tIns="47510" rIns="95019" bIns="4751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50566" name="Rectangle 6"/>
          <p:cNvSpPr>
            <a:spLocks noGrp="1" noChangeArrowheads="1"/>
          </p:cNvSpPr>
          <p:nvPr>
            <p:ph type="ftr" sz="quarter" idx="4"/>
          </p:nvPr>
        </p:nvSpPr>
        <p:spPr bwMode="auto">
          <a:xfrm>
            <a:off x="0" y="9142413"/>
            <a:ext cx="3189288" cy="473075"/>
          </a:xfrm>
          <a:prstGeom prst="rect">
            <a:avLst/>
          </a:prstGeom>
          <a:noFill/>
          <a:ln w="12700">
            <a:noFill/>
            <a:miter lim="800000"/>
            <a:headEnd type="none" w="sm" len="sm"/>
            <a:tailEnd type="none" w="sm" len="sm"/>
          </a:ln>
          <a:effectLst/>
        </p:spPr>
        <p:txBody>
          <a:bodyPr vert="horz" wrap="square" lIns="95019" tIns="47510" rIns="95019" bIns="47510" numCol="1" anchor="b" anchorCtr="0" compatLnSpc="1">
            <a:prstTxWarp prst="textNoShape">
              <a:avLst/>
            </a:prstTxWarp>
          </a:bodyPr>
          <a:lstStyle>
            <a:lvl1pPr defTabSz="950913" eaLnBrk="0" hangingPunct="0">
              <a:defRPr sz="1200">
                <a:latin typeface="Times New Roman" pitchFamily="18" charset="0"/>
                <a:ea typeface="+mn-ea"/>
              </a:defRPr>
            </a:lvl1pPr>
          </a:lstStyle>
          <a:p>
            <a:pPr>
              <a:defRPr/>
            </a:pPr>
            <a:endParaRPr lang="en-US"/>
          </a:p>
        </p:txBody>
      </p:sp>
      <p:sp>
        <p:nvSpPr>
          <p:cNvPr id="450567" name="Rectangle 7"/>
          <p:cNvSpPr>
            <a:spLocks noGrp="1" noChangeArrowheads="1"/>
          </p:cNvSpPr>
          <p:nvPr>
            <p:ph type="sldNum" sz="quarter" idx="5"/>
          </p:nvPr>
        </p:nvSpPr>
        <p:spPr bwMode="auto">
          <a:xfrm>
            <a:off x="4144963" y="9142413"/>
            <a:ext cx="3189287" cy="473075"/>
          </a:xfrm>
          <a:prstGeom prst="rect">
            <a:avLst/>
          </a:prstGeom>
          <a:noFill/>
          <a:ln w="12700">
            <a:noFill/>
            <a:miter lim="800000"/>
            <a:headEnd type="none" w="sm" len="sm"/>
            <a:tailEnd type="none" w="sm" len="sm"/>
          </a:ln>
          <a:effectLst/>
        </p:spPr>
        <p:txBody>
          <a:bodyPr vert="horz" wrap="square" lIns="95019" tIns="47510" rIns="95019" bIns="47510" numCol="1" anchor="b" anchorCtr="0" compatLnSpc="1">
            <a:prstTxWarp prst="textNoShape">
              <a:avLst/>
            </a:prstTxWarp>
          </a:bodyPr>
          <a:lstStyle>
            <a:lvl1pPr algn="r" defTabSz="950913" eaLnBrk="0" hangingPunct="0">
              <a:defRPr sz="1200"/>
            </a:lvl1pPr>
          </a:lstStyle>
          <a:p>
            <a:fld id="{E3F14935-C881-AF49-9662-C30E6E11EAF2}" type="slidenum">
              <a:rPr lang="en-US"/>
              <a:pPr/>
              <a:t>‹#›</a:t>
            </a:fld>
            <a:endParaRPr lang="en-US"/>
          </a:p>
        </p:txBody>
      </p:sp>
    </p:spTree>
    <p:extLst>
      <p:ext uri="{BB962C8B-B14F-4D97-AF65-F5344CB8AC3E}">
        <p14:creationId xmlns:p14="http://schemas.microsoft.com/office/powerpoint/2010/main" val="3345741991"/>
      </p:ext>
    </p:extLst>
  </p:cSld>
  <p:clrMap bg1="lt1" tx1="dk1" bg2="lt2" tx2="dk2" accent1="accent1" accent2="accent2" accent3="accent3" accent4="accent4" accent5="accent5" accent6="accent6" hlink="hlink" folHlink="folHlink"/>
  <p:hf hdr="0" ftr="0" dt="0"/>
  <p:notesStyle>
    <a:lvl1pPr algn="l" defTabSz="949325" rtl="0" eaLnBrk="0" fontAlgn="base" hangingPunct="0">
      <a:spcBef>
        <a:spcPct val="30000"/>
      </a:spcBef>
      <a:spcAft>
        <a:spcPct val="0"/>
      </a:spcAft>
      <a:defRPr sz="1200" kern="1200">
        <a:solidFill>
          <a:schemeClr val="tx1"/>
        </a:solidFill>
        <a:latin typeface="Arial" charset="0"/>
        <a:ea typeface="ＭＳ Ｐゴシック" charset="0"/>
        <a:cs typeface="+mn-cs"/>
      </a:defRPr>
    </a:lvl1pPr>
    <a:lvl2pPr marL="466725" algn="l" defTabSz="949325"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31863" algn="l" defTabSz="949325"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98588" algn="l" defTabSz="949325"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63725" algn="l" defTabSz="949325"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9013" eaLnBrk="0" hangingPunct="0">
              <a:defRPr sz="2400">
                <a:solidFill>
                  <a:schemeClr val="tx1"/>
                </a:solidFill>
                <a:latin typeface="Times New Roman" charset="0"/>
                <a:ea typeface="ＭＳ Ｐゴシック" charset="0"/>
                <a:cs typeface="ＭＳ Ｐゴシック" charset="0"/>
              </a:defRPr>
            </a:lvl1pPr>
            <a:lvl2pPr marL="742950" indent="-285750" defTabSz="989013" eaLnBrk="0" hangingPunct="0">
              <a:defRPr sz="2400">
                <a:solidFill>
                  <a:schemeClr val="tx1"/>
                </a:solidFill>
                <a:latin typeface="Times New Roman" charset="0"/>
                <a:ea typeface="ＭＳ Ｐゴシック" charset="0"/>
              </a:defRPr>
            </a:lvl2pPr>
            <a:lvl3pPr marL="1143000" indent="-228600" defTabSz="989013" eaLnBrk="0" hangingPunct="0">
              <a:defRPr sz="2400">
                <a:solidFill>
                  <a:schemeClr val="tx1"/>
                </a:solidFill>
                <a:latin typeface="Times New Roman" charset="0"/>
                <a:ea typeface="ＭＳ Ｐゴシック" charset="0"/>
              </a:defRPr>
            </a:lvl3pPr>
            <a:lvl4pPr marL="1600200" indent="-228600" defTabSz="989013" eaLnBrk="0" hangingPunct="0">
              <a:defRPr sz="2400">
                <a:solidFill>
                  <a:schemeClr val="tx1"/>
                </a:solidFill>
                <a:latin typeface="Times New Roman" charset="0"/>
                <a:ea typeface="ＭＳ Ｐゴシック" charset="0"/>
              </a:defRPr>
            </a:lvl4pPr>
            <a:lvl5pPr marL="2057400" indent="-228600" defTabSz="989013" eaLnBrk="0" hangingPunct="0">
              <a:defRPr sz="2400">
                <a:solidFill>
                  <a:schemeClr val="tx1"/>
                </a:solidFill>
                <a:latin typeface="Times New Roman" charset="0"/>
                <a:ea typeface="ＭＳ Ｐゴシック" charset="0"/>
              </a:defRPr>
            </a:lvl5pPr>
            <a:lvl6pPr marL="2514600" indent="-228600" defTabSz="9890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90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90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9013" eaLnBrk="0" fontAlgn="base" hangingPunct="0">
              <a:spcBef>
                <a:spcPct val="0"/>
              </a:spcBef>
              <a:spcAft>
                <a:spcPct val="0"/>
              </a:spcAft>
              <a:defRPr sz="2400">
                <a:solidFill>
                  <a:schemeClr val="tx1"/>
                </a:solidFill>
                <a:latin typeface="Times New Roman" charset="0"/>
                <a:ea typeface="ＭＳ Ｐゴシック" charset="0"/>
              </a:defRPr>
            </a:lvl9pPr>
          </a:lstStyle>
          <a:p>
            <a:fld id="{D12ACAED-4740-6749-8DEE-FF6A5ACD037D}" type="slidenum">
              <a:rPr lang="en-US" sz="1000"/>
              <a:pPr/>
              <a:t>1</a:t>
            </a:fld>
            <a:endParaRPr lang="en-US" sz="1000"/>
          </a:p>
        </p:txBody>
      </p:sp>
      <p:sp>
        <p:nvSpPr>
          <p:cNvPr id="72706" name="Rectangle 2"/>
          <p:cNvSpPr>
            <a:spLocks noGrp="1" noRot="1" noChangeAspect="1" noChangeArrowheads="1" noTextEdit="1"/>
          </p:cNvSpPr>
          <p:nvPr>
            <p:ph type="sldImg"/>
          </p:nvPr>
        </p:nvSpPr>
        <p:spPr>
          <a:ln cap="flat"/>
        </p:spPr>
      </p:sp>
      <p:sp>
        <p:nvSpPr>
          <p:cNvPr id="7270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dirty="0" smtClean="0"/>
              <a:t>[75 </a:t>
            </a:r>
            <a:r>
              <a:rPr lang="en-US" dirty="0" smtClean="0"/>
              <a:t>minutes –</a:t>
            </a:r>
            <a:r>
              <a:rPr lang="en-US" baseline="0" dirty="0" smtClean="0"/>
              <a:t> was </a:t>
            </a:r>
            <a:r>
              <a:rPr lang="en-US" dirty="0" smtClean="0"/>
              <a:t>Shooting for 60 minutes including 25 minute exercise – gave 15 minutes to do exercise and discussed for 10 minutes] – cut a little more</a:t>
            </a:r>
          </a:p>
          <a:p>
            <a:r>
              <a:rPr lang="en-US" baseline="0" dirty="0" smtClean="0"/>
              <a:t>Lecture ended at 12:45, giving them 35 minutes for team </a:t>
            </a:r>
            <a:r>
              <a:rPr lang="en-US" baseline="0" dirty="0" smtClean="0"/>
              <a:t>work (shooting for 45-50 minutes)</a:t>
            </a:r>
            <a:endParaRPr lang="en-US" baseline="0" dirty="0" smtClean="0"/>
          </a:p>
          <a:p>
            <a:endParaRPr lang="en-US" baseline="0" dirty="0" smtClean="0"/>
          </a:p>
          <a:p>
            <a:r>
              <a:rPr lang="en-US" dirty="0" smtClean="0"/>
              <a:t>Today I’m going to tell you about a useful technique in the evaluation of the</a:t>
            </a:r>
            <a:r>
              <a:rPr lang="en-US" baseline="0" dirty="0" smtClean="0"/>
              <a:t> DESIGN of software products…</a:t>
            </a:r>
          </a:p>
        </p:txBody>
      </p:sp>
    </p:spTree>
    <p:extLst>
      <p:ext uri="{BB962C8B-B14F-4D97-AF65-F5344CB8AC3E}">
        <p14:creationId xmlns:p14="http://schemas.microsoft.com/office/powerpoint/2010/main" val="21198580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77900" eaLnBrk="0" hangingPunct="0">
              <a:defRPr sz="2400">
                <a:solidFill>
                  <a:schemeClr val="tx1"/>
                </a:solidFill>
                <a:latin typeface="Times New Roman" pitchFamily="18" charset="0"/>
                <a:ea typeface="ＭＳ Ｐゴシック" pitchFamily="34" charset="-128"/>
              </a:defRPr>
            </a:lvl1pPr>
            <a:lvl2pPr marL="742950" indent="-285750" defTabSz="977900" eaLnBrk="0" hangingPunct="0">
              <a:defRPr sz="2400">
                <a:solidFill>
                  <a:schemeClr val="tx1"/>
                </a:solidFill>
                <a:latin typeface="Times New Roman" pitchFamily="18" charset="0"/>
                <a:ea typeface="ＭＳ Ｐゴシック" pitchFamily="34" charset="-128"/>
              </a:defRPr>
            </a:lvl2pPr>
            <a:lvl3pPr marL="1143000" indent="-228600" defTabSz="977900" eaLnBrk="0" hangingPunct="0">
              <a:defRPr sz="2400">
                <a:solidFill>
                  <a:schemeClr val="tx1"/>
                </a:solidFill>
                <a:latin typeface="Times New Roman" pitchFamily="18" charset="0"/>
                <a:ea typeface="ＭＳ Ｐゴシック" pitchFamily="34" charset="-128"/>
              </a:defRPr>
            </a:lvl3pPr>
            <a:lvl4pPr marL="1600200" indent="-228600" defTabSz="977900" eaLnBrk="0" hangingPunct="0">
              <a:defRPr sz="2400">
                <a:solidFill>
                  <a:schemeClr val="tx1"/>
                </a:solidFill>
                <a:latin typeface="Times New Roman" pitchFamily="18" charset="0"/>
                <a:ea typeface="ＭＳ Ｐゴシック" pitchFamily="34" charset="-128"/>
              </a:defRPr>
            </a:lvl4pPr>
            <a:lvl5pPr marL="2057400" indent="-228600" defTabSz="977900" eaLnBrk="0" hangingPunct="0">
              <a:defRPr sz="2400">
                <a:solidFill>
                  <a:schemeClr val="tx1"/>
                </a:solidFill>
                <a:latin typeface="Times New Roman" pitchFamily="18" charset="0"/>
                <a:ea typeface="ＭＳ Ｐゴシック" pitchFamily="34" charset="-128"/>
              </a:defRPr>
            </a:lvl5pPr>
            <a:lvl6pPr marL="2514600" indent="-228600" defTabSz="9779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defTabSz="9779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defTabSz="9779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defTabSz="9779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fld id="{E5B9EF5F-7648-4EED-B1A3-725A96AE4E3D}" type="slidenum">
              <a:rPr lang="en-US" sz="1000"/>
              <a:pPr/>
              <a:t>10</a:t>
            </a:fld>
            <a:endParaRPr lang="en-US" sz="1000"/>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kumimoji="1" lang="en-US" sz="1200" b="0" i="0" kern="1200" dirty="0" smtClean="0">
                <a:solidFill>
                  <a:schemeClr val="tx1"/>
                </a:solidFill>
                <a:effectLst/>
                <a:latin typeface="Times New Roman" pitchFamily="18" charset="0"/>
                <a:ea typeface="ＭＳ Ｐゴシック" charset="0"/>
                <a:cs typeface="ＭＳ Ｐゴシック" charset="0"/>
              </a:rPr>
              <a:t> </a:t>
            </a:r>
          </a:p>
          <a:p>
            <a:r>
              <a:rPr kumimoji="1" lang="en-US" sz="1200" b="0" i="0" kern="1200" dirty="0" smtClean="0">
                <a:solidFill>
                  <a:schemeClr val="tx1"/>
                </a:solidFill>
                <a:effectLst/>
                <a:latin typeface="Times New Roman" pitchFamily="18" charset="0"/>
                <a:ea typeface="ＭＳ Ｐゴシック" charset="0"/>
                <a:cs typeface="ＭＳ Ｐゴシック" charset="0"/>
              </a:rPr>
              <a:t>2) "hard-coded features" are similar.  Often, you might have an application that needs to require on a large data set (1000s of products, 100s of friends in a social network, 1000s of places with review information, etc.). None of this data may be impossible to get in practice, but for testing your user interface you may want to just "hard-code" some of this data in your app to give the flavor of how it will work (e.g., all the places are on the Stanford campus or you type in 30 products, or you simulate the friends in the social network, but all your users see the SAME list of friends) to allow you to test it or demo it.</a:t>
            </a:r>
          </a:p>
          <a:p>
            <a:endParaRPr lang="en-US" dirty="0" smtClean="0">
              <a:ea typeface="ＭＳ Ｐゴシック" pitchFamily="34" charset="-128"/>
            </a:endParaRPr>
          </a:p>
        </p:txBody>
      </p:sp>
    </p:spTree>
    <p:extLst>
      <p:ext uri="{BB962C8B-B14F-4D97-AF65-F5344CB8AC3E}">
        <p14:creationId xmlns:p14="http://schemas.microsoft.com/office/powerpoint/2010/main" val="1957691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lstStyle>
            <a:lvl1pPr defTabSz="950913" eaLnBrk="0" hangingPunct="0">
              <a:defRPr sz="2400">
                <a:solidFill>
                  <a:schemeClr val="tx1"/>
                </a:solidFill>
                <a:latin typeface="Times New Roman" charset="0"/>
                <a:ea typeface="ＭＳ Ｐゴシック" charset="0"/>
              </a:defRPr>
            </a:lvl1pPr>
            <a:lvl2pPr marL="742950" indent="-285750" defTabSz="950913" eaLnBrk="0" hangingPunct="0">
              <a:defRPr sz="2400">
                <a:solidFill>
                  <a:schemeClr val="tx1"/>
                </a:solidFill>
                <a:latin typeface="Times New Roman" charset="0"/>
                <a:ea typeface="ＭＳ Ｐゴシック" charset="0"/>
              </a:defRPr>
            </a:lvl2pPr>
            <a:lvl3pPr marL="1143000" indent="-228600" defTabSz="950913" eaLnBrk="0" hangingPunct="0">
              <a:defRPr sz="2400">
                <a:solidFill>
                  <a:schemeClr val="tx1"/>
                </a:solidFill>
                <a:latin typeface="Times New Roman" charset="0"/>
                <a:ea typeface="ＭＳ Ｐゴシック" charset="0"/>
              </a:defRPr>
            </a:lvl3pPr>
            <a:lvl4pPr marL="1600200" indent="-228600" defTabSz="950913" eaLnBrk="0" hangingPunct="0">
              <a:defRPr sz="2400">
                <a:solidFill>
                  <a:schemeClr val="tx1"/>
                </a:solidFill>
                <a:latin typeface="Times New Roman" charset="0"/>
                <a:ea typeface="ＭＳ Ｐゴシック" charset="0"/>
              </a:defRPr>
            </a:lvl4pPr>
            <a:lvl5pPr marL="2057400" indent="-228600" defTabSz="950913" eaLnBrk="0" hangingPunct="0">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4E3C2197-102F-CD41-AA45-819122592090}" type="slidenum">
              <a:rPr lang="en-US" sz="1200"/>
              <a:pPr/>
              <a:t>11</a:t>
            </a:fld>
            <a:endParaRPr lang="en-US" sz="1200"/>
          </a:p>
        </p:txBody>
      </p:sp>
      <p:sp>
        <p:nvSpPr>
          <p:cNvPr id="49155" name="Rectangle 2"/>
          <p:cNvSpPr>
            <a:spLocks noGrp="1" noRot="1" noChangeAspect="1" noChangeArrowheads="1" noTextEdit="1"/>
          </p:cNvSpPr>
          <p:nvPr>
            <p:ph type="sldImg"/>
          </p:nvPr>
        </p:nvSpPr>
        <p:spPr>
          <a:xfrm>
            <a:off x="1266825" y="727075"/>
            <a:ext cx="4783138" cy="3587750"/>
          </a:xfrm>
          <a:solidFill>
            <a:srgbClr val="FFFFFF"/>
          </a:solidFill>
          <a:ln/>
        </p:spPr>
      </p:sp>
      <p:sp>
        <p:nvSpPr>
          <p:cNvPr id="49156" name="Rectangle 3"/>
          <p:cNvSpPr>
            <a:spLocks noGrp="1" noChangeArrowheads="1"/>
          </p:cNvSpPr>
          <p:nvPr>
            <p:ph type="body" idx="1"/>
          </p:nvPr>
        </p:nvSpPr>
        <p:spPr>
          <a:xfrm>
            <a:off x="974725" y="4559300"/>
            <a:ext cx="5365750" cy="4319588"/>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r>
              <a:rPr lang="en-US" dirty="0" smtClean="0"/>
              <a:t>Ask</a:t>
            </a:r>
            <a:r>
              <a:rPr lang="en-US" baseline="0" dirty="0" smtClean="0"/>
              <a:t> and THEN NEXT SLIDE</a:t>
            </a:r>
            <a:endParaRPr lang="en-US" dirty="0" smtClean="0"/>
          </a:p>
        </p:txBody>
      </p:sp>
    </p:spTree>
    <p:extLst>
      <p:ext uri="{BB962C8B-B14F-4D97-AF65-F5344CB8AC3E}">
        <p14:creationId xmlns:p14="http://schemas.microsoft.com/office/powerpoint/2010/main" val="8444545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lstStyle>
            <a:lvl1pPr defTabSz="950913" eaLnBrk="0" hangingPunct="0">
              <a:defRPr sz="2400">
                <a:solidFill>
                  <a:schemeClr val="tx1"/>
                </a:solidFill>
                <a:latin typeface="Times New Roman" charset="0"/>
                <a:ea typeface="ＭＳ Ｐゴシック" charset="0"/>
              </a:defRPr>
            </a:lvl1pPr>
            <a:lvl2pPr marL="742950" indent="-285750" defTabSz="950913" eaLnBrk="0" hangingPunct="0">
              <a:defRPr sz="2400">
                <a:solidFill>
                  <a:schemeClr val="tx1"/>
                </a:solidFill>
                <a:latin typeface="Times New Roman" charset="0"/>
                <a:ea typeface="ＭＳ Ｐゴシック" charset="0"/>
              </a:defRPr>
            </a:lvl2pPr>
            <a:lvl3pPr marL="1143000" indent="-228600" defTabSz="950913" eaLnBrk="0" hangingPunct="0">
              <a:defRPr sz="2400">
                <a:solidFill>
                  <a:schemeClr val="tx1"/>
                </a:solidFill>
                <a:latin typeface="Times New Roman" charset="0"/>
                <a:ea typeface="ＭＳ Ｐゴシック" charset="0"/>
              </a:defRPr>
            </a:lvl3pPr>
            <a:lvl4pPr marL="1600200" indent="-228600" defTabSz="950913" eaLnBrk="0" hangingPunct="0">
              <a:defRPr sz="2400">
                <a:solidFill>
                  <a:schemeClr val="tx1"/>
                </a:solidFill>
                <a:latin typeface="Times New Roman" charset="0"/>
                <a:ea typeface="ＭＳ Ｐゴシック" charset="0"/>
              </a:defRPr>
            </a:lvl4pPr>
            <a:lvl5pPr marL="2057400" indent="-228600" defTabSz="950913" eaLnBrk="0" hangingPunct="0">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4E3C2197-102F-CD41-AA45-819122592090}" type="slidenum">
              <a:rPr lang="en-US" sz="1200"/>
              <a:pPr/>
              <a:t>12</a:t>
            </a:fld>
            <a:endParaRPr lang="en-US" sz="1200"/>
          </a:p>
        </p:txBody>
      </p:sp>
      <p:sp>
        <p:nvSpPr>
          <p:cNvPr id="49155" name="Rectangle 2"/>
          <p:cNvSpPr>
            <a:spLocks noGrp="1" noRot="1" noChangeAspect="1" noChangeArrowheads="1" noTextEdit="1"/>
          </p:cNvSpPr>
          <p:nvPr>
            <p:ph type="sldImg"/>
          </p:nvPr>
        </p:nvSpPr>
        <p:spPr>
          <a:xfrm>
            <a:off x="1266825" y="727075"/>
            <a:ext cx="4783138" cy="3587750"/>
          </a:xfrm>
          <a:solidFill>
            <a:srgbClr val="FFFFFF"/>
          </a:solidFill>
          <a:ln/>
        </p:spPr>
      </p:sp>
      <p:sp>
        <p:nvSpPr>
          <p:cNvPr id="49156" name="Rectangle 3"/>
          <p:cNvSpPr>
            <a:spLocks noGrp="1" noChangeArrowheads="1"/>
          </p:cNvSpPr>
          <p:nvPr>
            <p:ph type="body" idx="1"/>
          </p:nvPr>
        </p:nvSpPr>
        <p:spPr>
          <a:xfrm>
            <a:off x="974725" y="4559300"/>
            <a:ext cx="5365750" cy="4319588"/>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r>
              <a:rPr lang="en-US" dirty="0" smtClean="0"/>
              <a:t>Issues with lo-fi:</a:t>
            </a:r>
            <a:endParaRPr lang="en-US" dirty="0"/>
          </a:p>
          <a:p>
            <a:pPr marL="171450" indent="-171450">
              <a:buFont typeface="Arial" charset="0"/>
              <a:buChar char="•"/>
            </a:pPr>
            <a:r>
              <a:rPr lang="en-US" baseline="0" dirty="0" smtClean="0"/>
              <a:t>Not realistic</a:t>
            </a:r>
          </a:p>
          <a:p>
            <a:pPr marL="171450" indent="-171450">
              <a:buFont typeface="Arial" charset="0"/>
              <a:buChar char="•"/>
            </a:pPr>
            <a:r>
              <a:rPr lang="en-US" baseline="0" dirty="0" smtClean="0"/>
              <a:t>Not on actual interface</a:t>
            </a:r>
          </a:p>
          <a:p>
            <a:pPr marL="171450" indent="-171450">
              <a:buFont typeface="Arial" charset="0"/>
              <a:buChar char="•"/>
            </a:pPr>
            <a:r>
              <a:rPr lang="en-US" baseline="0" dirty="0" smtClean="0"/>
              <a:t>Need participants</a:t>
            </a:r>
            <a:endParaRPr lang="en-US" dirty="0" smtClean="0"/>
          </a:p>
        </p:txBody>
      </p:sp>
    </p:spTree>
    <p:extLst>
      <p:ext uri="{BB962C8B-B14F-4D97-AF65-F5344CB8AC3E}">
        <p14:creationId xmlns:p14="http://schemas.microsoft.com/office/powerpoint/2010/main" val="8444545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lstStyle>
            <a:lvl1pPr defTabSz="950913" eaLnBrk="0" hangingPunct="0">
              <a:defRPr sz="2400">
                <a:solidFill>
                  <a:schemeClr val="tx1"/>
                </a:solidFill>
                <a:latin typeface="Times New Roman" charset="0"/>
                <a:ea typeface="ＭＳ Ｐゴシック" charset="0"/>
              </a:defRPr>
            </a:lvl1pPr>
            <a:lvl2pPr marL="742950" indent="-285750" defTabSz="950913" eaLnBrk="0" hangingPunct="0">
              <a:defRPr sz="2400">
                <a:solidFill>
                  <a:schemeClr val="tx1"/>
                </a:solidFill>
                <a:latin typeface="Times New Roman" charset="0"/>
                <a:ea typeface="ＭＳ Ｐゴシック" charset="0"/>
              </a:defRPr>
            </a:lvl2pPr>
            <a:lvl3pPr marL="1143000" indent="-228600" defTabSz="950913" eaLnBrk="0" hangingPunct="0">
              <a:defRPr sz="2400">
                <a:solidFill>
                  <a:schemeClr val="tx1"/>
                </a:solidFill>
                <a:latin typeface="Times New Roman" charset="0"/>
                <a:ea typeface="ＭＳ Ｐゴシック" charset="0"/>
              </a:defRPr>
            </a:lvl3pPr>
            <a:lvl4pPr marL="1600200" indent="-228600" defTabSz="950913" eaLnBrk="0" hangingPunct="0">
              <a:defRPr sz="2400">
                <a:solidFill>
                  <a:schemeClr val="tx1"/>
                </a:solidFill>
                <a:latin typeface="Times New Roman" charset="0"/>
                <a:ea typeface="ＭＳ Ｐゴシック" charset="0"/>
              </a:defRPr>
            </a:lvl4pPr>
            <a:lvl5pPr marL="2057400" indent="-228600" defTabSz="950913" eaLnBrk="0" hangingPunct="0">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4E3C2197-102F-CD41-AA45-819122592090}" type="slidenum">
              <a:rPr lang="en-US" sz="1200"/>
              <a:pPr/>
              <a:t>13</a:t>
            </a:fld>
            <a:endParaRPr lang="en-US" sz="1200"/>
          </a:p>
        </p:txBody>
      </p:sp>
      <p:sp>
        <p:nvSpPr>
          <p:cNvPr id="49155" name="Rectangle 2"/>
          <p:cNvSpPr>
            <a:spLocks noGrp="1" noRot="1" noChangeAspect="1" noChangeArrowheads="1" noTextEdit="1"/>
          </p:cNvSpPr>
          <p:nvPr>
            <p:ph type="sldImg"/>
          </p:nvPr>
        </p:nvSpPr>
        <p:spPr>
          <a:xfrm>
            <a:off x="1266825" y="727075"/>
            <a:ext cx="4783138" cy="3587750"/>
          </a:xfrm>
          <a:solidFill>
            <a:srgbClr val="FFFFFF"/>
          </a:solidFill>
          <a:ln/>
        </p:spPr>
      </p:sp>
      <p:sp>
        <p:nvSpPr>
          <p:cNvPr id="49156" name="Rectangle 3"/>
          <p:cNvSpPr>
            <a:spLocks noGrp="1" noChangeArrowheads="1"/>
          </p:cNvSpPr>
          <p:nvPr>
            <p:ph type="body" idx="1"/>
          </p:nvPr>
        </p:nvSpPr>
        <p:spPr>
          <a:xfrm>
            <a:off x="974725" y="4559300"/>
            <a:ext cx="5365750" cy="4319588"/>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dirty="0"/>
          </a:p>
        </p:txBody>
      </p:sp>
    </p:spTree>
    <p:extLst>
      <p:ext uri="{BB962C8B-B14F-4D97-AF65-F5344CB8AC3E}">
        <p14:creationId xmlns:p14="http://schemas.microsoft.com/office/powerpoint/2010/main" val="24930095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lstStyle>
            <a:lvl1pPr defTabSz="950913" eaLnBrk="0" hangingPunct="0">
              <a:defRPr sz="2400">
                <a:solidFill>
                  <a:schemeClr val="tx1"/>
                </a:solidFill>
                <a:latin typeface="Times New Roman" charset="0"/>
                <a:ea typeface="ＭＳ Ｐゴシック" charset="0"/>
              </a:defRPr>
            </a:lvl1pPr>
            <a:lvl2pPr marL="742950" indent="-285750" defTabSz="950913" eaLnBrk="0" hangingPunct="0">
              <a:defRPr sz="2400">
                <a:solidFill>
                  <a:schemeClr val="tx1"/>
                </a:solidFill>
                <a:latin typeface="Times New Roman" charset="0"/>
                <a:ea typeface="ＭＳ Ｐゴシック" charset="0"/>
              </a:defRPr>
            </a:lvl2pPr>
            <a:lvl3pPr marL="1143000" indent="-228600" defTabSz="950913" eaLnBrk="0" hangingPunct="0">
              <a:defRPr sz="2400">
                <a:solidFill>
                  <a:schemeClr val="tx1"/>
                </a:solidFill>
                <a:latin typeface="Times New Roman" charset="0"/>
                <a:ea typeface="ＭＳ Ｐゴシック" charset="0"/>
              </a:defRPr>
            </a:lvl3pPr>
            <a:lvl4pPr marL="1600200" indent="-228600" defTabSz="950913" eaLnBrk="0" hangingPunct="0">
              <a:defRPr sz="2400">
                <a:solidFill>
                  <a:schemeClr val="tx1"/>
                </a:solidFill>
                <a:latin typeface="Times New Roman" charset="0"/>
                <a:ea typeface="ＭＳ Ｐゴシック" charset="0"/>
              </a:defRPr>
            </a:lvl4pPr>
            <a:lvl5pPr marL="2057400" indent="-228600" defTabSz="950913" eaLnBrk="0" hangingPunct="0">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20111B05-ECBF-E241-B6C9-F1E9D0E881FF}" type="slidenum">
              <a:rPr lang="en-US" sz="1200"/>
              <a:pPr/>
              <a:t>14</a:t>
            </a:fld>
            <a:endParaRPr lang="en-US" sz="1200"/>
          </a:p>
        </p:txBody>
      </p:sp>
      <p:sp>
        <p:nvSpPr>
          <p:cNvPr id="50179" name="Rectangle 2"/>
          <p:cNvSpPr>
            <a:spLocks noGrp="1" noRot="1" noChangeAspect="1" noChangeArrowheads="1" noTextEdit="1"/>
          </p:cNvSpPr>
          <p:nvPr>
            <p:ph type="sldImg"/>
          </p:nvPr>
        </p:nvSpPr>
        <p:spPr>
          <a:xfrm>
            <a:off x="1266825" y="727075"/>
            <a:ext cx="4783138" cy="3587750"/>
          </a:xfrm>
          <a:solidFill>
            <a:srgbClr val="FFFFFF"/>
          </a:solidFill>
          <a:ln/>
        </p:spPr>
      </p:sp>
      <p:sp>
        <p:nvSpPr>
          <p:cNvPr id="50180" name="Rectangle 3"/>
          <p:cNvSpPr>
            <a:spLocks noGrp="1" noChangeArrowheads="1"/>
          </p:cNvSpPr>
          <p:nvPr>
            <p:ph type="body" idx="1"/>
          </p:nvPr>
        </p:nvSpPr>
        <p:spPr>
          <a:xfrm>
            <a:off x="974725" y="4559300"/>
            <a:ext cx="5365750" cy="4319588"/>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sz="1200" dirty="0" smtClean="0">
                <a:latin typeface="Helvetica Light" pitchFamily="34" charset="0"/>
              </a:rPr>
              <a:t>Meaning?</a:t>
            </a:r>
          </a:p>
          <a:p>
            <a:pPr eaLnBrk="1" hangingPunct="1"/>
            <a:endParaRPr lang="en-US" sz="1200" dirty="0" smtClean="0">
              <a:latin typeface="Helvetica Light" pitchFamily="34" charset="0"/>
            </a:endParaRPr>
          </a:p>
          <a:p>
            <a:pPr eaLnBrk="1" hangingPunct="1"/>
            <a:r>
              <a:rPr lang="en-US" sz="1200" dirty="0" smtClean="0">
                <a:latin typeface="Helvetica Light" pitchFamily="34" charset="0"/>
              </a:rPr>
              <a:t>Need multiple evaluators because:</a:t>
            </a:r>
          </a:p>
          <a:p>
            <a:pPr eaLnBrk="1" hangingPunct="1"/>
            <a:endParaRPr lang="en-US" sz="1200" dirty="0" smtClean="0">
              <a:latin typeface="Helvetica Light" pitchFamily="34" charset="0"/>
            </a:endParaRPr>
          </a:p>
          <a:p>
            <a:pPr eaLnBrk="1" hangingPunct="1"/>
            <a:r>
              <a:rPr lang="en-US" sz="1200" dirty="0" smtClean="0">
                <a:latin typeface="Helvetica Light" pitchFamily="34" charset="0"/>
              </a:rPr>
              <a:t>Every evaluator doesn’t find every problem</a:t>
            </a:r>
          </a:p>
          <a:p>
            <a:pPr eaLnBrk="1" hangingPunct="1"/>
            <a:endParaRPr lang="en-US" sz="1200" dirty="0" smtClean="0">
              <a:latin typeface="Helvetica Light" pitchFamily="34" charset="0"/>
            </a:endParaRPr>
          </a:p>
          <a:p>
            <a:pPr eaLnBrk="1" hangingPunct="1"/>
            <a:r>
              <a:rPr lang="en-US" sz="1200" dirty="0" smtClean="0">
                <a:latin typeface="Helvetica Light" pitchFamily="34" charset="0"/>
              </a:rPr>
              <a:t>Good evaluators find both easy &amp; hard ones</a:t>
            </a:r>
          </a:p>
          <a:p>
            <a:endParaRPr lang="en-US" dirty="0"/>
          </a:p>
        </p:txBody>
      </p:sp>
    </p:spTree>
    <p:extLst>
      <p:ext uri="{BB962C8B-B14F-4D97-AF65-F5344CB8AC3E}">
        <p14:creationId xmlns:p14="http://schemas.microsoft.com/office/powerpoint/2010/main" val="18478810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lstStyle>
            <a:lvl1pPr defTabSz="950913" eaLnBrk="0" hangingPunct="0">
              <a:defRPr sz="2400">
                <a:solidFill>
                  <a:schemeClr val="tx1"/>
                </a:solidFill>
                <a:latin typeface="Times New Roman" charset="0"/>
                <a:ea typeface="ＭＳ Ｐゴシック" charset="0"/>
              </a:defRPr>
            </a:lvl1pPr>
            <a:lvl2pPr marL="742950" indent="-285750" defTabSz="950913" eaLnBrk="0" hangingPunct="0">
              <a:defRPr sz="2400">
                <a:solidFill>
                  <a:schemeClr val="tx1"/>
                </a:solidFill>
                <a:latin typeface="Times New Roman" charset="0"/>
                <a:ea typeface="ＭＳ Ｐゴシック" charset="0"/>
              </a:defRPr>
            </a:lvl2pPr>
            <a:lvl3pPr marL="1143000" indent="-228600" defTabSz="950913" eaLnBrk="0" hangingPunct="0">
              <a:defRPr sz="2400">
                <a:solidFill>
                  <a:schemeClr val="tx1"/>
                </a:solidFill>
                <a:latin typeface="Times New Roman" charset="0"/>
                <a:ea typeface="ＭＳ Ｐゴシック" charset="0"/>
              </a:defRPr>
            </a:lvl3pPr>
            <a:lvl4pPr marL="1600200" indent="-228600" defTabSz="950913" eaLnBrk="0" hangingPunct="0">
              <a:defRPr sz="2400">
                <a:solidFill>
                  <a:schemeClr val="tx1"/>
                </a:solidFill>
                <a:latin typeface="Times New Roman" charset="0"/>
                <a:ea typeface="ＭＳ Ｐゴシック" charset="0"/>
              </a:defRPr>
            </a:lvl4pPr>
            <a:lvl5pPr marL="2057400" indent="-228600" defTabSz="950913" eaLnBrk="0" hangingPunct="0">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4595C3F4-B209-3445-AE5D-8411BD76B347}" type="slidenum">
              <a:rPr lang="en-US" sz="1200"/>
              <a:pPr/>
              <a:t>15</a:t>
            </a:fld>
            <a:endParaRPr lang="en-US" sz="1200"/>
          </a:p>
        </p:txBody>
      </p:sp>
      <p:sp>
        <p:nvSpPr>
          <p:cNvPr id="53251" name="Rectangle 2"/>
          <p:cNvSpPr>
            <a:spLocks noGrp="1" noRot="1" noChangeAspect="1" noChangeArrowheads="1" noTextEdit="1"/>
          </p:cNvSpPr>
          <p:nvPr>
            <p:ph type="sldImg"/>
          </p:nvPr>
        </p:nvSpPr>
        <p:spPr>
          <a:xfrm>
            <a:off x="1266825" y="727075"/>
            <a:ext cx="4783138" cy="3587750"/>
          </a:xfrm>
          <a:solidFill>
            <a:srgbClr val="FFFFFF"/>
          </a:solidFill>
          <a:ln/>
        </p:spPr>
      </p:sp>
      <p:sp>
        <p:nvSpPr>
          <p:cNvPr id="53252" name="Rectangle 3"/>
          <p:cNvSpPr>
            <a:spLocks noGrp="1" noChangeArrowheads="1"/>
          </p:cNvSpPr>
          <p:nvPr>
            <p:ph type="body" idx="1"/>
          </p:nvPr>
        </p:nvSpPr>
        <p:spPr>
          <a:xfrm>
            <a:off x="974725" y="4559300"/>
            <a:ext cx="5365750" cy="4319588"/>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marL="0" marR="0" indent="0" algn="l" defTabSz="949325" rtl="0" eaLnBrk="0" fontAlgn="base" latinLnBrk="0" hangingPunct="0">
              <a:lnSpc>
                <a:spcPct val="100000"/>
              </a:lnSpc>
              <a:spcBef>
                <a:spcPct val="30000"/>
              </a:spcBef>
              <a:spcAft>
                <a:spcPct val="0"/>
              </a:spcAft>
              <a:buClrTx/>
              <a:buSzTx/>
              <a:buFontTx/>
              <a:buNone/>
              <a:tabLst/>
              <a:defRPr/>
            </a:pPr>
            <a:r>
              <a:rPr lang="en-US" sz="1200" dirty="0" err="1" smtClean="0">
                <a:latin typeface="Helvetica Light"/>
                <a:cs typeface="Helvetica Light"/>
              </a:rPr>
              <a:t>DuoLingo</a:t>
            </a:r>
            <a:r>
              <a:rPr lang="en-US" sz="1200" dirty="0" smtClean="0">
                <a:latin typeface="Helvetica Light"/>
                <a:cs typeface="Helvetica Light"/>
              </a:rPr>
              <a:t> – no way when practicing to ask to “test out” like in other parts of the UI. Need to quit &amp; go select the function. (courtesy Armando </a:t>
            </a:r>
            <a:r>
              <a:rPr lang="en-US" sz="1200" dirty="0" err="1" smtClean="0">
                <a:latin typeface="Helvetica Light"/>
                <a:cs typeface="Helvetica Light"/>
              </a:rPr>
              <a:t>Mota</a:t>
            </a:r>
            <a:r>
              <a:rPr lang="en-US" sz="1200" dirty="0" smtClean="0">
                <a:latin typeface="Helvetica Light"/>
                <a:cs typeface="Helvetica Light"/>
              </a:rPr>
              <a:t>) </a:t>
            </a:r>
          </a:p>
          <a:p>
            <a:endParaRPr lang="en-US" dirty="0"/>
          </a:p>
        </p:txBody>
      </p:sp>
    </p:spTree>
    <p:extLst>
      <p:ext uri="{BB962C8B-B14F-4D97-AF65-F5344CB8AC3E}">
        <p14:creationId xmlns:p14="http://schemas.microsoft.com/office/powerpoint/2010/main" val="28542303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lstStyle>
            <a:lvl1pPr defTabSz="950913" eaLnBrk="0" hangingPunct="0">
              <a:defRPr sz="2400">
                <a:solidFill>
                  <a:schemeClr val="tx1"/>
                </a:solidFill>
                <a:latin typeface="Times New Roman" charset="0"/>
                <a:ea typeface="ＭＳ Ｐゴシック" charset="0"/>
              </a:defRPr>
            </a:lvl1pPr>
            <a:lvl2pPr marL="742950" indent="-285750" defTabSz="950913" eaLnBrk="0" hangingPunct="0">
              <a:defRPr sz="2400">
                <a:solidFill>
                  <a:schemeClr val="tx1"/>
                </a:solidFill>
                <a:latin typeface="Times New Roman" charset="0"/>
                <a:ea typeface="ＭＳ Ｐゴシック" charset="0"/>
              </a:defRPr>
            </a:lvl2pPr>
            <a:lvl3pPr marL="1143000" indent="-228600" defTabSz="950913" eaLnBrk="0" hangingPunct="0">
              <a:defRPr sz="2400">
                <a:solidFill>
                  <a:schemeClr val="tx1"/>
                </a:solidFill>
                <a:latin typeface="Times New Roman" charset="0"/>
                <a:ea typeface="ＭＳ Ｐゴシック" charset="0"/>
              </a:defRPr>
            </a:lvl3pPr>
            <a:lvl4pPr marL="1600200" indent="-228600" defTabSz="950913" eaLnBrk="0" hangingPunct="0">
              <a:defRPr sz="2400">
                <a:solidFill>
                  <a:schemeClr val="tx1"/>
                </a:solidFill>
                <a:latin typeface="Times New Roman" charset="0"/>
                <a:ea typeface="ＭＳ Ｐゴシック" charset="0"/>
              </a:defRPr>
            </a:lvl4pPr>
            <a:lvl5pPr marL="2057400" indent="-228600" defTabSz="950913" eaLnBrk="0" hangingPunct="0">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69811A55-B008-4846-B07D-24FE9999A5BB}" type="slidenum">
              <a:rPr lang="en-US" sz="1200"/>
              <a:pPr/>
              <a:t>16</a:t>
            </a:fld>
            <a:endParaRPr lang="en-US" sz="1200"/>
          </a:p>
        </p:txBody>
      </p:sp>
      <p:sp>
        <p:nvSpPr>
          <p:cNvPr id="56323" name="Rectangle 2"/>
          <p:cNvSpPr>
            <a:spLocks noGrp="1" noRot="1" noChangeAspect="1" noChangeArrowheads="1" noTextEdit="1"/>
          </p:cNvSpPr>
          <p:nvPr>
            <p:ph type="sldImg"/>
          </p:nvPr>
        </p:nvSpPr>
        <p:spPr>
          <a:xfrm>
            <a:off x="1265238" y="725488"/>
            <a:ext cx="4786312" cy="3589337"/>
          </a:xfrm>
          <a:ln/>
        </p:spPr>
      </p:sp>
      <p:sp>
        <p:nvSpPr>
          <p:cNvPr id="56324" name="Rectangle 3"/>
          <p:cNvSpPr>
            <a:spLocks noGrp="1" noChangeArrowheads="1"/>
          </p:cNvSpPr>
          <p:nvPr>
            <p:ph type="body" idx="1"/>
          </p:nvPr>
        </p:nvSpPr>
        <p:spPr>
          <a:xfrm>
            <a:off x="976313" y="4559300"/>
            <a:ext cx="5362575" cy="4321175"/>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r>
              <a:rPr lang="en-US" dirty="0" smtClean="0"/>
              <a:t>These are all from the same UI… what’s the problem?</a:t>
            </a:r>
            <a:r>
              <a:rPr lang="en-US" baseline="0" dirty="0" smtClean="0"/>
              <a:t> Why? (-&gt; consistency)</a:t>
            </a:r>
            <a:endParaRPr lang="en-US" dirty="0"/>
          </a:p>
        </p:txBody>
      </p:sp>
    </p:spTree>
    <p:extLst>
      <p:ext uri="{BB962C8B-B14F-4D97-AF65-F5344CB8AC3E}">
        <p14:creationId xmlns:p14="http://schemas.microsoft.com/office/powerpoint/2010/main" val="42406506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lstStyle>
            <a:lvl1pPr defTabSz="950913" eaLnBrk="0" hangingPunct="0">
              <a:defRPr sz="2400">
                <a:solidFill>
                  <a:schemeClr val="tx1"/>
                </a:solidFill>
                <a:latin typeface="Times New Roman" charset="0"/>
                <a:ea typeface="ＭＳ Ｐゴシック" charset="0"/>
              </a:defRPr>
            </a:lvl1pPr>
            <a:lvl2pPr marL="742950" indent="-285750" defTabSz="950913" eaLnBrk="0" hangingPunct="0">
              <a:defRPr sz="2400">
                <a:solidFill>
                  <a:schemeClr val="tx1"/>
                </a:solidFill>
                <a:latin typeface="Times New Roman" charset="0"/>
                <a:ea typeface="ＭＳ Ｐゴシック" charset="0"/>
              </a:defRPr>
            </a:lvl2pPr>
            <a:lvl3pPr marL="1143000" indent="-228600" defTabSz="950913" eaLnBrk="0" hangingPunct="0">
              <a:defRPr sz="2400">
                <a:solidFill>
                  <a:schemeClr val="tx1"/>
                </a:solidFill>
                <a:latin typeface="Times New Roman" charset="0"/>
                <a:ea typeface="ＭＳ Ｐゴシック" charset="0"/>
              </a:defRPr>
            </a:lvl3pPr>
            <a:lvl4pPr marL="1600200" indent="-228600" defTabSz="950913" eaLnBrk="0" hangingPunct="0">
              <a:defRPr sz="2400">
                <a:solidFill>
                  <a:schemeClr val="tx1"/>
                </a:solidFill>
                <a:latin typeface="Times New Roman" charset="0"/>
                <a:ea typeface="ＭＳ Ｐゴシック" charset="0"/>
              </a:defRPr>
            </a:lvl4pPr>
            <a:lvl5pPr marL="2057400" indent="-228600" defTabSz="950913" eaLnBrk="0" hangingPunct="0">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55A1CB05-890A-A746-B53B-B90B479F91B2}" type="slidenum">
              <a:rPr lang="en-US" sz="1200"/>
              <a:pPr/>
              <a:t>17</a:t>
            </a:fld>
            <a:endParaRPr lang="en-US" sz="1200"/>
          </a:p>
        </p:txBody>
      </p:sp>
      <p:sp>
        <p:nvSpPr>
          <p:cNvPr id="60419" name="Rectangle 2"/>
          <p:cNvSpPr>
            <a:spLocks noGrp="1" noRot="1" noChangeAspect="1" noChangeArrowheads="1" noTextEdit="1"/>
          </p:cNvSpPr>
          <p:nvPr>
            <p:ph type="sldImg"/>
          </p:nvPr>
        </p:nvSpPr>
        <p:spPr>
          <a:xfrm>
            <a:off x="1266825" y="727075"/>
            <a:ext cx="4783138" cy="3587750"/>
          </a:xfrm>
          <a:solidFill>
            <a:srgbClr val="FFFFFF"/>
          </a:solidFill>
          <a:ln/>
        </p:spPr>
      </p:sp>
      <p:sp>
        <p:nvSpPr>
          <p:cNvPr id="60420" name="Rectangle 3"/>
          <p:cNvSpPr>
            <a:spLocks noGrp="1" noChangeArrowheads="1"/>
          </p:cNvSpPr>
          <p:nvPr>
            <p:ph type="body" idx="1"/>
          </p:nvPr>
        </p:nvSpPr>
        <p:spPr>
          <a:xfrm>
            <a:off x="974725" y="4559300"/>
            <a:ext cx="5365750" cy="4319588"/>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r>
              <a:rPr lang="en-US" dirty="0" smtClean="0"/>
              <a:t>Galaxy S4 message</a:t>
            </a:r>
            <a:endParaRPr lang="en-US" dirty="0"/>
          </a:p>
        </p:txBody>
      </p:sp>
    </p:spTree>
    <p:extLst>
      <p:ext uri="{BB962C8B-B14F-4D97-AF65-F5344CB8AC3E}">
        <p14:creationId xmlns:p14="http://schemas.microsoft.com/office/powerpoint/2010/main" val="4436939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lstStyle>
            <a:lvl1pPr defTabSz="950913" eaLnBrk="0" hangingPunct="0">
              <a:defRPr sz="2400">
                <a:solidFill>
                  <a:schemeClr val="tx1"/>
                </a:solidFill>
                <a:latin typeface="Times New Roman" charset="0"/>
                <a:ea typeface="ＭＳ Ｐゴシック" charset="0"/>
              </a:defRPr>
            </a:lvl1pPr>
            <a:lvl2pPr marL="742950" indent="-285750" defTabSz="950913" eaLnBrk="0" hangingPunct="0">
              <a:defRPr sz="2400">
                <a:solidFill>
                  <a:schemeClr val="tx1"/>
                </a:solidFill>
                <a:latin typeface="Times New Roman" charset="0"/>
                <a:ea typeface="ＭＳ Ｐゴシック" charset="0"/>
              </a:defRPr>
            </a:lvl2pPr>
            <a:lvl3pPr marL="1143000" indent="-228600" defTabSz="950913" eaLnBrk="0" hangingPunct="0">
              <a:defRPr sz="2400">
                <a:solidFill>
                  <a:schemeClr val="tx1"/>
                </a:solidFill>
                <a:latin typeface="Times New Roman" charset="0"/>
                <a:ea typeface="ＭＳ Ｐゴシック" charset="0"/>
              </a:defRPr>
            </a:lvl3pPr>
            <a:lvl4pPr marL="1600200" indent="-228600" defTabSz="950913" eaLnBrk="0" hangingPunct="0">
              <a:defRPr sz="2400">
                <a:solidFill>
                  <a:schemeClr val="tx1"/>
                </a:solidFill>
                <a:latin typeface="Times New Roman" charset="0"/>
                <a:ea typeface="ＭＳ Ｐゴシック" charset="0"/>
              </a:defRPr>
            </a:lvl4pPr>
            <a:lvl5pPr marL="2057400" indent="-228600" defTabSz="950913" eaLnBrk="0" hangingPunct="0">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55A1CB05-890A-A746-B53B-B90B479F91B2}" type="slidenum">
              <a:rPr lang="en-US" sz="1200"/>
              <a:pPr/>
              <a:t>18</a:t>
            </a:fld>
            <a:endParaRPr lang="en-US" sz="1200"/>
          </a:p>
        </p:txBody>
      </p:sp>
      <p:sp>
        <p:nvSpPr>
          <p:cNvPr id="60419" name="Rectangle 2"/>
          <p:cNvSpPr>
            <a:spLocks noGrp="1" noRot="1" noChangeAspect="1" noChangeArrowheads="1" noTextEdit="1"/>
          </p:cNvSpPr>
          <p:nvPr>
            <p:ph type="sldImg"/>
          </p:nvPr>
        </p:nvSpPr>
        <p:spPr>
          <a:xfrm>
            <a:off x="1266825" y="727075"/>
            <a:ext cx="4783138" cy="3587750"/>
          </a:xfrm>
          <a:solidFill>
            <a:srgbClr val="FFFFFF"/>
          </a:solidFill>
          <a:ln/>
        </p:spPr>
      </p:sp>
      <p:sp>
        <p:nvSpPr>
          <p:cNvPr id="60420" name="Rectangle 3"/>
          <p:cNvSpPr>
            <a:spLocks noGrp="1" noChangeArrowheads="1"/>
          </p:cNvSpPr>
          <p:nvPr>
            <p:ph type="body" idx="1"/>
          </p:nvPr>
        </p:nvSpPr>
        <p:spPr>
          <a:xfrm>
            <a:off x="974725" y="4559300"/>
            <a:ext cx="5365750" cy="4319588"/>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p>
        </p:txBody>
      </p:sp>
    </p:spTree>
    <p:extLst>
      <p:ext uri="{BB962C8B-B14F-4D97-AF65-F5344CB8AC3E}">
        <p14:creationId xmlns:p14="http://schemas.microsoft.com/office/powerpoint/2010/main" val="38222824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lstStyle>
            <a:lvl1pPr defTabSz="950913" eaLnBrk="0" hangingPunct="0">
              <a:defRPr sz="2400">
                <a:solidFill>
                  <a:schemeClr val="tx1"/>
                </a:solidFill>
                <a:latin typeface="Times New Roman" charset="0"/>
                <a:ea typeface="ＭＳ Ｐゴシック" charset="0"/>
              </a:defRPr>
            </a:lvl1pPr>
            <a:lvl2pPr marL="742950" indent="-285750" defTabSz="950913" eaLnBrk="0" hangingPunct="0">
              <a:defRPr sz="2400">
                <a:solidFill>
                  <a:schemeClr val="tx1"/>
                </a:solidFill>
                <a:latin typeface="Times New Roman" charset="0"/>
                <a:ea typeface="ＭＳ Ｐゴシック" charset="0"/>
              </a:defRPr>
            </a:lvl2pPr>
            <a:lvl3pPr marL="1143000" indent="-228600" defTabSz="950913" eaLnBrk="0" hangingPunct="0">
              <a:defRPr sz="2400">
                <a:solidFill>
                  <a:schemeClr val="tx1"/>
                </a:solidFill>
                <a:latin typeface="Times New Roman" charset="0"/>
                <a:ea typeface="ＭＳ Ｐゴシック" charset="0"/>
              </a:defRPr>
            </a:lvl3pPr>
            <a:lvl4pPr marL="1600200" indent="-228600" defTabSz="950913" eaLnBrk="0" hangingPunct="0">
              <a:defRPr sz="2400">
                <a:solidFill>
                  <a:schemeClr val="tx1"/>
                </a:solidFill>
                <a:latin typeface="Times New Roman" charset="0"/>
                <a:ea typeface="ＭＳ Ｐゴシック" charset="0"/>
              </a:defRPr>
            </a:lvl4pPr>
            <a:lvl5pPr marL="2057400" indent="-228600" defTabSz="950913" eaLnBrk="0" hangingPunct="0">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B5BD9D2D-DBA6-014F-94E3-03A89023A22D}" type="slidenum">
              <a:rPr lang="en-US" sz="1200"/>
              <a:pPr/>
              <a:t>19</a:t>
            </a:fld>
            <a:endParaRPr lang="en-US" sz="1200"/>
          </a:p>
        </p:txBody>
      </p:sp>
      <p:sp>
        <p:nvSpPr>
          <p:cNvPr id="61443" name="Rectangle 2"/>
          <p:cNvSpPr>
            <a:spLocks noGrp="1" noRot="1" noChangeAspect="1" noChangeArrowheads="1" noTextEdit="1"/>
          </p:cNvSpPr>
          <p:nvPr>
            <p:ph type="sldImg"/>
          </p:nvPr>
        </p:nvSpPr>
        <p:spPr>
          <a:xfrm>
            <a:off x="1266825" y="727075"/>
            <a:ext cx="4783138" cy="3587750"/>
          </a:xfrm>
          <a:solidFill>
            <a:srgbClr val="FFFFFF"/>
          </a:solidFill>
          <a:ln/>
        </p:spPr>
      </p:sp>
      <p:sp>
        <p:nvSpPr>
          <p:cNvPr id="61444" name="Rectangle 3"/>
          <p:cNvSpPr>
            <a:spLocks noGrp="1" noChangeArrowheads="1"/>
          </p:cNvSpPr>
          <p:nvPr>
            <p:ph type="body" idx="1"/>
          </p:nvPr>
        </p:nvSpPr>
        <p:spPr>
          <a:xfrm>
            <a:off x="974725" y="4559300"/>
            <a:ext cx="5365750" cy="4319588"/>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p>
        </p:txBody>
      </p:sp>
    </p:spTree>
    <p:extLst>
      <p:ext uri="{BB962C8B-B14F-4D97-AF65-F5344CB8AC3E}">
        <p14:creationId xmlns:p14="http://schemas.microsoft.com/office/powerpoint/2010/main" val="1379393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Qiblah</a:t>
            </a:r>
            <a:r>
              <a:rPr lang="en-US" dirty="0" smtClean="0"/>
              <a:t> phone</a:t>
            </a:r>
          </a:p>
          <a:p>
            <a:r>
              <a:rPr lang="en-US" dirty="0" smtClean="0"/>
              <a:t>UAE, </a:t>
            </a:r>
            <a:r>
              <a:rPr lang="en-US" dirty="0" err="1" smtClean="0"/>
              <a:t>Saudia</a:t>
            </a:r>
            <a:r>
              <a:rPr lang="en-US" dirty="0" smtClean="0"/>
              <a:t> Arabia, North Africa, India Malaysia</a:t>
            </a:r>
            <a:endParaRPr lang="en-US" dirty="0"/>
          </a:p>
        </p:txBody>
      </p:sp>
      <p:sp>
        <p:nvSpPr>
          <p:cNvPr id="4" name="Slide Number Placeholder 3"/>
          <p:cNvSpPr>
            <a:spLocks noGrp="1"/>
          </p:cNvSpPr>
          <p:nvPr>
            <p:ph type="sldNum" sz="quarter" idx="10"/>
          </p:nvPr>
        </p:nvSpPr>
        <p:spPr/>
        <p:txBody>
          <a:bodyPr/>
          <a:lstStyle/>
          <a:p>
            <a:fld id="{F15B023B-A5DD-4615-B2B5-95B18B13BE21}" type="slidenum">
              <a:rPr lang="en-US" smtClean="0"/>
              <a:pPr/>
              <a:t>2</a:t>
            </a:fld>
            <a:endParaRPr lang="en-US" dirty="0"/>
          </a:p>
        </p:txBody>
      </p:sp>
    </p:spTree>
    <p:extLst>
      <p:ext uri="{BB962C8B-B14F-4D97-AF65-F5344CB8AC3E}">
        <p14:creationId xmlns:p14="http://schemas.microsoft.com/office/powerpoint/2010/main" val="9608302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lstStyle>
            <a:lvl1pPr defTabSz="950913" eaLnBrk="0" hangingPunct="0">
              <a:defRPr sz="2400">
                <a:solidFill>
                  <a:schemeClr val="tx1"/>
                </a:solidFill>
                <a:latin typeface="Times New Roman" charset="0"/>
                <a:ea typeface="ＭＳ Ｐゴシック" charset="0"/>
              </a:defRPr>
            </a:lvl1pPr>
            <a:lvl2pPr marL="742950" indent="-285750" defTabSz="950913" eaLnBrk="0" hangingPunct="0">
              <a:defRPr sz="2400">
                <a:solidFill>
                  <a:schemeClr val="tx1"/>
                </a:solidFill>
                <a:latin typeface="Times New Roman" charset="0"/>
                <a:ea typeface="ＭＳ Ｐゴシック" charset="0"/>
              </a:defRPr>
            </a:lvl2pPr>
            <a:lvl3pPr marL="1143000" indent="-228600" defTabSz="950913" eaLnBrk="0" hangingPunct="0">
              <a:defRPr sz="2400">
                <a:solidFill>
                  <a:schemeClr val="tx1"/>
                </a:solidFill>
                <a:latin typeface="Times New Roman" charset="0"/>
                <a:ea typeface="ＭＳ Ｐゴシック" charset="0"/>
              </a:defRPr>
            </a:lvl3pPr>
            <a:lvl4pPr marL="1600200" indent="-228600" defTabSz="950913" eaLnBrk="0" hangingPunct="0">
              <a:defRPr sz="2400">
                <a:solidFill>
                  <a:schemeClr val="tx1"/>
                </a:solidFill>
                <a:latin typeface="Times New Roman" charset="0"/>
                <a:ea typeface="ＭＳ Ｐゴシック" charset="0"/>
              </a:defRPr>
            </a:lvl4pPr>
            <a:lvl5pPr marL="2057400" indent="-228600" defTabSz="950913" eaLnBrk="0" hangingPunct="0">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072D9193-27AE-4448-8A53-AD219BF8DB60}" type="slidenum">
              <a:rPr lang="en-US" sz="1200"/>
              <a:pPr/>
              <a:t>20</a:t>
            </a:fld>
            <a:endParaRPr lang="en-US" sz="1200"/>
          </a:p>
        </p:txBody>
      </p:sp>
      <p:sp>
        <p:nvSpPr>
          <p:cNvPr id="65539" name="Rectangle 2"/>
          <p:cNvSpPr>
            <a:spLocks noGrp="1" noRot="1" noChangeAspect="1" noChangeArrowheads="1" noTextEdit="1"/>
          </p:cNvSpPr>
          <p:nvPr>
            <p:ph type="sldImg"/>
          </p:nvPr>
        </p:nvSpPr>
        <p:spPr>
          <a:xfrm>
            <a:off x="1266825" y="727075"/>
            <a:ext cx="4783138" cy="3587750"/>
          </a:xfrm>
          <a:solidFill>
            <a:srgbClr val="FFFFFF"/>
          </a:solidFill>
          <a:ln/>
        </p:spPr>
      </p:sp>
      <p:sp>
        <p:nvSpPr>
          <p:cNvPr id="65540" name="Rectangle 3"/>
          <p:cNvSpPr>
            <a:spLocks noGrp="1" noChangeArrowheads="1"/>
          </p:cNvSpPr>
          <p:nvPr>
            <p:ph type="body" idx="1"/>
          </p:nvPr>
        </p:nvSpPr>
        <p:spPr>
          <a:xfrm>
            <a:off x="974725" y="4559300"/>
            <a:ext cx="5365750" cy="4319588"/>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p>
        </p:txBody>
      </p:sp>
    </p:spTree>
    <p:extLst>
      <p:ext uri="{BB962C8B-B14F-4D97-AF65-F5344CB8AC3E}">
        <p14:creationId xmlns:p14="http://schemas.microsoft.com/office/powerpoint/2010/main" val="37882918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lstStyle>
            <a:lvl1pPr defTabSz="950913" eaLnBrk="0" hangingPunct="0">
              <a:defRPr sz="2400">
                <a:solidFill>
                  <a:schemeClr val="tx1"/>
                </a:solidFill>
                <a:latin typeface="Times New Roman" charset="0"/>
                <a:ea typeface="ＭＳ Ｐゴシック" charset="0"/>
              </a:defRPr>
            </a:lvl1pPr>
            <a:lvl2pPr marL="742950" indent="-285750" defTabSz="950913" eaLnBrk="0" hangingPunct="0">
              <a:defRPr sz="2400">
                <a:solidFill>
                  <a:schemeClr val="tx1"/>
                </a:solidFill>
                <a:latin typeface="Times New Roman" charset="0"/>
                <a:ea typeface="ＭＳ Ｐゴシック" charset="0"/>
              </a:defRPr>
            </a:lvl2pPr>
            <a:lvl3pPr marL="1143000" indent="-228600" defTabSz="950913" eaLnBrk="0" hangingPunct="0">
              <a:defRPr sz="2400">
                <a:solidFill>
                  <a:schemeClr val="tx1"/>
                </a:solidFill>
                <a:latin typeface="Times New Roman" charset="0"/>
                <a:ea typeface="ＭＳ Ｐゴシック" charset="0"/>
              </a:defRPr>
            </a:lvl3pPr>
            <a:lvl4pPr marL="1600200" indent="-228600" defTabSz="950913" eaLnBrk="0" hangingPunct="0">
              <a:defRPr sz="2400">
                <a:solidFill>
                  <a:schemeClr val="tx1"/>
                </a:solidFill>
                <a:latin typeface="Times New Roman" charset="0"/>
                <a:ea typeface="ＭＳ Ｐゴシック" charset="0"/>
              </a:defRPr>
            </a:lvl4pPr>
            <a:lvl5pPr marL="2057400" indent="-228600" defTabSz="950913" eaLnBrk="0" hangingPunct="0">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1EACE339-32FD-D940-AD77-1E1270A21D22}" type="slidenum">
              <a:rPr lang="en-US" sz="1200"/>
              <a:pPr/>
              <a:t>21</a:t>
            </a:fld>
            <a:endParaRPr lang="en-US" sz="1200"/>
          </a:p>
        </p:txBody>
      </p:sp>
      <p:sp>
        <p:nvSpPr>
          <p:cNvPr id="68611" name="Rectangle 2"/>
          <p:cNvSpPr>
            <a:spLocks noGrp="1" noRot="1" noChangeAspect="1" noChangeArrowheads="1" noTextEdit="1"/>
          </p:cNvSpPr>
          <p:nvPr>
            <p:ph type="sldImg"/>
          </p:nvPr>
        </p:nvSpPr>
        <p:spPr>
          <a:xfrm>
            <a:off x="1266825" y="727075"/>
            <a:ext cx="4783138" cy="3587750"/>
          </a:xfrm>
          <a:solidFill>
            <a:srgbClr val="FFFFFF"/>
          </a:solidFill>
          <a:ln/>
        </p:spPr>
      </p:sp>
      <p:sp>
        <p:nvSpPr>
          <p:cNvPr id="68612" name="Rectangle 3"/>
          <p:cNvSpPr>
            <a:spLocks noGrp="1" noChangeArrowheads="1"/>
          </p:cNvSpPr>
          <p:nvPr>
            <p:ph type="body" idx="1"/>
          </p:nvPr>
        </p:nvSpPr>
        <p:spPr>
          <a:xfrm>
            <a:off x="974725" y="4559300"/>
            <a:ext cx="5365750" cy="4319588"/>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p>
        </p:txBody>
      </p:sp>
    </p:spTree>
    <p:extLst>
      <p:ext uri="{BB962C8B-B14F-4D97-AF65-F5344CB8AC3E}">
        <p14:creationId xmlns:p14="http://schemas.microsoft.com/office/powerpoint/2010/main" val="5182452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lstStyle>
            <a:lvl1pPr defTabSz="950913" eaLnBrk="0" hangingPunct="0">
              <a:defRPr sz="2400">
                <a:solidFill>
                  <a:schemeClr val="tx1"/>
                </a:solidFill>
                <a:latin typeface="Times New Roman" charset="0"/>
                <a:ea typeface="ＭＳ Ｐゴシック" charset="0"/>
              </a:defRPr>
            </a:lvl1pPr>
            <a:lvl2pPr marL="742950" indent="-285750" defTabSz="950913" eaLnBrk="0" hangingPunct="0">
              <a:defRPr sz="2400">
                <a:solidFill>
                  <a:schemeClr val="tx1"/>
                </a:solidFill>
                <a:latin typeface="Times New Roman" charset="0"/>
                <a:ea typeface="ＭＳ Ｐゴシック" charset="0"/>
              </a:defRPr>
            </a:lvl2pPr>
            <a:lvl3pPr marL="1143000" indent="-228600" defTabSz="950913" eaLnBrk="0" hangingPunct="0">
              <a:defRPr sz="2400">
                <a:solidFill>
                  <a:schemeClr val="tx1"/>
                </a:solidFill>
                <a:latin typeface="Times New Roman" charset="0"/>
                <a:ea typeface="ＭＳ Ｐゴシック" charset="0"/>
              </a:defRPr>
            </a:lvl3pPr>
            <a:lvl4pPr marL="1600200" indent="-228600" defTabSz="950913" eaLnBrk="0" hangingPunct="0">
              <a:defRPr sz="2400">
                <a:solidFill>
                  <a:schemeClr val="tx1"/>
                </a:solidFill>
                <a:latin typeface="Times New Roman" charset="0"/>
                <a:ea typeface="ＭＳ Ｐゴシック" charset="0"/>
              </a:defRPr>
            </a:lvl4pPr>
            <a:lvl5pPr marL="2057400" indent="-228600" defTabSz="950913" eaLnBrk="0" hangingPunct="0">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7D76726B-1C49-6D40-8075-D1E9C1CF5385}" type="slidenum">
              <a:rPr lang="en-US" sz="1200"/>
              <a:pPr/>
              <a:t>22</a:t>
            </a:fld>
            <a:endParaRPr lang="en-US" sz="1200"/>
          </a:p>
        </p:txBody>
      </p:sp>
      <p:sp>
        <p:nvSpPr>
          <p:cNvPr id="70659" name="Rectangle 2"/>
          <p:cNvSpPr>
            <a:spLocks noGrp="1" noRot="1" noChangeAspect="1" noChangeArrowheads="1" noTextEdit="1"/>
          </p:cNvSpPr>
          <p:nvPr>
            <p:ph type="sldImg"/>
          </p:nvPr>
        </p:nvSpPr>
        <p:spPr>
          <a:xfrm>
            <a:off x="1266825" y="727075"/>
            <a:ext cx="4783138" cy="3587750"/>
          </a:xfrm>
          <a:solidFill>
            <a:srgbClr val="FFFFFF"/>
          </a:solidFill>
          <a:ln/>
        </p:spPr>
      </p:sp>
      <p:sp>
        <p:nvSpPr>
          <p:cNvPr id="70660" name="Rectangle 3"/>
          <p:cNvSpPr>
            <a:spLocks noGrp="1" noChangeArrowheads="1"/>
          </p:cNvSpPr>
          <p:nvPr>
            <p:ph type="body" idx="1"/>
          </p:nvPr>
        </p:nvSpPr>
        <p:spPr>
          <a:xfrm>
            <a:off x="974725" y="4559300"/>
            <a:ext cx="5365750" cy="4319588"/>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p>
        </p:txBody>
      </p:sp>
    </p:spTree>
    <p:extLst>
      <p:ext uri="{BB962C8B-B14F-4D97-AF65-F5344CB8AC3E}">
        <p14:creationId xmlns:p14="http://schemas.microsoft.com/office/powerpoint/2010/main" val="16128865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lstStyle>
            <a:lvl1pPr defTabSz="950913" eaLnBrk="0" hangingPunct="0">
              <a:defRPr sz="2400">
                <a:solidFill>
                  <a:schemeClr val="tx1"/>
                </a:solidFill>
                <a:latin typeface="Times New Roman" charset="0"/>
                <a:ea typeface="ＭＳ Ｐゴシック" charset="0"/>
              </a:defRPr>
            </a:lvl1pPr>
            <a:lvl2pPr marL="742950" indent="-285750" defTabSz="950913" eaLnBrk="0" hangingPunct="0">
              <a:defRPr sz="2400">
                <a:solidFill>
                  <a:schemeClr val="tx1"/>
                </a:solidFill>
                <a:latin typeface="Times New Roman" charset="0"/>
                <a:ea typeface="ＭＳ Ｐゴシック" charset="0"/>
              </a:defRPr>
            </a:lvl2pPr>
            <a:lvl3pPr marL="1143000" indent="-228600" defTabSz="950913" eaLnBrk="0" hangingPunct="0">
              <a:defRPr sz="2400">
                <a:solidFill>
                  <a:schemeClr val="tx1"/>
                </a:solidFill>
                <a:latin typeface="Times New Roman" charset="0"/>
                <a:ea typeface="ＭＳ Ｐゴシック" charset="0"/>
              </a:defRPr>
            </a:lvl3pPr>
            <a:lvl4pPr marL="1600200" indent="-228600" defTabSz="950913" eaLnBrk="0" hangingPunct="0">
              <a:defRPr sz="2400">
                <a:solidFill>
                  <a:schemeClr val="tx1"/>
                </a:solidFill>
                <a:latin typeface="Times New Roman" charset="0"/>
                <a:ea typeface="ＭＳ Ｐゴシック" charset="0"/>
              </a:defRPr>
            </a:lvl4pPr>
            <a:lvl5pPr marL="2057400" indent="-228600" defTabSz="950913" eaLnBrk="0" hangingPunct="0">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81EB0CB4-BEF9-BA44-B980-8BF5A2D419F6}" type="slidenum">
              <a:rPr lang="en-US" sz="1200"/>
              <a:pPr/>
              <a:t>23</a:t>
            </a:fld>
            <a:endParaRPr lang="en-US" sz="1200"/>
          </a:p>
        </p:txBody>
      </p:sp>
      <p:sp>
        <p:nvSpPr>
          <p:cNvPr id="73731" name="Rectangle 2"/>
          <p:cNvSpPr>
            <a:spLocks noGrp="1" noRot="1" noChangeAspect="1" noChangeArrowheads="1" noTextEdit="1"/>
          </p:cNvSpPr>
          <p:nvPr>
            <p:ph type="sldImg"/>
          </p:nvPr>
        </p:nvSpPr>
        <p:spPr>
          <a:xfrm>
            <a:off x="1266825" y="727075"/>
            <a:ext cx="4783138" cy="3587750"/>
          </a:xfrm>
          <a:solidFill>
            <a:srgbClr val="FFFFFF"/>
          </a:solidFill>
          <a:ln/>
        </p:spPr>
      </p:sp>
      <p:sp>
        <p:nvSpPr>
          <p:cNvPr id="73732" name="Rectangle 3"/>
          <p:cNvSpPr>
            <a:spLocks noGrp="1" noChangeArrowheads="1"/>
          </p:cNvSpPr>
          <p:nvPr>
            <p:ph type="body" idx="1"/>
          </p:nvPr>
        </p:nvSpPr>
        <p:spPr>
          <a:xfrm>
            <a:off x="974725" y="4559300"/>
            <a:ext cx="5365750" cy="4319588"/>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p>
        </p:txBody>
      </p:sp>
    </p:spTree>
    <p:extLst>
      <p:ext uri="{BB962C8B-B14F-4D97-AF65-F5344CB8AC3E}">
        <p14:creationId xmlns:p14="http://schemas.microsoft.com/office/powerpoint/2010/main" val="17737866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lstStyle>
            <a:lvl1pPr defTabSz="950913" eaLnBrk="0" hangingPunct="0">
              <a:defRPr sz="2400">
                <a:solidFill>
                  <a:schemeClr val="tx1"/>
                </a:solidFill>
                <a:latin typeface="Times New Roman" charset="0"/>
                <a:ea typeface="ＭＳ Ｐゴシック" charset="0"/>
              </a:defRPr>
            </a:lvl1pPr>
            <a:lvl2pPr marL="742950" indent="-285750" defTabSz="950913" eaLnBrk="0" hangingPunct="0">
              <a:defRPr sz="2400">
                <a:solidFill>
                  <a:schemeClr val="tx1"/>
                </a:solidFill>
                <a:latin typeface="Times New Roman" charset="0"/>
                <a:ea typeface="ＭＳ Ｐゴシック" charset="0"/>
              </a:defRPr>
            </a:lvl2pPr>
            <a:lvl3pPr marL="1143000" indent="-228600" defTabSz="950913" eaLnBrk="0" hangingPunct="0">
              <a:defRPr sz="2400">
                <a:solidFill>
                  <a:schemeClr val="tx1"/>
                </a:solidFill>
                <a:latin typeface="Times New Roman" charset="0"/>
                <a:ea typeface="ＭＳ Ｐゴシック" charset="0"/>
              </a:defRPr>
            </a:lvl3pPr>
            <a:lvl4pPr marL="1600200" indent="-228600" defTabSz="950913" eaLnBrk="0" hangingPunct="0">
              <a:defRPr sz="2400">
                <a:solidFill>
                  <a:schemeClr val="tx1"/>
                </a:solidFill>
                <a:latin typeface="Times New Roman" charset="0"/>
                <a:ea typeface="ＭＳ Ｐゴシック" charset="0"/>
              </a:defRPr>
            </a:lvl4pPr>
            <a:lvl5pPr marL="2057400" indent="-228600" defTabSz="950913" eaLnBrk="0" hangingPunct="0">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E4B8F8F4-88DC-AD43-8665-78B426E52F33}" type="slidenum">
              <a:rPr lang="en-US" sz="1200"/>
              <a:pPr/>
              <a:t>24</a:t>
            </a:fld>
            <a:endParaRPr lang="en-US" sz="1200"/>
          </a:p>
        </p:txBody>
      </p:sp>
      <p:sp>
        <p:nvSpPr>
          <p:cNvPr id="74755" name="Rectangle 2"/>
          <p:cNvSpPr>
            <a:spLocks noGrp="1" noRot="1" noChangeAspect="1" noChangeArrowheads="1" noTextEdit="1"/>
          </p:cNvSpPr>
          <p:nvPr>
            <p:ph type="sldImg"/>
          </p:nvPr>
        </p:nvSpPr>
        <p:spPr>
          <a:xfrm>
            <a:off x="1266825" y="727075"/>
            <a:ext cx="4783138" cy="3587750"/>
          </a:xfrm>
          <a:solidFill>
            <a:srgbClr val="FFFFFF"/>
          </a:solidFill>
          <a:ln/>
        </p:spPr>
      </p:sp>
      <p:sp>
        <p:nvSpPr>
          <p:cNvPr id="74756" name="Rectangle 3"/>
          <p:cNvSpPr>
            <a:spLocks noGrp="1" noChangeArrowheads="1"/>
          </p:cNvSpPr>
          <p:nvPr>
            <p:ph type="body" idx="1"/>
          </p:nvPr>
        </p:nvSpPr>
        <p:spPr>
          <a:xfrm>
            <a:off x="974725" y="4559300"/>
            <a:ext cx="5365750" cy="4319588"/>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p>
        </p:txBody>
      </p:sp>
    </p:spTree>
    <p:extLst>
      <p:ext uri="{BB962C8B-B14F-4D97-AF65-F5344CB8AC3E}">
        <p14:creationId xmlns:p14="http://schemas.microsoft.com/office/powerpoint/2010/main" val="4026133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take 15 minutes</a:t>
            </a:r>
            <a:endParaRPr lang="en-US" dirty="0"/>
          </a:p>
        </p:txBody>
      </p:sp>
      <p:sp>
        <p:nvSpPr>
          <p:cNvPr id="4" name="Slide Number Placeholder 3"/>
          <p:cNvSpPr>
            <a:spLocks noGrp="1"/>
          </p:cNvSpPr>
          <p:nvPr>
            <p:ph type="sldNum" sz="quarter" idx="10"/>
          </p:nvPr>
        </p:nvSpPr>
        <p:spPr/>
        <p:txBody>
          <a:bodyPr/>
          <a:lstStyle/>
          <a:p>
            <a:fld id="{E3F14935-C881-AF49-9662-C30E6E11EAF2}" type="slidenum">
              <a:rPr lang="en-US" smtClean="0"/>
              <a:pPr/>
              <a:t>26</a:t>
            </a:fld>
            <a:endParaRPr lang="en-US"/>
          </a:p>
        </p:txBody>
      </p:sp>
    </p:spTree>
    <p:extLst>
      <p:ext uri="{BB962C8B-B14F-4D97-AF65-F5344CB8AC3E}">
        <p14:creationId xmlns:p14="http://schemas.microsoft.com/office/powerpoint/2010/main" val="42699355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take 15 minutes</a:t>
            </a:r>
            <a:endParaRPr lang="en-US" dirty="0"/>
          </a:p>
        </p:txBody>
      </p:sp>
      <p:sp>
        <p:nvSpPr>
          <p:cNvPr id="4" name="Slide Number Placeholder 3"/>
          <p:cNvSpPr>
            <a:spLocks noGrp="1"/>
          </p:cNvSpPr>
          <p:nvPr>
            <p:ph type="sldNum" sz="quarter" idx="10"/>
          </p:nvPr>
        </p:nvSpPr>
        <p:spPr/>
        <p:txBody>
          <a:bodyPr/>
          <a:lstStyle/>
          <a:p>
            <a:fld id="{E3F14935-C881-AF49-9662-C30E6E11EAF2}" type="slidenum">
              <a:rPr lang="en-US" smtClean="0"/>
              <a:pPr/>
              <a:t>27</a:t>
            </a:fld>
            <a:endParaRPr lang="en-US"/>
          </a:p>
        </p:txBody>
      </p:sp>
    </p:spTree>
    <p:extLst>
      <p:ext uri="{BB962C8B-B14F-4D97-AF65-F5344CB8AC3E}">
        <p14:creationId xmlns:p14="http://schemas.microsoft.com/office/powerpoint/2010/main" val="42699355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Collec</a:t>
            </a:r>
            <a:r>
              <a:rPr lang="en-US" baseline="0" dirty="0" smtClean="0"/>
              <a:t>t and discuss problems for 10 minutes</a:t>
            </a:r>
            <a:endParaRPr lang="en-US" dirty="0"/>
          </a:p>
        </p:txBody>
      </p:sp>
      <p:sp>
        <p:nvSpPr>
          <p:cNvPr id="4" name="Slide Number Placeholder 3"/>
          <p:cNvSpPr>
            <a:spLocks noGrp="1"/>
          </p:cNvSpPr>
          <p:nvPr>
            <p:ph type="sldNum" sz="quarter" idx="10"/>
          </p:nvPr>
        </p:nvSpPr>
        <p:spPr/>
        <p:txBody>
          <a:bodyPr/>
          <a:lstStyle/>
          <a:p>
            <a:fld id="{E3F14935-C881-AF49-9662-C30E6E11EAF2}" type="slidenum">
              <a:rPr lang="en-US" smtClean="0"/>
              <a:pPr/>
              <a:t>28</a:t>
            </a:fld>
            <a:endParaRPr lang="en-US"/>
          </a:p>
        </p:txBody>
      </p:sp>
    </p:spTree>
    <p:extLst>
      <p:ext uri="{BB962C8B-B14F-4D97-AF65-F5344CB8AC3E}">
        <p14:creationId xmlns:p14="http://schemas.microsoft.com/office/powerpoint/2010/main" val="35730161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lstStyle>
            <a:lvl1pPr defTabSz="950913" eaLnBrk="0" hangingPunct="0">
              <a:defRPr sz="2400">
                <a:solidFill>
                  <a:schemeClr val="tx1"/>
                </a:solidFill>
                <a:latin typeface="Times New Roman" charset="0"/>
                <a:ea typeface="ＭＳ Ｐゴシック" charset="0"/>
              </a:defRPr>
            </a:lvl1pPr>
            <a:lvl2pPr marL="742950" indent="-285750" defTabSz="950913" eaLnBrk="0" hangingPunct="0">
              <a:defRPr sz="2400">
                <a:solidFill>
                  <a:schemeClr val="tx1"/>
                </a:solidFill>
                <a:latin typeface="Times New Roman" charset="0"/>
                <a:ea typeface="ＭＳ Ｐゴシック" charset="0"/>
              </a:defRPr>
            </a:lvl2pPr>
            <a:lvl3pPr marL="1143000" indent="-228600" defTabSz="950913" eaLnBrk="0" hangingPunct="0">
              <a:defRPr sz="2400">
                <a:solidFill>
                  <a:schemeClr val="tx1"/>
                </a:solidFill>
                <a:latin typeface="Times New Roman" charset="0"/>
                <a:ea typeface="ＭＳ Ｐゴシック" charset="0"/>
              </a:defRPr>
            </a:lvl3pPr>
            <a:lvl4pPr marL="1600200" indent="-228600" defTabSz="950913" eaLnBrk="0" hangingPunct="0">
              <a:defRPr sz="2400">
                <a:solidFill>
                  <a:schemeClr val="tx1"/>
                </a:solidFill>
                <a:latin typeface="Times New Roman" charset="0"/>
                <a:ea typeface="ＭＳ Ｐゴシック" charset="0"/>
              </a:defRPr>
            </a:lvl4pPr>
            <a:lvl5pPr marL="2057400" indent="-228600" defTabSz="950913" eaLnBrk="0" hangingPunct="0">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BBBDEAC3-7ABF-2345-B14E-929D5E65B620}" type="slidenum">
              <a:rPr lang="en-US" sz="1200"/>
              <a:pPr/>
              <a:t>29</a:t>
            </a:fld>
            <a:endParaRPr lang="en-US" sz="1200"/>
          </a:p>
        </p:txBody>
      </p:sp>
      <p:sp>
        <p:nvSpPr>
          <p:cNvPr id="75779" name="Rectangle 2"/>
          <p:cNvSpPr>
            <a:spLocks noGrp="1" noRot="1" noChangeAspect="1" noChangeArrowheads="1" noTextEdit="1"/>
          </p:cNvSpPr>
          <p:nvPr>
            <p:ph type="sldImg"/>
          </p:nvPr>
        </p:nvSpPr>
        <p:spPr>
          <a:xfrm>
            <a:off x="1266825" y="725488"/>
            <a:ext cx="4786313" cy="3589337"/>
          </a:xfrm>
          <a:solidFill>
            <a:srgbClr val="FFFFFF"/>
          </a:solidFill>
          <a:ln/>
        </p:spPr>
      </p:sp>
      <p:sp>
        <p:nvSpPr>
          <p:cNvPr id="75780" name="Rectangle 3"/>
          <p:cNvSpPr>
            <a:spLocks noGrp="1" noChangeArrowheads="1"/>
          </p:cNvSpPr>
          <p:nvPr>
            <p:ph type="body" idx="1"/>
          </p:nvPr>
        </p:nvSpPr>
        <p:spPr>
          <a:xfrm>
            <a:off x="973138" y="4559300"/>
            <a:ext cx="5368925" cy="4321175"/>
          </a:xfrm>
          <a:solidFill>
            <a:srgbClr val="FFFFFF"/>
          </a:solidFill>
          <a:ln>
            <a:solidFill>
              <a:srgbClr val="000000"/>
            </a:solidFill>
          </a:ln>
          <a:extLst>
            <a:ext uri="{FAA26D3D-D897-4be2-8F04-BA451C77F1D7}">
              <ma14:placeholderFlag xmlns:ma14="http://schemas.microsoft.com/office/mac/drawingml/2011/main" xmlns="" val="1"/>
            </a:ext>
          </a:extLst>
        </p:spPr>
        <p:txBody>
          <a:bodyPr lIns="94353" tIns="47176" rIns="94353" bIns="47176"/>
          <a:lstStyle/>
          <a:p>
            <a:endParaRPr lang="en-US" dirty="0"/>
          </a:p>
        </p:txBody>
      </p:sp>
    </p:spTree>
    <p:extLst>
      <p:ext uri="{BB962C8B-B14F-4D97-AF65-F5344CB8AC3E}">
        <p14:creationId xmlns:p14="http://schemas.microsoft.com/office/powerpoint/2010/main" val="24696565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lstStyle>
            <a:lvl1pPr defTabSz="950913" eaLnBrk="0" hangingPunct="0">
              <a:defRPr sz="2400">
                <a:solidFill>
                  <a:schemeClr val="tx1"/>
                </a:solidFill>
                <a:latin typeface="Times New Roman" charset="0"/>
                <a:ea typeface="ＭＳ Ｐゴシック" charset="0"/>
              </a:defRPr>
            </a:lvl1pPr>
            <a:lvl2pPr marL="742950" indent="-285750" defTabSz="950913" eaLnBrk="0" hangingPunct="0">
              <a:defRPr sz="2400">
                <a:solidFill>
                  <a:schemeClr val="tx1"/>
                </a:solidFill>
                <a:latin typeface="Times New Roman" charset="0"/>
                <a:ea typeface="ＭＳ Ｐゴシック" charset="0"/>
              </a:defRPr>
            </a:lvl2pPr>
            <a:lvl3pPr marL="1143000" indent="-228600" defTabSz="950913" eaLnBrk="0" hangingPunct="0">
              <a:defRPr sz="2400">
                <a:solidFill>
                  <a:schemeClr val="tx1"/>
                </a:solidFill>
                <a:latin typeface="Times New Roman" charset="0"/>
                <a:ea typeface="ＭＳ Ｐゴシック" charset="0"/>
              </a:defRPr>
            </a:lvl3pPr>
            <a:lvl4pPr marL="1600200" indent="-228600" defTabSz="950913" eaLnBrk="0" hangingPunct="0">
              <a:defRPr sz="2400">
                <a:solidFill>
                  <a:schemeClr val="tx1"/>
                </a:solidFill>
                <a:latin typeface="Times New Roman" charset="0"/>
                <a:ea typeface="ＭＳ Ｐゴシック" charset="0"/>
              </a:defRPr>
            </a:lvl4pPr>
            <a:lvl5pPr marL="2057400" indent="-228600" defTabSz="950913" eaLnBrk="0" hangingPunct="0">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E4B8F8F4-88DC-AD43-8665-78B426E52F33}" type="slidenum">
              <a:rPr lang="en-US" sz="1200"/>
              <a:pPr/>
              <a:t>30</a:t>
            </a:fld>
            <a:endParaRPr lang="en-US" sz="1200"/>
          </a:p>
        </p:txBody>
      </p:sp>
      <p:sp>
        <p:nvSpPr>
          <p:cNvPr id="74755" name="Rectangle 2"/>
          <p:cNvSpPr>
            <a:spLocks noGrp="1" noRot="1" noChangeAspect="1" noChangeArrowheads="1" noTextEdit="1"/>
          </p:cNvSpPr>
          <p:nvPr>
            <p:ph type="sldImg"/>
          </p:nvPr>
        </p:nvSpPr>
        <p:spPr>
          <a:xfrm>
            <a:off x="1266825" y="727075"/>
            <a:ext cx="4783138" cy="3587750"/>
          </a:xfrm>
          <a:solidFill>
            <a:srgbClr val="FFFFFF"/>
          </a:solidFill>
          <a:ln/>
        </p:spPr>
      </p:sp>
      <p:sp>
        <p:nvSpPr>
          <p:cNvPr id="74756" name="Rectangle 3"/>
          <p:cNvSpPr>
            <a:spLocks noGrp="1" noChangeArrowheads="1"/>
          </p:cNvSpPr>
          <p:nvPr>
            <p:ph type="body" idx="1"/>
          </p:nvPr>
        </p:nvSpPr>
        <p:spPr>
          <a:xfrm>
            <a:off x="974725" y="4559300"/>
            <a:ext cx="5365750" cy="4319588"/>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p>
        </p:txBody>
      </p:sp>
    </p:spTree>
    <p:extLst>
      <p:ext uri="{BB962C8B-B14F-4D97-AF65-F5344CB8AC3E}">
        <p14:creationId xmlns:p14="http://schemas.microsoft.com/office/powerpoint/2010/main" val="402613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Mecca Phone</a:t>
            </a:r>
            <a:endParaRPr lang="en-US" dirty="0"/>
          </a:p>
        </p:txBody>
      </p:sp>
      <p:sp>
        <p:nvSpPr>
          <p:cNvPr id="4" name="Slide Number Placeholder 3"/>
          <p:cNvSpPr>
            <a:spLocks noGrp="1"/>
          </p:cNvSpPr>
          <p:nvPr>
            <p:ph type="sldNum" sz="quarter" idx="10"/>
          </p:nvPr>
        </p:nvSpPr>
        <p:spPr/>
        <p:txBody>
          <a:bodyPr/>
          <a:lstStyle/>
          <a:p>
            <a:fld id="{F15B023B-A5DD-4615-B2B5-95B18B13BE21}" type="slidenum">
              <a:rPr lang="en-US" smtClean="0"/>
              <a:pPr/>
              <a:t>3</a:t>
            </a:fld>
            <a:endParaRPr lang="en-US" dirty="0"/>
          </a:p>
        </p:txBody>
      </p:sp>
    </p:spTree>
    <p:extLst>
      <p:ext uri="{BB962C8B-B14F-4D97-AF65-F5344CB8AC3E}">
        <p14:creationId xmlns:p14="http://schemas.microsoft.com/office/powerpoint/2010/main" val="11859083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Cornell class results with number having found that problem in parenthesis</a:t>
            </a:r>
            <a:endParaRPr lang="en-US" dirty="0"/>
          </a:p>
        </p:txBody>
      </p:sp>
      <p:sp>
        <p:nvSpPr>
          <p:cNvPr id="4" name="Slide Number Placeholder 3"/>
          <p:cNvSpPr>
            <a:spLocks noGrp="1"/>
          </p:cNvSpPr>
          <p:nvPr>
            <p:ph type="sldNum" sz="quarter" idx="10"/>
          </p:nvPr>
        </p:nvSpPr>
        <p:spPr/>
        <p:txBody>
          <a:bodyPr/>
          <a:lstStyle/>
          <a:p>
            <a:fld id="{E3F14935-C881-AF49-9662-C30E6E11EAF2}" type="slidenum">
              <a:rPr lang="en-US" smtClean="0"/>
              <a:pPr/>
              <a:t>31</a:t>
            </a:fld>
            <a:endParaRPr lang="en-US"/>
          </a:p>
        </p:txBody>
      </p:sp>
    </p:spTree>
    <p:extLst>
      <p:ext uri="{BB962C8B-B14F-4D97-AF65-F5344CB8AC3E}">
        <p14:creationId xmlns:p14="http://schemas.microsoft.com/office/powerpoint/2010/main" val="4273750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Works on some non-smart phones… allowed it to really take off in the developing world</a:t>
            </a:r>
            <a:endParaRPr lang="en-US" dirty="0"/>
          </a:p>
        </p:txBody>
      </p:sp>
      <p:sp>
        <p:nvSpPr>
          <p:cNvPr id="4" name="Slide Number Placeholder 3"/>
          <p:cNvSpPr>
            <a:spLocks noGrp="1"/>
          </p:cNvSpPr>
          <p:nvPr>
            <p:ph type="sldNum" sz="quarter" idx="10"/>
          </p:nvPr>
        </p:nvSpPr>
        <p:spPr/>
        <p:txBody>
          <a:bodyPr/>
          <a:lstStyle/>
          <a:p>
            <a:fld id="{F15B023B-A5DD-4615-B2B5-95B18B13BE21}" type="slidenum">
              <a:rPr lang="en-US" smtClean="0"/>
              <a:pPr/>
              <a:t>4</a:t>
            </a:fld>
            <a:endParaRPr lang="en-US" dirty="0"/>
          </a:p>
        </p:txBody>
      </p:sp>
    </p:spTree>
    <p:extLst>
      <p:ext uri="{BB962C8B-B14F-4D97-AF65-F5344CB8AC3E}">
        <p14:creationId xmlns:p14="http://schemas.microsoft.com/office/powerpoint/2010/main" val="1833279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5B023B-A5DD-4615-B2B5-95B18B13BE21}" type="slidenum">
              <a:rPr lang="en-US" smtClean="0"/>
              <a:pPr/>
              <a:t>5</a:t>
            </a:fld>
            <a:endParaRPr lang="en-US" dirty="0"/>
          </a:p>
        </p:txBody>
      </p:sp>
    </p:spTree>
    <p:extLst>
      <p:ext uri="{BB962C8B-B14F-4D97-AF65-F5344CB8AC3E}">
        <p14:creationId xmlns:p14="http://schemas.microsoft.com/office/powerpoint/2010/main" val="3804925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9013" eaLnBrk="0" hangingPunct="0">
              <a:defRPr sz="2400">
                <a:solidFill>
                  <a:schemeClr val="tx1"/>
                </a:solidFill>
                <a:latin typeface="Times New Roman" charset="0"/>
                <a:ea typeface="ＭＳ Ｐゴシック" charset="0"/>
                <a:cs typeface="ＭＳ Ｐゴシック" charset="0"/>
              </a:defRPr>
            </a:lvl1pPr>
            <a:lvl2pPr marL="742950" indent="-285750" defTabSz="989013" eaLnBrk="0" hangingPunct="0">
              <a:defRPr sz="2400">
                <a:solidFill>
                  <a:schemeClr val="tx1"/>
                </a:solidFill>
                <a:latin typeface="Times New Roman" charset="0"/>
                <a:ea typeface="ＭＳ Ｐゴシック" charset="0"/>
              </a:defRPr>
            </a:lvl2pPr>
            <a:lvl3pPr marL="1143000" indent="-228600" defTabSz="989013" eaLnBrk="0" hangingPunct="0">
              <a:defRPr sz="2400">
                <a:solidFill>
                  <a:schemeClr val="tx1"/>
                </a:solidFill>
                <a:latin typeface="Times New Roman" charset="0"/>
                <a:ea typeface="ＭＳ Ｐゴシック" charset="0"/>
              </a:defRPr>
            </a:lvl3pPr>
            <a:lvl4pPr marL="1600200" indent="-228600" defTabSz="989013" eaLnBrk="0" hangingPunct="0">
              <a:defRPr sz="2400">
                <a:solidFill>
                  <a:schemeClr val="tx1"/>
                </a:solidFill>
                <a:latin typeface="Times New Roman" charset="0"/>
                <a:ea typeface="ＭＳ Ｐゴシック" charset="0"/>
              </a:defRPr>
            </a:lvl4pPr>
            <a:lvl5pPr marL="2057400" indent="-228600" defTabSz="989013" eaLnBrk="0" hangingPunct="0">
              <a:defRPr sz="2400">
                <a:solidFill>
                  <a:schemeClr val="tx1"/>
                </a:solidFill>
                <a:latin typeface="Times New Roman" charset="0"/>
                <a:ea typeface="ＭＳ Ｐゴシック" charset="0"/>
              </a:defRPr>
            </a:lvl5pPr>
            <a:lvl6pPr marL="2514600" indent="-228600" defTabSz="9890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90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90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9013" eaLnBrk="0" fontAlgn="base" hangingPunct="0">
              <a:spcBef>
                <a:spcPct val="0"/>
              </a:spcBef>
              <a:spcAft>
                <a:spcPct val="0"/>
              </a:spcAft>
              <a:defRPr sz="2400">
                <a:solidFill>
                  <a:schemeClr val="tx1"/>
                </a:solidFill>
                <a:latin typeface="Times New Roman" charset="0"/>
                <a:ea typeface="ＭＳ Ｐゴシック" charset="0"/>
              </a:defRPr>
            </a:lvl9pPr>
          </a:lstStyle>
          <a:p>
            <a:fld id="{D12ACAED-4740-6749-8DEE-FF6A5ACD037D}" type="slidenum">
              <a:rPr lang="en-US" sz="1000"/>
              <a:pPr/>
              <a:t>6</a:t>
            </a:fld>
            <a:endParaRPr lang="en-US" sz="1000"/>
          </a:p>
        </p:txBody>
      </p:sp>
      <p:sp>
        <p:nvSpPr>
          <p:cNvPr id="72706" name="Rectangle 2"/>
          <p:cNvSpPr>
            <a:spLocks noGrp="1" noRot="1" noChangeAspect="1" noChangeArrowheads="1" noTextEdit="1"/>
          </p:cNvSpPr>
          <p:nvPr>
            <p:ph type="sldImg"/>
          </p:nvPr>
        </p:nvSpPr>
        <p:spPr>
          <a:ln cap="flat"/>
        </p:spPr>
      </p:sp>
      <p:sp>
        <p:nvSpPr>
          <p:cNvPr id="7270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baseline="0" dirty="0" smtClean="0"/>
          </a:p>
          <a:p>
            <a:r>
              <a:rPr lang="en-US" dirty="0" smtClean="0"/>
              <a:t>Today I’m going to tell you about a useful technique in the evaluation of the</a:t>
            </a:r>
            <a:r>
              <a:rPr lang="en-US" baseline="0" dirty="0" smtClean="0"/>
              <a:t> DESIGN of software products…</a:t>
            </a:r>
          </a:p>
        </p:txBody>
      </p:sp>
    </p:spTree>
    <p:extLst>
      <p:ext uri="{BB962C8B-B14F-4D97-AF65-F5344CB8AC3E}">
        <p14:creationId xmlns:p14="http://schemas.microsoft.com/office/powerpoint/2010/main" val="732579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lstStyle>
            <a:lvl1pPr defTabSz="950913" eaLnBrk="0" hangingPunct="0">
              <a:defRPr sz="2400">
                <a:solidFill>
                  <a:schemeClr val="tx1"/>
                </a:solidFill>
                <a:latin typeface="Times New Roman" charset="0"/>
                <a:ea typeface="ＭＳ Ｐゴシック" charset="0"/>
              </a:defRPr>
            </a:lvl1pPr>
            <a:lvl2pPr marL="742950" indent="-285750" defTabSz="950913" eaLnBrk="0" hangingPunct="0">
              <a:defRPr sz="2400">
                <a:solidFill>
                  <a:schemeClr val="tx1"/>
                </a:solidFill>
                <a:latin typeface="Times New Roman" charset="0"/>
                <a:ea typeface="ＭＳ Ｐゴシック" charset="0"/>
              </a:defRPr>
            </a:lvl2pPr>
            <a:lvl3pPr marL="1143000" indent="-228600" defTabSz="950913" eaLnBrk="0" hangingPunct="0">
              <a:defRPr sz="2400">
                <a:solidFill>
                  <a:schemeClr val="tx1"/>
                </a:solidFill>
                <a:latin typeface="Times New Roman" charset="0"/>
                <a:ea typeface="ＭＳ Ｐゴシック" charset="0"/>
              </a:defRPr>
            </a:lvl3pPr>
            <a:lvl4pPr marL="1600200" indent="-228600" defTabSz="950913" eaLnBrk="0" hangingPunct="0">
              <a:defRPr sz="2400">
                <a:solidFill>
                  <a:schemeClr val="tx1"/>
                </a:solidFill>
                <a:latin typeface="Times New Roman" charset="0"/>
                <a:ea typeface="ＭＳ Ｐゴシック" charset="0"/>
              </a:defRPr>
            </a:lvl4pPr>
            <a:lvl5pPr marL="2057400" indent="-228600" defTabSz="950913" eaLnBrk="0" hangingPunct="0">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C8318C06-B258-A94F-9B49-BB773ADF5FAB}" type="slidenum">
              <a:rPr lang="en-US" sz="1200"/>
              <a:pPr/>
              <a:t>7</a:t>
            </a:fld>
            <a:endParaRPr lang="en-US" sz="1200"/>
          </a:p>
        </p:txBody>
      </p:sp>
      <p:sp>
        <p:nvSpPr>
          <p:cNvPr id="47107" name="Rectangle 2"/>
          <p:cNvSpPr>
            <a:spLocks noGrp="1" noRot="1" noChangeAspect="1" noChangeArrowheads="1" noTextEdit="1"/>
          </p:cNvSpPr>
          <p:nvPr>
            <p:ph type="sldImg"/>
          </p:nvPr>
        </p:nvSpPr>
        <p:spPr>
          <a:xfrm>
            <a:off x="1266825" y="727075"/>
            <a:ext cx="4783138" cy="3587750"/>
          </a:xfrm>
          <a:ln w="12700" cap="flat">
            <a:solidFill>
              <a:schemeClr val="tx1"/>
            </a:solidFill>
          </a:ln>
        </p:spPr>
      </p:sp>
      <p:sp>
        <p:nvSpPr>
          <p:cNvPr id="47108" name="Rectangle 3"/>
          <p:cNvSpPr>
            <a:spLocks noGrp="1" noChangeArrowheads="1"/>
          </p:cNvSpPr>
          <p:nvPr>
            <p:ph type="body" idx="1"/>
          </p:nvPr>
        </p:nvSpPr>
        <p:spPr>
          <a:xfrm>
            <a:off x="974725" y="4559300"/>
            <a:ext cx="5365750" cy="4319588"/>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lIns="99367" tIns="50525" rIns="99367" bIns="50525"/>
          <a:lstStyle/>
          <a:p>
            <a:pPr defTabSz="958850">
              <a:spcBef>
                <a:spcPct val="0"/>
              </a:spcBef>
            </a:pPr>
            <a:endParaRPr lang="en-US" sz="2500" dirty="0"/>
          </a:p>
        </p:txBody>
      </p:sp>
    </p:spTree>
    <p:extLst>
      <p:ext uri="{BB962C8B-B14F-4D97-AF65-F5344CB8AC3E}">
        <p14:creationId xmlns:p14="http://schemas.microsoft.com/office/powerpoint/2010/main" val="1415922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556" eaLnBrk="0" hangingPunct="0">
              <a:defRPr sz="3300" b="1">
                <a:solidFill>
                  <a:srgbClr val="4A5870"/>
                </a:solidFill>
                <a:latin typeface="Arial" pitchFamily="34" charset="0"/>
                <a:ea typeface="ＭＳ Ｐゴシック" pitchFamily="34" charset="-128"/>
              </a:defRPr>
            </a:lvl1pPr>
            <a:lvl2pPr marL="771925" indent="-296894" defTabSz="966556" eaLnBrk="0" hangingPunct="0">
              <a:defRPr sz="3300" b="1">
                <a:solidFill>
                  <a:srgbClr val="4A5870"/>
                </a:solidFill>
                <a:latin typeface="Arial" pitchFamily="34" charset="0"/>
                <a:ea typeface="ＭＳ Ｐゴシック" pitchFamily="34" charset="-128"/>
              </a:defRPr>
            </a:lvl2pPr>
            <a:lvl3pPr marL="1187577" indent="-237515" defTabSz="966556" eaLnBrk="0" hangingPunct="0">
              <a:defRPr sz="3300" b="1">
                <a:solidFill>
                  <a:srgbClr val="4A5870"/>
                </a:solidFill>
                <a:latin typeface="Arial" pitchFamily="34" charset="0"/>
                <a:ea typeface="ＭＳ Ｐゴシック" pitchFamily="34" charset="-128"/>
              </a:defRPr>
            </a:lvl3pPr>
            <a:lvl4pPr marL="1662608" indent="-237515" defTabSz="966556" eaLnBrk="0" hangingPunct="0">
              <a:defRPr sz="3300" b="1">
                <a:solidFill>
                  <a:srgbClr val="4A5870"/>
                </a:solidFill>
                <a:latin typeface="Arial" pitchFamily="34" charset="0"/>
                <a:ea typeface="ＭＳ Ｐゴシック" pitchFamily="34" charset="-128"/>
              </a:defRPr>
            </a:lvl4pPr>
            <a:lvl5pPr marL="2137639" indent="-237515" defTabSz="966556" eaLnBrk="0" hangingPunct="0">
              <a:defRPr sz="3300" b="1">
                <a:solidFill>
                  <a:srgbClr val="4A5870"/>
                </a:solidFill>
                <a:latin typeface="Arial" pitchFamily="34" charset="0"/>
                <a:ea typeface="ＭＳ Ｐゴシック" pitchFamily="34" charset="-128"/>
              </a:defRPr>
            </a:lvl5pPr>
            <a:lvl6pPr marL="2612669" indent="-237515" defTabSz="966556" eaLnBrk="0" fontAlgn="base" hangingPunct="0">
              <a:spcBef>
                <a:spcPct val="20000"/>
              </a:spcBef>
              <a:spcAft>
                <a:spcPct val="0"/>
              </a:spcAft>
              <a:buChar char="•"/>
              <a:defRPr sz="3300" b="1">
                <a:solidFill>
                  <a:srgbClr val="4A5870"/>
                </a:solidFill>
                <a:latin typeface="Arial" pitchFamily="34" charset="0"/>
                <a:ea typeface="ＭＳ Ｐゴシック" pitchFamily="34" charset="-128"/>
              </a:defRPr>
            </a:lvl6pPr>
            <a:lvl7pPr marL="3087700" indent="-237515" defTabSz="966556" eaLnBrk="0" fontAlgn="base" hangingPunct="0">
              <a:spcBef>
                <a:spcPct val="20000"/>
              </a:spcBef>
              <a:spcAft>
                <a:spcPct val="0"/>
              </a:spcAft>
              <a:buChar char="•"/>
              <a:defRPr sz="3300" b="1">
                <a:solidFill>
                  <a:srgbClr val="4A5870"/>
                </a:solidFill>
                <a:latin typeface="Arial" pitchFamily="34" charset="0"/>
                <a:ea typeface="ＭＳ Ｐゴシック" pitchFamily="34" charset="-128"/>
              </a:defRPr>
            </a:lvl7pPr>
            <a:lvl8pPr marL="3562731" indent="-237515" defTabSz="966556" eaLnBrk="0" fontAlgn="base" hangingPunct="0">
              <a:spcBef>
                <a:spcPct val="20000"/>
              </a:spcBef>
              <a:spcAft>
                <a:spcPct val="0"/>
              </a:spcAft>
              <a:buChar char="•"/>
              <a:defRPr sz="3300" b="1">
                <a:solidFill>
                  <a:srgbClr val="4A5870"/>
                </a:solidFill>
                <a:latin typeface="Arial" pitchFamily="34" charset="0"/>
                <a:ea typeface="ＭＳ Ｐゴシック" pitchFamily="34" charset="-128"/>
              </a:defRPr>
            </a:lvl8pPr>
            <a:lvl9pPr marL="4037762" indent="-237515" defTabSz="966556" eaLnBrk="0" fontAlgn="base" hangingPunct="0">
              <a:spcBef>
                <a:spcPct val="20000"/>
              </a:spcBef>
              <a:spcAft>
                <a:spcPct val="0"/>
              </a:spcAft>
              <a:buChar char="•"/>
              <a:defRPr sz="3300" b="1">
                <a:solidFill>
                  <a:srgbClr val="4A5870"/>
                </a:solidFill>
                <a:latin typeface="Arial" pitchFamily="34" charset="0"/>
                <a:ea typeface="ＭＳ Ｐゴシック" pitchFamily="34" charset="-128"/>
              </a:defRPr>
            </a:lvl9pPr>
          </a:lstStyle>
          <a:p>
            <a:pPr eaLnBrk="1" hangingPunct="1"/>
            <a:fld id="{5A8BA536-0F3B-43BC-81CB-E86E8081A887}" type="slidenum">
              <a:rPr lang="en-US" sz="1200" b="0">
                <a:solidFill>
                  <a:schemeClr val="tx1"/>
                </a:solidFill>
                <a:latin typeface="Times New Roman" pitchFamily="18" charset="0"/>
              </a:rPr>
              <a:pPr eaLnBrk="1" hangingPunct="1"/>
              <a:t>8</a:t>
            </a:fld>
            <a:endParaRPr lang="en-US" sz="1200" b="0">
              <a:solidFill>
                <a:schemeClr val="tx1"/>
              </a:solidFill>
              <a:latin typeface="Times New Roman" pitchFamily="18" charset="0"/>
            </a:endParaRPr>
          </a:p>
        </p:txBody>
      </p:sp>
      <p:sp>
        <p:nvSpPr>
          <p:cNvPr id="120834" name="Rectangle 2"/>
          <p:cNvSpPr>
            <a:spLocks noGrp="1" noRot="1" noChangeAspect="1" noChangeArrowheads="1" noTextEdit="1"/>
          </p:cNvSpPr>
          <p:nvPr>
            <p:ph type="sldImg"/>
          </p:nvPr>
        </p:nvSpPr>
        <p:spPr>
          <a:xfrm>
            <a:off x="1266825" y="727075"/>
            <a:ext cx="4781550" cy="3586163"/>
          </a:xfrm>
          <a:ln w="12700" cap="flat">
            <a:solidFill>
              <a:schemeClr val="tx1"/>
            </a:solidFill>
          </a:ln>
        </p:spPr>
      </p:sp>
      <p:sp>
        <p:nvSpPr>
          <p:cNvPr id="120835" name="Rectangle 3"/>
          <p:cNvSpPr>
            <a:spLocks noGrp="1" noChangeArrowheads="1"/>
          </p:cNvSpPr>
          <p:nvPr>
            <p:ph type="body" idx="1"/>
          </p:nvPr>
        </p:nvSpPr>
        <p:spPr>
          <a:xfrm>
            <a:off x="974144" y="4560899"/>
            <a:ext cx="5366914" cy="43179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9003" tIns="50341" rIns="99003" bIns="50341"/>
          <a:lstStyle/>
          <a:p>
            <a:pPr defTabSz="1004493">
              <a:spcBef>
                <a:spcPct val="0"/>
              </a:spcBef>
            </a:pPr>
            <a:endParaRPr lang="en-US" sz="2600">
              <a:ea typeface="ＭＳ Ｐゴシック" pitchFamily="34" charset="-128"/>
            </a:endParaRPr>
          </a:p>
        </p:txBody>
      </p:sp>
    </p:spTree>
    <p:extLst>
      <p:ext uri="{BB962C8B-B14F-4D97-AF65-F5344CB8AC3E}">
        <p14:creationId xmlns:p14="http://schemas.microsoft.com/office/powerpoint/2010/main" val="28828023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77900" eaLnBrk="0" hangingPunct="0">
              <a:defRPr sz="2400">
                <a:solidFill>
                  <a:schemeClr val="tx1"/>
                </a:solidFill>
                <a:latin typeface="Times New Roman" pitchFamily="18" charset="0"/>
                <a:ea typeface="ＭＳ Ｐゴシック" pitchFamily="34" charset="-128"/>
              </a:defRPr>
            </a:lvl1pPr>
            <a:lvl2pPr marL="742950" indent="-285750" defTabSz="977900" eaLnBrk="0" hangingPunct="0">
              <a:defRPr sz="2400">
                <a:solidFill>
                  <a:schemeClr val="tx1"/>
                </a:solidFill>
                <a:latin typeface="Times New Roman" pitchFamily="18" charset="0"/>
                <a:ea typeface="ＭＳ Ｐゴシック" pitchFamily="34" charset="-128"/>
              </a:defRPr>
            </a:lvl2pPr>
            <a:lvl3pPr marL="1143000" indent="-228600" defTabSz="977900" eaLnBrk="0" hangingPunct="0">
              <a:defRPr sz="2400">
                <a:solidFill>
                  <a:schemeClr val="tx1"/>
                </a:solidFill>
                <a:latin typeface="Times New Roman" pitchFamily="18" charset="0"/>
                <a:ea typeface="ＭＳ Ｐゴシック" pitchFamily="34" charset="-128"/>
              </a:defRPr>
            </a:lvl3pPr>
            <a:lvl4pPr marL="1600200" indent="-228600" defTabSz="977900" eaLnBrk="0" hangingPunct="0">
              <a:defRPr sz="2400">
                <a:solidFill>
                  <a:schemeClr val="tx1"/>
                </a:solidFill>
                <a:latin typeface="Times New Roman" pitchFamily="18" charset="0"/>
                <a:ea typeface="ＭＳ Ｐゴシック" pitchFamily="34" charset="-128"/>
              </a:defRPr>
            </a:lvl4pPr>
            <a:lvl5pPr marL="2057400" indent="-228600" defTabSz="977900" eaLnBrk="0" hangingPunct="0">
              <a:defRPr sz="2400">
                <a:solidFill>
                  <a:schemeClr val="tx1"/>
                </a:solidFill>
                <a:latin typeface="Times New Roman" pitchFamily="18" charset="0"/>
                <a:ea typeface="ＭＳ Ｐゴシック" pitchFamily="34" charset="-128"/>
              </a:defRPr>
            </a:lvl5pPr>
            <a:lvl6pPr marL="2514600" indent="-228600" defTabSz="9779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defTabSz="9779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defTabSz="9779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defTabSz="9779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fld id="{E5B9EF5F-7648-4EED-B1A3-725A96AE4E3D}" type="slidenum">
              <a:rPr lang="en-US" sz="1000"/>
              <a:pPr/>
              <a:t>9</a:t>
            </a:fld>
            <a:endParaRPr lang="en-US" sz="1000"/>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949325" rtl="0" eaLnBrk="0" fontAlgn="base" latinLnBrk="0" hangingPunct="0">
              <a:lnSpc>
                <a:spcPct val="100000"/>
              </a:lnSpc>
              <a:spcBef>
                <a:spcPct val="30000"/>
              </a:spcBef>
              <a:spcAft>
                <a:spcPct val="0"/>
              </a:spcAft>
              <a:buClrTx/>
              <a:buSzTx/>
              <a:buFontTx/>
              <a:buNone/>
              <a:tabLst/>
              <a:defRPr/>
            </a:pPr>
            <a:r>
              <a:rPr kumimoji="1" lang="en-US" sz="1200" b="0" i="0" kern="1200" dirty="0" smtClean="0">
                <a:solidFill>
                  <a:schemeClr val="tx1"/>
                </a:solidFill>
                <a:effectLst/>
                <a:latin typeface="Times New Roman" pitchFamily="18" charset="0"/>
                <a:ea typeface="ＭＳ Ｐゴシック" charset="0"/>
                <a:cs typeface="ＭＳ Ｐゴシック" charset="0"/>
              </a:rPr>
              <a:t>1) "wizard of </a:t>
            </a:r>
            <a:r>
              <a:rPr kumimoji="1" lang="en-US" sz="1200" b="0" i="0" kern="1200" dirty="0" err="1" smtClean="0">
                <a:solidFill>
                  <a:schemeClr val="tx1"/>
                </a:solidFill>
                <a:effectLst/>
                <a:latin typeface="Times New Roman" pitchFamily="18" charset="0"/>
                <a:ea typeface="ＭＳ Ｐゴシック" charset="0"/>
                <a:cs typeface="ＭＳ Ｐゴシック" charset="0"/>
              </a:rPr>
              <a:t>oz</a:t>
            </a:r>
            <a:r>
              <a:rPr kumimoji="1" lang="en-US" sz="1200" b="0" i="0" kern="1200" dirty="0" smtClean="0">
                <a:solidFill>
                  <a:schemeClr val="tx1"/>
                </a:solidFill>
                <a:effectLst/>
                <a:latin typeface="Times New Roman" pitchFamily="18" charset="0"/>
                <a:ea typeface="ＭＳ Ｐゴシック" charset="0"/>
                <a:cs typeface="ＭＳ Ｐゴシック" charset="0"/>
              </a:rPr>
              <a:t>" is when you use a person or some other way to fake an interaction that has not been implemented yet.  An early example of this in computing was when designing a speech-based UI, to use a human to do the recognition and even output to simulate a functioning system before it is built. Similar things have been done for handwriting recognition. Today, you could imagine that if your application needed working location-sensing features that weren't accurate enough yet or maybe even some more complicated machine learning feature that didn't exist yet, you could have a person (not the end-user) select it from a menu and have that impact the experience of a user testing your application. To the end-user it would appear as if your application worked as designed.</a:t>
            </a:r>
          </a:p>
          <a:p>
            <a:endParaRPr lang="en-US" dirty="0" smtClean="0">
              <a:ea typeface="ＭＳ Ｐゴシック" pitchFamily="34" charset="-128"/>
            </a:endParaRPr>
          </a:p>
        </p:txBody>
      </p:sp>
    </p:spTree>
    <p:extLst>
      <p:ext uri="{BB962C8B-B14F-4D97-AF65-F5344CB8AC3E}">
        <p14:creationId xmlns:p14="http://schemas.microsoft.com/office/powerpoint/2010/main" val="4068131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9" name="Rectangle 8"/>
          <p:cNvSpPr/>
          <p:nvPr/>
        </p:nvSpPr>
        <p:spPr bwMode="auto">
          <a:xfrm rot="10800000">
            <a:off x="0" y="0"/>
            <a:ext cx="9144000" cy="464008"/>
          </a:xfrm>
          <a:prstGeom prst="rect">
            <a:avLst/>
          </a:prstGeom>
          <a:gradFill flip="none" rotWithShape="1">
            <a:gsLst>
              <a:gs pos="100000">
                <a:srgbClr val="000000">
                  <a:alpha val="8000"/>
                </a:srgbClr>
              </a:gs>
              <a:gs pos="82000">
                <a:srgbClr val="000000">
                  <a:alpha val="0"/>
                </a:srgbClr>
              </a:gs>
            </a:gsLst>
            <a:lin ang="16200000" scaled="0"/>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3" name="Text Box 3"/>
          <p:cNvSpPr txBox="1">
            <a:spLocks noChangeArrowheads="1"/>
          </p:cNvSpPr>
          <p:nvPr/>
        </p:nvSpPr>
        <p:spPr bwMode="auto">
          <a:xfrm>
            <a:off x="753998" y="3892718"/>
            <a:ext cx="6019800" cy="1200328"/>
          </a:xfrm>
          <a:prstGeom prst="rect">
            <a:avLst/>
          </a:prstGeom>
          <a:noFill/>
          <a:ln w="9525">
            <a:noFill/>
            <a:miter lim="800000"/>
            <a:headEnd/>
            <a:tailEnd/>
          </a:ln>
          <a:effectLst/>
        </p:spPr>
        <p:txBody>
          <a:bodyPr wrap="square">
            <a:spAutoFit/>
          </a:bodyPr>
          <a:lstStyle/>
          <a:p>
            <a:pPr algn="l">
              <a:defRPr/>
            </a:pPr>
            <a:r>
              <a:rPr lang="en-US" dirty="0">
                <a:solidFill>
                  <a:srgbClr val="6D6D6D"/>
                </a:solidFill>
                <a:latin typeface="Helvetica"/>
                <a:ea typeface="+mn-ea"/>
                <a:cs typeface="Helvetica"/>
              </a:rPr>
              <a:t>Prof. James A. Landay</a:t>
            </a:r>
          </a:p>
          <a:p>
            <a:pPr algn="l">
              <a:defRPr/>
            </a:pPr>
            <a:r>
              <a:rPr lang="en-US" dirty="0" smtClean="0">
                <a:solidFill>
                  <a:srgbClr val="6D6D6D"/>
                </a:solidFill>
                <a:latin typeface="Helvetica"/>
                <a:ea typeface="+mn-ea"/>
                <a:cs typeface="Helvetica"/>
              </a:rPr>
              <a:t>Computer Science Department</a:t>
            </a:r>
          </a:p>
          <a:p>
            <a:pPr algn="l">
              <a:defRPr/>
            </a:pPr>
            <a:r>
              <a:rPr lang="en-US" dirty="0" smtClean="0">
                <a:solidFill>
                  <a:srgbClr val="6D6D6D"/>
                </a:solidFill>
                <a:latin typeface="Helvetica"/>
                <a:ea typeface="+mn-ea"/>
                <a:cs typeface="Helvetica"/>
              </a:rPr>
              <a:t>Stanford University</a:t>
            </a:r>
            <a:endParaRPr lang="en-US" dirty="0">
              <a:solidFill>
                <a:srgbClr val="6D6D6D"/>
              </a:solidFill>
              <a:latin typeface="Helvetica"/>
              <a:ea typeface="+mn-ea"/>
              <a:cs typeface="Helvetica"/>
            </a:endParaRPr>
          </a:p>
        </p:txBody>
      </p:sp>
      <p:sp>
        <p:nvSpPr>
          <p:cNvPr id="297986" name="Rectangle 2"/>
          <p:cNvSpPr>
            <a:spLocks noGrp="1" noChangeArrowheads="1"/>
          </p:cNvSpPr>
          <p:nvPr>
            <p:ph type="ctrTitle" hasCustomPrompt="1"/>
          </p:nvPr>
        </p:nvSpPr>
        <p:spPr>
          <a:xfrm>
            <a:off x="753998" y="2102662"/>
            <a:ext cx="8077200" cy="1143000"/>
          </a:xfrm>
        </p:spPr>
        <p:txBody>
          <a:bodyPr/>
          <a:lstStyle>
            <a:lvl1pPr>
              <a:defRPr>
                <a:solidFill>
                  <a:srgbClr val="5A5A5A"/>
                </a:solidFill>
              </a:defRPr>
            </a:lvl1pPr>
          </a:lstStyle>
          <a:p>
            <a:r>
              <a:rPr lang="en-US" dirty="0" smtClean="0"/>
              <a:t>TITLE</a:t>
            </a:r>
            <a:endParaRPr lang="en-US" dirty="0"/>
          </a:p>
        </p:txBody>
      </p:sp>
      <p:sp>
        <p:nvSpPr>
          <p:cNvPr id="6" name="Text Box 3"/>
          <p:cNvSpPr txBox="1">
            <a:spLocks noChangeArrowheads="1"/>
          </p:cNvSpPr>
          <p:nvPr/>
        </p:nvSpPr>
        <p:spPr bwMode="auto">
          <a:xfrm>
            <a:off x="753998" y="4922792"/>
            <a:ext cx="5983653" cy="1200329"/>
          </a:xfrm>
          <a:prstGeom prst="rect">
            <a:avLst/>
          </a:prstGeom>
          <a:noFill/>
          <a:ln w="9525">
            <a:noFill/>
            <a:miter lim="800000"/>
            <a:headEnd/>
            <a:tailEnd/>
          </a:ln>
          <a:effectLst/>
        </p:spPr>
        <p:txBody>
          <a:bodyPr wrap="square">
            <a:spAutoFit/>
          </a:bodyPr>
          <a:lstStyle/>
          <a:p>
            <a:pPr algn="r">
              <a:defRPr/>
            </a:pPr>
            <a:endParaRPr lang="en-US" dirty="0" smtClean="0">
              <a:solidFill>
                <a:srgbClr val="6D6D6D"/>
              </a:solidFill>
              <a:latin typeface="Helvetica"/>
              <a:ea typeface="+mn-ea"/>
              <a:cs typeface="Helvetica"/>
            </a:endParaRPr>
          </a:p>
          <a:p>
            <a:pPr algn="l">
              <a:defRPr/>
            </a:pPr>
            <a:r>
              <a:rPr lang="en-US" dirty="0" smtClean="0">
                <a:solidFill>
                  <a:srgbClr val="6D6D6D"/>
                </a:solidFill>
                <a:latin typeface="Helvetica"/>
                <a:ea typeface="+mn-ea"/>
                <a:cs typeface="Helvetica"/>
              </a:rPr>
              <a:t>CS 147</a:t>
            </a:r>
          </a:p>
          <a:p>
            <a:pPr algn="l">
              <a:defRPr/>
            </a:pPr>
            <a:r>
              <a:rPr lang="en-US" dirty="0" smtClean="0">
                <a:solidFill>
                  <a:srgbClr val="6D6D6D"/>
                </a:solidFill>
                <a:latin typeface="Helvetica"/>
                <a:ea typeface="+mn-ea"/>
                <a:cs typeface="Helvetica"/>
              </a:rPr>
              <a:t>Autumn 2015</a:t>
            </a:r>
          </a:p>
        </p:txBody>
      </p:sp>
      <p:sp>
        <p:nvSpPr>
          <p:cNvPr id="8" name="Rectangle 2"/>
          <p:cNvSpPr txBox="1">
            <a:spLocks noChangeArrowheads="1"/>
          </p:cNvSpPr>
          <p:nvPr/>
        </p:nvSpPr>
        <p:spPr bwMode="auto">
          <a:xfrm>
            <a:off x="1182029" y="34740"/>
            <a:ext cx="8023884" cy="4091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700" b="0" i="0">
                <a:solidFill>
                  <a:srgbClr val="6D6D6D"/>
                </a:solidFill>
                <a:latin typeface="Helvetica Light"/>
                <a:ea typeface="ＭＳ Ｐゴシック" charset="0"/>
                <a:cs typeface="Helvetica Light"/>
              </a:defRPr>
            </a:lvl1pPr>
            <a:lvl2pPr algn="l" rtl="0" eaLnBrk="0" fontAlgn="base" hangingPunct="0">
              <a:spcBef>
                <a:spcPct val="0"/>
              </a:spcBef>
              <a:spcAft>
                <a:spcPct val="0"/>
              </a:spcAft>
              <a:defRPr sz="3700">
                <a:solidFill>
                  <a:srgbClr val="3E4E6C"/>
                </a:solidFill>
                <a:latin typeface="Arial Black" pitchFamily="34" charset="0"/>
                <a:ea typeface="ＭＳ Ｐゴシック" charset="0"/>
              </a:defRPr>
            </a:lvl2pPr>
            <a:lvl3pPr algn="l" rtl="0" eaLnBrk="0" fontAlgn="base" hangingPunct="0">
              <a:spcBef>
                <a:spcPct val="0"/>
              </a:spcBef>
              <a:spcAft>
                <a:spcPct val="0"/>
              </a:spcAft>
              <a:defRPr sz="3700">
                <a:solidFill>
                  <a:srgbClr val="3E4E6C"/>
                </a:solidFill>
                <a:latin typeface="Arial Black" pitchFamily="34" charset="0"/>
                <a:ea typeface="ＭＳ Ｐゴシック" charset="0"/>
              </a:defRPr>
            </a:lvl3pPr>
            <a:lvl4pPr algn="l" rtl="0" eaLnBrk="0" fontAlgn="base" hangingPunct="0">
              <a:spcBef>
                <a:spcPct val="0"/>
              </a:spcBef>
              <a:spcAft>
                <a:spcPct val="0"/>
              </a:spcAft>
              <a:defRPr sz="3700">
                <a:solidFill>
                  <a:srgbClr val="3E4E6C"/>
                </a:solidFill>
                <a:latin typeface="Arial Black" pitchFamily="34" charset="0"/>
                <a:ea typeface="ＭＳ Ｐゴシック" charset="0"/>
              </a:defRPr>
            </a:lvl4pPr>
            <a:lvl5pPr algn="l" rtl="0" eaLnBrk="0" fontAlgn="base" hangingPunct="0">
              <a:spcBef>
                <a:spcPct val="0"/>
              </a:spcBef>
              <a:spcAft>
                <a:spcPct val="0"/>
              </a:spcAft>
              <a:defRPr sz="3700">
                <a:solidFill>
                  <a:srgbClr val="3E4E6C"/>
                </a:solidFill>
                <a:latin typeface="Arial Black" pitchFamily="34" charset="0"/>
                <a:ea typeface="ＭＳ Ｐゴシック" charset="0"/>
              </a:defRPr>
            </a:lvl5pPr>
            <a:lvl6pPr marL="457200" algn="l" rtl="0" fontAlgn="base">
              <a:spcBef>
                <a:spcPct val="0"/>
              </a:spcBef>
              <a:spcAft>
                <a:spcPct val="0"/>
              </a:spcAft>
              <a:defRPr sz="3700">
                <a:solidFill>
                  <a:srgbClr val="3E4E6C"/>
                </a:solidFill>
                <a:latin typeface="Arial Black" pitchFamily="34" charset="0"/>
              </a:defRPr>
            </a:lvl6pPr>
            <a:lvl7pPr marL="914400" algn="l" rtl="0" fontAlgn="base">
              <a:spcBef>
                <a:spcPct val="0"/>
              </a:spcBef>
              <a:spcAft>
                <a:spcPct val="0"/>
              </a:spcAft>
              <a:defRPr sz="3700">
                <a:solidFill>
                  <a:srgbClr val="3E4E6C"/>
                </a:solidFill>
                <a:latin typeface="Arial Black" pitchFamily="34" charset="0"/>
              </a:defRPr>
            </a:lvl7pPr>
            <a:lvl8pPr marL="1371600" algn="l" rtl="0" fontAlgn="base">
              <a:spcBef>
                <a:spcPct val="0"/>
              </a:spcBef>
              <a:spcAft>
                <a:spcPct val="0"/>
              </a:spcAft>
              <a:defRPr sz="3700">
                <a:solidFill>
                  <a:srgbClr val="3E4E6C"/>
                </a:solidFill>
                <a:latin typeface="Arial Black" pitchFamily="34" charset="0"/>
              </a:defRPr>
            </a:lvl8pPr>
            <a:lvl9pPr marL="1828800" algn="l" rtl="0" fontAlgn="base">
              <a:spcBef>
                <a:spcPct val="0"/>
              </a:spcBef>
              <a:spcAft>
                <a:spcPct val="0"/>
              </a:spcAft>
              <a:defRPr sz="3700">
                <a:solidFill>
                  <a:srgbClr val="3E4E6C"/>
                </a:solidFill>
                <a:latin typeface="Arial Black" pitchFamily="34" charset="0"/>
              </a:defRPr>
            </a:lvl9pPr>
          </a:lstStyle>
          <a:p>
            <a:r>
              <a:rPr lang="en-US" sz="1500" baseline="0" dirty="0" smtClean="0"/>
              <a:t>DESIGN THINKING FOR USER EXPERIENCE </a:t>
            </a:r>
            <a:r>
              <a:rPr lang="en-US" sz="1500" dirty="0" smtClean="0"/>
              <a:t>DESIGN +</a:t>
            </a:r>
            <a:r>
              <a:rPr lang="en-US" sz="1500" baseline="0" dirty="0" smtClean="0"/>
              <a:t> PROTOTYPING + EVALUATION</a:t>
            </a:r>
            <a:endParaRPr lang="en-US" sz="1500" dirty="0"/>
          </a:p>
        </p:txBody>
      </p:sp>
      <p:pic>
        <p:nvPicPr>
          <p:cNvPr id="2" name="Picture 1" descr="dt+ux.ai"/>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26561" y="-339692"/>
            <a:ext cx="1539417" cy="1154563"/>
          </a:xfrm>
          <a:prstGeom prst="rect">
            <a:avLst/>
          </a:prstGeom>
        </p:spPr>
      </p:pic>
      <p:sp>
        <p:nvSpPr>
          <p:cNvPr id="10" name="Shape 309"/>
          <p:cNvSpPr/>
          <p:nvPr/>
        </p:nvSpPr>
        <p:spPr>
          <a:xfrm>
            <a:off x="8955692" y="-62865"/>
            <a:ext cx="255600" cy="2555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9670"/>
                  <a:pt x="21600" y="21600"/>
                </a:cubicBezTo>
              </a:path>
            </a:pathLst>
          </a:custGeom>
          <a:ln w="127000">
            <a:solidFill/>
            <a:round/>
          </a:ln>
        </p:spPr>
        <p:txBody>
          <a:bodyPr lIns="0" tIns="0" rIns="0" bIns="0" anchor="ctr"/>
          <a:lstStyle/>
          <a:p>
            <a:pPr lvl="0">
              <a:defRPr sz="5200" b="0">
                <a:latin typeface="Gill Sans Light"/>
                <a:ea typeface="Gill Sans Light"/>
                <a:cs typeface="Gill Sans Light"/>
                <a:sym typeface="Gill Sans Light"/>
              </a:defRPr>
            </a:pPr>
            <a:endParaRPr/>
          </a:p>
        </p:txBody>
      </p:sp>
      <p:sp>
        <p:nvSpPr>
          <p:cNvPr id="11" name="Shape 310"/>
          <p:cNvSpPr/>
          <p:nvPr/>
        </p:nvSpPr>
        <p:spPr>
          <a:xfrm rot="16200000">
            <a:off x="-114157" y="-16000"/>
            <a:ext cx="306720" cy="21299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9670"/>
                  <a:pt x="21600" y="21600"/>
                </a:cubicBezTo>
              </a:path>
            </a:pathLst>
          </a:custGeom>
          <a:ln w="127000">
            <a:solidFill/>
            <a:round/>
          </a:ln>
        </p:spPr>
        <p:txBody>
          <a:bodyPr lIns="0" tIns="0" rIns="0" bIns="0" anchor="ctr"/>
          <a:lstStyle/>
          <a:p>
            <a:pPr lvl="0">
              <a:defRPr sz="5200" b="0">
                <a:latin typeface="Gill Sans Light"/>
                <a:ea typeface="Gill Sans Light"/>
                <a:cs typeface="Gill Sans Light"/>
                <a:sym typeface="Gill Sans Light"/>
              </a:defRPr>
            </a:pPr>
            <a:endParaRPr/>
          </a:p>
        </p:txBody>
      </p:sp>
      <p:sp>
        <p:nvSpPr>
          <p:cNvPr id="12" name="Shape 311"/>
          <p:cNvSpPr/>
          <p:nvPr/>
        </p:nvSpPr>
        <p:spPr>
          <a:xfrm rot="10800000">
            <a:off x="-67292" y="6669405"/>
            <a:ext cx="255600" cy="2555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9670"/>
                  <a:pt x="21600" y="21600"/>
                </a:cubicBezTo>
              </a:path>
            </a:pathLst>
          </a:custGeom>
          <a:ln w="127000">
            <a:solidFill/>
            <a:round/>
          </a:ln>
        </p:spPr>
        <p:txBody>
          <a:bodyPr lIns="0" tIns="0" rIns="0" bIns="0" anchor="ctr"/>
          <a:lstStyle/>
          <a:p>
            <a:pPr lvl="0">
              <a:defRPr sz="5200" b="0">
                <a:latin typeface="Gill Sans Light"/>
                <a:ea typeface="Gill Sans Light"/>
                <a:cs typeface="Gill Sans Light"/>
                <a:sym typeface="Gill Sans Light"/>
              </a:defRPr>
            </a:pPr>
            <a:endParaRPr/>
          </a:p>
        </p:txBody>
      </p:sp>
      <p:sp>
        <p:nvSpPr>
          <p:cNvPr id="13" name="Shape 312"/>
          <p:cNvSpPr/>
          <p:nvPr/>
        </p:nvSpPr>
        <p:spPr>
          <a:xfrm rot="5400000">
            <a:off x="8947674" y="6711178"/>
            <a:ext cx="306720" cy="21299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9670"/>
                  <a:pt x="21600" y="21600"/>
                </a:cubicBezTo>
              </a:path>
            </a:pathLst>
          </a:custGeom>
          <a:ln w="127000">
            <a:solidFill/>
            <a:round/>
          </a:ln>
        </p:spPr>
        <p:txBody>
          <a:bodyPr lIns="0" tIns="0" rIns="0" bIns="0" anchor="ctr"/>
          <a:lstStyle/>
          <a:p>
            <a:pPr lvl="0">
              <a:defRPr sz="5200" b="0">
                <a:latin typeface="Gill Sans Light"/>
                <a:ea typeface="Gill Sans Light"/>
                <a:cs typeface="Gill Sans Light"/>
                <a:sym typeface="Gill Sans Light"/>
              </a:defRPr>
            </a:pPr>
            <a:endParaRPr/>
          </a:p>
        </p:txBody>
      </p:sp>
      <p:sp>
        <p:nvSpPr>
          <p:cNvPr id="14" name="Rectangle 13"/>
          <p:cNvSpPr/>
          <p:nvPr userDrawn="1"/>
        </p:nvSpPr>
        <p:spPr>
          <a:xfrm>
            <a:off x="4038600" y="3892718"/>
            <a:ext cx="1815207" cy="523220"/>
          </a:xfrm>
          <a:prstGeom prst="rect">
            <a:avLst/>
          </a:prstGeom>
        </p:spPr>
        <p:txBody>
          <a:bodyPr wrap="square">
            <a:spAutoFit/>
          </a:bodyPr>
          <a:lstStyle/>
          <a:p>
            <a:r>
              <a:rPr lang="zh-CN" altLang="en-US" sz="2800" b="1" dirty="0">
                <a:solidFill>
                  <a:schemeClr val="bg2"/>
                </a:solidFill>
              </a:rPr>
              <a:t>刘哲明</a:t>
            </a:r>
            <a:endParaRPr lang="en-US" sz="2800" b="1" dirty="0">
              <a:solidFill>
                <a:schemeClr val="bg2"/>
              </a:solidFill>
            </a:endParaRPr>
          </a:p>
        </p:txBody>
      </p:sp>
    </p:spTree>
    <p:extLst>
      <p:ext uri="{BB962C8B-B14F-4D97-AF65-F5344CB8AC3E}">
        <p14:creationId xmlns:p14="http://schemas.microsoft.com/office/powerpoint/2010/main" val="2350086226"/>
      </p:ext>
    </p:extLst>
  </p:cSld>
  <p:clrMapOvr>
    <a:masterClrMapping/>
  </p:clrMapOvr>
  <p:transition>
    <p:dissolv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8650" y="352425"/>
            <a:ext cx="2165350" cy="59721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79425" y="352425"/>
            <a:ext cx="6346825" cy="59721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r>
              <a:rPr lang="en-US" smtClean="0"/>
              <a:t>October 28, 2015</a:t>
            </a: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smtClean="0"/>
              <a:t>dt+UX: Design Thinking for User Experience Design, Prototyping &amp; Evaluation</a:t>
            </a:r>
            <a:endParaRPr lang="en-US"/>
          </a:p>
        </p:txBody>
      </p:sp>
      <p:sp>
        <p:nvSpPr>
          <p:cNvPr id="6" name="Rectangle 7"/>
          <p:cNvSpPr>
            <a:spLocks noGrp="1" noChangeArrowheads="1"/>
          </p:cNvSpPr>
          <p:nvPr>
            <p:ph type="sldNum" sz="quarter" idx="12"/>
          </p:nvPr>
        </p:nvSpPr>
        <p:spPr>
          <a:ln/>
        </p:spPr>
        <p:txBody>
          <a:bodyPr/>
          <a:lstStyle>
            <a:lvl1pPr>
              <a:defRPr/>
            </a:lvl1pPr>
          </a:lstStyle>
          <a:p>
            <a:fld id="{AF585851-8710-1B4E-BDC9-085E14296DE9}" type="slidenum">
              <a:rPr lang="en-US" smtClean="0"/>
              <a:pPr/>
              <a:t>‹#›</a:t>
            </a:fld>
            <a:endParaRPr lang="en-US"/>
          </a:p>
        </p:txBody>
      </p:sp>
    </p:spTree>
    <p:extLst>
      <p:ext uri="{BB962C8B-B14F-4D97-AF65-F5344CB8AC3E}">
        <p14:creationId xmlns:p14="http://schemas.microsoft.com/office/powerpoint/2010/main" val="4052530231"/>
      </p:ext>
    </p:extLst>
  </p:cSld>
  <p:clrMapOvr>
    <a:masterClrMapping/>
  </p:clrMapOvr>
  <p:transition>
    <p:dissolv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79425" y="352425"/>
            <a:ext cx="8664575" cy="1143000"/>
          </a:xfrm>
        </p:spPr>
        <p:txBody>
          <a:bodyPr/>
          <a:lstStyle>
            <a:lvl1pPr>
              <a:defRPr>
                <a:solidFill>
                  <a:srgbClr val="E87A40"/>
                </a:solidFill>
              </a:defRPr>
            </a:lvl1pPr>
          </a:lstStyle>
          <a:p>
            <a:r>
              <a:rPr lang="en-US" smtClean="0"/>
              <a:t>Click to edit Master title style</a:t>
            </a:r>
            <a:endParaRPr lang="en-US" dirty="0"/>
          </a:p>
        </p:txBody>
      </p:sp>
      <p:sp>
        <p:nvSpPr>
          <p:cNvPr id="3" name="Chart Placeholder 2"/>
          <p:cNvSpPr>
            <a:spLocks noGrp="1"/>
          </p:cNvSpPr>
          <p:nvPr>
            <p:ph type="chart" sz="half" idx="1"/>
          </p:nvPr>
        </p:nvSpPr>
        <p:spPr>
          <a:xfrm>
            <a:off x="685800" y="1600200"/>
            <a:ext cx="3810000" cy="4724400"/>
          </a:xfrm>
        </p:spPr>
        <p:txBody>
          <a:bodyPr/>
          <a:lstStyle/>
          <a:p>
            <a:pPr lvl="0"/>
            <a:r>
              <a:rPr lang="en-US" noProof="0" smtClean="0"/>
              <a:t>Click icon to add chart</a:t>
            </a:r>
          </a:p>
        </p:txBody>
      </p:sp>
      <p:sp>
        <p:nvSpPr>
          <p:cNvPr id="4" name="Text Placeholder 3"/>
          <p:cNvSpPr>
            <a:spLocks noGrp="1"/>
          </p:cNvSpPr>
          <p:nvPr>
            <p:ph type="body" sz="half" idx="2"/>
          </p:nvPr>
        </p:nvSpPr>
        <p:spPr>
          <a:xfrm>
            <a:off x="4648200" y="16002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r>
              <a:rPr lang="en-US" smtClean="0"/>
              <a:t>October 28, 2015</a:t>
            </a: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smtClean="0"/>
              <a:t>dt+UX: Design Thinking for User Experience Design, Prototyping &amp; Evaluation</a:t>
            </a:r>
            <a:endParaRPr lang="en-US"/>
          </a:p>
        </p:txBody>
      </p:sp>
      <p:sp>
        <p:nvSpPr>
          <p:cNvPr id="7" name="Rectangle 7"/>
          <p:cNvSpPr>
            <a:spLocks noGrp="1" noChangeArrowheads="1"/>
          </p:cNvSpPr>
          <p:nvPr>
            <p:ph type="sldNum" sz="quarter" idx="12"/>
          </p:nvPr>
        </p:nvSpPr>
        <p:spPr>
          <a:ln/>
        </p:spPr>
        <p:txBody>
          <a:bodyPr/>
          <a:lstStyle>
            <a:lvl1pPr>
              <a:defRPr/>
            </a:lvl1pPr>
          </a:lstStyle>
          <a:p>
            <a:fld id="{84DC5ADB-D220-DB49-9EA5-1164799A89C1}" type="slidenum">
              <a:rPr lang="en-US" smtClean="0"/>
              <a:pPr/>
              <a:t>‹#›</a:t>
            </a:fld>
            <a:endParaRPr lang="en-US"/>
          </a:p>
        </p:txBody>
      </p:sp>
    </p:spTree>
    <p:extLst>
      <p:ext uri="{BB962C8B-B14F-4D97-AF65-F5344CB8AC3E}">
        <p14:creationId xmlns:p14="http://schemas.microsoft.com/office/powerpoint/2010/main" val="1387413999"/>
      </p:ext>
    </p:extLst>
  </p:cSld>
  <p:clrMapOvr>
    <a:masterClrMapping/>
  </p:clrMapOvr>
  <p:transition>
    <p:dissolv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79425" y="352425"/>
            <a:ext cx="8664575" cy="1143000"/>
          </a:xfrm>
        </p:spPr>
        <p:txBody>
          <a:bodyPr/>
          <a:lstStyle>
            <a:lvl1pPr>
              <a:defRPr>
                <a:solidFill>
                  <a:srgbClr val="E87A40"/>
                </a:solidFill>
              </a:defRPr>
            </a:lvl1pPr>
          </a:lstStyle>
          <a:p>
            <a:r>
              <a:rPr lang="en-US" smtClean="0"/>
              <a:t>Click to edit Master title style</a:t>
            </a:r>
            <a:endParaRPr lang="en-US" dirty="0"/>
          </a:p>
        </p:txBody>
      </p:sp>
      <p:sp>
        <p:nvSpPr>
          <p:cNvPr id="3" name="Text Placeholder 2"/>
          <p:cNvSpPr>
            <a:spLocks noGrp="1"/>
          </p:cNvSpPr>
          <p:nvPr>
            <p:ph type="body" sz="half" idx="1"/>
          </p:nvPr>
        </p:nvSpPr>
        <p:spPr>
          <a:xfrm>
            <a:off x="685800" y="16002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3810000" cy="4724400"/>
          </a:xfrm>
        </p:spPr>
        <p:txBody>
          <a:bodyPr/>
          <a:lstStyle/>
          <a:p>
            <a:pPr lvl="0"/>
            <a:r>
              <a:rPr lang="en-US" noProof="0" smtClean="0"/>
              <a:t>Click icon to add chart</a:t>
            </a:r>
          </a:p>
        </p:txBody>
      </p:sp>
      <p:sp>
        <p:nvSpPr>
          <p:cNvPr id="5" name="Rectangle 5"/>
          <p:cNvSpPr>
            <a:spLocks noGrp="1" noChangeArrowheads="1"/>
          </p:cNvSpPr>
          <p:nvPr>
            <p:ph type="dt" sz="half" idx="10"/>
          </p:nvPr>
        </p:nvSpPr>
        <p:spPr>
          <a:ln/>
        </p:spPr>
        <p:txBody>
          <a:bodyPr/>
          <a:lstStyle>
            <a:lvl1pPr>
              <a:defRPr/>
            </a:lvl1pPr>
          </a:lstStyle>
          <a:p>
            <a:pPr>
              <a:defRPr/>
            </a:pPr>
            <a:r>
              <a:rPr lang="en-US" smtClean="0"/>
              <a:t>October 28, 2015</a:t>
            </a: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smtClean="0"/>
              <a:t>dt+UX: Design Thinking for User Experience Design, Prototyping &amp; Evaluation</a:t>
            </a:r>
            <a:endParaRPr lang="en-US"/>
          </a:p>
        </p:txBody>
      </p:sp>
      <p:sp>
        <p:nvSpPr>
          <p:cNvPr id="7" name="Rectangle 7"/>
          <p:cNvSpPr>
            <a:spLocks noGrp="1" noChangeArrowheads="1"/>
          </p:cNvSpPr>
          <p:nvPr>
            <p:ph type="sldNum" sz="quarter" idx="12"/>
          </p:nvPr>
        </p:nvSpPr>
        <p:spPr>
          <a:ln/>
        </p:spPr>
        <p:txBody>
          <a:bodyPr/>
          <a:lstStyle>
            <a:lvl1pPr>
              <a:defRPr/>
            </a:lvl1pPr>
          </a:lstStyle>
          <a:p>
            <a:fld id="{BA7C3ACB-A8C0-0143-84B9-3973830B5C1F}" type="slidenum">
              <a:rPr lang="en-US" smtClean="0"/>
              <a:pPr/>
              <a:t>‹#›</a:t>
            </a:fld>
            <a:endParaRPr lang="en-US"/>
          </a:p>
        </p:txBody>
      </p:sp>
    </p:spTree>
    <p:extLst>
      <p:ext uri="{BB962C8B-B14F-4D97-AF65-F5344CB8AC3E}">
        <p14:creationId xmlns:p14="http://schemas.microsoft.com/office/powerpoint/2010/main" val="1474179613"/>
      </p:ext>
    </p:extLst>
  </p:cSld>
  <p:clrMapOvr>
    <a:masterClrMapping/>
  </p:clrMapOvr>
  <p:transition>
    <p:dissolv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9425" y="352425"/>
            <a:ext cx="8664575" cy="1143000"/>
          </a:xfrm>
        </p:spPr>
        <p:txBody>
          <a:bodyPr/>
          <a:lstStyle>
            <a:lvl1pPr>
              <a:defRPr>
                <a:solidFill>
                  <a:srgbClr val="E87A40"/>
                </a:solidFill>
              </a:defRPr>
            </a:lvl1pPr>
          </a:lstStyle>
          <a:p>
            <a:r>
              <a:rPr lang="en-US" smtClean="0"/>
              <a:t>Click to edit Master title style</a:t>
            </a:r>
            <a:endParaRPr lang="en-US" dirty="0"/>
          </a:p>
        </p:txBody>
      </p:sp>
      <p:sp>
        <p:nvSpPr>
          <p:cNvPr id="3" name="Text Placeholder 2"/>
          <p:cNvSpPr>
            <a:spLocks noGrp="1"/>
          </p:cNvSpPr>
          <p:nvPr>
            <p:ph type="body" sz="half" idx="1"/>
          </p:nvPr>
        </p:nvSpPr>
        <p:spPr>
          <a:xfrm>
            <a:off x="685800" y="16002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r>
              <a:rPr lang="en-US" smtClean="0"/>
              <a:t>October 28, 2015</a:t>
            </a: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smtClean="0"/>
              <a:t>dt+UX: Design Thinking for User Experience Design, Prototyping &amp; Evaluation</a:t>
            </a:r>
            <a:endParaRPr lang="en-US"/>
          </a:p>
        </p:txBody>
      </p:sp>
      <p:sp>
        <p:nvSpPr>
          <p:cNvPr id="7" name="Rectangle 7"/>
          <p:cNvSpPr>
            <a:spLocks noGrp="1" noChangeArrowheads="1"/>
          </p:cNvSpPr>
          <p:nvPr>
            <p:ph type="sldNum" sz="quarter" idx="12"/>
          </p:nvPr>
        </p:nvSpPr>
        <p:spPr>
          <a:ln/>
        </p:spPr>
        <p:txBody>
          <a:bodyPr/>
          <a:lstStyle>
            <a:lvl1pPr>
              <a:defRPr/>
            </a:lvl1pPr>
          </a:lstStyle>
          <a:p>
            <a:fld id="{FFAA6FA5-6E29-6149-868E-795AD69D7F8C}" type="slidenum">
              <a:rPr lang="en-US" smtClean="0"/>
              <a:pPr/>
              <a:t>‹#›</a:t>
            </a:fld>
            <a:endParaRPr lang="en-US"/>
          </a:p>
        </p:txBody>
      </p:sp>
    </p:spTree>
    <p:extLst>
      <p:ext uri="{BB962C8B-B14F-4D97-AF65-F5344CB8AC3E}">
        <p14:creationId xmlns:p14="http://schemas.microsoft.com/office/powerpoint/2010/main" val="4057338878"/>
      </p:ext>
    </p:extLst>
  </p:cSld>
  <p:clrMapOvr>
    <a:masterClrMapping/>
  </p:clrMapOvr>
  <p:transition>
    <p:dissolv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79425" y="352425"/>
            <a:ext cx="8664575" cy="1143000"/>
          </a:xfrm>
        </p:spPr>
        <p:txBody>
          <a:bodyPr/>
          <a:lstStyle>
            <a:lvl1pPr>
              <a:defRPr>
                <a:solidFill>
                  <a:srgbClr val="E87A4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685800" y="16002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38100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38600"/>
            <a:ext cx="38100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a:ln/>
        </p:spPr>
        <p:txBody>
          <a:bodyPr/>
          <a:lstStyle>
            <a:lvl1pPr>
              <a:defRPr/>
            </a:lvl1pPr>
          </a:lstStyle>
          <a:p>
            <a:pPr>
              <a:defRPr/>
            </a:pPr>
            <a:r>
              <a:rPr lang="en-US" smtClean="0"/>
              <a:t>October 28, 2015</a:t>
            </a:r>
            <a:endParaRPr lang="en-US"/>
          </a:p>
        </p:txBody>
      </p:sp>
      <p:sp>
        <p:nvSpPr>
          <p:cNvPr id="7" name="Rectangle 6"/>
          <p:cNvSpPr>
            <a:spLocks noGrp="1" noChangeArrowheads="1"/>
          </p:cNvSpPr>
          <p:nvPr>
            <p:ph type="ftr" sz="quarter" idx="11"/>
          </p:nvPr>
        </p:nvSpPr>
        <p:spPr>
          <a:ln/>
        </p:spPr>
        <p:txBody>
          <a:bodyPr/>
          <a:lstStyle>
            <a:lvl1pPr>
              <a:defRPr/>
            </a:lvl1pPr>
          </a:lstStyle>
          <a:p>
            <a:pPr>
              <a:defRPr/>
            </a:pPr>
            <a:r>
              <a:rPr lang="en-US" smtClean="0"/>
              <a:t>dt+UX: Design Thinking for User Experience Design, Prototyping &amp; Evaluation</a:t>
            </a:r>
            <a:endParaRPr lang="en-US"/>
          </a:p>
        </p:txBody>
      </p:sp>
      <p:sp>
        <p:nvSpPr>
          <p:cNvPr id="8" name="Rectangle 7"/>
          <p:cNvSpPr>
            <a:spLocks noGrp="1" noChangeArrowheads="1"/>
          </p:cNvSpPr>
          <p:nvPr>
            <p:ph type="sldNum" sz="quarter" idx="12"/>
          </p:nvPr>
        </p:nvSpPr>
        <p:spPr>
          <a:ln/>
        </p:spPr>
        <p:txBody>
          <a:bodyPr/>
          <a:lstStyle>
            <a:lvl1pPr>
              <a:defRPr/>
            </a:lvl1pPr>
          </a:lstStyle>
          <a:p>
            <a:fld id="{FFAA6FA5-6E29-6149-868E-795AD69D7F8C}" type="slidenum">
              <a:rPr lang="en-US" smtClean="0"/>
              <a:pPr/>
              <a:t>‹#›</a:t>
            </a:fld>
            <a:endParaRPr lang="en-US"/>
          </a:p>
        </p:txBody>
      </p:sp>
    </p:spTree>
    <p:extLst>
      <p:ext uri="{BB962C8B-B14F-4D97-AF65-F5344CB8AC3E}">
        <p14:creationId xmlns:p14="http://schemas.microsoft.com/office/powerpoint/2010/main" val="2773291110"/>
      </p:ext>
    </p:extLst>
  </p:cSld>
  <p:clrMapOvr>
    <a:masterClrMapping/>
  </p:clrMapOvr>
  <p:transition>
    <p:dissolv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79425" y="352425"/>
            <a:ext cx="8664575" cy="1143000"/>
          </a:xfrm>
        </p:spPr>
        <p:txBody>
          <a:bodyPr/>
          <a:lstStyle>
            <a:lvl1pPr>
              <a:defRPr>
                <a:solidFill>
                  <a:srgbClr val="E87A40"/>
                </a:solidFill>
              </a:defRPr>
            </a:lvl1pPr>
          </a:lstStyle>
          <a:p>
            <a:r>
              <a:rPr lang="en-US" smtClean="0"/>
              <a:t>Click to edit Master title style</a:t>
            </a:r>
            <a:endParaRPr lang="en-US" dirty="0"/>
          </a:p>
        </p:txBody>
      </p:sp>
      <p:sp>
        <p:nvSpPr>
          <p:cNvPr id="3" name="Content Placeholder 2"/>
          <p:cNvSpPr>
            <a:spLocks noGrp="1"/>
          </p:cNvSpPr>
          <p:nvPr>
            <p:ph sz="quarter" idx="1"/>
          </p:nvPr>
        </p:nvSpPr>
        <p:spPr>
          <a:xfrm>
            <a:off x="685800" y="1600200"/>
            <a:ext cx="38100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38100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038600"/>
            <a:ext cx="38100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038600"/>
            <a:ext cx="38100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r>
              <a:rPr lang="en-US" smtClean="0"/>
              <a:t>October 28, 2015</a:t>
            </a:r>
            <a:endParaRPr lang="en-US"/>
          </a:p>
        </p:txBody>
      </p:sp>
      <p:sp>
        <p:nvSpPr>
          <p:cNvPr id="8" name="Rectangle 6"/>
          <p:cNvSpPr>
            <a:spLocks noGrp="1" noChangeArrowheads="1"/>
          </p:cNvSpPr>
          <p:nvPr>
            <p:ph type="ftr" sz="quarter" idx="11"/>
          </p:nvPr>
        </p:nvSpPr>
        <p:spPr>
          <a:ln/>
        </p:spPr>
        <p:txBody>
          <a:bodyPr/>
          <a:lstStyle>
            <a:lvl1pPr>
              <a:defRPr/>
            </a:lvl1pPr>
          </a:lstStyle>
          <a:p>
            <a:pPr>
              <a:defRPr/>
            </a:pPr>
            <a:r>
              <a:rPr lang="en-US" smtClean="0"/>
              <a:t>dt+UX: Design Thinking for User Experience Design, Prototyping &amp; Evaluation</a:t>
            </a:r>
            <a:endParaRPr lang="en-US"/>
          </a:p>
        </p:txBody>
      </p:sp>
      <p:sp>
        <p:nvSpPr>
          <p:cNvPr id="9" name="Rectangle 7"/>
          <p:cNvSpPr>
            <a:spLocks noGrp="1" noChangeArrowheads="1"/>
          </p:cNvSpPr>
          <p:nvPr>
            <p:ph type="sldNum" sz="quarter" idx="12"/>
          </p:nvPr>
        </p:nvSpPr>
        <p:spPr>
          <a:ln/>
        </p:spPr>
        <p:txBody>
          <a:bodyPr/>
          <a:lstStyle>
            <a:lvl1pPr>
              <a:defRPr/>
            </a:lvl1pPr>
          </a:lstStyle>
          <a:p>
            <a:fld id="{FFAA6FA5-6E29-6149-868E-795AD69D7F8C}" type="slidenum">
              <a:rPr lang="en-US" smtClean="0"/>
              <a:pPr/>
              <a:t>‹#›</a:t>
            </a:fld>
            <a:endParaRPr lang="en-US"/>
          </a:p>
        </p:txBody>
      </p:sp>
    </p:spTree>
    <p:extLst>
      <p:ext uri="{BB962C8B-B14F-4D97-AF65-F5344CB8AC3E}">
        <p14:creationId xmlns:p14="http://schemas.microsoft.com/office/powerpoint/2010/main" val="2835008746"/>
      </p:ext>
    </p:extLst>
  </p:cSld>
  <p:clrMapOvr>
    <a:masterClrMapping/>
  </p:clrMapOvr>
  <p:transition>
    <p:dissolv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lvl1pPr algn="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r>
              <a:rPr lang="en-US" smtClean="0"/>
              <a:t>October 28, 2015</a:t>
            </a:r>
            <a:endParaRPr lang="en-US" dirty="0"/>
          </a:p>
        </p:txBody>
      </p:sp>
      <p:sp>
        <p:nvSpPr>
          <p:cNvPr id="5" name="Footer Placeholder 4"/>
          <p:cNvSpPr>
            <a:spLocks noGrp="1"/>
          </p:cNvSpPr>
          <p:nvPr>
            <p:ph type="ftr" sz="quarter" idx="11"/>
          </p:nvPr>
        </p:nvSpPr>
        <p:spPr/>
        <p:txBody>
          <a:bodyPr/>
          <a:lstStyle/>
          <a:p>
            <a:r>
              <a:rPr lang="en-US" smtClean="0"/>
              <a:t>dt+UX: Design Thinking for User Experience Design, Prototyping &amp; Evaluation</a:t>
            </a:r>
            <a:endParaRPr lang="en-US" dirty="0"/>
          </a:p>
        </p:txBody>
      </p:sp>
      <p:sp>
        <p:nvSpPr>
          <p:cNvPr id="6" name="Slide Number Placeholder 5"/>
          <p:cNvSpPr>
            <a:spLocks noGrp="1"/>
          </p:cNvSpPr>
          <p:nvPr>
            <p:ph type="sldNum" sz="quarter" idx="12"/>
          </p:nvPr>
        </p:nvSpPr>
        <p:spPr/>
        <p:txBody>
          <a:bodyPr/>
          <a:lstStyle/>
          <a:p>
            <a:fld id="{6C4F84B1-3F38-E843-B494-F12B29A0060D}" type="slidenum">
              <a:rPr lang="en-US" smtClean="0"/>
              <a:pPr/>
              <a:t>‹#›</a:t>
            </a:fld>
            <a:endParaRPr lang="en-US" dirty="0"/>
          </a:p>
        </p:txBody>
      </p:sp>
    </p:spTree>
    <p:extLst>
      <p:ext uri="{BB962C8B-B14F-4D97-AF65-F5344CB8AC3E}">
        <p14:creationId xmlns:p14="http://schemas.microsoft.com/office/powerpoint/2010/main" val="148687691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Word">
    <p:spTree>
      <p:nvGrpSpPr>
        <p:cNvPr id="1" name=""/>
        <p:cNvGrpSpPr/>
        <p:nvPr/>
      </p:nvGrpSpPr>
      <p:grpSpPr>
        <a:xfrm>
          <a:off x="0" y="0"/>
          <a:ext cx="0" cy="0"/>
          <a:chOff x="0" y="0"/>
          <a:chExt cx="0" cy="0"/>
        </a:xfrm>
      </p:grpSpPr>
      <p:sp>
        <p:nvSpPr>
          <p:cNvPr id="9" name="Shape 9"/>
          <p:cNvSpPr>
            <a:spLocks noGrp="1"/>
          </p:cNvSpPr>
          <p:nvPr>
            <p:ph type="title"/>
          </p:nvPr>
        </p:nvSpPr>
        <p:spPr>
          <a:xfrm>
            <a:off x="385763" y="2281237"/>
            <a:ext cx="8385175" cy="1116013"/>
          </a:xfrm>
          <a:prstGeom prst="rect">
            <a:avLst/>
          </a:prstGeom>
        </p:spPr>
        <p:txBody>
          <a:bodyPr/>
          <a:lstStyle>
            <a:lvl1pPr algn="ctr">
              <a:defRPr sz="8800"/>
            </a:lvl1pPr>
          </a:lstStyle>
          <a:p>
            <a:pPr lvl="0">
              <a:defRPr sz="1800">
                <a:solidFill>
                  <a:srgbClr val="000000"/>
                </a:solidFill>
                <a:uFillTx/>
              </a:defRPr>
            </a:pPr>
            <a:r>
              <a:rPr lang="en-US" sz="8800" smtClean="0">
                <a:solidFill>
                  <a:srgbClr val="FFFFFF"/>
                </a:solidFill>
                <a:uFill>
                  <a:solidFill>
                    <a:srgbClr val="FFFFFF"/>
                  </a:solidFill>
                </a:uFill>
              </a:rPr>
              <a:t>Click to edit Master title style</a:t>
            </a:r>
            <a:endParaRPr sz="8800">
              <a:solidFill>
                <a:srgbClr val="FFFFFF"/>
              </a:solidFill>
              <a:uFill>
                <a:solidFill>
                  <a:srgbClr val="FFFFFF"/>
                </a:solidFill>
              </a:uFill>
            </a:endParaRPr>
          </a:p>
        </p:txBody>
      </p:sp>
    </p:spTree>
    <p:extLst>
      <p:ext uri="{BB962C8B-B14F-4D97-AF65-F5344CB8AC3E}">
        <p14:creationId xmlns:p14="http://schemas.microsoft.com/office/powerpoint/2010/main" val="582031073"/>
      </p:ext>
    </p:extLst>
  </p:cSld>
  <p:clrMapOvr>
    <a:masterClrMapping/>
  </p:clrMapOvr>
  <p:transition spd="med"/>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Main">
    <p:spTree>
      <p:nvGrpSpPr>
        <p:cNvPr id="1" name=""/>
        <p:cNvGrpSpPr/>
        <p:nvPr/>
      </p:nvGrpSpPr>
      <p:grpSpPr>
        <a:xfrm>
          <a:off x="0" y="0"/>
          <a:ext cx="0" cy="0"/>
          <a:chOff x="0" y="0"/>
          <a:chExt cx="0" cy="0"/>
        </a:xfrm>
      </p:grpSpPr>
      <p:sp>
        <p:nvSpPr>
          <p:cNvPr id="19" name="Shape 19"/>
          <p:cNvSpPr>
            <a:spLocks noGrp="1"/>
          </p:cNvSpPr>
          <p:nvPr>
            <p:ph type="title"/>
          </p:nvPr>
        </p:nvSpPr>
        <p:spPr>
          <a:prstGeom prst="rect">
            <a:avLst/>
          </a:prstGeom>
        </p:spPr>
        <p:txBody>
          <a:bodyPr/>
          <a:lstStyle/>
          <a:p>
            <a:pPr lvl="0">
              <a:defRPr sz="1800">
                <a:solidFill>
                  <a:srgbClr val="000000"/>
                </a:solidFill>
                <a:uFillTx/>
              </a:defRPr>
            </a:pPr>
            <a:r>
              <a:rPr lang="en-US" sz="4000" smtClean="0">
                <a:solidFill>
                  <a:srgbClr val="FFFFFF"/>
                </a:solidFill>
                <a:uFill>
                  <a:solidFill>
                    <a:srgbClr val="FFFFFF"/>
                  </a:solidFill>
                </a:uFill>
              </a:rPr>
              <a:t>Click to edit Master title style</a:t>
            </a:r>
            <a:endParaRPr sz="4000">
              <a:solidFill>
                <a:srgbClr val="FFFFFF"/>
              </a:solidFill>
              <a:uFill>
                <a:solidFill>
                  <a:srgbClr val="FFFFFF"/>
                </a:solidFill>
              </a:uFill>
            </a:endParaRPr>
          </a:p>
        </p:txBody>
      </p:sp>
      <p:sp>
        <p:nvSpPr>
          <p:cNvPr id="20" name="Shape 20"/>
          <p:cNvSpPr>
            <a:spLocks noGrp="1"/>
          </p:cNvSpPr>
          <p:nvPr>
            <p:ph type="body" idx="1"/>
          </p:nvPr>
        </p:nvSpPr>
        <p:spPr>
          <a:prstGeom prst="rect">
            <a:avLst/>
          </a:prstGeom>
        </p:spPr>
        <p:txBody>
          <a:bodyPr/>
          <a:lstStyle>
            <a:lvl2pPr marL="293336" indent="-92309">
              <a:spcBef>
                <a:spcPts val="485"/>
              </a:spcBef>
              <a:defRPr sz="2300"/>
            </a:lvl2pPr>
            <a:lvl3pPr marL="457440" indent="-71796">
              <a:spcBef>
                <a:spcPts val="404"/>
              </a:spcBef>
              <a:defRPr sz="2100"/>
            </a:lvl3pPr>
            <a:lvl4pPr marL="642058" indent="-71796">
              <a:spcBef>
                <a:spcPts val="323"/>
              </a:spcBef>
              <a:defRPr sz="1700"/>
            </a:lvl4pPr>
            <a:lvl5pPr marL="826675" indent="-71796">
              <a:spcBef>
                <a:spcPts val="323"/>
              </a:spcBef>
              <a:defRPr sz="1700"/>
            </a:lvl5pPr>
          </a:lstStyle>
          <a:p>
            <a:pPr lvl="0">
              <a:defRPr sz="1800">
                <a:solidFill>
                  <a:srgbClr val="000000"/>
                </a:solidFill>
                <a:uFillTx/>
              </a:defRPr>
            </a:pPr>
            <a:r>
              <a:rPr lang="en-US" sz="2700" smtClean="0">
                <a:solidFill>
                  <a:srgbClr val="FFFFFF"/>
                </a:solidFill>
                <a:uFill>
                  <a:solidFill>
                    <a:srgbClr val="FFFFFF"/>
                  </a:solidFill>
                </a:uFill>
              </a:rPr>
              <a:t>Click to edit Master text styles</a:t>
            </a:r>
          </a:p>
          <a:p>
            <a:pPr lvl="1">
              <a:defRPr sz="1800">
                <a:solidFill>
                  <a:srgbClr val="000000"/>
                </a:solidFill>
                <a:uFillTx/>
              </a:defRPr>
            </a:pPr>
            <a:r>
              <a:rPr lang="en-US" sz="2700" smtClean="0">
                <a:solidFill>
                  <a:srgbClr val="FFFFFF"/>
                </a:solidFill>
                <a:uFill>
                  <a:solidFill>
                    <a:srgbClr val="FFFFFF"/>
                  </a:solidFill>
                </a:uFill>
              </a:rPr>
              <a:t>Second level</a:t>
            </a:r>
          </a:p>
          <a:p>
            <a:pPr lvl="2">
              <a:defRPr sz="1800">
                <a:solidFill>
                  <a:srgbClr val="000000"/>
                </a:solidFill>
                <a:uFillTx/>
              </a:defRPr>
            </a:pPr>
            <a:r>
              <a:rPr lang="en-US" sz="2700" smtClean="0">
                <a:solidFill>
                  <a:srgbClr val="FFFFFF"/>
                </a:solidFill>
                <a:uFill>
                  <a:solidFill>
                    <a:srgbClr val="FFFFFF"/>
                  </a:solidFill>
                </a:uFill>
              </a:rPr>
              <a:t>Third level</a:t>
            </a:r>
          </a:p>
          <a:p>
            <a:pPr lvl="3">
              <a:defRPr sz="1800">
                <a:solidFill>
                  <a:srgbClr val="000000"/>
                </a:solidFill>
                <a:uFillTx/>
              </a:defRPr>
            </a:pPr>
            <a:r>
              <a:rPr lang="en-US" sz="2700" smtClean="0">
                <a:solidFill>
                  <a:srgbClr val="FFFFFF"/>
                </a:solidFill>
                <a:uFill>
                  <a:solidFill>
                    <a:srgbClr val="FFFFFF"/>
                  </a:solidFill>
                </a:uFill>
              </a:rPr>
              <a:t>Fourth level</a:t>
            </a:r>
          </a:p>
          <a:p>
            <a:pPr lvl="4">
              <a:defRPr sz="1800">
                <a:solidFill>
                  <a:srgbClr val="000000"/>
                </a:solidFill>
                <a:uFillTx/>
              </a:defRPr>
            </a:pPr>
            <a:r>
              <a:rPr lang="en-US" sz="2700" smtClean="0">
                <a:solidFill>
                  <a:srgbClr val="FFFFFF"/>
                </a:solidFill>
                <a:uFill>
                  <a:solidFill>
                    <a:srgbClr val="FFFFFF"/>
                  </a:solidFill>
                </a:uFill>
              </a:rPr>
              <a:t>Fifth level</a:t>
            </a:r>
            <a:endParaRPr sz="1700">
              <a:solidFill>
                <a:srgbClr val="FFFFFF"/>
              </a:solidFill>
              <a:uFill>
                <a:solidFill>
                  <a:srgbClr val="FFFFFF"/>
                </a:solidFill>
              </a:uFill>
            </a:endParaRPr>
          </a:p>
        </p:txBody>
      </p:sp>
    </p:spTree>
    <p:extLst>
      <p:ext uri="{BB962C8B-B14F-4D97-AF65-F5344CB8AC3E}">
        <p14:creationId xmlns:p14="http://schemas.microsoft.com/office/powerpoint/2010/main" val="3067985952"/>
      </p:ext>
    </p:extLst>
  </p:cSld>
  <p:clrMapOvr>
    <a:masterClrMapping/>
  </p:clrMapOvr>
  <p:transition spd="med"/>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79425" y="352425"/>
            <a:ext cx="866457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6002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3810000" cy="4724400"/>
          </a:xfrm>
        </p:spPr>
        <p:txBody>
          <a:bodyPr/>
          <a:lstStyle/>
          <a:p>
            <a:pPr lvl="0"/>
            <a:r>
              <a:rPr lang="en-US" noProof="0" smtClean="0"/>
              <a:t>Click icon to add online image</a:t>
            </a:r>
          </a:p>
        </p:txBody>
      </p:sp>
      <p:sp>
        <p:nvSpPr>
          <p:cNvPr id="5" name="Rectangle 5"/>
          <p:cNvSpPr>
            <a:spLocks noGrp="1" noChangeArrowheads="1"/>
          </p:cNvSpPr>
          <p:nvPr>
            <p:ph type="dt" sz="half" idx="10"/>
          </p:nvPr>
        </p:nvSpPr>
        <p:spPr>
          <a:ln/>
        </p:spPr>
        <p:txBody>
          <a:bodyPr/>
          <a:lstStyle>
            <a:lvl1pPr>
              <a:defRPr/>
            </a:lvl1pPr>
          </a:lstStyle>
          <a:p>
            <a:pPr>
              <a:defRPr/>
            </a:pPr>
            <a:r>
              <a:rPr lang="en-US" smtClean="0"/>
              <a:t>October 28, 2015</a:t>
            </a:r>
            <a:endParaRPr lang="en-US" dirty="0"/>
          </a:p>
        </p:txBody>
      </p:sp>
      <p:sp>
        <p:nvSpPr>
          <p:cNvPr id="6" name="Rectangle 6"/>
          <p:cNvSpPr>
            <a:spLocks noGrp="1" noChangeArrowheads="1"/>
          </p:cNvSpPr>
          <p:nvPr>
            <p:ph type="ftr" sz="quarter" idx="11"/>
          </p:nvPr>
        </p:nvSpPr>
        <p:spPr>
          <a:ln/>
        </p:spPr>
        <p:txBody>
          <a:bodyPr/>
          <a:lstStyle>
            <a:lvl1pPr>
              <a:defRPr/>
            </a:lvl1pPr>
          </a:lstStyle>
          <a:p>
            <a:r>
              <a:rPr lang="en-US" smtClean="0"/>
              <a:t>dt+UX: Design Thinking for User Experience Design, Prototyping &amp; Evaluation</a:t>
            </a:r>
            <a:endParaRPr lang="en-US" dirty="0"/>
          </a:p>
        </p:txBody>
      </p:sp>
      <p:sp>
        <p:nvSpPr>
          <p:cNvPr id="7" name="Rectangle 7"/>
          <p:cNvSpPr>
            <a:spLocks noGrp="1" noChangeArrowheads="1"/>
          </p:cNvSpPr>
          <p:nvPr>
            <p:ph type="sldNum" sz="quarter" idx="12"/>
          </p:nvPr>
        </p:nvSpPr>
        <p:spPr>
          <a:ln/>
        </p:spPr>
        <p:txBody>
          <a:bodyPr/>
          <a:lstStyle>
            <a:lvl1pPr>
              <a:defRPr/>
            </a:lvl1pPr>
          </a:lstStyle>
          <a:p>
            <a:fld id="{6C4F84B1-3F38-E843-B494-F12B29A0060D}" type="slidenum">
              <a:rPr lang="en-US" smtClean="0"/>
              <a:pPr/>
              <a:t>‹#›</a:t>
            </a:fld>
            <a:endParaRPr lang="en-US" dirty="0"/>
          </a:p>
        </p:txBody>
      </p:sp>
    </p:spTree>
    <p:extLst>
      <p:ext uri="{BB962C8B-B14F-4D97-AF65-F5344CB8AC3E}">
        <p14:creationId xmlns:p14="http://schemas.microsoft.com/office/powerpoint/2010/main" val="172704597"/>
      </p:ext>
    </p:extLst>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5"/>
          <p:cNvSpPr>
            <a:spLocks noGrp="1" noChangeArrowheads="1"/>
          </p:cNvSpPr>
          <p:nvPr>
            <p:ph type="dt" sz="half" idx="10"/>
          </p:nvPr>
        </p:nvSpPr>
        <p:spPr>
          <a:ln>
            <a:noFill/>
          </a:ln>
        </p:spPr>
        <p:txBody>
          <a:bodyPr/>
          <a:lstStyle>
            <a:lvl1pPr>
              <a:defRPr/>
            </a:lvl1pPr>
          </a:lstStyle>
          <a:p>
            <a:pPr>
              <a:defRPr/>
            </a:pPr>
            <a:r>
              <a:rPr lang="en-US" smtClean="0"/>
              <a:t>October 28, 2015</a:t>
            </a:r>
            <a:endParaRPr lang="en-US" dirty="0"/>
          </a:p>
        </p:txBody>
      </p:sp>
      <p:sp>
        <p:nvSpPr>
          <p:cNvPr id="5" name="Rectangle 6"/>
          <p:cNvSpPr>
            <a:spLocks noGrp="1" noChangeArrowheads="1"/>
          </p:cNvSpPr>
          <p:nvPr>
            <p:ph type="ftr" sz="quarter" idx="11"/>
          </p:nvPr>
        </p:nvSpPr>
        <p:spPr>
          <a:ln/>
        </p:spPr>
        <p:txBody>
          <a:bodyPr/>
          <a:lstStyle>
            <a:lvl1pPr>
              <a:defRPr/>
            </a:lvl1pPr>
          </a:lstStyle>
          <a:p>
            <a:r>
              <a:rPr lang="en-US" smtClean="0"/>
              <a:t>dt+UX: Design Thinking for User Experience Design, Prototyping &amp; Evaluation</a:t>
            </a:r>
            <a:endParaRPr lang="en-US" dirty="0"/>
          </a:p>
        </p:txBody>
      </p:sp>
      <p:sp>
        <p:nvSpPr>
          <p:cNvPr id="6" name="Rectangle 7"/>
          <p:cNvSpPr>
            <a:spLocks noGrp="1" noChangeArrowheads="1"/>
          </p:cNvSpPr>
          <p:nvPr>
            <p:ph type="sldNum" sz="quarter" idx="12"/>
          </p:nvPr>
        </p:nvSpPr>
        <p:spPr>
          <a:ln/>
        </p:spPr>
        <p:txBody>
          <a:bodyPr/>
          <a:lstStyle>
            <a:lvl1pPr>
              <a:defRPr/>
            </a:lvl1pPr>
          </a:lstStyle>
          <a:p>
            <a:fld id="{8ECE2160-65C3-AC45-A33C-E2F8319357D7}" type="slidenum">
              <a:rPr lang="en-US" smtClean="0"/>
              <a:pPr/>
              <a:t>‹#›</a:t>
            </a:fld>
            <a:endParaRPr lang="en-US"/>
          </a:p>
        </p:txBody>
      </p:sp>
    </p:spTree>
    <p:extLst>
      <p:ext uri="{BB962C8B-B14F-4D97-AF65-F5344CB8AC3E}">
        <p14:creationId xmlns:p14="http://schemas.microsoft.com/office/powerpoint/2010/main" val="1277527334"/>
      </p:ext>
    </p:extLst>
  </p:cSld>
  <p:clrMapOvr>
    <a:masterClrMapping/>
  </p:clrMapOvr>
  <p:transition>
    <p:dissolv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Title and Footer White">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Rectangle 5"/>
          <p:cNvSpPr>
            <a:spLocks noGrp="1" noChangeArrowheads="1"/>
          </p:cNvSpPr>
          <p:nvPr>
            <p:ph type="dt" sz="half" idx="10"/>
          </p:nvPr>
        </p:nvSpPr>
        <p:spPr>
          <a:ln/>
        </p:spPr>
        <p:txBody>
          <a:bodyPr/>
          <a:lstStyle>
            <a:lvl1pPr>
              <a:defRPr/>
            </a:lvl1pPr>
          </a:lstStyle>
          <a:p>
            <a:pPr>
              <a:defRPr/>
            </a:pPr>
            <a:r>
              <a:rPr lang="en-US" smtClean="0"/>
              <a:t>October 28, 2015</a:t>
            </a:r>
            <a:endParaRPr lang="en-US" dirty="0"/>
          </a:p>
        </p:txBody>
      </p:sp>
      <p:sp>
        <p:nvSpPr>
          <p:cNvPr id="4" name="Rectangle 6"/>
          <p:cNvSpPr>
            <a:spLocks noGrp="1" noChangeArrowheads="1"/>
          </p:cNvSpPr>
          <p:nvPr>
            <p:ph type="ftr" sz="quarter" idx="11"/>
          </p:nvPr>
        </p:nvSpPr>
        <p:spPr>
          <a:ln/>
        </p:spPr>
        <p:txBody>
          <a:bodyPr/>
          <a:lstStyle>
            <a:lvl1pPr>
              <a:defRPr/>
            </a:lvl1pPr>
          </a:lstStyle>
          <a:p>
            <a:r>
              <a:rPr lang="en-US" smtClean="0"/>
              <a:t>dt+UX: Design Thinking for User Experience Design, Prototyping &amp; Evaluation</a:t>
            </a:r>
            <a:endParaRPr lang="en-US" dirty="0"/>
          </a:p>
        </p:txBody>
      </p:sp>
      <p:sp>
        <p:nvSpPr>
          <p:cNvPr id="5" name="Rectangle 7"/>
          <p:cNvSpPr>
            <a:spLocks noGrp="1" noChangeArrowheads="1"/>
          </p:cNvSpPr>
          <p:nvPr>
            <p:ph type="sldNum" sz="quarter" idx="12"/>
          </p:nvPr>
        </p:nvSpPr>
        <p:spPr>
          <a:ln/>
        </p:spPr>
        <p:txBody>
          <a:bodyPr/>
          <a:lstStyle>
            <a:lvl1pPr>
              <a:defRPr/>
            </a:lvl1pPr>
          </a:lstStyle>
          <a:p>
            <a:fld id="{6C4F84B1-3F38-E843-B494-F12B29A0060D}" type="slidenum">
              <a:rPr lang="en-US" smtClean="0"/>
              <a:pPr/>
              <a:t>‹#›</a:t>
            </a:fld>
            <a:endParaRPr lang="en-US" dirty="0"/>
          </a:p>
        </p:txBody>
      </p:sp>
      <p:sp>
        <p:nvSpPr>
          <p:cNvPr id="6" name="Title 1"/>
          <p:cNvSpPr>
            <a:spLocks noGrp="1"/>
          </p:cNvSpPr>
          <p:nvPr>
            <p:ph type="title"/>
          </p:nvPr>
        </p:nvSpPr>
        <p:spPr>
          <a:xfrm>
            <a:off x="352430" y="0"/>
            <a:ext cx="8664575" cy="1143000"/>
          </a:xfrm>
        </p:spPr>
        <p:txBody>
          <a:bodyPr/>
          <a:lstStyle>
            <a:lvl1pPr>
              <a:defRPr>
                <a:solidFill>
                  <a:schemeClr val="bg2"/>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724800240"/>
      </p:ext>
    </p:extLst>
  </p:cSld>
  <p:clrMapOvr>
    <a:masterClrMapping/>
  </p:clrMapOvr>
  <p:transition>
    <p:dissolv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r>
              <a:rPr lang="en-US" smtClean="0"/>
              <a:t>October 28, 2015</a:t>
            </a:r>
            <a:endParaRPr lang="en-US" dirty="0"/>
          </a:p>
        </p:txBody>
      </p:sp>
      <p:sp>
        <p:nvSpPr>
          <p:cNvPr id="6" name="Rectangle 6"/>
          <p:cNvSpPr>
            <a:spLocks noGrp="1" noChangeArrowheads="1"/>
          </p:cNvSpPr>
          <p:nvPr>
            <p:ph type="ftr" sz="quarter" idx="11"/>
          </p:nvPr>
        </p:nvSpPr>
        <p:spPr>
          <a:ln/>
        </p:spPr>
        <p:txBody>
          <a:bodyPr/>
          <a:lstStyle>
            <a:lvl1pPr>
              <a:defRPr/>
            </a:lvl1pPr>
          </a:lstStyle>
          <a:p>
            <a:r>
              <a:rPr lang="en-US" smtClean="0"/>
              <a:t>dt+UX: Design Thinking for User Experience Design, Prototyping &amp; Evaluation</a:t>
            </a:r>
            <a:endParaRPr lang="en-US" dirty="0"/>
          </a:p>
        </p:txBody>
      </p:sp>
      <p:sp>
        <p:nvSpPr>
          <p:cNvPr id="7" name="Rectangle 7"/>
          <p:cNvSpPr>
            <a:spLocks noGrp="1" noChangeArrowheads="1"/>
          </p:cNvSpPr>
          <p:nvPr>
            <p:ph type="sldNum" sz="quarter" idx="12"/>
          </p:nvPr>
        </p:nvSpPr>
        <p:spPr>
          <a:ln/>
        </p:spPr>
        <p:txBody>
          <a:bodyPr/>
          <a:lstStyle>
            <a:lvl1pPr>
              <a:defRPr/>
            </a:lvl1pPr>
          </a:lstStyle>
          <a:p>
            <a:fld id="{E8DA58C4-73F7-344C-ACB1-7333597CF31B}" type="slidenum">
              <a:rPr lang="en-US" smtClean="0"/>
              <a:pPr/>
              <a:t>‹#›</a:t>
            </a:fld>
            <a:endParaRPr lang="en-US"/>
          </a:p>
        </p:txBody>
      </p:sp>
      <p:sp>
        <p:nvSpPr>
          <p:cNvPr id="8" name="Rectangle 7"/>
          <p:cNvSpPr/>
          <p:nvPr userDrawn="1"/>
        </p:nvSpPr>
        <p:spPr bwMode="auto">
          <a:xfrm>
            <a:off x="0" y="6527200"/>
            <a:ext cx="9144000" cy="321919"/>
          </a:xfrm>
          <a:prstGeom prst="rect">
            <a:avLst/>
          </a:prstGeom>
          <a:gradFill flip="none" rotWithShape="1">
            <a:gsLst>
              <a:gs pos="100000">
                <a:srgbClr val="000000">
                  <a:alpha val="28000"/>
                </a:srgbClr>
              </a:gs>
              <a:gs pos="74000">
                <a:srgbClr val="000000">
                  <a:alpha val="0"/>
                </a:srgbClr>
              </a:gs>
            </a:gsLst>
            <a:lin ang="16200000" scaled="0"/>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9" name="Rectangle 8"/>
          <p:cNvSpPr/>
          <p:nvPr userDrawn="1"/>
        </p:nvSpPr>
        <p:spPr bwMode="auto">
          <a:xfrm>
            <a:off x="0" y="6527200"/>
            <a:ext cx="9144000" cy="321919"/>
          </a:xfrm>
          <a:prstGeom prst="rect">
            <a:avLst/>
          </a:prstGeom>
          <a:gradFill flip="none" rotWithShape="1">
            <a:gsLst>
              <a:gs pos="100000">
                <a:srgbClr val="000000">
                  <a:alpha val="28000"/>
                </a:srgbClr>
              </a:gs>
              <a:gs pos="74000">
                <a:srgbClr val="000000">
                  <a:alpha val="0"/>
                </a:srgbClr>
              </a:gs>
            </a:gsLst>
            <a:lin ang="16200000" scaled="0"/>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571435906"/>
      </p:ext>
    </p:extLst>
  </p:cSld>
  <p:clrMapOvr>
    <a:masterClrMapping/>
  </p:clrMapOvr>
  <p:transition>
    <p:dissolv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r>
              <a:rPr lang="en-US" smtClean="0"/>
              <a:t>October 28, 2015</a:t>
            </a:r>
            <a:endParaRPr lang="en-US" dirty="0"/>
          </a:p>
        </p:txBody>
      </p:sp>
      <p:sp>
        <p:nvSpPr>
          <p:cNvPr id="8" name="Rectangle 6"/>
          <p:cNvSpPr>
            <a:spLocks noGrp="1" noChangeArrowheads="1"/>
          </p:cNvSpPr>
          <p:nvPr>
            <p:ph type="ftr" sz="quarter" idx="11"/>
          </p:nvPr>
        </p:nvSpPr>
        <p:spPr>
          <a:ln/>
        </p:spPr>
        <p:txBody>
          <a:bodyPr/>
          <a:lstStyle>
            <a:lvl1pPr>
              <a:defRPr/>
            </a:lvl1pPr>
          </a:lstStyle>
          <a:p>
            <a:pPr>
              <a:defRPr/>
            </a:pPr>
            <a:r>
              <a:rPr lang="en-US" smtClean="0"/>
              <a:t>dt+UX: Design Thinking for User Experience Design, Prototyping &amp; Evaluation</a:t>
            </a:r>
            <a:endParaRPr lang="en-US" dirty="0"/>
          </a:p>
        </p:txBody>
      </p:sp>
      <p:sp>
        <p:nvSpPr>
          <p:cNvPr id="9" name="Rectangle 7"/>
          <p:cNvSpPr>
            <a:spLocks noGrp="1" noChangeArrowheads="1"/>
          </p:cNvSpPr>
          <p:nvPr>
            <p:ph type="sldNum" sz="quarter" idx="12"/>
          </p:nvPr>
        </p:nvSpPr>
        <p:spPr>
          <a:ln/>
        </p:spPr>
        <p:txBody>
          <a:bodyPr/>
          <a:lstStyle>
            <a:lvl1pPr>
              <a:defRPr/>
            </a:lvl1pPr>
          </a:lstStyle>
          <a:p>
            <a:fld id="{34F111E0-C51F-A94F-B2B8-9914A9AC5DCF}" type="slidenum">
              <a:rPr lang="en-US" smtClean="0"/>
              <a:pPr/>
              <a:t>‹#›</a:t>
            </a:fld>
            <a:endParaRPr lang="en-US"/>
          </a:p>
        </p:txBody>
      </p:sp>
    </p:spTree>
    <p:extLst>
      <p:ext uri="{BB962C8B-B14F-4D97-AF65-F5344CB8AC3E}">
        <p14:creationId xmlns:p14="http://schemas.microsoft.com/office/powerpoint/2010/main" val="2806089555"/>
      </p:ext>
    </p:extLst>
  </p:cSld>
  <p:clrMapOvr>
    <a:masterClrMapping/>
  </p:clrMapOvr>
  <p:transition>
    <p:dissolv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r>
              <a:rPr lang="en-US" smtClean="0"/>
              <a:t>October 28, 2015</a:t>
            </a:r>
            <a:endParaRPr lang="en-US"/>
          </a:p>
        </p:txBody>
      </p:sp>
      <p:sp>
        <p:nvSpPr>
          <p:cNvPr id="4" name="Rectangle 6"/>
          <p:cNvSpPr>
            <a:spLocks noGrp="1" noChangeArrowheads="1"/>
          </p:cNvSpPr>
          <p:nvPr>
            <p:ph type="ftr" sz="quarter" idx="11"/>
          </p:nvPr>
        </p:nvSpPr>
        <p:spPr>
          <a:ln/>
        </p:spPr>
        <p:txBody>
          <a:bodyPr/>
          <a:lstStyle>
            <a:lvl1pPr>
              <a:defRPr/>
            </a:lvl1pPr>
          </a:lstStyle>
          <a:p>
            <a:pPr>
              <a:defRPr/>
            </a:pPr>
            <a:r>
              <a:rPr lang="en-US" smtClean="0"/>
              <a:t>dt+UX: Design Thinking for User Experience Design, Prototyping &amp; Evaluation</a:t>
            </a:r>
            <a:endParaRPr lang="en-US"/>
          </a:p>
        </p:txBody>
      </p:sp>
      <p:sp>
        <p:nvSpPr>
          <p:cNvPr id="5" name="Rectangle 7"/>
          <p:cNvSpPr>
            <a:spLocks noGrp="1" noChangeArrowheads="1"/>
          </p:cNvSpPr>
          <p:nvPr>
            <p:ph type="sldNum" sz="quarter" idx="12"/>
          </p:nvPr>
        </p:nvSpPr>
        <p:spPr>
          <a:ln/>
        </p:spPr>
        <p:txBody>
          <a:bodyPr/>
          <a:lstStyle>
            <a:lvl1pPr>
              <a:defRPr/>
            </a:lvl1pPr>
          </a:lstStyle>
          <a:p>
            <a:fld id="{86FD82AD-9230-1F44-BEBB-D7C2D125D6A0}" type="slidenum">
              <a:rPr lang="en-US" smtClean="0"/>
              <a:pPr/>
              <a:t>‹#›</a:t>
            </a:fld>
            <a:endParaRPr lang="en-US"/>
          </a:p>
        </p:txBody>
      </p:sp>
    </p:spTree>
    <p:extLst>
      <p:ext uri="{BB962C8B-B14F-4D97-AF65-F5344CB8AC3E}">
        <p14:creationId xmlns:p14="http://schemas.microsoft.com/office/powerpoint/2010/main" val="1060451966"/>
      </p:ext>
    </p:extLst>
  </p:cSld>
  <p:clrMapOvr>
    <a:masterClrMapping/>
  </p:clrMapOvr>
  <p:transition>
    <p:dissolv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r>
              <a:rPr lang="en-US" smtClean="0"/>
              <a:t>October 28, 2015</a:t>
            </a:r>
            <a:endParaRPr lang="en-US" dirty="0"/>
          </a:p>
        </p:txBody>
      </p:sp>
      <p:sp>
        <p:nvSpPr>
          <p:cNvPr id="3" name="Rectangle 6"/>
          <p:cNvSpPr>
            <a:spLocks noGrp="1" noChangeArrowheads="1"/>
          </p:cNvSpPr>
          <p:nvPr>
            <p:ph type="ftr" sz="quarter" idx="11"/>
          </p:nvPr>
        </p:nvSpPr>
        <p:spPr>
          <a:ln/>
        </p:spPr>
        <p:txBody>
          <a:bodyPr/>
          <a:lstStyle>
            <a:lvl1pPr>
              <a:defRPr/>
            </a:lvl1pPr>
          </a:lstStyle>
          <a:p>
            <a:pPr>
              <a:defRPr/>
            </a:pPr>
            <a:r>
              <a:rPr lang="en-US" smtClean="0"/>
              <a:t>dt+UX: Design Thinking for User Experience Design, Prototyping &amp; Evaluation</a:t>
            </a:r>
            <a:endParaRPr lang="en-US" dirty="0" smtClean="0"/>
          </a:p>
        </p:txBody>
      </p:sp>
      <p:sp>
        <p:nvSpPr>
          <p:cNvPr id="4" name="Rectangle 7"/>
          <p:cNvSpPr>
            <a:spLocks noGrp="1" noChangeArrowheads="1"/>
          </p:cNvSpPr>
          <p:nvPr>
            <p:ph type="sldNum" sz="quarter" idx="12"/>
          </p:nvPr>
        </p:nvSpPr>
        <p:spPr>
          <a:ln/>
        </p:spPr>
        <p:txBody>
          <a:bodyPr/>
          <a:lstStyle>
            <a:lvl1pPr>
              <a:defRPr/>
            </a:lvl1pPr>
          </a:lstStyle>
          <a:p>
            <a:fld id="{F2949DCA-4B18-234C-AD4E-11144FC20355}" type="slidenum">
              <a:rPr lang="en-US" smtClean="0"/>
              <a:pPr/>
              <a:t>‹#›</a:t>
            </a:fld>
            <a:endParaRPr lang="en-US"/>
          </a:p>
        </p:txBody>
      </p:sp>
    </p:spTree>
    <p:extLst>
      <p:ext uri="{BB962C8B-B14F-4D97-AF65-F5344CB8AC3E}">
        <p14:creationId xmlns:p14="http://schemas.microsoft.com/office/powerpoint/2010/main" val="4008018707"/>
      </p:ext>
    </p:extLst>
  </p:cSld>
  <p:clrMapOvr>
    <a:masterClrMapping/>
  </p:clrMapOvr>
  <p:transition>
    <p:dissolv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r>
              <a:rPr lang="en-US" smtClean="0"/>
              <a:t>October 28, 2015</a:t>
            </a: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smtClean="0"/>
              <a:t>dt+UX: Design Thinking for User Experience Design, Prototyping &amp; Evaluation</a:t>
            </a:r>
            <a:endParaRPr lang="en-US"/>
          </a:p>
        </p:txBody>
      </p:sp>
      <p:sp>
        <p:nvSpPr>
          <p:cNvPr id="7" name="Rectangle 7"/>
          <p:cNvSpPr>
            <a:spLocks noGrp="1" noChangeArrowheads="1"/>
          </p:cNvSpPr>
          <p:nvPr>
            <p:ph type="sldNum" sz="quarter" idx="12"/>
          </p:nvPr>
        </p:nvSpPr>
        <p:spPr>
          <a:ln/>
        </p:spPr>
        <p:txBody>
          <a:bodyPr/>
          <a:lstStyle>
            <a:lvl1pPr>
              <a:defRPr/>
            </a:lvl1pPr>
          </a:lstStyle>
          <a:p>
            <a:fld id="{CA78E939-40F4-1747-949A-C377BF02C000}" type="slidenum">
              <a:rPr lang="en-US" smtClean="0"/>
              <a:pPr/>
              <a:t>‹#›</a:t>
            </a:fld>
            <a:endParaRPr lang="en-US"/>
          </a:p>
        </p:txBody>
      </p:sp>
    </p:spTree>
    <p:extLst>
      <p:ext uri="{BB962C8B-B14F-4D97-AF65-F5344CB8AC3E}">
        <p14:creationId xmlns:p14="http://schemas.microsoft.com/office/powerpoint/2010/main" val="2603460239"/>
      </p:ext>
    </p:extLst>
  </p:cSld>
  <p:clrMapOvr>
    <a:masterClrMapping/>
  </p:clrMapOvr>
  <p:transition>
    <p:dissolv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r>
              <a:rPr lang="en-US" smtClean="0"/>
              <a:t>October 28, 2015</a:t>
            </a: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smtClean="0"/>
              <a:t>dt+UX: Design Thinking for User Experience Design, Prototyping &amp; Evaluation</a:t>
            </a:r>
            <a:endParaRPr lang="en-US"/>
          </a:p>
        </p:txBody>
      </p:sp>
      <p:sp>
        <p:nvSpPr>
          <p:cNvPr id="7" name="Rectangle 7"/>
          <p:cNvSpPr>
            <a:spLocks noGrp="1" noChangeArrowheads="1"/>
          </p:cNvSpPr>
          <p:nvPr>
            <p:ph type="sldNum" sz="quarter" idx="12"/>
          </p:nvPr>
        </p:nvSpPr>
        <p:spPr>
          <a:ln/>
        </p:spPr>
        <p:txBody>
          <a:bodyPr/>
          <a:lstStyle>
            <a:lvl1pPr>
              <a:defRPr/>
            </a:lvl1pPr>
          </a:lstStyle>
          <a:p>
            <a:fld id="{0DDD834E-717E-2741-AAC7-4C96DFF3C85E}" type="slidenum">
              <a:rPr lang="en-US" smtClean="0"/>
              <a:pPr/>
              <a:t>‹#›</a:t>
            </a:fld>
            <a:endParaRPr lang="en-US"/>
          </a:p>
        </p:txBody>
      </p:sp>
    </p:spTree>
    <p:extLst>
      <p:ext uri="{BB962C8B-B14F-4D97-AF65-F5344CB8AC3E}">
        <p14:creationId xmlns:p14="http://schemas.microsoft.com/office/powerpoint/2010/main" val="358568507"/>
      </p:ext>
    </p:extLst>
  </p:cSld>
  <p:clrMapOvr>
    <a:masterClrMapping/>
  </p:clrMapOvr>
  <p:transition>
    <p:dissolv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5"/>
          <p:cNvSpPr>
            <a:spLocks noGrp="1" noChangeArrowheads="1"/>
          </p:cNvSpPr>
          <p:nvPr>
            <p:ph type="dt" sz="half" idx="10"/>
          </p:nvPr>
        </p:nvSpPr>
        <p:spPr>
          <a:ln/>
        </p:spPr>
        <p:txBody>
          <a:bodyPr/>
          <a:lstStyle>
            <a:lvl1pPr>
              <a:defRPr/>
            </a:lvl1pPr>
          </a:lstStyle>
          <a:p>
            <a:pPr>
              <a:defRPr/>
            </a:pPr>
            <a:r>
              <a:rPr lang="en-US" smtClean="0"/>
              <a:t>October 28, 2015</a:t>
            </a: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smtClean="0"/>
              <a:t>dt+UX: Design Thinking for User Experience Design, Prototyping &amp; Evaluation</a:t>
            </a:r>
            <a:endParaRPr lang="en-US"/>
          </a:p>
        </p:txBody>
      </p:sp>
      <p:sp>
        <p:nvSpPr>
          <p:cNvPr id="6" name="Rectangle 7"/>
          <p:cNvSpPr>
            <a:spLocks noGrp="1" noChangeArrowheads="1"/>
          </p:cNvSpPr>
          <p:nvPr>
            <p:ph type="sldNum" sz="quarter" idx="12"/>
          </p:nvPr>
        </p:nvSpPr>
        <p:spPr>
          <a:ln/>
        </p:spPr>
        <p:txBody>
          <a:bodyPr/>
          <a:lstStyle>
            <a:lvl1pPr>
              <a:defRPr/>
            </a:lvl1pPr>
          </a:lstStyle>
          <a:p>
            <a:fld id="{F9E06A6A-9033-DA4F-836C-4F29E138E0E0}" type="slidenum">
              <a:rPr lang="en-US" smtClean="0"/>
              <a:pPr/>
              <a:t>‹#›</a:t>
            </a:fld>
            <a:endParaRPr lang="en-US"/>
          </a:p>
        </p:txBody>
      </p:sp>
    </p:spTree>
    <p:extLst>
      <p:ext uri="{BB962C8B-B14F-4D97-AF65-F5344CB8AC3E}">
        <p14:creationId xmlns:p14="http://schemas.microsoft.com/office/powerpoint/2010/main" val="2610145710"/>
      </p:ext>
    </p:extLst>
  </p:cSld>
  <p:clrMapOvr>
    <a:masterClrMapping/>
  </p:clrMapOvr>
  <p:transition>
    <p:dissolv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22"/>
          <a:stretch>
            <a:fillRect/>
          </a:stretch>
        </a:blipFill>
        <a:effectLst/>
      </p:bgPr>
    </p:bg>
    <p:spTree>
      <p:nvGrpSpPr>
        <p:cNvPr id="1" name=""/>
        <p:cNvGrpSpPr/>
        <p:nvPr/>
      </p:nvGrpSpPr>
      <p:grpSpPr>
        <a:xfrm>
          <a:off x="0" y="0"/>
          <a:ext cx="0" cy="0"/>
          <a:chOff x="0" y="0"/>
          <a:chExt cx="0" cy="0"/>
        </a:xfrm>
      </p:grpSpPr>
      <p:sp>
        <p:nvSpPr>
          <p:cNvPr id="11" name="Rectangle 10"/>
          <p:cNvSpPr/>
          <p:nvPr/>
        </p:nvSpPr>
        <p:spPr bwMode="auto">
          <a:xfrm>
            <a:off x="0" y="6527202"/>
            <a:ext cx="9144000" cy="321919"/>
          </a:xfrm>
          <a:prstGeom prst="rect">
            <a:avLst/>
          </a:prstGeom>
          <a:gradFill flip="none" rotWithShape="1">
            <a:gsLst>
              <a:gs pos="100000">
                <a:srgbClr val="000000">
                  <a:alpha val="28000"/>
                </a:srgbClr>
              </a:gs>
              <a:gs pos="74000">
                <a:srgbClr val="000000">
                  <a:alpha val="0"/>
                </a:srgbClr>
              </a:gs>
            </a:gsLst>
            <a:lin ang="16200000" scaled="0"/>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7171" name="Rectangle 3"/>
          <p:cNvSpPr>
            <a:spLocks noGrp="1" noChangeArrowheads="1"/>
          </p:cNvSpPr>
          <p:nvPr>
            <p:ph type="title"/>
          </p:nvPr>
        </p:nvSpPr>
        <p:spPr bwMode="auto">
          <a:xfrm>
            <a:off x="479425" y="0"/>
            <a:ext cx="8664575"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a:p>
        </p:txBody>
      </p:sp>
      <p:sp>
        <p:nvSpPr>
          <p:cNvPr id="7172" name="Rectangle 4"/>
          <p:cNvSpPr>
            <a:spLocks noGrp="1" noChangeArrowheads="1"/>
          </p:cNvSpPr>
          <p:nvPr>
            <p:ph type="body" idx="1"/>
          </p:nvPr>
        </p:nvSpPr>
        <p:spPr bwMode="auto">
          <a:xfrm>
            <a:off x="685800" y="1600200"/>
            <a:ext cx="7772400" cy="472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96965" name="Rectangle 5"/>
          <p:cNvSpPr>
            <a:spLocks noGrp="1" noChangeArrowheads="1"/>
          </p:cNvSpPr>
          <p:nvPr>
            <p:ph type="dt" sz="half" idx="2"/>
          </p:nvPr>
        </p:nvSpPr>
        <p:spPr bwMode="auto">
          <a:xfrm>
            <a:off x="0" y="6553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0" i="0" smtClean="0">
                <a:solidFill>
                  <a:srgbClr val="6D6D6D"/>
                </a:solidFill>
                <a:latin typeface="Helvetica Light"/>
                <a:ea typeface="+mn-ea"/>
                <a:cs typeface="Helvetica Light"/>
              </a:defRPr>
            </a:lvl1pPr>
          </a:lstStyle>
          <a:p>
            <a:pPr>
              <a:defRPr/>
            </a:pPr>
            <a:r>
              <a:rPr lang="en-US" smtClean="0"/>
              <a:t>October 28, 2015</a:t>
            </a:r>
            <a:endParaRPr lang="en-US" dirty="0"/>
          </a:p>
        </p:txBody>
      </p:sp>
      <p:sp>
        <p:nvSpPr>
          <p:cNvPr id="296966" name="Rectangle 6"/>
          <p:cNvSpPr>
            <a:spLocks noGrp="1" noChangeArrowheads="1"/>
          </p:cNvSpPr>
          <p:nvPr>
            <p:ph type="ftr" sz="quarter" idx="3"/>
          </p:nvPr>
        </p:nvSpPr>
        <p:spPr bwMode="auto">
          <a:xfrm>
            <a:off x="1909394" y="6553200"/>
            <a:ext cx="6239612"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0" i="0" smtClean="0">
                <a:solidFill>
                  <a:srgbClr val="6D6D6D"/>
                </a:solidFill>
                <a:latin typeface="Helvetica Light"/>
                <a:ea typeface="+mn-ea"/>
                <a:cs typeface="Helvetica Light"/>
              </a:defRPr>
            </a:lvl1pPr>
          </a:lstStyle>
          <a:p>
            <a:r>
              <a:rPr lang="en-US" smtClean="0"/>
              <a:t>dt+UX: Design Thinking for User Experience Design, Prototyping &amp; Evaluation</a:t>
            </a:r>
            <a:endParaRPr lang="en-US" dirty="0"/>
          </a:p>
        </p:txBody>
      </p:sp>
      <p:sp>
        <p:nvSpPr>
          <p:cNvPr id="296967" name="Rectangle 7"/>
          <p:cNvSpPr>
            <a:spLocks noGrp="1" noChangeArrowheads="1"/>
          </p:cNvSpPr>
          <p:nvPr>
            <p:ph type="sldNum" sz="quarter" idx="4"/>
          </p:nvPr>
        </p:nvSpPr>
        <p:spPr bwMode="auto">
          <a:xfrm>
            <a:off x="8153400" y="6553201"/>
            <a:ext cx="990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i="0">
                <a:solidFill>
                  <a:srgbClr val="6D6D6D"/>
                </a:solidFill>
                <a:latin typeface="Helvetica Light"/>
                <a:cs typeface="Helvetica Light"/>
              </a:defRPr>
            </a:lvl1pPr>
          </a:lstStyle>
          <a:p>
            <a:fld id="{6C4F84B1-3F38-E843-B494-F12B29A0060D}" type="slidenum">
              <a:rPr lang="en-US" smtClean="0"/>
              <a:pPr/>
              <a:t>‹#›</a:t>
            </a:fld>
            <a:endParaRPr lang="en-US" dirty="0"/>
          </a:p>
        </p:txBody>
      </p:sp>
      <p:sp>
        <p:nvSpPr>
          <p:cNvPr id="7" name="Shape 309"/>
          <p:cNvSpPr/>
          <p:nvPr/>
        </p:nvSpPr>
        <p:spPr>
          <a:xfrm>
            <a:off x="8950313" y="-62865"/>
            <a:ext cx="255600" cy="2555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9670"/>
                  <a:pt x="21600" y="21600"/>
                </a:cubicBezTo>
              </a:path>
            </a:pathLst>
          </a:custGeom>
          <a:ln w="127000">
            <a:solidFill/>
            <a:round/>
          </a:ln>
        </p:spPr>
        <p:txBody>
          <a:bodyPr lIns="0" tIns="0" rIns="0" bIns="0" anchor="ctr"/>
          <a:lstStyle/>
          <a:p>
            <a:pPr lvl="0">
              <a:defRPr sz="5200" b="0">
                <a:latin typeface="Gill Sans Light"/>
                <a:ea typeface="Gill Sans Light"/>
                <a:cs typeface="Gill Sans Light"/>
                <a:sym typeface="Gill Sans Light"/>
              </a:defRPr>
            </a:pPr>
            <a:endParaRPr/>
          </a:p>
        </p:txBody>
      </p:sp>
      <p:sp>
        <p:nvSpPr>
          <p:cNvPr id="8" name="Shape 310"/>
          <p:cNvSpPr/>
          <p:nvPr/>
        </p:nvSpPr>
        <p:spPr>
          <a:xfrm rot="16200000">
            <a:off x="-108778" y="-16000"/>
            <a:ext cx="306720" cy="21299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9670"/>
                  <a:pt x="21600" y="21600"/>
                </a:cubicBezTo>
              </a:path>
            </a:pathLst>
          </a:custGeom>
          <a:ln w="127000">
            <a:solidFill/>
            <a:round/>
          </a:ln>
        </p:spPr>
        <p:txBody>
          <a:bodyPr lIns="0" tIns="0" rIns="0" bIns="0" anchor="ctr"/>
          <a:lstStyle/>
          <a:p>
            <a:pPr lvl="0">
              <a:defRPr sz="5200" b="0">
                <a:latin typeface="Gill Sans Light"/>
                <a:ea typeface="Gill Sans Light"/>
                <a:cs typeface="Gill Sans Light"/>
                <a:sym typeface="Gill Sans Light"/>
              </a:defRPr>
            </a:pPr>
            <a:endParaRPr/>
          </a:p>
        </p:txBody>
      </p:sp>
      <p:sp>
        <p:nvSpPr>
          <p:cNvPr id="9" name="Shape 311"/>
          <p:cNvSpPr/>
          <p:nvPr/>
        </p:nvSpPr>
        <p:spPr>
          <a:xfrm rot="10800000">
            <a:off x="-61913" y="6669405"/>
            <a:ext cx="255600" cy="2555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9670"/>
                  <a:pt x="21600" y="21600"/>
                </a:cubicBezTo>
              </a:path>
            </a:pathLst>
          </a:custGeom>
          <a:ln w="127000">
            <a:solidFill/>
            <a:round/>
          </a:ln>
        </p:spPr>
        <p:txBody>
          <a:bodyPr lIns="0" tIns="0" rIns="0" bIns="0" anchor="ctr"/>
          <a:lstStyle/>
          <a:p>
            <a:pPr lvl="0">
              <a:defRPr sz="5200" b="0">
                <a:latin typeface="Gill Sans Light"/>
                <a:ea typeface="Gill Sans Light"/>
                <a:cs typeface="Gill Sans Light"/>
                <a:sym typeface="Gill Sans Light"/>
              </a:defRPr>
            </a:pPr>
            <a:endParaRPr/>
          </a:p>
        </p:txBody>
      </p:sp>
      <p:sp>
        <p:nvSpPr>
          <p:cNvPr id="10" name="Shape 312"/>
          <p:cNvSpPr/>
          <p:nvPr/>
        </p:nvSpPr>
        <p:spPr>
          <a:xfrm rot="5400000">
            <a:off x="8942492" y="6711178"/>
            <a:ext cx="306720" cy="21299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9670"/>
                  <a:pt x="21600" y="21600"/>
                </a:cubicBezTo>
              </a:path>
            </a:pathLst>
          </a:custGeom>
          <a:ln w="127000">
            <a:solidFill/>
            <a:round/>
          </a:ln>
        </p:spPr>
        <p:txBody>
          <a:bodyPr lIns="0" tIns="0" rIns="0" bIns="0" anchor="ctr"/>
          <a:lstStyle/>
          <a:p>
            <a:pPr lvl="0">
              <a:defRPr sz="5200" b="0">
                <a:latin typeface="Gill Sans Light"/>
                <a:ea typeface="Gill Sans Light"/>
                <a:cs typeface="Gill Sans Light"/>
                <a:sym typeface="Gill Sans Light"/>
              </a:defRPr>
            </a:pPr>
            <a:endParaRPr/>
          </a:p>
        </p:txBody>
      </p:sp>
    </p:spTree>
    <p:extLst>
      <p:ext uri="{BB962C8B-B14F-4D97-AF65-F5344CB8AC3E}">
        <p14:creationId xmlns:p14="http://schemas.microsoft.com/office/powerpoint/2010/main" val="2552411671"/>
      </p:ext>
    </p:extLst>
  </p:cSld>
  <p:clrMap bg1="dk2" tx1="lt1" bg2="dk1" tx2="lt2" accent1="accent1" accent2="accent2" accent3="accent3" accent4="accent4" accent5="accent5" accent6="accent6" hlink="hlink" folHlink="folHlink"/>
  <p:sldLayoutIdLst>
    <p:sldLayoutId id="2147483987" r:id="rId1"/>
    <p:sldLayoutId id="2147483988" r:id="rId2"/>
    <p:sldLayoutId id="2147483989" r:id="rId3"/>
    <p:sldLayoutId id="2147483990" r:id="rId4"/>
    <p:sldLayoutId id="2147483991" r:id="rId5"/>
    <p:sldLayoutId id="2147483992" r:id="rId6"/>
    <p:sldLayoutId id="2147483993" r:id="rId7"/>
    <p:sldLayoutId id="2147483994" r:id="rId8"/>
    <p:sldLayoutId id="2147483995" r:id="rId9"/>
    <p:sldLayoutId id="2147483996" r:id="rId10"/>
    <p:sldLayoutId id="2147483997" r:id="rId11"/>
    <p:sldLayoutId id="2147483998" r:id="rId12"/>
    <p:sldLayoutId id="2147483999" r:id="rId13"/>
    <p:sldLayoutId id="2147484000" r:id="rId14"/>
    <p:sldLayoutId id="2147484001" r:id="rId15"/>
    <p:sldLayoutId id="2147484002" r:id="rId16"/>
    <p:sldLayoutId id="2147484003" r:id="rId17"/>
    <p:sldLayoutId id="2147484004" r:id="rId18"/>
    <p:sldLayoutId id="2147484005" r:id="rId19"/>
    <p:sldLayoutId id="2147484006" r:id="rId20"/>
  </p:sldLayoutIdLst>
  <p:transition>
    <p:dissolve/>
  </p:transition>
  <p:timing>
    <p:tnLst>
      <p:par>
        <p:cTn id="1" dur="indefinite" restart="never" nodeType="tmRoot"/>
      </p:par>
    </p:tnLst>
  </p:timing>
  <p:hf hdr="0"/>
  <p:txStyles>
    <p:titleStyle>
      <a:lvl1pPr algn="l" rtl="0" eaLnBrk="1" fontAlgn="base" hangingPunct="1">
        <a:spcBef>
          <a:spcPct val="0"/>
        </a:spcBef>
        <a:spcAft>
          <a:spcPct val="0"/>
        </a:spcAft>
        <a:defRPr sz="3700" b="0" i="0">
          <a:solidFill>
            <a:srgbClr val="E87A40"/>
          </a:solidFill>
          <a:latin typeface="Helvetica Light"/>
          <a:ea typeface="ＭＳ Ｐゴシック" charset="0"/>
          <a:cs typeface="Helvetica Light"/>
        </a:defRPr>
      </a:lvl1pPr>
      <a:lvl2pPr algn="l" rtl="0" eaLnBrk="1" fontAlgn="base" hangingPunct="1">
        <a:spcBef>
          <a:spcPct val="0"/>
        </a:spcBef>
        <a:spcAft>
          <a:spcPct val="0"/>
        </a:spcAft>
        <a:defRPr sz="3700">
          <a:solidFill>
            <a:srgbClr val="3E4E6C"/>
          </a:solidFill>
          <a:latin typeface="Arial Black" pitchFamily="34" charset="0"/>
          <a:ea typeface="ＭＳ Ｐゴシック" charset="0"/>
        </a:defRPr>
      </a:lvl2pPr>
      <a:lvl3pPr algn="l" rtl="0" eaLnBrk="1" fontAlgn="base" hangingPunct="1">
        <a:spcBef>
          <a:spcPct val="0"/>
        </a:spcBef>
        <a:spcAft>
          <a:spcPct val="0"/>
        </a:spcAft>
        <a:defRPr sz="3700">
          <a:solidFill>
            <a:srgbClr val="3E4E6C"/>
          </a:solidFill>
          <a:latin typeface="Arial Black" pitchFamily="34" charset="0"/>
          <a:ea typeface="ＭＳ Ｐゴシック" charset="0"/>
        </a:defRPr>
      </a:lvl3pPr>
      <a:lvl4pPr algn="l" rtl="0" eaLnBrk="1" fontAlgn="base" hangingPunct="1">
        <a:spcBef>
          <a:spcPct val="0"/>
        </a:spcBef>
        <a:spcAft>
          <a:spcPct val="0"/>
        </a:spcAft>
        <a:defRPr sz="3700">
          <a:solidFill>
            <a:srgbClr val="3E4E6C"/>
          </a:solidFill>
          <a:latin typeface="Arial Black" pitchFamily="34" charset="0"/>
          <a:ea typeface="ＭＳ Ｐゴシック" charset="0"/>
        </a:defRPr>
      </a:lvl4pPr>
      <a:lvl5pPr algn="l" rtl="0" eaLnBrk="1" fontAlgn="base" hangingPunct="1">
        <a:spcBef>
          <a:spcPct val="0"/>
        </a:spcBef>
        <a:spcAft>
          <a:spcPct val="0"/>
        </a:spcAft>
        <a:defRPr sz="3700">
          <a:solidFill>
            <a:srgbClr val="3E4E6C"/>
          </a:solidFill>
          <a:latin typeface="Arial Black" pitchFamily="34" charset="0"/>
          <a:ea typeface="ＭＳ Ｐゴシック" charset="0"/>
        </a:defRPr>
      </a:lvl5pPr>
      <a:lvl6pPr marL="457200" algn="l" rtl="0" eaLnBrk="1" fontAlgn="base" hangingPunct="1">
        <a:spcBef>
          <a:spcPct val="0"/>
        </a:spcBef>
        <a:spcAft>
          <a:spcPct val="0"/>
        </a:spcAft>
        <a:defRPr sz="3700">
          <a:solidFill>
            <a:srgbClr val="3E4E6C"/>
          </a:solidFill>
          <a:latin typeface="Arial Black" pitchFamily="34" charset="0"/>
        </a:defRPr>
      </a:lvl6pPr>
      <a:lvl7pPr marL="914400" algn="l" rtl="0" eaLnBrk="1" fontAlgn="base" hangingPunct="1">
        <a:spcBef>
          <a:spcPct val="0"/>
        </a:spcBef>
        <a:spcAft>
          <a:spcPct val="0"/>
        </a:spcAft>
        <a:defRPr sz="3700">
          <a:solidFill>
            <a:srgbClr val="3E4E6C"/>
          </a:solidFill>
          <a:latin typeface="Arial Black" pitchFamily="34" charset="0"/>
        </a:defRPr>
      </a:lvl7pPr>
      <a:lvl8pPr marL="1371600" algn="l" rtl="0" eaLnBrk="1" fontAlgn="base" hangingPunct="1">
        <a:spcBef>
          <a:spcPct val="0"/>
        </a:spcBef>
        <a:spcAft>
          <a:spcPct val="0"/>
        </a:spcAft>
        <a:defRPr sz="3700">
          <a:solidFill>
            <a:srgbClr val="3E4E6C"/>
          </a:solidFill>
          <a:latin typeface="Arial Black" pitchFamily="34" charset="0"/>
        </a:defRPr>
      </a:lvl8pPr>
      <a:lvl9pPr marL="1828800" algn="l" rtl="0" eaLnBrk="1" fontAlgn="base" hangingPunct="1">
        <a:spcBef>
          <a:spcPct val="0"/>
        </a:spcBef>
        <a:spcAft>
          <a:spcPct val="0"/>
        </a:spcAft>
        <a:defRPr sz="3700">
          <a:solidFill>
            <a:srgbClr val="3E4E6C"/>
          </a:solidFill>
          <a:latin typeface="Arial Black" pitchFamily="34" charset="0"/>
        </a:defRPr>
      </a:lvl9pPr>
    </p:titleStyle>
    <p:bodyStyle>
      <a:lvl1pPr marL="342900" indent="-342900" algn="l" rtl="0" eaLnBrk="1" fontAlgn="base" hangingPunct="1">
        <a:spcBef>
          <a:spcPct val="20000"/>
        </a:spcBef>
        <a:spcAft>
          <a:spcPct val="0"/>
        </a:spcAft>
        <a:buChar char="•"/>
        <a:defRPr sz="3200" b="0" i="0">
          <a:solidFill>
            <a:schemeClr val="tx1"/>
          </a:solidFill>
          <a:latin typeface="Helvetica Light"/>
          <a:ea typeface="ＭＳ Ｐゴシック" charset="0"/>
          <a:cs typeface="Helvetica Light"/>
        </a:defRPr>
      </a:lvl1pPr>
      <a:lvl2pPr marL="742950" indent="-285750" algn="l" rtl="0" eaLnBrk="1" fontAlgn="base" hangingPunct="1">
        <a:spcBef>
          <a:spcPct val="20000"/>
        </a:spcBef>
        <a:spcAft>
          <a:spcPct val="0"/>
        </a:spcAft>
        <a:buChar char="–"/>
        <a:defRPr sz="2800" b="0" i="0">
          <a:solidFill>
            <a:schemeClr val="tx1"/>
          </a:solidFill>
          <a:latin typeface="Helvetica Light"/>
          <a:ea typeface="ＭＳ Ｐゴシック" charset="0"/>
          <a:cs typeface="Helvetica Light"/>
        </a:defRPr>
      </a:lvl2pPr>
      <a:lvl3pPr marL="1143000" indent="-228600" algn="l" rtl="0" eaLnBrk="1" fontAlgn="base" hangingPunct="1">
        <a:spcBef>
          <a:spcPct val="20000"/>
        </a:spcBef>
        <a:spcAft>
          <a:spcPct val="0"/>
        </a:spcAft>
        <a:buChar char="•"/>
        <a:defRPr sz="2400" b="0" i="0">
          <a:solidFill>
            <a:schemeClr val="tx1"/>
          </a:solidFill>
          <a:latin typeface="Helvetica Light"/>
          <a:ea typeface="ＭＳ Ｐゴシック" charset="0"/>
          <a:cs typeface="Helvetica Light"/>
        </a:defRPr>
      </a:lvl3pPr>
      <a:lvl4pPr marL="1600200" indent="-228600" algn="l" rtl="0" eaLnBrk="1" fontAlgn="base" hangingPunct="1">
        <a:spcBef>
          <a:spcPct val="20000"/>
        </a:spcBef>
        <a:spcAft>
          <a:spcPct val="0"/>
        </a:spcAft>
        <a:buChar char="–"/>
        <a:defRPr sz="2000" b="0" i="0">
          <a:solidFill>
            <a:schemeClr val="tx1"/>
          </a:solidFill>
          <a:latin typeface="Helvetica Light"/>
          <a:ea typeface="ＭＳ Ｐゴシック" charset="0"/>
          <a:cs typeface="Helvetica Light"/>
        </a:defRPr>
      </a:lvl4pPr>
      <a:lvl5pPr marL="2057400" indent="-228600" algn="l" rtl="0" eaLnBrk="1" fontAlgn="base" hangingPunct="1">
        <a:spcBef>
          <a:spcPct val="20000"/>
        </a:spcBef>
        <a:spcAft>
          <a:spcPct val="0"/>
        </a:spcAft>
        <a:buChar char="»"/>
        <a:defRPr sz="2000" b="0" i="0">
          <a:solidFill>
            <a:schemeClr val="tx1"/>
          </a:solidFill>
          <a:latin typeface="Helvetica Light"/>
          <a:ea typeface="ＭＳ Ｐゴシック" charset="0"/>
          <a:cs typeface="Helvetica Light"/>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image" Target="../media/image17.png"/><Relationship Id="rId7" Type="http://schemas.openxmlformats.org/officeDocument/2006/relationships/image" Target="../media/image21.wm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tif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nngroup.com/articles/"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tiff"/></Relationships>
</file>

<file path=ppt/slides/_rels/slide30.xml.rels><?xml version="1.0" encoding="UTF-8" standalone="yes"?>
<Relationships xmlns="http://schemas.openxmlformats.org/package/2006/relationships"><Relationship Id="rId3" Type="http://schemas.openxmlformats.org/officeDocument/2006/relationships/hyperlink" Target="http://hci.stanford.edu/courses/cs147/2015/au/readings/restricted/Norman-Ch1.PDF"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Heuristic Evaluation</a:t>
            </a:r>
            <a:endParaRPr lang="en-US" dirty="0"/>
          </a:p>
        </p:txBody>
      </p:sp>
      <p:sp>
        <p:nvSpPr>
          <p:cNvPr id="3" name="Text Box 3"/>
          <p:cNvSpPr txBox="1">
            <a:spLocks noChangeArrowheads="1"/>
          </p:cNvSpPr>
          <p:nvPr/>
        </p:nvSpPr>
        <p:spPr bwMode="auto">
          <a:xfrm>
            <a:off x="773591" y="6012740"/>
            <a:ext cx="64008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dirty="0" smtClean="0">
                <a:solidFill>
                  <a:srgbClr val="878787"/>
                </a:solidFill>
                <a:latin typeface="Helvetica"/>
                <a:cs typeface="Helvetica"/>
              </a:rPr>
              <a:t>October 29, 2015</a:t>
            </a:r>
          </a:p>
        </p:txBody>
      </p:sp>
      <p:sp>
        <p:nvSpPr>
          <p:cNvPr id="4" name="TextBox 3"/>
          <p:cNvSpPr txBox="1"/>
          <p:nvPr/>
        </p:nvSpPr>
        <p:spPr>
          <a:xfrm>
            <a:off x="6034212" y="2185094"/>
            <a:ext cx="184666" cy="461665"/>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82286063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a:xfrm>
            <a:off x="479425" y="0"/>
            <a:ext cx="8351838" cy="1143000"/>
          </a:xfrm>
        </p:spPr>
        <p:txBody>
          <a:bodyPr/>
          <a:lstStyle/>
          <a:p>
            <a:pPr eaLnBrk="1" hangingPunct="1"/>
            <a:r>
              <a:rPr lang="en-US" dirty="0" smtClean="0">
                <a:ea typeface="ＭＳ Ｐゴシック" pitchFamily="34" charset="-128"/>
              </a:rPr>
              <a:t>Wizard of Oz Technique</a:t>
            </a:r>
          </a:p>
        </p:txBody>
      </p:sp>
      <p:sp>
        <p:nvSpPr>
          <p:cNvPr id="808963" name="Rectangle 3"/>
          <p:cNvSpPr>
            <a:spLocks noGrp="1" noChangeArrowheads="1"/>
          </p:cNvSpPr>
          <p:nvPr>
            <p:ph idx="1"/>
          </p:nvPr>
        </p:nvSpPr>
        <p:spPr>
          <a:xfrm>
            <a:off x="550241" y="1229917"/>
            <a:ext cx="7772400" cy="5355189"/>
          </a:xfrm>
        </p:spPr>
        <p:txBody>
          <a:bodyPr/>
          <a:lstStyle/>
          <a:p>
            <a:pPr eaLnBrk="1" hangingPunct="1">
              <a:lnSpc>
                <a:spcPct val="90000"/>
              </a:lnSpc>
            </a:pPr>
            <a:r>
              <a:rPr lang="en-US" dirty="0" smtClean="0">
                <a:ea typeface="ＭＳ Ｐゴシック" pitchFamily="34" charset="-128"/>
              </a:rPr>
              <a:t>Faking the interaction. Comes from?</a:t>
            </a:r>
          </a:p>
          <a:p>
            <a:pPr lvl="1" eaLnBrk="1" hangingPunct="1">
              <a:lnSpc>
                <a:spcPct val="90000"/>
              </a:lnSpc>
            </a:pPr>
            <a:r>
              <a:rPr lang="en-US" dirty="0" smtClean="0">
                <a:ea typeface="ＭＳ Ｐゴシック" pitchFamily="34" charset="-128"/>
              </a:rPr>
              <a:t>the film “</a:t>
            </a:r>
            <a:r>
              <a:rPr lang="en-US" altLang="ja-JP" dirty="0" smtClean="0">
                <a:ea typeface="ＭＳ Ｐゴシック" pitchFamily="34" charset="-128"/>
              </a:rPr>
              <a:t>The Wizard of OZ”</a:t>
            </a:r>
          </a:p>
          <a:p>
            <a:pPr lvl="2" eaLnBrk="1" hangingPunct="1">
              <a:lnSpc>
                <a:spcPct val="90000"/>
              </a:lnSpc>
            </a:pPr>
            <a:r>
              <a:rPr lang="en-US" altLang="ja-JP" dirty="0" smtClean="0">
                <a:ea typeface="ＭＳ Ｐゴシック" pitchFamily="34" charset="-128"/>
              </a:rPr>
              <a:t>“the man behind the curtain”</a:t>
            </a:r>
            <a:br>
              <a:rPr lang="en-US" altLang="ja-JP" dirty="0" smtClean="0">
                <a:ea typeface="ＭＳ Ｐゴシック" pitchFamily="34" charset="-128"/>
              </a:rPr>
            </a:br>
            <a:endParaRPr lang="en-US" altLang="ja-JP" dirty="0" smtClean="0">
              <a:ea typeface="ＭＳ Ｐゴシック" pitchFamily="34" charset="-128"/>
            </a:endParaRPr>
          </a:p>
          <a:p>
            <a:pPr eaLnBrk="1" hangingPunct="1">
              <a:lnSpc>
                <a:spcPct val="90000"/>
              </a:lnSpc>
            </a:pPr>
            <a:r>
              <a:rPr lang="en-US" dirty="0" smtClean="0">
                <a:ea typeface="ＭＳ Ｐゴシック" pitchFamily="34" charset="-128"/>
              </a:rPr>
              <a:t>Long tradition in computer industry</a:t>
            </a:r>
          </a:p>
          <a:p>
            <a:pPr lvl="1" eaLnBrk="1" hangingPunct="1">
              <a:lnSpc>
                <a:spcPct val="90000"/>
              </a:lnSpc>
            </a:pPr>
            <a:r>
              <a:rPr lang="en-US" dirty="0" smtClean="0">
                <a:ea typeface="ＭＳ Ｐゴシック" pitchFamily="34" charset="-128"/>
              </a:rPr>
              <a:t>e.g., prototype of a PC w/ a DEC VAX behind the curtain</a:t>
            </a:r>
            <a:br>
              <a:rPr lang="en-US" dirty="0" smtClean="0">
                <a:ea typeface="ＭＳ Ｐゴシック" pitchFamily="34" charset="-128"/>
              </a:rPr>
            </a:br>
            <a:endParaRPr lang="en-US" dirty="0" smtClean="0">
              <a:ea typeface="ＭＳ Ｐゴシック" pitchFamily="34" charset="-128"/>
            </a:endParaRPr>
          </a:p>
          <a:p>
            <a:pPr eaLnBrk="1" hangingPunct="1">
              <a:lnSpc>
                <a:spcPct val="90000"/>
              </a:lnSpc>
            </a:pPr>
            <a:r>
              <a:rPr lang="en-US" dirty="0" smtClean="0">
                <a:ea typeface="ＭＳ Ｐゴシック" pitchFamily="34" charset="-128"/>
              </a:rPr>
              <a:t>Much more important for hard to implement features</a:t>
            </a:r>
          </a:p>
          <a:p>
            <a:pPr lvl="1" eaLnBrk="1" hangingPunct="1">
              <a:lnSpc>
                <a:spcPct val="90000"/>
              </a:lnSpc>
            </a:pPr>
            <a:r>
              <a:rPr lang="en-US" dirty="0" smtClean="0">
                <a:ea typeface="ＭＳ Ｐゴシック" pitchFamily="34" charset="-128"/>
              </a:rPr>
              <a:t>speech &amp; handwriting recognition</a:t>
            </a:r>
          </a:p>
        </p:txBody>
      </p:sp>
      <p:sp>
        <p:nvSpPr>
          <p:cNvPr id="4" name="Date Placeholder 3"/>
          <p:cNvSpPr>
            <a:spLocks noGrp="1"/>
          </p:cNvSpPr>
          <p:nvPr>
            <p:ph type="dt" sz="half" idx="10"/>
          </p:nvPr>
        </p:nvSpPr>
        <p:spPr/>
        <p:txBody>
          <a:bodyPr/>
          <a:lstStyle/>
          <a:p>
            <a:pPr>
              <a:defRPr/>
            </a:pPr>
            <a:r>
              <a:rPr lang="en-US" smtClean="0"/>
              <a:t>October 15, 2015</a:t>
            </a:r>
            <a:endParaRPr lang="en-US"/>
          </a:p>
        </p:txBody>
      </p:sp>
      <p:sp>
        <p:nvSpPr>
          <p:cNvPr id="5" name="Footer Placeholder 4"/>
          <p:cNvSpPr>
            <a:spLocks noGrp="1"/>
          </p:cNvSpPr>
          <p:nvPr>
            <p:ph type="ftr" sz="quarter" idx="11"/>
          </p:nvPr>
        </p:nvSpPr>
        <p:spPr/>
        <p:txBody>
          <a:bodyPr/>
          <a:lstStyle/>
          <a:p>
            <a:pPr>
              <a:defRPr/>
            </a:pPr>
            <a:r>
              <a:rPr lang="en-US" smtClean="0"/>
              <a:t>dt+UX: Design Thinking for User Experience Design, Prototyping &amp; Evaluation </a:t>
            </a:r>
            <a:endParaRPr lang="en-US"/>
          </a:p>
        </p:txBody>
      </p:sp>
      <p:sp>
        <p:nvSpPr>
          <p:cNvPr id="2" name="Slide Number Placeholder 1"/>
          <p:cNvSpPr>
            <a:spLocks noGrp="1"/>
          </p:cNvSpPr>
          <p:nvPr>
            <p:ph type="sldNum" sz="quarter" idx="12"/>
          </p:nvPr>
        </p:nvSpPr>
        <p:spPr/>
        <p:txBody>
          <a:bodyPr/>
          <a:lstStyle/>
          <a:p>
            <a:fld id="{48573CA7-35FD-4F26-8712-3E7EAA6D8755}" type="slidenum">
              <a:rPr lang="en-US" smtClean="0"/>
              <a:pPr/>
              <a:t>10</a:t>
            </a:fld>
            <a:endParaRPr lang="en-US"/>
          </a:p>
        </p:txBody>
      </p:sp>
    </p:spTree>
    <p:extLst>
      <p:ext uri="{BB962C8B-B14F-4D97-AF65-F5344CB8AC3E}">
        <p14:creationId xmlns:p14="http://schemas.microsoft.com/office/powerpoint/2010/main" val="18684157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9" name="Rectangle 2"/>
          <p:cNvSpPr>
            <a:spLocks noGrp="1" noChangeArrowheads="1"/>
          </p:cNvSpPr>
          <p:nvPr>
            <p:ph type="title"/>
          </p:nvPr>
        </p:nvSpPr>
        <p:spPr/>
        <p:txBody>
          <a:bodyPr/>
          <a:lstStyle/>
          <a:p>
            <a:pPr eaLnBrk="1" hangingPunct="1"/>
            <a:r>
              <a:rPr lang="en-US" dirty="0" smtClean="0">
                <a:latin typeface="Helvetica" pitchFamily="2" charset="0"/>
              </a:rPr>
              <a:t>Evaluation</a:t>
            </a:r>
            <a:endParaRPr lang="en-US" dirty="0">
              <a:latin typeface="Helvetica" pitchFamily="2" charset="0"/>
            </a:endParaRPr>
          </a:p>
        </p:txBody>
      </p:sp>
      <p:sp>
        <p:nvSpPr>
          <p:cNvPr id="11270" name="Rectangle 3"/>
          <p:cNvSpPr>
            <a:spLocks noGrp="1" noChangeArrowheads="1"/>
          </p:cNvSpPr>
          <p:nvPr>
            <p:ph idx="1"/>
          </p:nvPr>
        </p:nvSpPr>
        <p:spPr>
          <a:xfrm>
            <a:off x="685800" y="1600200"/>
            <a:ext cx="8458200" cy="4724400"/>
          </a:xfrm>
        </p:spPr>
        <p:txBody>
          <a:bodyPr/>
          <a:lstStyle/>
          <a:p>
            <a:pPr eaLnBrk="1" hangingPunct="1">
              <a:lnSpc>
                <a:spcPct val="90000"/>
              </a:lnSpc>
            </a:pPr>
            <a:r>
              <a:rPr lang="en-US" sz="2800" dirty="0" smtClean="0">
                <a:latin typeface="Helvetica Light" pitchFamily="34" charset="0"/>
              </a:rPr>
              <a:t>About figuring out how to improve design</a:t>
            </a:r>
          </a:p>
          <a:p>
            <a:pPr eaLnBrk="1" hangingPunct="1">
              <a:lnSpc>
                <a:spcPct val="90000"/>
              </a:lnSpc>
            </a:pPr>
            <a:r>
              <a:rPr lang="en-US" sz="2800" dirty="0" smtClean="0">
                <a:latin typeface="Helvetica Light" pitchFamily="34" charset="0"/>
              </a:rPr>
              <a:t>Issues with lo-fi tests?</a:t>
            </a:r>
            <a:endParaRPr lang="en-US" sz="2800" dirty="0">
              <a:latin typeface="Helvetica Light" pitchFamily="34" charset="0"/>
            </a:endParaRPr>
          </a:p>
        </p:txBody>
      </p:sp>
      <p:sp>
        <p:nvSpPr>
          <p:cNvPr id="4" name="Date Placeholder 3"/>
          <p:cNvSpPr>
            <a:spLocks noGrp="1"/>
          </p:cNvSpPr>
          <p:nvPr>
            <p:ph type="dt" sz="half" idx="10"/>
          </p:nvPr>
        </p:nvSpPr>
        <p:spPr/>
        <p:txBody>
          <a:bodyPr/>
          <a:lstStyle/>
          <a:p>
            <a:pPr>
              <a:defRPr/>
            </a:pPr>
            <a:r>
              <a:rPr lang="en-US" smtClean="0"/>
              <a:t>October 28, 2015</a:t>
            </a:r>
            <a:endParaRPr lang="en-US"/>
          </a:p>
        </p:txBody>
      </p:sp>
      <p:sp>
        <p:nvSpPr>
          <p:cNvPr id="2" name="Footer Placeholder 1"/>
          <p:cNvSpPr>
            <a:spLocks noGrp="1"/>
          </p:cNvSpPr>
          <p:nvPr>
            <p:ph type="ftr" sz="quarter" idx="11"/>
          </p:nvPr>
        </p:nvSpPr>
        <p:spPr/>
        <p:txBody>
          <a:bodyPr/>
          <a:lstStyle/>
          <a:p>
            <a:r>
              <a:rPr lang="en-US" smtClean="0"/>
              <a:t>dt+UX: Design Thinking for User Experience Design, Prototyping &amp; Evaluation</a:t>
            </a:r>
            <a:endParaRPr lang="en-US" dirty="0"/>
          </a:p>
        </p:txBody>
      </p:sp>
      <p:sp>
        <p:nvSpPr>
          <p:cNvPr id="3" name="Slide Number Placeholder 2"/>
          <p:cNvSpPr>
            <a:spLocks noGrp="1"/>
          </p:cNvSpPr>
          <p:nvPr>
            <p:ph type="sldNum" sz="quarter" idx="12"/>
          </p:nvPr>
        </p:nvSpPr>
        <p:spPr/>
        <p:txBody>
          <a:bodyPr/>
          <a:lstStyle/>
          <a:p>
            <a:fld id="{8ECE2160-65C3-AC45-A33C-E2F8319357D7}" type="slidenum">
              <a:rPr lang="en-US" smtClean="0"/>
              <a:pPr/>
              <a:t>11</a:t>
            </a:fld>
            <a:endParaRPr lang="en-US"/>
          </a:p>
        </p:txBody>
      </p:sp>
      <p:pic>
        <p:nvPicPr>
          <p:cNvPr id="8" name="Picture 7"/>
          <p:cNvPicPr>
            <a:picLocks noChangeAspect="1"/>
          </p:cNvPicPr>
          <p:nvPr/>
        </p:nvPicPr>
        <p:blipFill>
          <a:blip r:embed="rId3"/>
          <a:stretch>
            <a:fillRect/>
          </a:stretch>
        </p:blipFill>
        <p:spPr>
          <a:xfrm>
            <a:off x="-76200" y="2743200"/>
            <a:ext cx="4526280" cy="4114800"/>
          </a:xfrm>
          <a:prstGeom prst="rect">
            <a:avLst/>
          </a:prstGeom>
        </p:spPr>
      </p:pic>
      <p:pic>
        <p:nvPicPr>
          <p:cNvPr id="11" name="Picture 3" descr="C:\Users\Venkat\Pictures\2012-02-09 001\IMG_0660.JPG"/>
          <p:cNvPicPr>
            <a:picLocks noChangeAspect="1" noChangeArrowheads="1"/>
          </p:cNvPicPr>
          <p:nvPr/>
        </p:nvPicPr>
        <p:blipFill>
          <a:blip r:embed="rId4" cstate="print"/>
          <a:srcRect l="26360" t="5530" r="8368" b="17046"/>
          <a:stretch>
            <a:fillRect/>
          </a:stretch>
        </p:blipFill>
        <p:spPr bwMode="auto">
          <a:xfrm>
            <a:off x="4444045" y="2743200"/>
            <a:ext cx="4686300" cy="31242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9" name="Rectangle 2"/>
          <p:cNvSpPr>
            <a:spLocks noGrp="1" noChangeArrowheads="1"/>
          </p:cNvSpPr>
          <p:nvPr>
            <p:ph type="title"/>
          </p:nvPr>
        </p:nvSpPr>
        <p:spPr/>
        <p:txBody>
          <a:bodyPr/>
          <a:lstStyle/>
          <a:p>
            <a:pPr eaLnBrk="1" hangingPunct="1"/>
            <a:r>
              <a:rPr lang="en-US" dirty="0" smtClean="0">
                <a:latin typeface="Helvetica" pitchFamily="2" charset="0"/>
              </a:rPr>
              <a:t>Evaluation</a:t>
            </a:r>
            <a:endParaRPr lang="en-US" dirty="0">
              <a:latin typeface="Helvetica" pitchFamily="2" charset="0"/>
            </a:endParaRPr>
          </a:p>
        </p:txBody>
      </p:sp>
      <p:sp>
        <p:nvSpPr>
          <p:cNvPr id="11270" name="Rectangle 3"/>
          <p:cNvSpPr>
            <a:spLocks noGrp="1" noChangeArrowheads="1"/>
          </p:cNvSpPr>
          <p:nvPr>
            <p:ph idx="1"/>
          </p:nvPr>
        </p:nvSpPr>
        <p:spPr>
          <a:xfrm>
            <a:off x="685800" y="1600200"/>
            <a:ext cx="8458200" cy="4724400"/>
          </a:xfrm>
        </p:spPr>
        <p:txBody>
          <a:bodyPr/>
          <a:lstStyle/>
          <a:p>
            <a:pPr eaLnBrk="1" hangingPunct="1">
              <a:lnSpc>
                <a:spcPct val="90000"/>
              </a:lnSpc>
            </a:pPr>
            <a:r>
              <a:rPr lang="en-US" sz="2800" dirty="0" smtClean="0">
                <a:latin typeface="Helvetica Light" pitchFamily="34" charset="0"/>
              </a:rPr>
              <a:t>About figuring out how to improve design</a:t>
            </a:r>
          </a:p>
          <a:p>
            <a:pPr eaLnBrk="1" hangingPunct="1">
              <a:lnSpc>
                <a:spcPct val="90000"/>
              </a:lnSpc>
            </a:pPr>
            <a:r>
              <a:rPr lang="en-US" sz="2800" dirty="0" smtClean="0">
                <a:latin typeface="Helvetica Light" pitchFamily="34" charset="0"/>
              </a:rPr>
              <a:t>Issues with lo-fi tests?</a:t>
            </a:r>
            <a:endParaRPr lang="en-US" sz="2800" dirty="0">
              <a:latin typeface="Helvetica Light" pitchFamily="34" charset="0"/>
            </a:endParaRPr>
          </a:p>
        </p:txBody>
      </p:sp>
      <p:sp>
        <p:nvSpPr>
          <p:cNvPr id="4" name="Date Placeholder 3"/>
          <p:cNvSpPr>
            <a:spLocks noGrp="1"/>
          </p:cNvSpPr>
          <p:nvPr>
            <p:ph type="dt" sz="half" idx="10"/>
          </p:nvPr>
        </p:nvSpPr>
        <p:spPr/>
        <p:txBody>
          <a:bodyPr/>
          <a:lstStyle/>
          <a:p>
            <a:pPr>
              <a:defRPr/>
            </a:pPr>
            <a:r>
              <a:rPr lang="en-US" smtClean="0"/>
              <a:t>October 28, 2015</a:t>
            </a:r>
            <a:endParaRPr lang="en-US"/>
          </a:p>
        </p:txBody>
      </p:sp>
      <p:sp>
        <p:nvSpPr>
          <p:cNvPr id="2" name="Footer Placeholder 1"/>
          <p:cNvSpPr>
            <a:spLocks noGrp="1"/>
          </p:cNvSpPr>
          <p:nvPr>
            <p:ph type="ftr" sz="quarter" idx="11"/>
          </p:nvPr>
        </p:nvSpPr>
        <p:spPr/>
        <p:txBody>
          <a:bodyPr/>
          <a:lstStyle/>
          <a:p>
            <a:r>
              <a:rPr lang="en-US" smtClean="0"/>
              <a:t>dt+UX: Design Thinking for User Experience Design, Prototyping &amp; Evaluation</a:t>
            </a:r>
            <a:endParaRPr lang="en-US" dirty="0"/>
          </a:p>
        </p:txBody>
      </p:sp>
      <p:sp>
        <p:nvSpPr>
          <p:cNvPr id="3" name="Slide Number Placeholder 2"/>
          <p:cNvSpPr>
            <a:spLocks noGrp="1"/>
          </p:cNvSpPr>
          <p:nvPr>
            <p:ph type="sldNum" sz="quarter" idx="12"/>
          </p:nvPr>
        </p:nvSpPr>
        <p:spPr/>
        <p:txBody>
          <a:bodyPr/>
          <a:lstStyle/>
          <a:p>
            <a:fld id="{8ECE2160-65C3-AC45-A33C-E2F8319357D7}" type="slidenum">
              <a:rPr lang="en-US" smtClean="0"/>
              <a:pPr/>
              <a:t>12</a:t>
            </a:fld>
            <a:endParaRPr lang="en-US"/>
          </a:p>
        </p:txBody>
      </p:sp>
      <p:pic>
        <p:nvPicPr>
          <p:cNvPr id="8" name="Picture 7"/>
          <p:cNvPicPr>
            <a:picLocks noChangeAspect="1"/>
          </p:cNvPicPr>
          <p:nvPr/>
        </p:nvPicPr>
        <p:blipFill>
          <a:blip r:embed="rId3"/>
          <a:stretch>
            <a:fillRect/>
          </a:stretch>
        </p:blipFill>
        <p:spPr>
          <a:xfrm>
            <a:off x="-76200" y="2743200"/>
            <a:ext cx="4526280" cy="4114800"/>
          </a:xfrm>
          <a:prstGeom prst="rect">
            <a:avLst/>
          </a:prstGeom>
        </p:spPr>
      </p:pic>
      <p:sp>
        <p:nvSpPr>
          <p:cNvPr id="9" name="Rectangle 3"/>
          <p:cNvSpPr txBox="1">
            <a:spLocks noChangeArrowheads="1"/>
          </p:cNvSpPr>
          <p:nvPr/>
        </p:nvSpPr>
        <p:spPr bwMode="auto">
          <a:xfrm>
            <a:off x="4482256" y="2743200"/>
            <a:ext cx="4541520" cy="3505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b="0" i="0">
                <a:solidFill>
                  <a:schemeClr val="tx1"/>
                </a:solidFill>
                <a:latin typeface="Helvetica Light"/>
                <a:ea typeface="ＭＳ Ｐゴシック" charset="0"/>
                <a:cs typeface="Helvetica Light"/>
              </a:defRPr>
            </a:lvl1pPr>
            <a:lvl2pPr marL="742950" indent="-285750" algn="l" rtl="0" eaLnBrk="1" fontAlgn="base" hangingPunct="1">
              <a:spcBef>
                <a:spcPct val="20000"/>
              </a:spcBef>
              <a:spcAft>
                <a:spcPct val="0"/>
              </a:spcAft>
              <a:buChar char="–"/>
              <a:defRPr sz="2800" b="0" i="0">
                <a:solidFill>
                  <a:schemeClr val="tx1"/>
                </a:solidFill>
                <a:latin typeface="Helvetica Light"/>
                <a:ea typeface="ＭＳ Ｐゴシック" charset="0"/>
                <a:cs typeface="Helvetica Light"/>
              </a:defRPr>
            </a:lvl2pPr>
            <a:lvl3pPr marL="1143000" indent="-228600" algn="l" rtl="0" eaLnBrk="1" fontAlgn="base" hangingPunct="1">
              <a:spcBef>
                <a:spcPct val="20000"/>
              </a:spcBef>
              <a:spcAft>
                <a:spcPct val="0"/>
              </a:spcAft>
              <a:buChar char="•"/>
              <a:defRPr sz="2400" b="0" i="0">
                <a:solidFill>
                  <a:schemeClr val="tx1"/>
                </a:solidFill>
                <a:latin typeface="Helvetica Light"/>
                <a:ea typeface="ＭＳ Ｐゴシック" charset="0"/>
                <a:cs typeface="Helvetica Light"/>
              </a:defRPr>
            </a:lvl3pPr>
            <a:lvl4pPr marL="1600200" indent="-228600" algn="l" rtl="0" eaLnBrk="1" fontAlgn="base" hangingPunct="1">
              <a:spcBef>
                <a:spcPct val="20000"/>
              </a:spcBef>
              <a:spcAft>
                <a:spcPct val="0"/>
              </a:spcAft>
              <a:buChar char="–"/>
              <a:defRPr sz="2000" b="0" i="0">
                <a:solidFill>
                  <a:schemeClr val="tx1"/>
                </a:solidFill>
                <a:latin typeface="Helvetica Light"/>
                <a:ea typeface="ＭＳ Ｐゴシック" charset="0"/>
                <a:cs typeface="Helvetica Light"/>
              </a:defRPr>
            </a:lvl4pPr>
            <a:lvl5pPr marL="2057400" indent="-228600" algn="l" rtl="0" eaLnBrk="1" fontAlgn="base" hangingPunct="1">
              <a:spcBef>
                <a:spcPct val="20000"/>
              </a:spcBef>
              <a:spcAft>
                <a:spcPct val="0"/>
              </a:spcAft>
              <a:buChar char="»"/>
              <a:defRPr sz="2000" b="0" i="0">
                <a:solidFill>
                  <a:schemeClr val="tx1"/>
                </a:solidFill>
                <a:latin typeface="Helvetica Light"/>
                <a:ea typeface="ＭＳ Ｐゴシック" charset="0"/>
                <a:cs typeface="Helvetica Light"/>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a:lstStyle>
          <a:p>
            <a:pPr marL="0" indent="0">
              <a:lnSpc>
                <a:spcPct val="90000"/>
              </a:lnSpc>
              <a:buNone/>
            </a:pPr>
            <a:r>
              <a:rPr lang="en-US" sz="2800" dirty="0" smtClean="0">
                <a:latin typeface="Helvetica Light" pitchFamily="34" charset="0"/>
              </a:rPr>
              <a:t>Not realistic</a:t>
            </a:r>
          </a:p>
          <a:p>
            <a:pPr lvl="1">
              <a:lnSpc>
                <a:spcPct val="90000"/>
              </a:lnSpc>
            </a:pPr>
            <a:r>
              <a:rPr lang="en-US" sz="2400" dirty="0" smtClean="0">
                <a:latin typeface="Helvetica Light" pitchFamily="34" charset="0"/>
              </a:rPr>
              <a:t>visuals &amp; performance</a:t>
            </a:r>
          </a:p>
          <a:p>
            <a:pPr marL="457200" lvl="1" indent="0">
              <a:lnSpc>
                <a:spcPct val="90000"/>
              </a:lnSpc>
              <a:buNone/>
            </a:pPr>
            <a:endParaRPr lang="en-US" sz="2400" dirty="0" smtClean="0">
              <a:latin typeface="Helvetica Light" pitchFamily="34" charset="0"/>
            </a:endParaRPr>
          </a:p>
          <a:p>
            <a:pPr marL="0" indent="0">
              <a:lnSpc>
                <a:spcPct val="90000"/>
              </a:lnSpc>
              <a:buNone/>
            </a:pPr>
            <a:r>
              <a:rPr lang="en-US" sz="2800" dirty="0" smtClean="0">
                <a:latin typeface="Helvetica Light" pitchFamily="34" charset="0"/>
              </a:rPr>
              <a:t>Not on actual interface</a:t>
            </a:r>
          </a:p>
          <a:p>
            <a:pPr lvl="1">
              <a:lnSpc>
                <a:spcPct val="90000"/>
              </a:lnSpc>
            </a:pPr>
            <a:r>
              <a:rPr lang="en-US" sz="2400" dirty="0" smtClean="0">
                <a:latin typeface="Helvetica Light" pitchFamily="34" charset="0"/>
              </a:rPr>
              <a:t>can’t test alone</a:t>
            </a:r>
          </a:p>
          <a:p>
            <a:pPr marL="457200" lvl="1" indent="0">
              <a:lnSpc>
                <a:spcPct val="90000"/>
              </a:lnSpc>
              <a:buNone/>
            </a:pPr>
            <a:endParaRPr lang="en-US" sz="2400" dirty="0" smtClean="0">
              <a:latin typeface="Helvetica Light" pitchFamily="34" charset="0"/>
            </a:endParaRPr>
          </a:p>
          <a:p>
            <a:pPr marL="0" indent="0">
              <a:lnSpc>
                <a:spcPct val="90000"/>
              </a:lnSpc>
              <a:buNone/>
            </a:pPr>
            <a:r>
              <a:rPr lang="en-US" sz="2800" dirty="0" smtClean="0">
                <a:latin typeface="Helvetica Light" pitchFamily="34" charset="0"/>
              </a:rPr>
              <a:t>Need participants</a:t>
            </a:r>
            <a:endParaRPr lang="en-US" sz="2800" dirty="0">
              <a:latin typeface="Helvetica Light" pitchFamily="34" charset="0"/>
            </a:endParaRPr>
          </a:p>
          <a:p>
            <a:pPr lvl="1">
              <a:lnSpc>
                <a:spcPct val="90000"/>
              </a:lnSpc>
            </a:pPr>
            <a:r>
              <a:rPr lang="en-US" sz="2400" dirty="0" smtClean="0">
                <a:latin typeface="Helvetica Light" pitchFamily="34" charset="0"/>
              </a:rPr>
              <a:t>can be hard to find repeatedly</a:t>
            </a:r>
            <a:endParaRPr lang="en-US" sz="2400" dirty="0">
              <a:latin typeface="Helvetica Light" pitchFamily="34" charset="0"/>
            </a:endParaRPr>
          </a:p>
          <a:p>
            <a:pPr marL="0" indent="0">
              <a:lnSpc>
                <a:spcPct val="90000"/>
              </a:lnSpc>
              <a:buNone/>
            </a:pPr>
            <a:r>
              <a:rPr lang="en-US" sz="2800" dirty="0">
                <a:latin typeface="Helvetica Light" pitchFamily="34" charset="0"/>
              </a:rPr>
              <a:t>	</a:t>
            </a:r>
            <a:endParaRPr lang="en-US" sz="2800" dirty="0" smtClean="0">
              <a:latin typeface="Helvetica Light" pitchFamily="34" charset="0"/>
            </a:endParaRPr>
          </a:p>
        </p:txBody>
      </p:sp>
    </p:spTree>
    <p:extLst>
      <p:ext uri="{BB962C8B-B14F-4D97-AF65-F5344CB8AC3E}">
        <p14:creationId xmlns:p14="http://schemas.microsoft.com/office/powerpoint/2010/main" val="127073466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9" name="Rectangle 2"/>
          <p:cNvSpPr>
            <a:spLocks noGrp="1" noChangeArrowheads="1"/>
          </p:cNvSpPr>
          <p:nvPr>
            <p:ph type="title"/>
          </p:nvPr>
        </p:nvSpPr>
        <p:spPr/>
        <p:txBody>
          <a:bodyPr/>
          <a:lstStyle/>
          <a:p>
            <a:pPr eaLnBrk="1" hangingPunct="1"/>
            <a:r>
              <a:rPr lang="en-US" dirty="0">
                <a:latin typeface="Helvetica" pitchFamily="2" charset="0"/>
              </a:rPr>
              <a:t>Heuristic Evaluation</a:t>
            </a:r>
          </a:p>
        </p:txBody>
      </p:sp>
      <p:sp>
        <p:nvSpPr>
          <p:cNvPr id="11270" name="Rectangle 3"/>
          <p:cNvSpPr>
            <a:spLocks noGrp="1" noChangeArrowheads="1"/>
          </p:cNvSpPr>
          <p:nvPr>
            <p:ph idx="1"/>
          </p:nvPr>
        </p:nvSpPr>
        <p:spPr>
          <a:xfrm>
            <a:off x="685800" y="1143000"/>
            <a:ext cx="8458200" cy="5181600"/>
          </a:xfrm>
        </p:spPr>
        <p:txBody>
          <a:bodyPr/>
          <a:lstStyle/>
          <a:p>
            <a:pPr eaLnBrk="1" hangingPunct="1">
              <a:lnSpc>
                <a:spcPct val="90000"/>
              </a:lnSpc>
            </a:pPr>
            <a:r>
              <a:rPr lang="en-US" sz="2800" dirty="0">
                <a:latin typeface="Helvetica Light" pitchFamily="34" charset="0"/>
              </a:rPr>
              <a:t>Developed by </a:t>
            </a:r>
            <a:r>
              <a:rPr lang="en-US" sz="2800" dirty="0" err="1">
                <a:latin typeface="Helvetica Light" pitchFamily="34" charset="0"/>
              </a:rPr>
              <a:t>Jakob</a:t>
            </a:r>
            <a:r>
              <a:rPr lang="en-US" sz="2800" dirty="0">
                <a:latin typeface="Helvetica Light" pitchFamily="34" charset="0"/>
              </a:rPr>
              <a:t> </a:t>
            </a:r>
            <a:r>
              <a:rPr lang="en-US" sz="2800" dirty="0" smtClean="0">
                <a:latin typeface="Helvetica Light" pitchFamily="34" charset="0"/>
              </a:rPr>
              <a:t>Nielsen</a:t>
            </a:r>
          </a:p>
          <a:p>
            <a:pPr eaLnBrk="1" hangingPunct="1">
              <a:lnSpc>
                <a:spcPct val="90000"/>
              </a:lnSpc>
            </a:pPr>
            <a:endParaRPr lang="en-US" sz="2800" dirty="0">
              <a:latin typeface="Helvetica Light" pitchFamily="34" charset="0"/>
            </a:endParaRPr>
          </a:p>
          <a:p>
            <a:pPr eaLnBrk="1" hangingPunct="1">
              <a:lnSpc>
                <a:spcPct val="90000"/>
              </a:lnSpc>
            </a:pPr>
            <a:r>
              <a:rPr lang="en-US" sz="2800" dirty="0">
                <a:latin typeface="Helvetica Light" pitchFamily="34" charset="0"/>
              </a:rPr>
              <a:t>Helps find usability problems in a UI design</a:t>
            </a:r>
          </a:p>
          <a:p>
            <a:pPr eaLnBrk="1" hangingPunct="1">
              <a:lnSpc>
                <a:spcPct val="90000"/>
              </a:lnSpc>
            </a:pPr>
            <a:endParaRPr lang="en-US" sz="2800" dirty="0" smtClean="0">
              <a:latin typeface="Helvetica Light" pitchFamily="34" charset="0"/>
            </a:endParaRPr>
          </a:p>
          <a:p>
            <a:pPr eaLnBrk="1" hangingPunct="1">
              <a:lnSpc>
                <a:spcPct val="90000"/>
              </a:lnSpc>
            </a:pPr>
            <a:r>
              <a:rPr lang="en-US" sz="2800" dirty="0" smtClean="0">
                <a:latin typeface="Helvetica Light" pitchFamily="34" charset="0"/>
              </a:rPr>
              <a:t>Small </a:t>
            </a:r>
            <a:r>
              <a:rPr lang="en-US" sz="2800" dirty="0">
                <a:latin typeface="Helvetica Light" pitchFamily="34" charset="0"/>
              </a:rPr>
              <a:t>set (3-5) of evaluators examine UI</a:t>
            </a:r>
          </a:p>
          <a:p>
            <a:pPr lvl="1" eaLnBrk="1" hangingPunct="1">
              <a:lnSpc>
                <a:spcPct val="90000"/>
              </a:lnSpc>
            </a:pPr>
            <a:r>
              <a:rPr lang="en-US" sz="2400" dirty="0">
                <a:latin typeface="Helvetica Light" pitchFamily="34" charset="0"/>
              </a:rPr>
              <a:t>independently check for compliance with usability principles (</a:t>
            </a:r>
            <a:r>
              <a:rPr lang="ja-JP" altLang="en-US" sz="2400" dirty="0">
                <a:latin typeface="Helvetica Light" pitchFamily="34" charset="0"/>
              </a:rPr>
              <a:t>“</a:t>
            </a:r>
            <a:r>
              <a:rPr lang="en-US" sz="2400" dirty="0">
                <a:latin typeface="Helvetica Light" pitchFamily="34" charset="0"/>
              </a:rPr>
              <a:t>heuristics</a:t>
            </a:r>
            <a:r>
              <a:rPr lang="ja-JP" altLang="en-US" sz="2400" dirty="0">
                <a:latin typeface="Helvetica Light" pitchFamily="34" charset="0"/>
              </a:rPr>
              <a:t>”</a:t>
            </a:r>
            <a:r>
              <a:rPr lang="en-US" sz="2400" dirty="0" smtClean="0">
                <a:latin typeface="Helvetica Light" pitchFamily="34" charset="0"/>
              </a:rPr>
              <a:t>)</a:t>
            </a:r>
          </a:p>
          <a:p>
            <a:pPr lvl="1" eaLnBrk="1" hangingPunct="1">
              <a:lnSpc>
                <a:spcPct val="90000"/>
              </a:lnSpc>
            </a:pPr>
            <a:r>
              <a:rPr lang="en-US" sz="2400" dirty="0" smtClean="0">
                <a:latin typeface="Helvetica Light" pitchFamily="34" charset="0"/>
              </a:rPr>
              <a:t>evaluators </a:t>
            </a:r>
            <a:r>
              <a:rPr lang="en-US" sz="2400" dirty="0">
                <a:latin typeface="Helvetica Light" pitchFamily="34" charset="0"/>
              </a:rPr>
              <a:t>only communicate afterwards</a:t>
            </a:r>
          </a:p>
          <a:p>
            <a:pPr lvl="2" eaLnBrk="1" hangingPunct="1">
              <a:lnSpc>
                <a:spcPct val="90000"/>
              </a:lnSpc>
            </a:pPr>
            <a:r>
              <a:rPr lang="en-US" sz="2000" dirty="0">
                <a:latin typeface="Helvetica Light" pitchFamily="34" charset="0"/>
              </a:rPr>
              <a:t>findings are then </a:t>
            </a:r>
            <a:r>
              <a:rPr lang="en-US" sz="2000" dirty="0" smtClean="0">
                <a:latin typeface="Helvetica Light" pitchFamily="34" charset="0"/>
              </a:rPr>
              <a:t>aggregated</a:t>
            </a:r>
          </a:p>
          <a:p>
            <a:pPr lvl="1">
              <a:lnSpc>
                <a:spcPct val="90000"/>
              </a:lnSpc>
            </a:pPr>
            <a:r>
              <a:rPr lang="en-US" sz="2400" dirty="0" smtClean="0">
                <a:latin typeface="Helvetica Light" pitchFamily="34" charset="0"/>
              </a:rPr>
              <a:t>use </a:t>
            </a:r>
            <a:r>
              <a:rPr lang="en-US" sz="2400" dirty="0">
                <a:latin typeface="Helvetica Light" pitchFamily="34" charset="0"/>
              </a:rPr>
              <a:t>violations to redesign/fix </a:t>
            </a:r>
            <a:r>
              <a:rPr lang="en-US" sz="2400" dirty="0" smtClean="0">
                <a:latin typeface="Helvetica Light" pitchFamily="34" charset="0"/>
              </a:rPr>
              <a:t>problems</a:t>
            </a:r>
            <a:endParaRPr lang="en-US" sz="2400" dirty="0">
              <a:latin typeface="Helvetica Light" pitchFamily="34" charset="0"/>
            </a:endParaRPr>
          </a:p>
          <a:p>
            <a:pPr eaLnBrk="1" hangingPunct="1">
              <a:lnSpc>
                <a:spcPct val="90000"/>
              </a:lnSpc>
            </a:pPr>
            <a:endParaRPr lang="en-US" sz="2800" dirty="0">
              <a:latin typeface="Helvetica Light" pitchFamily="34" charset="0"/>
            </a:endParaRPr>
          </a:p>
          <a:p>
            <a:pPr eaLnBrk="1" hangingPunct="1">
              <a:lnSpc>
                <a:spcPct val="90000"/>
              </a:lnSpc>
            </a:pPr>
            <a:r>
              <a:rPr lang="en-US" sz="2800" dirty="0" smtClean="0">
                <a:latin typeface="Helvetica Light" pitchFamily="34" charset="0"/>
              </a:rPr>
              <a:t>Can </a:t>
            </a:r>
            <a:r>
              <a:rPr lang="en-US" sz="2800" dirty="0">
                <a:latin typeface="Helvetica Light" pitchFamily="34" charset="0"/>
              </a:rPr>
              <a:t>perform on working UI or on sketches</a:t>
            </a:r>
          </a:p>
        </p:txBody>
      </p:sp>
      <p:sp>
        <p:nvSpPr>
          <p:cNvPr id="6" name="Rectangle 5"/>
          <p:cNvSpPr>
            <a:spLocks noGrp="1" noChangeArrowheads="1"/>
          </p:cNvSpPr>
          <p:nvPr>
            <p:ph type="dt" sz="half" idx="10"/>
          </p:nvPr>
        </p:nvSpPr>
        <p:spPr>
          <a:ln>
            <a:noFill/>
          </a:ln>
        </p:spPr>
        <p:txBody>
          <a:bodyPr/>
          <a:lstStyle>
            <a:lvl1pPr>
              <a:defRPr/>
            </a:lvl1pPr>
          </a:lstStyle>
          <a:p>
            <a:pPr>
              <a:defRPr/>
            </a:pPr>
            <a:r>
              <a:rPr lang="en-US" smtClean="0"/>
              <a:t>October 28, 2015</a:t>
            </a:r>
            <a:endParaRPr lang="en-US" dirty="0"/>
          </a:p>
        </p:txBody>
      </p:sp>
      <p:sp>
        <p:nvSpPr>
          <p:cNvPr id="7" name="Rectangle 6"/>
          <p:cNvSpPr>
            <a:spLocks noGrp="1" noChangeArrowheads="1"/>
          </p:cNvSpPr>
          <p:nvPr>
            <p:ph type="ftr" sz="quarter" idx="11"/>
          </p:nvPr>
        </p:nvSpPr>
        <p:spPr>
          <a:ln/>
        </p:spPr>
        <p:txBody>
          <a:bodyPr/>
          <a:lstStyle>
            <a:lvl1pPr>
              <a:defRPr/>
            </a:lvl1pPr>
          </a:lstStyle>
          <a:p>
            <a:r>
              <a:rPr lang="en-US" smtClean="0"/>
              <a:t>dt+UX: Design Thinking for User Experience Design, Prototyping &amp; Evaluation</a:t>
            </a:r>
            <a:endParaRPr lang="en-US" dirty="0"/>
          </a:p>
        </p:txBody>
      </p:sp>
      <p:sp>
        <p:nvSpPr>
          <p:cNvPr id="2" name="Slide Number Placeholder 1"/>
          <p:cNvSpPr>
            <a:spLocks noGrp="1"/>
          </p:cNvSpPr>
          <p:nvPr>
            <p:ph type="sldNum" sz="quarter" idx="12"/>
          </p:nvPr>
        </p:nvSpPr>
        <p:spPr/>
        <p:txBody>
          <a:bodyPr/>
          <a:lstStyle/>
          <a:p>
            <a:fld id="{8ECE2160-65C3-AC45-A33C-E2F8319357D7}" type="slidenum">
              <a:rPr lang="en-US" smtClean="0"/>
              <a:pPr/>
              <a:t>13</a:t>
            </a:fld>
            <a:endParaRPr lang="en-US"/>
          </a:p>
        </p:txBody>
      </p:sp>
    </p:spTree>
    <p:extLst>
      <p:ext uri="{BB962C8B-B14F-4D97-AF65-F5344CB8AC3E}">
        <p14:creationId xmlns:p14="http://schemas.microsoft.com/office/powerpoint/2010/main" val="291887905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70">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270">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270">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270">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70">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27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3" name="Rectangle 2"/>
          <p:cNvSpPr>
            <a:spLocks noGrp="1" noChangeArrowheads="1"/>
          </p:cNvSpPr>
          <p:nvPr>
            <p:ph type="title"/>
          </p:nvPr>
        </p:nvSpPr>
        <p:spPr/>
        <p:txBody>
          <a:bodyPr/>
          <a:lstStyle/>
          <a:p>
            <a:pPr eaLnBrk="1" hangingPunct="1"/>
            <a:r>
              <a:rPr lang="en-US" dirty="0">
                <a:latin typeface="Helvetica" pitchFamily="2" charset="0"/>
              </a:rPr>
              <a:t>Why Multiple Evaluators?</a:t>
            </a:r>
          </a:p>
        </p:txBody>
      </p:sp>
      <p:sp>
        <p:nvSpPr>
          <p:cNvPr id="509955" name="Rectangle 3"/>
          <p:cNvSpPr>
            <a:spLocks noGrp="1" noChangeArrowheads="1"/>
          </p:cNvSpPr>
          <p:nvPr>
            <p:ph type="body" sz="half" idx="1"/>
          </p:nvPr>
        </p:nvSpPr>
        <p:spPr>
          <a:xfrm>
            <a:off x="685800" y="1600200"/>
            <a:ext cx="3382963" cy="4724400"/>
          </a:xfrm>
        </p:spPr>
        <p:txBody>
          <a:bodyPr/>
          <a:lstStyle/>
          <a:p>
            <a:pPr eaLnBrk="1" hangingPunct="1"/>
            <a:r>
              <a:rPr lang="en-US" sz="2800" dirty="0">
                <a:latin typeface="Helvetica Light" pitchFamily="34" charset="0"/>
              </a:rPr>
              <a:t>Every evaluator </a:t>
            </a:r>
            <a:r>
              <a:rPr lang="en-US" sz="2800" dirty="0" smtClean="0">
                <a:latin typeface="Helvetica Light" pitchFamily="34" charset="0"/>
              </a:rPr>
              <a:t>doesn’t </a:t>
            </a:r>
            <a:r>
              <a:rPr lang="en-US" sz="2800" dirty="0">
                <a:latin typeface="Helvetica Light" pitchFamily="34" charset="0"/>
              </a:rPr>
              <a:t>find every </a:t>
            </a:r>
            <a:r>
              <a:rPr lang="en-US" sz="2800" dirty="0" smtClean="0">
                <a:latin typeface="Helvetica Light" pitchFamily="34" charset="0"/>
              </a:rPr>
              <a:t>problem</a:t>
            </a:r>
          </a:p>
          <a:p>
            <a:pPr eaLnBrk="1" hangingPunct="1"/>
            <a:endParaRPr lang="en-US" sz="2800" dirty="0">
              <a:latin typeface="Helvetica Light" pitchFamily="34" charset="0"/>
            </a:endParaRPr>
          </a:p>
          <a:p>
            <a:pPr eaLnBrk="1" hangingPunct="1"/>
            <a:r>
              <a:rPr lang="en-US" sz="2800" dirty="0">
                <a:latin typeface="Helvetica Light" pitchFamily="34" charset="0"/>
              </a:rPr>
              <a:t>Good evaluators find both easy &amp; hard ones</a:t>
            </a:r>
          </a:p>
        </p:txBody>
      </p:sp>
      <p:sp>
        <p:nvSpPr>
          <p:cNvPr id="7" name="Rectangle 5"/>
          <p:cNvSpPr>
            <a:spLocks noGrp="1" noChangeArrowheads="1"/>
          </p:cNvSpPr>
          <p:nvPr>
            <p:ph type="dt" sz="half" idx="10"/>
          </p:nvPr>
        </p:nvSpPr>
        <p:spPr>
          <a:ln>
            <a:noFill/>
          </a:ln>
        </p:spPr>
        <p:txBody>
          <a:bodyPr/>
          <a:lstStyle>
            <a:lvl1pPr>
              <a:defRPr/>
            </a:lvl1pPr>
          </a:lstStyle>
          <a:p>
            <a:pPr>
              <a:defRPr/>
            </a:pPr>
            <a:r>
              <a:rPr lang="en-US" smtClean="0"/>
              <a:t>October 28, 2015</a:t>
            </a:r>
            <a:endParaRPr lang="en-US" dirty="0"/>
          </a:p>
        </p:txBody>
      </p:sp>
      <p:sp>
        <p:nvSpPr>
          <p:cNvPr id="8" name="Rectangle 6"/>
          <p:cNvSpPr>
            <a:spLocks noGrp="1" noChangeArrowheads="1"/>
          </p:cNvSpPr>
          <p:nvPr>
            <p:ph type="ftr" sz="quarter" idx="11"/>
          </p:nvPr>
        </p:nvSpPr>
        <p:spPr>
          <a:ln/>
        </p:spPr>
        <p:txBody>
          <a:bodyPr/>
          <a:lstStyle>
            <a:lvl1pPr>
              <a:defRPr/>
            </a:lvl1pPr>
          </a:lstStyle>
          <a:p>
            <a:r>
              <a:rPr lang="en-US" smtClean="0"/>
              <a:t>dt+UX: Design Thinking for User Experience Design, Prototyping &amp; Evaluation</a:t>
            </a:r>
            <a:endParaRPr lang="en-US" dirty="0"/>
          </a:p>
        </p:txBody>
      </p:sp>
      <p:sp>
        <p:nvSpPr>
          <p:cNvPr id="2" name="Slide Number Placeholder 1"/>
          <p:cNvSpPr>
            <a:spLocks noGrp="1"/>
          </p:cNvSpPr>
          <p:nvPr>
            <p:ph type="sldNum" sz="quarter" idx="12"/>
          </p:nvPr>
        </p:nvSpPr>
        <p:spPr/>
        <p:txBody>
          <a:bodyPr/>
          <a:lstStyle/>
          <a:p>
            <a:fld id="{BA7C3ACB-A8C0-0143-84B9-3973830B5C1F}" type="slidenum">
              <a:rPr lang="en-US" smtClean="0"/>
              <a:pPr/>
              <a:t>14</a:t>
            </a:fld>
            <a:endParaRPr lang="en-US"/>
          </a:p>
        </p:txBody>
      </p:sp>
      <p:pic>
        <p:nvPicPr>
          <p:cNvPr id="12295" name="Picture 4" descr="heuristic_matri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76199"/>
            <a:ext cx="8836837" cy="647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5" name="Rectangle 5"/>
          <p:cNvSpPr>
            <a:spLocks noGrp="1" noChangeArrowheads="1"/>
          </p:cNvSpPr>
          <p:nvPr>
            <p:ph type="title"/>
          </p:nvPr>
        </p:nvSpPr>
        <p:spPr/>
        <p:txBody>
          <a:bodyPr/>
          <a:lstStyle/>
          <a:p>
            <a:pPr eaLnBrk="1" hangingPunct="1"/>
            <a:r>
              <a:rPr lang="en-US" dirty="0" smtClean="0">
                <a:latin typeface="Helvetica" pitchFamily="2" charset="0"/>
              </a:rPr>
              <a:t>Heuristics</a:t>
            </a:r>
            <a:endParaRPr lang="en-US" dirty="0">
              <a:latin typeface="Helvetica" pitchFamily="2" charset="0"/>
            </a:endParaRPr>
          </a:p>
        </p:txBody>
      </p:sp>
      <p:sp>
        <p:nvSpPr>
          <p:cNvPr id="516102" name="Rectangle 6"/>
          <p:cNvSpPr>
            <a:spLocks noGrp="1" noChangeArrowheads="1"/>
          </p:cNvSpPr>
          <p:nvPr>
            <p:ph idx="1"/>
          </p:nvPr>
        </p:nvSpPr>
        <p:spPr>
          <a:xfrm>
            <a:off x="228601" y="2895600"/>
            <a:ext cx="8726488" cy="3505201"/>
          </a:xfrm>
        </p:spPr>
        <p:txBody>
          <a:bodyPr/>
          <a:lstStyle/>
          <a:p>
            <a:pPr marL="0" indent="0" eaLnBrk="1" hangingPunct="1">
              <a:lnSpc>
                <a:spcPct val="90000"/>
              </a:lnSpc>
              <a:buNone/>
            </a:pPr>
            <a:r>
              <a:rPr lang="en-US" sz="2800" dirty="0">
                <a:latin typeface="Helvetica Light" pitchFamily="34" charset="0"/>
              </a:rPr>
              <a:t>H2-1: Visibility of system </a:t>
            </a:r>
            <a:r>
              <a:rPr lang="en-US" sz="2800" dirty="0" smtClean="0">
                <a:latin typeface="Helvetica Light" pitchFamily="34" charset="0"/>
              </a:rPr>
              <a:t>status</a:t>
            </a:r>
          </a:p>
          <a:p>
            <a:pPr marL="0" indent="0">
              <a:lnSpc>
                <a:spcPct val="90000"/>
              </a:lnSpc>
              <a:buNone/>
            </a:pPr>
            <a:r>
              <a:rPr lang="en-US" sz="2800" dirty="0">
                <a:latin typeface="Helvetica Light" pitchFamily="34" charset="0"/>
              </a:rPr>
              <a:t>H2-2: Match between system &amp; </a:t>
            </a:r>
            <a:r>
              <a:rPr lang="en-US" sz="2800" dirty="0" smtClean="0">
                <a:latin typeface="Helvetica Light" pitchFamily="34" charset="0"/>
              </a:rPr>
              <a:t>real world</a:t>
            </a:r>
          </a:p>
          <a:p>
            <a:pPr marL="0" indent="0">
              <a:lnSpc>
                <a:spcPct val="90000"/>
              </a:lnSpc>
              <a:buNone/>
            </a:pPr>
            <a:r>
              <a:rPr lang="en-US" sz="2800" dirty="0">
                <a:latin typeface="Helvetica Light" pitchFamily="34" charset="0"/>
              </a:rPr>
              <a:t>H2-3: User control &amp; freedom</a:t>
            </a:r>
          </a:p>
          <a:p>
            <a:pPr marL="0" indent="0">
              <a:lnSpc>
                <a:spcPct val="90000"/>
              </a:lnSpc>
              <a:buNone/>
            </a:pPr>
            <a:endParaRPr lang="en-US" sz="2800" dirty="0">
              <a:latin typeface="Helvetica Light" pitchFamily="34" charset="0"/>
            </a:endParaRPr>
          </a:p>
          <a:p>
            <a:pPr marL="0" indent="0" eaLnBrk="1" hangingPunct="1">
              <a:lnSpc>
                <a:spcPct val="90000"/>
              </a:lnSpc>
              <a:buNone/>
            </a:pPr>
            <a:endParaRPr lang="en-US" sz="2800" dirty="0">
              <a:latin typeface="Helvetica Light" pitchFamily="34" charset="0"/>
            </a:endParaRPr>
          </a:p>
        </p:txBody>
      </p:sp>
      <p:sp>
        <p:nvSpPr>
          <p:cNvPr id="9" name="Rectangle 5"/>
          <p:cNvSpPr>
            <a:spLocks noGrp="1" noChangeArrowheads="1"/>
          </p:cNvSpPr>
          <p:nvPr>
            <p:ph type="dt" sz="half" idx="10"/>
          </p:nvPr>
        </p:nvSpPr>
        <p:spPr>
          <a:ln>
            <a:noFill/>
          </a:ln>
        </p:spPr>
        <p:txBody>
          <a:bodyPr/>
          <a:lstStyle>
            <a:lvl1pPr>
              <a:defRPr/>
            </a:lvl1pPr>
          </a:lstStyle>
          <a:p>
            <a:pPr>
              <a:defRPr/>
            </a:pPr>
            <a:r>
              <a:rPr lang="en-US" smtClean="0"/>
              <a:t>October 28, 2015</a:t>
            </a:r>
            <a:endParaRPr lang="en-US" dirty="0"/>
          </a:p>
        </p:txBody>
      </p:sp>
      <p:sp>
        <p:nvSpPr>
          <p:cNvPr id="12" name="Rectangle 6"/>
          <p:cNvSpPr>
            <a:spLocks noGrp="1" noChangeArrowheads="1"/>
          </p:cNvSpPr>
          <p:nvPr>
            <p:ph type="ftr" sz="quarter" idx="11"/>
          </p:nvPr>
        </p:nvSpPr>
        <p:spPr>
          <a:ln/>
        </p:spPr>
        <p:txBody>
          <a:bodyPr/>
          <a:lstStyle>
            <a:lvl1pPr>
              <a:defRPr/>
            </a:lvl1pPr>
          </a:lstStyle>
          <a:p>
            <a:r>
              <a:rPr lang="en-US" smtClean="0"/>
              <a:t>dt+UX: Design Thinking for User Experience Design, Prototyping &amp; Evaluation</a:t>
            </a:r>
            <a:endParaRPr lang="en-US" dirty="0"/>
          </a:p>
        </p:txBody>
      </p:sp>
      <p:sp>
        <p:nvSpPr>
          <p:cNvPr id="2" name="Slide Number Placeholder 1"/>
          <p:cNvSpPr>
            <a:spLocks noGrp="1"/>
          </p:cNvSpPr>
          <p:nvPr>
            <p:ph type="sldNum" sz="quarter" idx="12"/>
          </p:nvPr>
        </p:nvSpPr>
        <p:spPr/>
        <p:txBody>
          <a:bodyPr/>
          <a:lstStyle/>
          <a:p>
            <a:fld id="{8ECE2160-65C3-AC45-A33C-E2F8319357D7}" type="slidenum">
              <a:rPr lang="en-US" smtClean="0"/>
              <a:pPr/>
              <a:t>15</a:t>
            </a:fld>
            <a:endParaRPr lang="en-US"/>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62033" y="1136889"/>
            <a:ext cx="3429000" cy="1589049"/>
          </a:xfrm>
          <a:prstGeom prst="rect">
            <a:avLst/>
          </a:prstGeom>
        </p:spPr>
      </p:pic>
      <p:pic>
        <p:nvPicPr>
          <p:cNvPr id="3" name="Picture 2"/>
          <p:cNvPicPr>
            <a:picLocks noChangeAspect="1"/>
          </p:cNvPicPr>
          <p:nvPr/>
        </p:nvPicPr>
        <p:blipFill>
          <a:blip r:embed="rId4"/>
          <a:stretch>
            <a:fillRect/>
          </a:stretch>
        </p:blipFill>
        <p:spPr>
          <a:xfrm>
            <a:off x="4265099" y="1143001"/>
            <a:ext cx="1055292" cy="1582938"/>
          </a:xfrm>
          <a:prstGeom prst="rect">
            <a:avLst/>
          </a:prstGeom>
        </p:spPr>
      </p:pic>
      <p:pic>
        <p:nvPicPr>
          <p:cNvPr id="11" name="Picture 13"/>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082172" y="3482384"/>
            <a:ext cx="2009615" cy="7848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pic>
      <p:pic>
        <p:nvPicPr>
          <p:cNvPr id="13" name="Content Placeholder 3" descr="Duo5.jpg"/>
          <p:cNvPicPr>
            <a:picLocks noChangeAspect="1"/>
          </p:cNvPicPr>
          <p:nvPr/>
        </p:nvPicPr>
        <p:blipFill>
          <a:blip r:embed="rId6" cstate="email">
            <a:extLst>
              <a:ext uri="{28A0092B-C50C-407E-A947-70E740481C1C}">
                <a14:useLocalDpi xmlns:a14="http://schemas.microsoft.com/office/drawing/2010/main" val="0"/>
              </a:ext>
            </a:extLst>
          </a:blip>
          <a:srcRect t="8667" b="8667"/>
          <a:stretch>
            <a:fillRect/>
          </a:stretch>
        </p:blipFill>
        <p:spPr bwMode="auto">
          <a:xfrm>
            <a:off x="1371600" y="4379525"/>
            <a:ext cx="1703935" cy="211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pic>
      <p:pic>
        <p:nvPicPr>
          <p:cNvPr id="14" name="Picture 13" descr="Duo12.jp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3162454" y="4379333"/>
            <a:ext cx="1409546" cy="2114319"/>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610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1610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6102"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7" name="Rectangle 2"/>
          <p:cNvSpPr>
            <a:spLocks noGrp="1" noChangeArrowheads="1"/>
          </p:cNvSpPr>
          <p:nvPr>
            <p:ph type="title"/>
          </p:nvPr>
        </p:nvSpPr>
        <p:spPr/>
        <p:txBody>
          <a:bodyPr/>
          <a:lstStyle/>
          <a:p>
            <a:pPr eaLnBrk="1" hangingPunct="1"/>
            <a:r>
              <a:rPr lang="en-US" dirty="0">
                <a:latin typeface="Helvetica" pitchFamily="2" charset="0"/>
              </a:rPr>
              <a:t>Heuristics (cont.)</a:t>
            </a:r>
          </a:p>
        </p:txBody>
      </p:sp>
      <p:sp>
        <p:nvSpPr>
          <p:cNvPr id="12" name="Rectangle 5"/>
          <p:cNvSpPr>
            <a:spLocks noGrp="1" noChangeArrowheads="1"/>
          </p:cNvSpPr>
          <p:nvPr>
            <p:ph type="dt" sz="half" idx="10"/>
          </p:nvPr>
        </p:nvSpPr>
        <p:spPr>
          <a:ln>
            <a:noFill/>
          </a:ln>
        </p:spPr>
        <p:txBody>
          <a:bodyPr/>
          <a:lstStyle>
            <a:lvl1pPr>
              <a:defRPr/>
            </a:lvl1pPr>
          </a:lstStyle>
          <a:p>
            <a:pPr>
              <a:defRPr/>
            </a:pPr>
            <a:r>
              <a:rPr lang="en-US" smtClean="0"/>
              <a:t>October 28, 2015</a:t>
            </a:r>
            <a:endParaRPr lang="en-US" dirty="0"/>
          </a:p>
        </p:txBody>
      </p:sp>
      <p:sp>
        <p:nvSpPr>
          <p:cNvPr id="13" name="Rectangle 6"/>
          <p:cNvSpPr>
            <a:spLocks noGrp="1" noChangeArrowheads="1"/>
          </p:cNvSpPr>
          <p:nvPr>
            <p:ph type="ftr" sz="quarter" idx="11"/>
          </p:nvPr>
        </p:nvSpPr>
        <p:spPr>
          <a:ln/>
        </p:spPr>
        <p:txBody>
          <a:bodyPr/>
          <a:lstStyle>
            <a:lvl1pPr>
              <a:defRPr/>
            </a:lvl1pPr>
          </a:lstStyle>
          <a:p>
            <a:r>
              <a:rPr lang="en-US" smtClean="0"/>
              <a:t>dt+UX: Design Thinking for User Experience Design, Prototyping &amp; Evaluation</a:t>
            </a:r>
            <a:endParaRPr lang="en-US" dirty="0"/>
          </a:p>
        </p:txBody>
      </p:sp>
      <p:sp>
        <p:nvSpPr>
          <p:cNvPr id="2" name="Slide Number Placeholder 1"/>
          <p:cNvSpPr>
            <a:spLocks noGrp="1"/>
          </p:cNvSpPr>
          <p:nvPr>
            <p:ph type="sldNum" sz="quarter" idx="12"/>
          </p:nvPr>
        </p:nvSpPr>
        <p:spPr/>
        <p:txBody>
          <a:bodyPr/>
          <a:lstStyle/>
          <a:p>
            <a:fld id="{8ECE2160-65C3-AC45-A33C-E2F8319357D7}" type="slidenum">
              <a:rPr lang="en-US" smtClean="0"/>
              <a:pPr/>
              <a:t>16</a:t>
            </a:fld>
            <a:endParaRPr lang="en-US"/>
          </a:p>
        </p:txBody>
      </p:sp>
      <p:grpSp>
        <p:nvGrpSpPr>
          <p:cNvPr id="18439" name="Group 4"/>
          <p:cNvGrpSpPr>
            <a:grpSpLocks/>
          </p:cNvGrpSpPr>
          <p:nvPr/>
        </p:nvGrpSpPr>
        <p:grpSpPr bwMode="auto">
          <a:xfrm>
            <a:off x="5562600" y="457200"/>
            <a:ext cx="3530813" cy="1909021"/>
            <a:chOff x="432" y="1056"/>
            <a:chExt cx="5040" cy="2725"/>
          </a:xfrm>
        </p:grpSpPr>
        <p:pic>
          <p:nvPicPr>
            <p:cNvPr id="18441" name="Picture 5" descr="inconsistency-VB"/>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072" y="1056"/>
              <a:ext cx="2400" cy="13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442" name="Picture 6" descr="inconsistency-VB1"/>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32" y="1056"/>
              <a:ext cx="2400" cy="1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443" name="Picture 7" descr="inconsistency-VB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32" y="2448"/>
              <a:ext cx="2399" cy="1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444" name="Picture 8" descr="inconsistency-VB3"/>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072" y="2448"/>
              <a:ext cx="2400" cy="1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4" name="Rectangle 3"/>
          <p:cNvSpPr txBox="1">
            <a:spLocks noChangeArrowheads="1"/>
          </p:cNvSpPr>
          <p:nvPr/>
        </p:nvSpPr>
        <p:spPr bwMode="auto">
          <a:xfrm>
            <a:off x="479425" y="1143001"/>
            <a:ext cx="8588375" cy="46481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b="0" i="0">
                <a:solidFill>
                  <a:schemeClr val="tx1"/>
                </a:solidFill>
                <a:latin typeface="Helvetica Light"/>
                <a:ea typeface="ＭＳ Ｐゴシック" charset="0"/>
                <a:cs typeface="Helvetica Light"/>
              </a:defRPr>
            </a:lvl1pPr>
            <a:lvl2pPr marL="742950" indent="-285750" algn="l" rtl="0" eaLnBrk="1" fontAlgn="base" hangingPunct="1">
              <a:spcBef>
                <a:spcPct val="20000"/>
              </a:spcBef>
              <a:spcAft>
                <a:spcPct val="0"/>
              </a:spcAft>
              <a:buChar char="–"/>
              <a:defRPr sz="2800" b="0" i="0">
                <a:solidFill>
                  <a:schemeClr val="tx1"/>
                </a:solidFill>
                <a:latin typeface="Helvetica Light"/>
                <a:ea typeface="ＭＳ Ｐゴシック" charset="0"/>
                <a:cs typeface="Helvetica Light"/>
              </a:defRPr>
            </a:lvl2pPr>
            <a:lvl3pPr marL="1143000" indent="-228600" algn="l" rtl="0" eaLnBrk="1" fontAlgn="base" hangingPunct="1">
              <a:spcBef>
                <a:spcPct val="20000"/>
              </a:spcBef>
              <a:spcAft>
                <a:spcPct val="0"/>
              </a:spcAft>
              <a:buChar char="•"/>
              <a:defRPr sz="2400" b="0" i="0">
                <a:solidFill>
                  <a:schemeClr val="tx1"/>
                </a:solidFill>
                <a:latin typeface="Helvetica Light"/>
                <a:ea typeface="ＭＳ Ｐゴシック" charset="0"/>
                <a:cs typeface="Helvetica Light"/>
              </a:defRPr>
            </a:lvl3pPr>
            <a:lvl4pPr marL="1600200" indent="-228600" algn="l" rtl="0" eaLnBrk="1" fontAlgn="base" hangingPunct="1">
              <a:spcBef>
                <a:spcPct val="20000"/>
              </a:spcBef>
              <a:spcAft>
                <a:spcPct val="0"/>
              </a:spcAft>
              <a:buChar char="–"/>
              <a:defRPr sz="2000" b="0" i="0">
                <a:solidFill>
                  <a:schemeClr val="tx1"/>
                </a:solidFill>
                <a:latin typeface="Helvetica Light"/>
                <a:ea typeface="ＭＳ Ｐゴシック" charset="0"/>
                <a:cs typeface="Helvetica Light"/>
              </a:defRPr>
            </a:lvl4pPr>
            <a:lvl5pPr marL="2057400" indent="-228600" algn="l" rtl="0" eaLnBrk="1" fontAlgn="base" hangingPunct="1">
              <a:spcBef>
                <a:spcPct val="20000"/>
              </a:spcBef>
              <a:spcAft>
                <a:spcPct val="0"/>
              </a:spcAft>
              <a:buChar char="»"/>
              <a:defRPr sz="2000" b="0" i="0">
                <a:solidFill>
                  <a:schemeClr val="tx1"/>
                </a:solidFill>
                <a:latin typeface="Helvetica Light"/>
                <a:ea typeface="ＭＳ Ｐゴシック" charset="0"/>
                <a:cs typeface="Helvetica Light"/>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a:lstStyle>
          <a:p>
            <a:pPr marL="0" indent="0">
              <a:buNone/>
            </a:pPr>
            <a:r>
              <a:rPr lang="en-US" sz="2400" dirty="0" smtClean="0">
                <a:latin typeface="Helvetica Light" pitchFamily="34" charset="0"/>
              </a:rPr>
              <a:t>H2-4: Consistency &amp; standards</a:t>
            </a:r>
          </a:p>
          <a:p>
            <a:pPr marL="0" indent="0">
              <a:lnSpc>
                <a:spcPct val="90000"/>
              </a:lnSpc>
              <a:buNone/>
            </a:pPr>
            <a:r>
              <a:rPr lang="en-US" sz="2400" dirty="0">
                <a:latin typeface="Helvetica Light" pitchFamily="34" charset="0"/>
              </a:rPr>
              <a:t>H2-5: Error prevention</a:t>
            </a:r>
          </a:p>
          <a:p>
            <a:pPr marL="0" indent="0">
              <a:lnSpc>
                <a:spcPct val="90000"/>
              </a:lnSpc>
              <a:buNone/>
            </a:pPr>
            <a:r>
              <a:rPr lang="en-US" sz="2400" dirty="0">
                <a:latin typeface="Helvetica Light" pitchFamily="34" charset="0"/>
              </a:rPr>
              <a:t>H2-6: Recognition rather than </a:t>
            </a:r>
            <a:r>
              <a:rPr lang="en-US" sz="2400" dirty="0" smtClean="0">
                <a:latin typeface="Helvetica Light" pitchFamily="34" charset="0"/>
              </a:rPr>
              <a:t>recall</a:t>
            </a:r>
          </a:p>
          <a:p>
            <a:pPr marL="0" indent="0">
              <a:lnSpc>
                <a:spcPct val="90000"/>
              </a:lnSpc>
              <a:buNone/>
            </a:pPr>
            <a:endParaRPr lang="en-US" sz="2400" dirty="0">
              <a:latin typeface="Helvetica Light" pitchFamily="34" charset="0"/>
            </a:endParaRPr>
          </a:p>
          <a:p>
            <a:pPr marL="0" indent="0">
              <a:lnSpc>
                <a:spcPct val="90000"/>
              </a:lnSpc>
              <a:buNone/>
            </a:pPr>
            <a:endParaRPr lang="en-US" sz="2400" dirty="0" smtClean="0">
              <a:latin typeface="Helvetica Light" pitchFamily="34" charset="0"/>
            </a:endParaRPr>
          </a:p>
          <a:p>
            <a:pPr marL="0" indent="0">
              <a:lnSpc>
                <a:spcPct val="90000"/>
              </a:lnSpc>
              <a:buNone/>
            </a:pPr>
            <a:endParaRPr lang="en-US" sz="2400" dirty="0">
              <a:latin typeface="Helvetica Light" pitchFamily="34" charset="0"/>
            </a:endParaRPr>
          </a:p>
          <a:p>
            <a:pPr marL="0" indent="0">
              <a:lnSpc>
                <a:spcPct val="90000"/>
              </a:lnSpc>
              <a:buNone/>
            </a:pPr>
            <a:endParaRPr lang="en-US" sz="2400" dirty="0" smtClean="0">
              <a:latin typeface="Helvetica Light" pitchFamily="34" charset="0"/>
            </a:endParaRPr>
          </a:p>
          <a:p>
            <a:pPr marL="0" indent="0">
              <a:lnSpc>
                <a:spcPct val="90000"/>
              </a:lnSpc>
              <a:buNone/>
            </a:pPr>
            <a:endParaRPr lang="en-US" sz="2400" dirty="0">
              <a:latin typeface="Helvetica Light" pitchFamily="34" charset="0"/>
            </a:endParaRPr>
          </a:p>
          <a:p>
            <a:pPr marL="0" indent="0">
              <a:lnSpc>
                <a:spcPct val="90000"/>
              </a:lnSpc>
              <a:buNone/>
            </a:pPr>
            <a:r>
              <a:rPr lang="en-US" sz="2400" dirty="0">
                <a:latin typeface="Helvetica Light" pitchFamily="34" charset="0"/>
              </a:rPr>
              <a:t>H2-7: Flexibility and efficiency of </a:t>
            </a:r>
            <a:r>
              <a:rPr lang="en-US" sz="2400" dirty="0" smtClean="0">
                <a:latin typeface="Helvetica Light" pitchFamily="34" charset="0"/>
              </a:rPr>
              <a:t>use</a:t>
            </a:r>
          </a:p>
          <a:p>
            <a:pPr marL="0" indent="0">
              <a:lnSpc>
                <a:spcPct val="90000"/>
              </a:lnSpc>
              <a:buNone/>
            </a:pPr>
            <a:r>
              <a:rPr lang="en-US" sz="2400" dirty="0">
                <a:latin typeface="Helvetica Light" pitchFamily="34" charset="0"/>
              </a:rPr>
              <a:t>H2-8: Aesthetic &amp; minimalist </a:t>
            </a:r>
            <a:r>
              <a:rPr lang="en-US" sz="2400" dirty="0" smtClean="0">
                <a:latin typeface="Helvetica Light" pitchFamily="34" charset="0"/>
              </a:rPr>
              <a:t>design</a:t>
            </a:r>
          </a:p>
          <a:p>
            <a:pPr marL="0" indent="0">
              <a:lnSpc>
                <a:spcPct val="90000"/>
              </a:lnSpc>
              <a:buNone/>
            </a:pPr>
            <a:r>
              <a:rPr lang="en-US" sz="2400" dirty="0">
                <a:latin typeface="Helvetica Light" pitchFamily="34" charset="0"/>
              </a:rPr>
              <a:t>H2-9: Help users recognize, diagnose, &amp; recover from </a:t>
            </a:r>
            <a:r>
              <a:rPr lang="en-US" sz="2400" dirty="0" smtClean="0">
                <a:latin typeface="Helvetica Light" pitchFamily="34" charset="0"/>
              </a:rPr>
              <a:t>errors</a:t>
            </a:r>
            <a:endParaRPr lang="en-US" sz="2400" dirty="0">
              <a:latin typeface="Helvetica Light" pitchFamily="34" charset="0"/>
            </a:endParaRPr>
          </a:p>
        </p:txBody>
      </p:sp>
      <p:pic>
        <p:nvPicPr>
          <p:cNvPr id="15" name="Picture 5"/>
          <p:cNvPicPr>
            <a:picLocks noChangeAspect="1" noChangeArrowheads="1"/>
          </p:cNvPicPr>
          <p:nvPr/>
        </p:nvPicPr>
        <p:blipFill rotWithShape="1">
          <a:blip r:embed="rId7">
            <a:extLst>
              <a:ext uri="{28A0092B-C50C-407E-A947-70E740481C1C}">
                <a14:useLocalDpi xmlns:a14="http://schemas.microsoft.com/office/drawing/2010/main" val="0"/>
              </a:ext>
            </a:extLst>
          </a:blip>
          <a:srcRect r="51907" b="4246"/>
          <a:stretch/>
        </p:blipFill>
        <p:spPr bwMode="auto">
          <a:xfrm>
            <a:off x="2895600" y="2397460"/>
            <a:ext cx="2417242" cy="5744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16" name="Picture 6"/>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577266" y="2938638"/>
            <a:ext cx="1907299" cy="2617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17" name="Picture 5"/>
          <p:cNvPicPr>
            <a:picLocks noChangeAspect="1" noChangeArrowheads="1"/>
          </p:cNvPicPr>
          <p:nvPr/>
        </p:nvPicPr>
        <p:blipFill rotWithShape="1">
          <a:blip r:embed="rId7">
            <a:extLst>
              <a:ext uri="{28A0092B-C50C-407E-A947-70E740481C1C}">
                <a14:useLocalDpi xmlns:a14="http://schemas.microsoft.com/office/drawing/2010/main" val="0"/>
              </a:ext>
            </a:extLst>
          </a:blip>
          <a:srcRect l="51338"/>
          <a:stretch/>
        </p:blipFill>
        <p:spPr bwMode="auto">
          <a:xfrm>
            <a:off x="2895600" y="3200400"/>
            <a:ext cx="2417242" cy="5928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grpSp>
        <p:nvGrpSpPr>
          <p:cNvPr id="6" name="Group 5"/>
          <p:cNvGrpSpPr/>
          <p:nvPr/>
        </p:nvGrpSpPr>
        <p:grpSpPr>
          <a:xfrm>
            <a:off x="386847" y="2719918"/>
            <a:ext cx="2339919" cy="757209"/>
            <a:chOff x="386847" y="2719918"/>
            <a:chExt cx="2339919" cy="757209"/>
          </a:xfrm>
        </p:grpSpPr>
        <p:sp>
          <p:nvSpPr>
            <p:cNvPr id="3" name="Oval 2"/>
            <p:cNvSpPr/>
            <p:nvPr/>
          </p:nvSpPr>
          <p:spPr bwMode="auto">
            <a:xfrm>
              <a:off x="386847" y="2719918"/>
              <a:ext cx="2339919" cy="757209"/>
            </a:xfrm>
            <a:prstGeom prst="ellipse">
              <a:avLst/>
            </a:prstGeom>
            <a:noFill/>
            <a:ln w="5715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cxnSp>
          <p:nvCxnSpPr>
            <p:cNvPr id="5" name="Straight Connector 4"/>
            <p:cNvCxnSpPr>
              <a:stCxn id="3" idx="1"/>
              <a:endCxn id="3" idx="5"/>
            </p:cNvCxnSpPr>
            <p:nvPr/>
          </p:nvCxnSpPr>
          <p:spPr bwMode="auto">
            <a:xfrm>
              <a:off x="729520" y="2830809"/>
              <a:ext cx="1654573" cy="535427"/>
            </a:xfrm>
            <a:prstGeom prst="line">
              <a:avLst/>
            </a:prstGeom>
            <a:solidFill>
              <a:schemeClr val="accent1"/>
            </a:solidFill>
            <a:ln w="57150" cap="flat" cmpd="sng" algn="ctr">
              <a:solidFill>
                <a:srgbClr val="FF0000"/>
              </a:solidFill>
              <a:prstDash val="solid"/>
              <a:round/>
              <a:headEnd type="none" w="sm" len="sm"/>
              <a:tailEnd type="none" w="sm" len="sm"/>
            </a:ln>
            <a:effectLst/>
          </p:spPr>
        </p:cxn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3" name="Rectangle 2"/>
          <p:cNvSpPr>
            <a:spLocks noGrp="1" noChangeArrowheads="1"/>
          </p:cNvSpPr>
          <p:nvPr>
            <p:ph type="title"/>
          </p:nvPr>
        </p:nvSpPr>
        <p:spPr/>
        <p:txBody>
          <a:bodyPr/>
          <a:lstStyle/>
          <a:p>
            <a:pPr eaLnBrk="1" hangingPunct="1"/>
            <a:r>
              <a:rPr lang="en-US" dirty="0">
                <a:latin typeface="Helvetica" pitchFamily="2" charset="0"/>
              </a:rPr>
              <a:t>Heuristics (cont.)</a:t>
            </a:r>
          </a:p>
        </p:txBody>
      </p:sp>
      <p:sp>
        <p:nvSpPr>
          <p:cNvPr id="7" name="Rectangle 5"/>
          <p:cNvSpPr>
            <a:spLocks noGrp="1" noChangeArrowheads="1"/>
          </p:cNvSpPr>
          <p:nvPr>
            <p:ph type="dt" sz="half" idx="10"/>
          </p:nvPr>
        </p:nvSpPr>
        <p:spPr>
          <a:ln>
            <a:noFill/>
          </a:ln>
        </p:spPr>
        <p:txBody>
          <a:bodyPr/>
          <a:lstStyle>
            <a:lvl1pPr>
              <a:defRPr/>
            </a:lvl1pPr>
          </a:lstStyle>
          <a:p>
            <a:pPr>
              <a:defRPr/>
            </a:pPr>
            <a:r>
              <a:rPr lang="en-US" smtClean="0"/>
              <a:t>October 28, 2015</a:t>
            </a:r>
            <a:endParaRPr lang="en-US" dirty="0"/>
          </a:p>
        </p:txBody>
      </p:sp>
      <p:sp>
        <p:nvSpPr>
          <p:cNvPr id="8" name="Rectangle 6"/>
          <p:cNvSpPr>
            <a:spLocks noGrp="1" noChangeArrowheads="1"/>
          </p:cNvSpPr>
          <p:nvPr>
            <p:ph type="ftr" sz="quarter" idx="11"/>
          </p:nvPr>
        </p:nvSpPr>
        <p:spPr>
          <a:ln/>
        </p:spPr>
        <p:txBody>
          <a:bodyPr/>
          <a:lstStyle>
            <a:lvl1pPr>
              <a:defRPr/>
            </a:lvl1pPr>
          </a:lstStyle>
          <a:p>
            <a:r>
              <a:rPr lang="en-US" smtClean="0"/>
              <a:t>dt+UX: Design Thinking for User Experience Design, Prototyping &amp; Evaluation</a:t>
            </a:r>
            <a:endParaRPr lang="en-US" dirty="0"/>
          </a:p>
        </p:txBody>
      </p:sp>
      <p:sp>
        <p:nvSpPr>
          <p:cNvPr id="2" name="Slide Number Placeholder 1"/>
          <p:cNvSpPr>
            <a:spLocks noGrp="1"/>
          </p:cNvSpPr>
          <p:nvPr>
            <p:ph type="sldNum" sz="quarter" idx="12"/>
          </p:nvPr>
        </p:nvSpPr>
        <p:spPr/>
        <p:txBody>
          <a:bodyPr/>
          <a:lstStyle/>
          <a:p>
            <a:fld id="{8ECE2160-65C3-AC45-A33C-E2F8319357D7}" type="slidenum">
              <a:rPr lang="en-US" smtClean="0"/>
              <a:pPr/>
              <a:t>17</a:t>
            </a:fld>
            <a:endParaRPr lang="en-US"/>
          </a:p>
        </p:txBody>
      </p:sp>
      <p:pic>
        <p:nvPicPr>
          <p:cNvPr id="22535" name="Picture 4" descr="error message (b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838" y="1501774"/>
            <a:ext cx="5486400" cy="1873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Box 8"/>
          <p:cNvSpPr txBox="1"/>
          <p:nvPr/>
        </p:nvSpPr>
        <p:spPr>
          <a:xfrm>
            <a:off x="156838" y="918619"/>
            <a:ext cx="686286" cy="430887"/>
          </a:xfrm>
          <a:prstGeom prst="rect">
            <a:avLst/>
          </a:prstGeom>
          <a:noFill/>
        </p:spPr>
        <p:txBody>
          <a:bodyPr wrap="none" rtlCol="0">
            <a:spAutoFit/>
          </a:bodyPr>
          <a:lstStyle/>
          <a:p>
            <a:r>
              <a:rPr lang="en-US" sz="2200" dirty="0" smtClean="0">
                <a:latin typeface="Helvetica Light"/>
                <a:cs typeface="Helvetica Light"/>
              </a:rPr>
              <a:t>bad</a:t>
            </a:r>
            <a:endParaRPr lang="en-US" sz="2200" dirty="0">
              <a:latin typeface="Helvetica Light"/>
              <a:cs typeface="Helvetica Light"/>
            </a:endParaRPr>
          </a:p>
        </p:txBody>
      </p:sp>
      <p:pic>
        <p:nvPicPr>
          <p:cNvPr id="4" name="Picture 3" descr="Screenshot_2014-11-11-23-31-06.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197797" y="1501774"/>
            <a:ext cx="2841427" cy="5051425"/>
          </a:xfrm>
          <a:prstGeom prst="rect">
            <a:avLst/>
          </a:prstGeom>
        </p:spPr>
      </p:pic>
    </p:spTree>
    <p:extLst>
      <p:ext uri="{BB962C8B-B14F-4D97-AF65-F5344CB8AC3E}">
        <p14:creationId xmlns:p14="http://schemas.microsoft.com/office/powerpoint/2010/main" val="22966891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3" name="Rectangle 2"/>
          <p:cNvSpPr>
            <a:spLocks noGrp="1" noChangeArrowheads="1"/>
          </p:cNvSpPr>
          <p:nvPr>
            <p:ph type="title"/>
          </p:nvPr>
        </p:nvSpPr>
        <p:spPr/>
        <p:txBody>
          <a:bodyPr/>
          <a:lstStyle/>
          <a:p>
            <a:pPr eaLnBrk="1" hangingPunct="1"/>
            <a:r>
              <a:rPr lang="en-US" dirty="0">
                <a:latin typeface="Helvetica" pitchFamily="2" charset="0"/>
              </a:rPr>
              <a:t>Heuristics (cont.)</a:t>
            </a:r>
          </a:p>
        </p:txBody>
      </p:sp>
      <p:sp>
        <p:nvSpPr>
          <p:cNvPr id="7" name="Rectangle 5"/>
          <p:cNvSpPr>
            <a:spLocks noGrp="1" noChangeArrowheads="1"/>
          </p:cNvSpPr>
          <p:nvPr>
            <p:ph type="dt" sz="half" idx="10"/>
          </p:nvPr>
        </p:nvSpPr>
        <p:spPr>
          <a:ln>
            <a:noFill/>
          </a:ln>
        </p:spPr>
        <p:txBody>
          <a:bodyPr/>
          <a:lstStyle>
            <a:lvl1pPr>
              <a:defRPr/>
            </a:lvl1pPr>
          </a:lstStyle>
          <a:p>
            <a:pPr>
              <a:defRPr/>
            </a:pPr>
            <a:r>
              <a:rPr lang="en-US" smtClean="0"/>
              <a:t>October 28, 2015</a:t>
            </a:r>
            <a:endParaRPr lang="en-US" dirty="0"/>
          </a:p>
        </p:txBody>
      </p:sp>
      <p:sp>
        <p:nvSpPr>
          <p:cNvPr id="8" name="Rectangle 6"/>
          <p:cNvSpPr>
            <a:spLocks noGrp="1" noChangeArrowheads="1"/>
          </p:cNvSpPr>
          <p:nvPr>
            <p:ph type="ftr" sz="quarter" idx="11"/>
          </p:nvPr>
        </p:nvSpPr>
        <p:spPr>
          <a:ln/>
        </p:spPr>
        <p:txBody>
          <a:bodyPr/>
          <a:lstStyle>
            <a:lvl1pPr>
              <a:defRPr/>
            </a:lvl1pPr>
          </a:lstStyle>
          <a:p>
            <a:r>
              <a:rPr lang="en-US" smtClean="0"/>
              <a:t>dt+UX: Design Thinking for User Experience Design, Prototyping &amp; Evaluation</a:t>
            </a:r>
            <a:endParaRPr lang="en-US" dirty="0"/>
          </a:p>
        </p:txBody>
      </p:sp>
      <p:sp>
        <p:nvSpPr>
          <p:cNvPr id="2" name="Slide Number Placeholder 1"/>
          <p:cNvSpPr>
            <a:spLocks noGrp="1"/>
          </p:cNvSpPr>
          <p:nvPr>
            <p:ph type="sldNum" sz="quarter" idx="12"/>
          </p:nvPr>
        </p:nvSpPr>
        <p:spPr/>
        <p:txBody>
          <a:bodyPr/>
          <a:lstStyle/>
          <a:p>
            <a:fld id="{8ECE2160-65C3-AC45-A33C-E2F8319357D7}" type="slidenum">
              <a:rPr lang="en-US" smtClean="0"/>
              <a:pPr/>
              <a:t>18</a:t>
            </a:fld>
            <a:endParaRPr lang="en-US"/>
          </a:p>
        </p:txBody>
      </p:sp>
      <p:sp>
        <p:nvSpPr>
          <p:cNvPr id="13" name="TextBox 12"/>
          <p:cNvSpPr txBox="1"/>
          <p:nvPr/>
        </p:nvSpPr>
        <p:spPr>
          <a:xfrm>
            <a:off x="156838" y="1600200"/>
            <a:ext cx="843150" cy="430887"/>
          </a:xfrm>
          <a:prstGeom prst="rect">
            <a:avLst/>
          </a:prstGeom>
          <a:noFill/>
        </p:spPr>
        <p:txBody>
          <a:bodyPr wrap="none" rtlCol="0">
            <a:spAutoFit/>
          </a:bodyPr>
          <a:lstStyle/>
          <a:p>
            <a:r>
              <a:rPr lang="en-US" sz="2200" dirty="0" smtClean="0">
                <a:latin typeface="Helvetica Light"/>
                <a:cs typeface="Helvetica Light"/>
              </a:rPr>
              <a:t>good</a:t>
            </a:r>
            <a:endParaRPr lang="en-US" sz="2200" dirty="0">
              <a:latin typeface="Helvetica Light"/>
              <a:cs typeface="Helvetica Light"/>
            </a:endParaRPr>
          </a:p>
        </p:txBody>
      </p:sp>
      <p:pic>
        <p:nvPicPr>
          <p:cNvPr id="14" name="Picture 13" descr="Screen Shot 2015-07-26 at 11.07.0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1033533"/>
            <a:ext cx="5849765" cy="5424536"/>
          </a:xfrm>
          <a:prstGeom prst="rect">
            <a:avLst/>
          </a:prstGeom>
        </p:spPr>
      </p:pic>
    </p:spTree>
    <p:extLst>
      <p:ext uri="{BB962C8B-B14F-4D97-AF65-F5344CB8AC3E}">
        <p14:creationId xmlns:p14="http://schemas.microsoft.com/office/powerpoint/2010/main" val="29168844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7" name="Rectangle 2"/>
          <p:cNvSpPr>
            <a:spLocks noGrp="1" noChangeArrowheads="1"/>
          </p:cNvSpPr>
          <p:nvPr>
            <p:ph type="title"/>
          </p:nvPr>
        </p:nvSpPr>
        <p:spPr/>
        <p:txBody>
          <a:bodyPr/>
          <a:lstStyle/>
          <a:p>
            <a:pPr eaLnBrk="1" hangingPunct="1"/>
            <a:r>
              <a:rPr lang="en-US">
                <a:latin typeface="Helvetica" pitchFamily="2" charset="0"/>
              </a:rPr>
              <a:t>Good Error Messages</a:t>
            </a:r>
          </a:p>
        </p:txBody>
      </p:sp>
      <p:sp>
        <p:nvSpPr>
          <p:cNvPr id="528387" name="Rectangle 3"/>
          <p:cNvSpPr>
            <a:spLocks noGrp="1" noChangeArrowheads="1"/>
          </p:cNvSpPr>
          <p:nvPr>
            <p:ph idx="1"/>
          </p:nvPr>
        </p:nvSpPr>
        <p:spPr>
          <a:xfrm>
            <a:off x="228600" y="1828800"/>
            <a:ext cx="8915400" cy="4629150"/>
          </a:xfrm>
        </p:spPr>
        <p:txBody>
          <a:bodyPr/>
          <a:lstStyle/>
          <a:p>
            <a:pPr eaLnBrk="1" hangingPunct="1">
              <a:lnSpc>
                <a:spcPct val="90000"/>
              </a:lnSpc>
            </a:pPr>
            <a:r>
              <a:rPr lang="en-US" sz="3100" dirty="0">
                <a:latin typeface="Helvetica Light" pitchFamily="34" charset="0"/>
              </a:rPr>
              <a:t>Clearly indicate </a:t>
            </a:r>
            <a:r>
              <a:rPr lang="en-US" sz="3100" dirty="0" smtClean="0">
                <a:latin typeface="Helvetica Light" pitchFamily="34" charset="0"/>
              </a:rPr>
              <a:t>what </a:t>
            </a:r>
            <a:br>
              <a:rPr lang="en-US" sz="3100" dirty="0" smtClean="0">
                <a:latin typeface="Helvetica Light" pitchFamily="34" charset="0"/>
              </a:rPr>
            </a:br>
            <a:r>
              <a:rPr lang="en-US" sz="3100" dirty="0" smtClean="0">
                <a:latin typeface="Helvetica Light" pitchFamily="34" charset="0"/>
              </a:rPr>
              <a:t>has </a:t>
            </a:r>
            <a:r>
              <a:rPr lang="en-US" sz="3100" dirty="0">
                <a:latin typeface="Helvetica Light" pitchFamily="34" charset="0"/>
              </a:rPr>
              <a:t>gone wrong</a:t>
            </a:r>
          </a:p>
          <a:p>
            <a:pPr eaLnBrk="1" hangingPunct="1">
              <a:lnSpc>
                <a:spcPct val="90000"/>
              </a:lnSpc>
            </a:pPr>
            <a:r>
              <a:rPr lang="en-US" sz="3100" dirty="0" smtClean="0">
                <a:latin typeface="Helvetica Light" pitchFamily="34" charset="0"/>
              </a:rPr>
              <a:t>Human </a:t>
            </a:r>
            <a:r>
              <a:rPr lang="en-US" sz="3100" dirty="0">
                <a:latin typeface="Helvetica Light" pitchFamily="34" charset="0"/>
              </a:rPr>
              <a:t>readable</a:t>
            </a:r>
          </a:p>
          <a:p>
            <a:pPr eaLnBrk="1" hangingPunct="1">
              <a:lnSpc>
                <a:spcPct val="90000"/>
              </a:lnSpc>
            </a:pPr>
            <a:r>
              <a:rPr lang="en-US" sz="3100" dirty="0">
                <a:latin typeface="Helvetica Light" pitchFamily="34" charset="0"/>
              </a:rPr>
              <a:t>P</a:t>
            </a:r>
            <a:r>
              <a:rPr lang="en-US" sz="3100" dirty="0" smtClean="0">
                <a:latin typeface="Helvetica Light" pitchFamily="34" charset="0"/>
              </a:rPr>
              <a:t>olite</a:t>
            </a:r>
            <a:endParaRPr lang="en-US" sz="3100" dirty="0">
              <a:latin typeface="Helvetica Light" pitchFamily="34" charset="0"/>
            </a:endParaRPr>
          </a:p>
          <a:p>
            <a:pPr eaLnBrk="1" hangingPunct="1">
              <a:lnSpc>
                <a:spcPct val="90000"/>
              </a:lnSpc>
            </a:pPr>
            <a:r>
              <a:rPr lang="en-US" sz="3100" dirty="0">
                <a:latin typeface="Helvetica Light" pitchFamily="34" charset="0"/>
              </a:rPr>
              <a:t>Describe the problem</a:t>
            </a:r>
          </a:p>
          <a:p>
            <a:pPr eaLnBrk="1" hangingPunct="1">
              <a:lnSpc>
                <a:spcPct val="90000"/>
              </a:lnSpc>
            </a:pPr>
            <a:r>
              <a:rPr lang="en-US" sz="3100" dirty="0">
                <a:latin typeface="Helvetica Light" pitchFamily="34" charset="0"/>
              </a:rPr>
              <a:t>Explain how to fix it</a:t>
            </a:r>
          </a:p>
          <a:p>
            <a:pPr eaLnBrk="1" hangingPunct="1">
              <a:lnSpc>
                <a:spcPct val="90000"/>
              </a:lnSpc>
            </a:pPr>
            <a:r>
              <a:rPr lang="en-US" sz="3100" dirty="0">
                <a:latin typeface="Helvetica Light" pitchFamily="34" charset="0"/>
              </a:rPr>
              <a:t>H</a:t>
            </a:r>
            <a:r>
              <a:rPr lang="en-US" sz="3100" dirty="0" smtClean="0">
                <a:latin typeface="Helvetica Light" pitchFamily="34" charset="0"/>
              </a:rPr>
              <a:t>ighly </a:t>
            </a:r>
            <a:r>
              <a:rPr lang="en-US" sz="3100" dirty="0">
                <a:latin typeface="Helvetica Light" pitchFamily="34" charset="0"/>
              </a:rPr>
              <a:t>noticeable</a:t>
            </a:r>
          </a:p>
          <a:p>
            <a:pPr eaLnBrk="1" hangingPunct="1">
              <a:lnSpc>
                <a:spcPct val="90000"/>
              </a:lnSpc>
              <a:buFontTx/>
              <a:buNone/>
            </a:pPr>
            <a:endParaRPr lang="en-US" dirty="0">
              <a:latin typeface="Helvetica Light" pitchFamily="34" charset="0"/>
            </a:endParaRPr>
          </a:p>
        </p:txBody>
      </p:sp>
      <p:sp>
        <p:nvSpPr>
          <p:cNvPr id="7" name="Rectangle 5"/>
          <p:cNvSpPr>
            <a:spLocks noGrp="1" noChangeArrowheads="1"/>
          </p:cNvSpPr>
          <p:nvPr>
            <p:ph type="dt" sz="half" idx="10"/>
          </p:nvPr>
        </p:nvSpPr>
        <p:spPr>
          <a:ln>
            <a:noFill/>
          </a:ln>
        </p:spPr>
        <p:txBody>
          <a:bodyPr/>
          <a:lstStyle>
            <a:lvl1pPr>
              <a:defRPr/>
            </a:lvl1pPr>
          </a:lstStyle>
          <a:p>
            <a:pPr>
              <a:defRPr/>
            </a:pPr>
            <a:r>
              <a:rPr lang="en-US" smtClean="0"/>
              <a:t>October 28, 2015</a:t>
            </a:r>
            <a:endParaRPr lang="en-US" dirty="0"/>
          </a:p>
        </p:txBody>
      </p:sp>
      <p:sp>
        <p:nvSpPr>
          <p:cNvPr id="8" name="Rectangle 6"/>
          <p:cNvSpPr>
            <a:spLocks noGrp="1" noChangeArrowheads="1"/>
          </p:cNvSpPr>
          <p:nvPr>
            <p:ph type="ftr" sz="quarter" idx="11"/>
          </p:nvPr>
        </p:nvSpPr>
        <p:spPr>
          <a:ln/>
        </p:spPr>
        <p:txBody>
          <a:bodyPr/>
          <a:lstStyle>
            <a:lvl1pPr>
              <a:defRPr/>
            </a:lvl1pPr>
          </a:lstStyle>
          <a:p>
            <a:r>
              <a:rPr lang="en-US" smtClean="0"/>
              <a:t>dt+UX: Design Thinking for User Experience Design, Prototyping &amp; Evaluation</a:t>
            </a:r>
            <a:endParaRPr lang="en-US" dirty="0"/>
          </a:p>
        </p:txBody>
      </p:sp>
      <p:sp>
        <p:nvSpPr>
          <p:cNvPr id="2" name="Slide Number Placeholder 1"/>
          <p:cNvSpPr>
            <a:spLocks noGrp="1"/>
          </p:cNvSpPr>
          <p:nvPr>
            <p:ph type="sldNum" sz="quarter" idx="12"/>
          </p:nvPr>
        </p:nvSpPr>
        <p:spPr/>
        <p:txBody>
          <a:bodyPr/>
          <a:lstStyle/>
          <a:p>
            <a:fld id="{8ECE2160-65C3-AC45-A33C-E2F8319357D7}" type="slidenum">
              <a:rPr lang="en-US" smtClean="0"/>
              <a:pPr/>
              <a:t>19</a:t>
            </a:fld>
            <a:endParaRPr lang="en-US"/>
          </a:p>
        </p:txBody>
      </p:sp>
      <p:pic>
        <p:nvPicPr>
          <p:cNvPr id="3" name="Picture 2"/>
          <p:cNvPicPr>
            <a:picLocks noChangeAspect="1"/>
          </p:cNvPicPr>
          <p:nvPr/>
        </p:nvPicPr>
        <p:blipFill>
          <a:blip r:embed="rId3"/>
          <a:stretch>
            <a:fillRect/>
          </a:stretch>
        </p:blipFill>
        <p:spPr>
          <a:xfrm>
            <a:off x="4704175" y="1752600"/>
            <a:ext cx="4431418" cy="521003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838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838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838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8387">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283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838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Hall of Fame or Shame?</a:t>
            </a:r>
            <a:endParaRPr lang="en-US" dirty="0"/>
          </a:p>
        </p:txBody>
      </p:sp>
      <p:sp>
        <p:nvSpPr>
          <p:cNvPr id="3" name="Date Placeholder 2"/>
          <p:cNvSpPr>
            <a:spLocks noGrp="1"/>
          </p:cNvSpPr>
          <p:nvPr>
            <p:ph type="dt" sz="half" idx="10"/>
          </p:nvPr>
        </p:nvSpPr>
        <p:spPr/>
        <p:txBody>
          <a:bodyPr/>
          <a:lstStyle/>
          <a:p>
            <a:pPr>
              <a:defRPr/>
            </a:pPr>
            <a:r>
              <a:rPr lang="en-US" smtClean="0"/>
              <a:t>October 28, 2015</a:t>
            </a:r>
            <a:endParaRPr lang="en-US" dirty="0"/>
          </a:p>
        </p:txBody>
      </p:sp>
      <p:sp>
        <p:nvSpPr>
          <p:cNvPr id="4" name="Footer Placeholder 3"/>
          <p:cNvSpPr>
            <a:spLocks noGrp="1"/>
          </p:cNvSpPr>
          <p:nvPr>
            <p:ph type="ftr" sz="quarter" idx="11"/>
          </p:nvPr>
        </p:nvSpPr>
        <p:spPr/>
        <p:txBody>
          <a:bodyPr/>
          <a:lstStyle/>
          <a:p>
            <a:r>
              <a:rPr lang="en-US" smtClean="0"/>
              <a:t>dt+UX: Design Thinking for User Experience Design, Prototyping &amp; Evaluation</a:t>
            </a:r>
            <a:endParaRPr lang="en-US" dirty="0"/>
          </a:p>
        </p:txBody>
      </p:sp>
      <p:sp>
        <p:nvSpPr>
          <p:cNvPr id="5" name="Slide Number Placeholder 4"/>
          <p:cNvSpPr>
            <a:spLocks noGrp="1"/>
          </p:cNvSpPr>
          <p:nvPr>
            <p:ph type="sldNum" sz="quarter" idx="12"/>
          </p:nvPr>
        </p:nvSpPr>
        <p:spPr/>
        <p:txBody>
          <a:bodyPr/>
          <a:lstStyle/>
          <a:p>
            <a:fld id="{8ECE2160-65C3-AC45-A33C-E2F8319357D7}" type="slidenum">
              <a:rPr lang="en-US" smtClean="0"/>
              <a:pPr/>
              <a:t>2</a:t>
            </a:fld>
            <a:endParaRPr lang="en-US"/>
          </a:p>
        </p:txBody>
      </p:sp>
      <p:pic>
        <p:nvPicPr>
          <p:cNvPr id="13" name="Picture 12" descr="hallof.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004745" y="243804"/>
            <a:ext cx="813836" cy="829952"/>
          </a:xfrm>
          <a:prstGeom prst="rect">
            <a:avLst/>
          </a:prstGeom>
        </p:spPr>
      </p:pic>
      <p:sp>
        <p:nvSpPr>
          <p:cNvPr id="14" name="Rectangle 13"/>
          <p:cNvSpPr/>
          <p:nvPr/>
        </p:nvSpPr>
        <p:spPr bwMode="auto">
          <a:xfrm>
            <a:off x="5902597" y="1295400"/>
            <a:ext cx="3241404" cy="886229"/>
          </a:xfrm>
          <a:prstGeom prst="rect">
            <a:avLst/>
          </a:prstGeom>
          <a:solidFill>
            <a:srgbClr val="000000">
              <a:alpha val="67000"/>
            </a:srgb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Helvetica"/>
              <a:cs typeface="Helvetica"/>
            </a:endParaRPr>
          </a:p>
        </p:txBody>
      </p:sp>
      <p:sp>
        <p:nvSpPr>
          <p:cNvPr id="15" name="Rectangle 14"/>
          <p:cNvSpPr/>
          <p:nvPr/>
        </p:nvSpPr>
        <p:spPr>
          <a:xfrm>
            <a:off x="6021380" y="1366233"/>
            <a:ext cx="3122620" cy="707886"/>
          </a:xfrm>
          <a:prstGeom prst="rect">
            <a:avLst/>
          </a:prstGeom>
        </p:spPr>
        <p:txBody>
          <a:bodyPr wrap="square">
            <a:spAutoFit/>
          </a:bodyPr>
          <a:lstStyle/>
          <a:p>
            <a:pPr eaLnBrk="1" hangingPunct="1"/>
            <a:r>
              <a:rPr lang="en-US" dirty="0" smtClean="0">
                <a:latin typeface="Helvetica"/>
                <a:ea typeface="ＭＳ Ｐゴシック" pitchFamily="34" charset="-128"/>
                <a:cs typeface="Helvetica"/>
              </a:rPr>
              <a:t>LG F7100</a:t>
            </a:r>
          </a:p>
          <a:p>
            <a:pPr eaLnBrk="1" hangingPunct="1"/>
            <a:r>
              <a:rPr lang="en-US" sz="1600" dirty="0" smtClean="0">
                <a:latin typeface="Helvetica"/>
                <a:ea typeface="ＭＳ Ｐゴシック" pitchFamily="34" charset="-128"/>
                <a:cs typeface="Helvetica"/>
              </a:rPr>
              <a:t>courtesy of Genevieve Bell, Intel </a:t>
            </a:r>
          </a:p>
        </p:txBody>
      </p:sp>
      <p:pic>
        <p:nvPicPr>
          <p:cNvPr id="7" name="Picture 6"/>
          <p:cNvPicPr>
            <a:picLocks noChangeAspect="1"/>
          </p:cNvPicPr>
          <p:nvPr/>
        </p:nvPicPr>
        <p:blipFill>
          <a:blip r:embed="rId4"/>
          <a:stretch>
            <a:fillRect/>
          </a:stretch>
        </p:blipFill>
        <p:spPr>
          <a:xfrm>
            <a:off x="0" y="1295400"/>
            <a:ext cx="4525466" cy="5581590"/>
          </a:xfrm>
          <a:prstGeom prst="rect">
            <a:avLst/>
          </a:prstGeom>
        </p:spPr>
      </p:pic>
    </p:spTree>
    <p:extLst>
      <p:ext uri="{BB962C8B-B14F-4D97-AF65-F5344CB8AC3E}">
        <p14:creationId xmlns:p14="http://schemas.microsoft.com/office/powerpoint/2010/main" val="18215914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3" name="Rectangle 1026"/>
          <p:cNvSpPr>
            <a:spLocks noGrp="1" noChangeArrowheads="1"/>
          </p:cNvSpPr>
          <p:nvPr>
            <p:ph type="title"/>
          </p:nvPr>
        </p:nvSpPr>
        <p:spPr/>
        <p:txBody>
          <a:bodyPr/>
          <a:lstStyle/>
          <a:p>
            <a:pPr eaLnBrk="1" hangingPunct="1"/>
            <a:r>
              <a:rPr lang="en-US" dirty="0" smtClean="0">
                <a:latin typeface="Helvetica" pitchFamily="2" charset="0"/>
              </a:rPr>
              <a:t>Heuristic Violation Examples</a:t>
            </a:r>
            <a:endParaRPr lang="en-US" dirty="0">
              <a:latin typeface="Helvetica" pitchFamily="2" charset="0"/>
            </a:endParaRPr>
          </a:p>
        </p:txBody>
      </p:sp>
      <p:sp>
        <p:nvSpPr>
          <p:cNvPr id="538627" name="Rectangle 1027"/>
          <p:cNvSpPr>
            <a:spLocks noGrp="1" noChangeArrowheads="1"/>
          </p:cNvSpPr>
          <p:nvPr>
            <p:ph idx="1"/>
          </p:nvPr>
        </p:nvSpPr>
        <p:spPr>
          <a:xfrm>
            <a:off x="685800" y="1828800"/>
            <a:ext cx="8610600" cy="4114800"/>
          </a:xfrm>
        </p:spPr>
        <p:txBody>
          <a:bodyPr/>
          <a:lstStyle/>
          <a:p>
            <a:pPr marL="514350" indent="-514350" eaLnBrk="1" hangingPunct="1">
              <a:lnSpc>
                <a:spcPct val="90000"/>
              </a:lnSpc>
              <a:buFont typeface="+mj-lt"/>
              <a:buAutoNum type="arabicPeriod"/>
            </a:pPr>
            <a:r>
              <a:rPr lang="en-US" sz="2800" dirty="0" smtClean="0">
                <a:latin typeface="Helvetica Light" pitchFamily="34" charset="0"/>
              </a:rPr>
              <a:t>[H1-3 Minimize the users’ memory load]</a:t>
            </a:r>
            <a:br>
              <a:rPr lang="en-US" sz="2800" dirty="0" smtClean="0">
                <a:latin typeface="Helvetica Light" pitchFamily="34" charset="0"/>
              </a:rPr>
            </a:br>
            <a:r>
              <a:rPr lang="en-US" sz="2800" dirty="0" smtClean="0">
                <a:latin typeface="Helvetica Light" pitchFamily="34" charset="0"/>
              </a:rPr>
              <a:t>Can’t </a:t>
            </a:r>
            <a:r>
              <a:rPr lang="en-US" sz="2800" dirty="0">
                <a:latin typeface="Helvetica Light" pitchFamily="34" charset="0"/>
              </a:rPr>
              <a:t>copy info from one window to another</a:t>
            </a:r>
          </a:p>
          <a:p>
            <a:pPr lvl="1" eaLnBrk="1" hangingPunct="1">
              <a:lnSpc>
                <a:spcPct val="90000"/>
              </a:lnSpc>
            </a:pPr>
            <a:r>
              <a:rPr lang="en-US" sz="2400" dirty="0" smtClean="0">
                <a:latin typeface="Helvetica Light" pitchFamily="34" charset="0"/>
              </a:rPr>
              <a:t>fix</a:t>
            </a:r>
            <a:r>
              <a:rPr lang="en-US" sz="2400" dirty="0">
                <a:latin typeface="Helvetica Light" pitchFamily="34" charset="0"/>
              </a:rPr>
              <a:t>: allow </a:t>
            </a:r>
            <a:r>
              <a:rPr lang="en-US" sz="2400" dirty="0" smtClean="0">
                <a:latin typeface="Helvetica Light" pitchFamily="34" charset="0"/>
              </a:rPr>
              <a:t>copying</a:t>
            </a:r>
          </a:p>
          <a:p>
            <a:pPr lvl="1" eaLnBrk="1" hangingPunct="1">
              <a:lnSpc>
                <a:spcPct val="90000"/>
              </a:lnSpc>
            </a:pPr>
            <a:endParaRPr lang="en-US" sz="2400" dirty="0">
              <a:latin typeface="Helvetica Light" pitchFamily="34" charset="0"/>
            </a:endParaRPr>
          </a:p>
          <a:p>
            <a:pPr marL="514350" indent="-514350" eaLnBrk="1" hangingPunct="1">
              <a:lnSpc>
                <a:spcPct val="90000"/>
              </a:lnSpc>
              <a:buFont typeface="+mj-lt"/>
              <a:buAutoNum type="arabicPeriod"/>
            </a:pPr>
            <a:r>
              <a:rPr lang="en-US" sz="2800" dirty="0" smtClean="0">
                <a:latin typeface="Helvetica Light" pitchFamily="34" charset="0"/>
              </a:rPr>
              <a:t>[H2-4 Consistency and Standards]</a:t>
            </a:r>
            <a:br>
              <a:rPr lang="en-US" sz="2800" dirty="0" smtClean="0">
                <a:latin typeface="Helvetica Light" pitchFamily="34" charset="0"/>
              </a:rPr>
            </a:br>
            <a:r>
              <a:rPr lang="en-US" sz="2800" dirty="0" smtClean="0">
                <a:latin typeface="Helvetica Light" pitchFamily="34" charset="0"/>
              </a:rPr>
              <a:t>Typography </a:t>
            </a:r>
            <a:r>
              <a:rPr lang="en-US" sz="2800" dirty="0">
                <a:latin typeface="Helvetica Light" pitchFamily="34" charset="0"/>
              </a:rPr>
              <a:t>uses different fonts in 3 dialog boxes</a:t>
            </a:r>
          </a:p>
          <a:p>
            <a:pPr lvl="1" eaLnBrk="1" hangingPunct="1">
              <a:lnSpc>
                <a:spcPct val="90000"/>
              </a:lnSpc>
            </a:pPr>
            <a:r>
              <a:rPr lang="en-US" sz="2400" dirty="0" smtClean="0">
                <a:latin typeface="Helvetica Light" pitchFamily="34" charset="0"/>
              </a:rPr>
              <a:t>slows </a:t>
            </a:r>
            <a:r>
              <a:rPr lang="en-US" sz="2400" dirty="0">
                <a:latin typeface="Helvetica Light" pitchFamily="34" charset="0"/>
              </a:rPr>
              <a:t>users down</a:t>
            </a:r>
          </a:p>
          <a:p>
            <a:pPr lvl="1" eaLnBrk="1" hangingPunct="1">
              <a:lnSpc>
                <a:spcPct val="90000"/>
              </a:lnSpc>
            </a:pPr>
            <a:r>
              <a:rPr lang="en-US" sz="2400" dirty="0">
                <a:latin typeface="Helvetica Light" pitchFamily="34" charset="0"/>
              </a:rPr>
              <a:t>probably </a:t>
            </a:r>
            <a:r>
              <a:rPr lang="en-US" sz="2400" dirty="0" smtClean="0">
                <a:latin typeface="Helvetica Light" pitchFamily="34" charset="0"/>
              </a:rPr>
              <a:t>wouldn’t </a:t>
            </a:r>
            <a:r>
              <a:rPr lang="en-US" sz="2400" dirty="0">
                <a:latin typeface="Helvetica Light" pitchFamily="34" charset="0"/>
              </a:rPr>
              <a:t>be found by user testing</a:t>
            </a:r>
          </a:p>
          <a:p>
            <a:pPr lvl="1" eaLnBrk="1" hangingPunct="1">
              <a:lnSpc>
                <a:spcPct val="90000"/>
              </a:lnSpc>
            </a:pPr>
            <a:r>
              <a:rPr lang="en-US" sz="2400" dirty="0">
                <a:latin typeface="Helvetica Light" pitchFamily="34" charset="0"/>
              </a:rPr>
              <a:t>fix: pick a single format for entire interface</a:t>
            </a:r>
          </a:p>
        </p:txBody>
      </p:sp>
      <p:sp>
        <p:nvSpPr>
          <p:cNvPr id="6" name="Rectangle 5"/>
          <p:cNvSpPr>
            <a:spLocks noGrp="1" noChangeArrowheads="1"/>
          </p:cNvSpPr>
          <p:nvPr>
            <p:ph type="dt" sz="half" idx="10"/>
          </p:nvPr>
        </p:nvSpPr>
        <p:spPr>
          <a:ln>
            <a:noFill/>
          </a:ln>
        </p:spPr>
        <p:txBody>
          <a:bodyPr/>
          <a:lstStyle>
            <a:lvl1pPr>
              <a:defRPr/>
            </a:lvl1pPr>
          </a:lstStyle>
          <a:p>
            <a:pPr>
              <a:defRPr/>
            </a:pPr>
            <a:r>
              <a:rPr lang="en-US" smtClean="0"/>
              <a:t>October 28, 2015</a:t>
            </a:r>
            <a:endParaRPr lang="en-US" dirty="0"/>
          </a:p>
        </p:txBody>
      </p:sp>
      <p:sp>
        <p:nvSpPr>
          <p:cNvPr id="7" name="Rectangle 6"/>
          <p:cNvSpPr>
            <a:spLocks noGrp="1" noChangeArrowheads="1"/>
          </p:cNvSpPr>
          <p:nvPr>
            <p:ph type="ftr" sz="quarter" idx="11"/>
          </p:nvPr>
        </p:nvSpPr>
        <p:spPr>
          <a:ln/>
        </p:spPr>
        <p:txBody>
          <a:bodyPr/>
          <a:lstStyle>
            <a:lvl1pPr>
              <a:defRPr/>
            </a:lvl1pPr>
          </a:lstStyle>
          <a:p>
            <a:r>
              <a:rPr lang="en-US" smtClean="0"/>
              <a:t>dt+UX: Design Thinking for User Experience Design, Prototyping &amp; Evaluation</a:t>
            </a:r>
            <a:endParaRPr lang="en-US" dirty="0"/>
          </a:p>
        </p:txBody>
      </p:sp>
      <p:sp>
        <p:nvSpPr>
          <p:cNvPr id="2" name="Slide Number Placeholder 1"/>
          <p:cNvSpPr>
            <a:spLocks noGrp="1"/>
          </p:cNvSpPr>
          <p:nvPr>
            <p:ph type="sldNum" sz="quarter" idx="12"/>
          </p:nvPr>
        </p:nvSpPr>
        <p:spPr/>
        <p:txBody>
          <a:bodyPr/>
          <a:lstStyle/>
          <a:p>
            <a:fld id="{8ECE2160-65C3-AC45-A33C-E2F8319357D7}" type="slidenum">
              <a:rPr lang="en-US" smtClean="0"/>
              <a:pPr/>
              <a:t>20</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8627">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8627">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38627">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3862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8627"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5" name="Rectangle 2"/>
          <p:cNvSpPr>
            <a:spLocks noGrp="1" noChangeArrowheads="1"/>
          </p:cNvSpPr>
          <p:nvPr>
            <p:ph type="title"/>
          </p:nvPr>
        </p:nvSpPr>
        <p:spPr/>
        <p:txBody>
          <a:bodyPr/>
          <a:lstStyle/>
          <a:p>
            <a:pPr eaLnBrk="1" hangingPunct="1"/>
            <a:r>
              <a:rPr lang="en-US" dirty="0">
                <a:latin typeface="Helvetica" pitchFamily="2" charset="0"/>
              </a:rPr>
              <a:t>Severity </a:t>
            </a:r>
            <a:r>
              <a:rPr lang="en-US" dirty="0" smtClean="0">
                <a:latin typeface="Helvetica" pitchFamily="2" charset="0"/>
              </a:rPr>
              <a:t>Ratings</a:t>
            </a:r>
            <a:endParaRPr lang="en-US" dirty="0">
              <a:latin typeface="Helvetica" pitchFamily="2" charset="0"/>
            </a:endParaRPr>
          </a:p>
        </p:txBody>
      </p:sp>
      <p:sp>
        <p:nvSpPr>
          <p:cNvPr id="30726" name="Rectangle 3"/>
          <p:cNvSpPr>
            <a:spLocks noGrp="1" noChangeArrowheads="1"/>
          </p:cNvSpPr>
          <p:nvPr>
            <p:ph idx="1"/>
          </p:nvPr>
        </p:nvSpPr>
        <p:spPr>
          <a:xfrm>
            <a:off x="704850" y="2597150"/>
            <a:ext cx="8439150" cy="3535363"/>
          </a:xfrm>
        </p:spPr>
        <p:txBody>
          <a:bodyPr/>
          <a:lstStyle/>
          <a:p>
            <a:pPr>
              <a:buNone/>
            </a:pPr>
            <a:r>
              <a:rPr lang="en-US" sz="2800" dirty="0" smtClean="0">
                <a:latin typeface="Helvetica Light" pitchFamily="34" charset="0"/>
              </a:rPr>
              <a:t>0 - </a:t>
            </a:r>
            <a:r>
              <a:rPr lang="en-US" sz="2800" dirty="0">
                <a:latin typeface="Helvetica Light" pitchFamily="34" charset="0"/>
              </a:rPr>
              <a:t>don’t agree that this is a usability problem</a:t>
            </a:r>
          </a:p>
          <a:p>
            <a:pPr>
              <a:buNone/>
            </a:pPr>
            <a:r>
              <a:rPr lang="en-US" sz="2800" dirty="0">
                <a:latin typeface="Helvetica Light" pitchFamily="34" charset="0"/>
              </a:rPr>
              <a:t>1 - </a:t>
            </a:r>
            <a:r>
              <a:rPr lang="en-US" sz="2800" dirty="0" smtClean="0">
                <a:latin typeface="Helvetica Light" pitchFamily="34" charset="0"/>
              </a:rPr>
              <a:t>cosmetic problem </a:t>
            </a:r>
          </a:p>
          <a:p>
            <a:pPr eaLnBrk="1" hangingPunct="1">
              <a:buFontTx/>
              <a:buNone/>
            </a:pPr>
            <a:r>
              <a:rPr lang="en-US" sz="2800" dirty="0" smtClean="0">
                <a:latin typeface="Helvetica Light" pitchFamily="34" charset="0"/>
              </a:rPr>
              <a:t>2 </a:t>
            </a:r>
            <a:r>
              <a:rPr lang="en-US" sz="2800" dirty="0">
                <a:latin typeface="Helvetica Light" pitchFamily="34" charset="0"/>
              </a:rPr>
              <a:t>- minor usability problem</a:t>
            </a:r>
          </a:p>
          <a:p>
            <a:pPr eaLnBrk="1" hangingPunct="1">
              <a:buFontTx/>
              <a:buNone/>
            </a:pPr>
            <a:r>
              <a:rPr lang="en-US" sz="2800" dirty="0">
                <a:latin typeface="Helvetica Light" pitchFamily="34" charset="0"/>
              </a:rPr>
              <a:t>3 - major usability problem; important to fix</a:t>
            </a:r>
          </a:p>
          <a:p>
            <a:pPr eaLnBrk="1" hangingPunct="1">
              <a:buFontTx/>
              <a:buNone/>
            </a:pPr>
            <a:r>
              <a:rPr lang="en-US" sz="2800" dirty="0">
                <a:latin typeface="Helvetica Light" pitchFamily="34" charset="0"/>
              </a:rPr>
              <a:t>4 - usability catastrophe; imperative to fix</a:t>
            </a:r>
          </a:p>
        </p:txBody>
      </p:sp>
      <p:sp>
        <p:nvSpPr>
          <p:cNvPr id="6" name="Rectangle 5"/>
          <p:cNvSpPr>
            <a:spLocks noGrp="1" noChangeArrowheads="1"/>
          </p:cNvSpPr>
          <p:nvPr>
            <p:ph type="dt" sz="half" idx="10"/>
          </p:nvPr>
        </p:nvSpPr>
        <p:spPr>
          <a:ln>
            <a:noFill/>
          </a:ln>
        </p:spPr>
        <p:txBody>
          <a:bodyPr/>
          <a:lstStyle>
            <a:lvl1pPr>
              <a:defRPr/>
            </a:lvl1pPr>
          </a:lstStyle>
          <a:p>
            <a:pPr>
              <a:defRPr/>
            </a:pPr>
            <a:r>
              <a:rPr lang="en-US" smtClean="0"/>
              <a:t>October 28, 2015</a:t>
            </a:r>
            <a:endParaRPr lang="en-US" dirty="0"/>
          </a:p>
        </p:txBody>
      </p:sp>
      <p:sp>
        <p:nvSpPr>
          <p:cNvPr id="7" name="Rectangle 6"/>
          <p:cNvSpPr>
            <a:spLocks noGrp="1" noChangeArrowheads="1"/>
          </p:cNvSpPr>
          <p:nvPr>
            <p:ph type="ftr" sz="quarter" idx="11"/>
          </p:nvPr>
        </p:nvSpPr>
        <p:spPr>
          <a:ln/>
        </p:spPr>
        <p:txBody>
          <a:bodyPr/>
          <a:lstStyle>
            <a:lvl1pPr>
              <a:defRPr/>
            </a:lvl1pPr>
          </a:lstStyle>
          <a:p>
            <a:r>
              <a:rPr lang="en-US" smtClean="0"/>
              <a:t>dt+UX: Design Thinking for User Experience Design, Prototyping &amp; Evaluation</a:t>
            </a:r>
            <a:endParaRPr lang="en-US" dirty="0"/>
          </a:p>
        </p:txBody>
      </p:sp>
      <p:sp>
        <p:nvSpPr>
          <p:cNvPr id="2" name="Slide Number Placeholder 1"/>
          <p:cNvSpPr>
            <a:spLocks noGrp="1"/>
          </p:cNvSpPr>
          <p:nvPr>
            <p:ph type="sldNum" sz="quarter" idx="12"/>
          </p:nvPr>
        </p:nvSpPr>
        <p:spPr/>
        <p:txBody>
          <a:bodyPr/>
          <a:lstStyle/>
          <a:p>
            <a:fld id="{8ECE2160-65C3-AC45-A33C-E2F8319357D7}" type="slidenum">
              <a:rPr lang="en-US" smtClean="0"/>
              <a:pPr/>
              <a:t>21</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3" name="Rectangle 2"/>
          <p:cNvSpPr>
            <a:spLocks noGrp="1" noChangeArrowheads="1"/>
          </p:cNvSpPr>
          <p:nvPr>
            <p:ph type="title"/>
          </p:nvPr>
        </p:nvSpPr>
        <p:spPr/>
        <p:txBody>
          <a:bodyPr/>
          <a:lstStyle/>
          <a:p>
            <a:pPr eaLnBrk="1" hangingPunct="1"/>
            <a:r>
              <a:rPr lang="en-US">
                <a:latin typeface="Helvetica" pitchFamily="2" charset="0"/>
              </a:rPr>
              <a:t>Severity Ratings Example</a:t>
            </a:r>
          </a:p>
        </p:txBody>
      </p:sp>
      <p:sp>
        <p:nvSpPr>
          <p:cNvPr id="6" name="Rectangle 5"/>
          <p:cNvSpPr>
            <a:spLocks noGrp="1" noChangeArrowheads="1"/>
          </p:cNvSpPr>
          <p:nvPr>
            <p:ph type="dt" sz="half" idx="10"/>
          </p:nvPr>
        </p:nvSpPr>
        <p:spPr>
          <a:ln>
            <a:noFill/>
          </a:ln>
        </p:spPr>
        <p:txBody>
          <a:bodyPr/>
          <a:lstStyle>
            <a:lvl1pPr>
              <a:defRPr/>
            </a:lvl1pPr>
          </a:lstStyle>
          <a:p>
            <a:pPr>
              <a:defRPr/>
            </a:pPr>
            <a:r>
              <a:rPr lang="en-US" smtClean="0"/>
              <a:t>October 28, 2015</a:t>
            </a:r>
            <a:endParaRPr lang="en-US" dirty="0"/>
          </a:p>
        </p:txBody>
      </p:sp>
      <p:sp>
        <p:nvSpPr>
          <p:cNvPr id="7" name="Rectangle 6"/>
          <p:cNvSpPr>
            <a:spLocks noGrp="1" noChangeArrowheads="1"/>
          </p:cNvSpPr>
          <p:nvPr>
            <p:ph type="ftr" sz="quarter" idx="11"/>
          </p:nvPr>
        </p:nvSpPr>
        <p:spPr>
          <a:ln/>
        </p:spPr>
        <p:txBody>
          <a:bodyPr/>
          <a:lstStyle>
            <a:lvl1pPr>
              <a:defRPr/>
            </a:lvl1pPr>
          </a:lstStyle>
          <a:p>
            <a:r>
              <a:rPr lang="en-US" smtClean="0"/>
              <a:t>dt+UX: Design Thinking for User Experience Design, Prototyping &amp; Evaluation</a:t>
            </a:r>
            <a:endParaRPr lang="en-US" dirty="0"/>
          </a:p>
        </p:txBody>
      </p:sp>
      <p:sp>
        <p:nvSpPr>
          <p:cNvPr id="2" name="Slide Number Placeholder 1"/>
          <p:cNvSpPr>
            <a:spLocks noGrp="1"/>
          </p:cNvSpPr>
          <p:nvPr>
            <p:ph type="sldNum" sz="quarter" idx="12"/>
          </p:nvPr>
        </p:nvSpPr>
        <p:spPr/>
        <p:txBody>
          <a:bodyPr/>
          <a:lstStyle/>
          <a:p>
            <a:fld id="{8ECE2160-65C3-AC45-A33C-E2F8319357D7}" type="slidenum">
              <a:rPr lang="en-US" smtClean="0"/>
              <a:pPr/>
              <a:t>22</a:t>
            </a:fld>
            <a:endParaRPr lang="en-US"/>
          </a:p>
        </p:txBody>
      </p:sp>
      <p:sp>
        <p:nvSpPr>
          <p:cNvPr id="32774" name="Rectangle 3"/>
          <p:cNvSpPr>
            <a:spLocks noChangeArrowheads="1"/>
          </p:cNvSpPr>
          <p:nvPr/>
        </p:nvSpPr>
        <p:spPr bwMode="auto">
          <a:xfrm>
            <a:off x="528638" y="2341563"/>
            <a:ext cx="8237537" cy="2308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p>
            <a:pPr eaLnBrk="0" hangingPunct="0"/>
            <a:r>
              <a:rPr lang="en-US" dirty="0">
                <a:latin typeface="Helvetica Light" pitchFamily="34" charset="0"/>
                <a:cs typeface="Consolas" pitchFamily="49" charset="0"/>
              </a:rPr>
              <a:t>1. [H1-4 Consistency] [Severity </a:t>
            </a:r>
            <a:r>
              <a:rPr lang="en-US" dirty="0" smtClean="0">
                <a:latin typeface="Helvetica Light" pitchFamily="34" charset="0"/>
                <a:cs typeface="Consolas" pitchFamily="49" charset="0"/>
              </a:rPr>
              <a:t>3</a:t>
            </a:r>
            <a:r>
              <a:rPr lang="en-US" dirty="0">
                <a:latin typeface="Helvetica Light" pitchFamily="34" charset="0"/>
                <a:cs typeface="Consolas" pitchFamily="49" charset="0"/>
              </a:rPr>
              <a:t>]</a:t>
            </a:r>
            <a:r>
              <a:rPr lang="en-US" dirty="0" smtClean="0">
                <a:latin typeface="Helvetica Light" pitchFamily="34" charset="0"/>
                <a:cs typeface="Consolas" pitchFamily="49" charset="0"/>
              </a:rPr>
              <a:t> </a:t>
            </a:r>
            <a:endParaRPr lang="en-US" dirty="0">
              <a:latin typeface="Helvetica Light" pitchFamily="34" charset="0"/>
              <a:cs typeface="Consolas" pitchFamily="49" charset="0"/>
            </a:endParaRPr>
          </a:p>
          <a:p>
            <a:pPr eaLnBrk="0" hangingPunct="0"/>
            <a:endParaRPr lang="en-US" dirty="0">
              <a:latin typeface="Helvetica Light" pitchFamily="34" charset="0"/>
              <a:cs typeface="Consolas" pitchFamily="49" charset="0"/>
            </a:endParaRPr>
          </a:p>
          <a:p>
            <a:pPr eaLnBrk="0" hangingPunct="0"/>
            <a:r>
              <a:rPr lang="en-US" dirty="0">
                <a:latin typeface="Helvetica Light" pitchFamily="34" charset="0"/>
                <a:cs typeface="Consolas" pitchFamily="49" charset="0"/>
              </a:rPr>
              <a:t>The interface used the string </a:t>
            </a:r>
            <a:r>
              <a:rPr lang="en-US" dirty="0" smtClean="0">
                <a:latin typeface="Helvetica Light" pitchFamily="34" charset="0"/>
                <a:cs typeface="Consolas" pitchFamily="49" charset="0"/>
              </a:rPr>
              <a:t>“Save” </a:t>
            </a:r>
            <a:r>
              <a:rPr lang="en-US" dirty="0">
                <a:latin typeface="Helvetica Light" pitchFamily="34" charset="0"/>
                <a:cs typeface="Consolas" pitchFamily="49" charset="0"/>
              </a:rPr>
              <a:t>on the first screen for saving the </a:t>
            </a:r>
            <a:r>
              <a:rPr lang="en-US" dirty="0" smtClean="0">
                <a:latin typeface="Helvetica Light" pitchFamily="34" charset="0"/>
                <a:cs typeface="Consolas" pitchFamily="49" charset="0"/>
              </a:rPr>
              <a:t>user’s settings, </a:t>
            </a:r>
            <a:r>
              <a:rPr lang="en-US" dirty="0">
                <a:latin typeface="Helvetica Light" pitchFamily="34" charset="0"/>
                <a:cs typeface="Consolas" pitchFamily="49" charset="0"/>
              </a:rPr>
              <a:t>but used the string </a:t>
            </a:r>
            <a:r>
              <a:rPr lang="en-US" dirty="0" smtClean="0">
                <a:latin typeface="Helvetica Light" pitchFamily="34" charset="0"/>
                <a:cs typeface="Consolas" pitchFamily="49" charset="0"/>
              </a:rPr>
              <a:t>“Store” </a:t>
            </a:r>
            <a:r>
              <a:rPr lang="en-US" dirty="0">
                <a:latin typeface="Helvetica Light" pitchFamily="34" charset="0"/>
                <a:cs typeface="Consolas" pitchFamily="49" charset="0"/>
              </a:rPr>
              <a:t>on the second screen. Users may be confused by this different terminology for the same function.</a:t>
            </a:r>
            <a:r>
              <a:rPr lang="en-US" sz="2000" dirty="0">
                <a:latin typeface="Helvetica Light" pitchFamily="34" charset="0"/>
                <a:cs typeface="Consolas" pitchFamily="49" charset="0"/>
              </a:rPr>
              <a:t>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5" name="Rectangle 2"/>
          <p:cNvSpPr>
            <a:spLocks noGrp="1" noChangeArrowheads="1"/>
          </p:cNvSpPr>
          <p:nvPr>
            <p:ph type="title"/>
          </p:nvPr>
        </p:nvSpPr>
        <p:spPr/>
        <p:txBody>
          <a:bodyPr/>
          <a:lstStyle/>
          <a:p>
            <a:pPr eaLnBrk="1" hangingPunct="1"/>
            <a:r>
              <a:rPr lang="en-US" dirty="0">
                <a:latin typeface="Helvetica" pitchFamily="2" charset="0"/>
              </a:rPr>
              <a:t>Decreasing Returns</a:t>
            </a:r>
          </a:p>
        </p:txBody>
      </p:sp>
      <p:sp>
        <p:nvSpPr>
          <p:cNvPr id="35847" name="Rectangle 10"/>
          <p:cNvSpPr>
            <a:spLocks noGrp="1" noChangeArrowheads="1"/>
          </p:cNvSpPr>
          <p:nvPr>
            <p:ph idx="1"/>
          </p:nvPr>
        </p:nvSpPr>
        <p:spPr>
          <a:xfrm>
            <a:off x="838200" y="5486400"/>
            <a:ext cx="8305800" cy="762000"/>
          </a:xfrm>
        </p:spPr>
        <p:txBody>
          <a:bodyPr/>
          <a:lstStyle/>
          <a:p>
            <a:pPr marL="0" indent="0" eaLnBrk="1" hangingPunct="1">
              <a:buNone/>
            </a:pPr>
            <a:r>
              <a:rPr lang="en-US" sz="2000" dirty="0" smtClean="0">
                <a:latin typeface="Helvetica Light" pitchFamily="34" charset="0"/>
                <a:cs typeface="Consolas" pitchFamily="49" charset="0"/>
              </a:rPr>
              <a:t>* Caveat</a:t>
            </a:r>
            <a:r>
              <a:rPr lang="en-US" sz="2000" dirty="0">
                <a:latin typeface="Helvetica Light" pitchFamily="34" charset="0"/>
                <a:cs typeface="Consolas" pitchFamily="49" charset="0"/>
              </a:rPr>
              <a:t>: graphs for a specific example</a:t>
            </a:r>
          </a:p>
        </p:txBody>
      </p:sp>
      <p:sp>
        <p:nvSpPr>
          <p:cNvPr id="13" name="Rectangle 5"/>
          <p:cNvSpPr>
            <a:spLocks noGrp="1" noChangeArrowheads="1"/>
          </p:cNvSpPr>
          <p:nvPr>
            <p:ph type="dt" sz="half" idx="10"/>
          </p:nvPr>
        </p:nvSpPr>
        <p:spPr>
          <a:ln>
            <a:noFill/>
          </a:ln>
        </p:spPr>
        <p:txBody>
          <a:bodyPr/>
          <a:lstStyle>
            <a:lvl1pPr>
              <a:defRPr/>
            </a:lvl1pPr>
          </a:lstStyle>
          <a:p>
            <a:pPr>
              <a:defRPr/>
            </a:pPr>
            <a:r>
              <a:rPr lang="en-US" smtClean="0"/>
              <a:t>October 28, 2015</a:t>
            </a:r>
            <a:endParaRPr lang="en-US" dirty="0"/>
          </a:p>
        </p:txBody>
      </p:sp>
      <p:sp>
        <p:nvSpPr>
          <p:cNvPr id="14" name="Rectangle 6"/>
          <p:cNvSpPr>
            <a:spLocks noGrp="1" noChangeArrowheads="1"/>
          </p:cNvSpPr>
          <p:nvPr>
            <p:ph type="ftr" sz="quarter" idx="11"/>
          </p:nvPr>
        </p:nvSpPr>
        <p:spPr>
          <a:ln/>
        </p:spPr>
        <p:txBody>
          <a:bodyPr/>
          <a:lstStyle>
            <a:lvl1pPr>
              <a:defRPr/>
            </a:lvl1pPr>
          </a:lstStyle>
          <a:p>
            <a:r>
              <a:rPr lang="en-US" smtClean="0"/>
              <a:t>dt+UX: Design Thinking for User Experience Design, Prototyping &amp; Evaluation</a:t>
            </a:r>
            <a:endParaRPr lang="en-US" dirty="0"/>
          </a:p>
        </p:txBody>
      </p:sp>
      <p:sp>
        <p:nvSpPr>
          <p:cNvPr id="2" name="Slide Number Placeholder 1"/>
          <p:cNvSpPr>
            <a:spLocks noGrp="1"/>
          </p:cNvSpPr>
          <p:nvPr>
            <p:ph type="sldNum" sz="quarter" idx="12"/>
          </p:nvPr>
        </p:nvSpPr>
        <p:spPr/>
        <p:txBody>
          <a:bodyPr/>
          <a:lstStyle/>
          <a:p>
            <a:fld id="{8ECE2160-65C3-AC45-A33C-E2F8319357D7}" type="slidenum">
              <a:rPr lang="en-US" smtClean="0"/>
              <a:pPr/>
              <a:t>23</a:t>
            </a:fld>
            <a:endParaRPr lang="en-US"/>
          </a:p>
        </p:txBody>
      </p:sp>
      <p:grpSp>
        <p:nvGrpSpPr>
          <p:cNvPr id="35846" name="Group 3"/>
          <p:cNvGrpSpPr>
            <a:grpSpLocks/>
          </p:cNvGrpSpPr>
          <p:nvPr/>
        </p:nvGrpSpPr>
        <p:grpSpPr bwMode="auto">
          <a:xfrm>
            <a:off x="609600" y="1897063"/>
            <a:ext cx="8229600" cy="3175000"/>
            <a:chOff x="240" y="859"/>
            <a:chExt cx="5424" cy="2092"/>
          </a:xfrm>
        </p:grpSpPr>
        <p:grpSp>
          <p:nvGrpSpPr>
            <p:cNvPr id="35848" name="Group 4"/>
            <p:cNvGrpSpPr>
              <a:grpSpLocks/>
            </p:cNvGrpSpPr>
            <p:nvPr/>
          </p:nvGrpSpPr>
          <p:grpSpPr bwMode="auto">
            <a:xfrm>
              <a:off x="240" y="859"/>
              <a:ext cx="2592" cy="2092"/>
              <a:chOff x="240" y="859"/>
              <a:chExt cx="2592" cy="2092"/>
            </a:xfrm>
          </p:grpSpPr>
          <p:pic>
            <p:nvPicPr>
              <p:cNvPr id="35852" name="Picture 5" descr="heur_eval_finding_curv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40" y="1152"/>
                <a:ext cx="2592" cy="17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853" name="Text Box 6"/>
              <p:cNvSpPr txBox="1">
                <a:spLocks noChangeArrowheads="1"/>
              </p:cNvSpPr>
              <p:nvPr/>
            </p:nvSpPr>
            <p:spPr bwMode="auto">
              <a:xfrm>
                <a:off x="798" y="859"/>
                <a:ext cx="1553" cy="3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dirty="0">
                    <a:latin typeface="Helvetica Light" pitchFamily="34" charset="0"/>
                  </a:rPr>
                  <a:t>problems found</a:t>
                </a:r>
              </a:p>
            </p:txBody>
          </p:sp>
        </p:grpSp>
        <p:grpSp>
          <p:nvGrpSpPr>
            <p:cNvPr id="35849" name="Group 7"/>
            <p:cNvGrpSpPr>
              <a:grpSpLocks/>
            </p:cNvGrpSpPr>
            <p:nvPr/>
          </p:nvGrpSpPr>
          <p:grpSpPr bwMode="auto">
            <a:xfrm>
              <a:off x="3216" y="859"/>
              <a:ext cx="2448" cy="2080"/>
              <a:chOff x="3216" y="859"/>
              <a:chExt cx="2448" cy="2080"/>
            </a:xfrm>
          </p:grpSpPr>
          <p:pic>
            <p:nvPicPr>
              <p:cNvPr id="35850" name="Picture 8" descr="heuristic_cost_benefit"/>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216" y="1152"/>
                <a:ext cx="2448" cy="1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851" name="Text Box 9"/>
              <p:cNvSpPr txBox="1">
                <a:spLocks noChangeArrowheads="1"/>
              </p:cNvSpPr>
              <p:nvPr/>
            </p:nvSpPr>
            <p:spPr bwMode="auto">
              <a:xfrm>
                <a:off x="3686" y="859"/>
                <a:ext cx="1395" cy="3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a:latin typeface="Helvetica Light" pitchFamily="34" charset="0"/>
                  </a:rPr>
                  <a:t>benefits / cost</a:t>
                </a:r>
              </a:p>
            </p:txBody>
          </p:sp>
        </p:grpSp>
      </p:gr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9" name="Rectangle 2"/>
          <p:cNvSpPr>
            <a:spLocks noGrp="1" noChangeArrowheads="1"/>
          </p:cNvSpPr>
          <p:nvPr>
            <p:ph type="title"/>
          </p:nvPr>
        </p:nvSpPr>
        <p:spPr/>
        <p:txBody>
          <a:bodyPr/>
          <a:lstStyle/>
          <a:p>
            <a:pPr eaLnBrk="1" hangingPunct="1"/>
            <a:r>
              <a:rPr lang="en-US" dirty="0" smtClean="0">
                <a:latin typeface="Helvetica" pitchFamily="2" charset="0"/>
              </a:rPr>
              <a:t>Heuristic </a:t>
            </a:r>
            <a:r>
              <a:rPr lang="en-US" dirty="0" err="1" smtClean="0">
                <a:latin typeface="Helvetica" pitchFamily="2" charset="0"/>
              </a:rPr>
              <a:t>Evaluatoin</a:t>
            </a:r>
            <a:r>
              <a:rPr lang="en-US" dirty="0" smtClean="0">
                <a:latin typeface="Helvetica" pitchFamily="2" charset="0"/>
              </a:rPr>
              <a:t> Summary</a:t>
            </a:r>
            <a:endParaRPr lang="en-US" dirty="0">
              <a:latin typeface="Helvetica" pitchFamily="2" charset="0"/>
            </a:endParaRPr>
          </a:p>
        </p:txBody>
      </p:sp>
      <p:sp>
        <p:nvSpPr>
          <p:cNvPr id="36870" name="Rectangle 3"/>
          <p:cNvSpPr>
            <a:spLocks noGrp="1" noChangeArrowheads="1"/>
          </p:cNvSpPr>
          <p:nvPr>
            <p:ph idx="1"/>
          </p:nvPr>
        </p:nvSpPr>
        <p:spPr>
          <a:xfrm>
            <a:off x="685800" y="1447800"/>
            <a:ext cx="8458200" cy="4495800"/>
          </a:xfrm>
        </p:spPr>
        <p:txBody>
          <a:bodyPr/>
          <a:lstStyle/>
          <a:p>
            <a:pPr eaLnBrk="1" hangingPunct="1">
              <a:lnSpc>
                <a:spcPct val="90000"/>
              </a:lnSpc>
            </a:pPr>
            <a:r>
              <a:rPr lang="en-US" sz="2800" dirty="0">
                <a:latin typeface="Helvetica Light" pitchFamily="34" charset="0"/>
              </a:rPr>
              <a:t>Have evaluators go through the UI twice</a:t>
            </a:r>
          </a:p>
          <a:p>
            <a:pPr eaLnBrk="1" hangingPunct="1">
              <a:lnSpc>
                <a:spcPct val="90000"/>
              </a:lnSpc>
            </a:pPr>
            <a:r>
              <a:rPr lang="en-US" sz="2800" dirty="0">
                <a:latin typeface="Helvetica Light" pitchFamily="34" charset="0"/>
              </a:rPr>
              <a:t>Ask them to see if it complies with heuristics</a:t>
            </a:r>
          </a:p>
          <a:p>
            <a:pPr lvl="1" eaLnBrk="1" hangingPunct="1">
              <a:lnSpc>
                <a:spcPct val="90000"/>
              </a:lnSpc>
            </a:pPr>
            <a:r>
              <a:rPr lang="en-US" sz="2400" dirty="0">
                <a:latin typeface="Helvetica Light" pitchFamily="34" charset="0"/>
              </a:rPr>
              <a:t>note where it </a:t>
            </a:r>
            <a:r>
              <a:rPr lang="en-US" sz="2400" dirty="0" smtClean="0">
                <a:latin typeface="Helvetica Light" pitchFamily="34" charset="0"/>
              </a:rPr>
              <a:t>doesn’t </a:t>
            </a:r>
            <a:r>
              <a:rPr lang="en-US" sz="2400" dirty="0">
                <a:latin typeface="Helvetica Light" pitchFamily="34" charset="0"/>
              </a:rPr>
              <a:t>&amp; say why</a:t>
            </a:r>
          </a:p>
          <a:p>
            <a:pPr eaLnBrk="1" hangingPunct="1">
              <a:lnSpc>
                <a:spcPct val="90000"/>
              </a:lnSpc>
            </a:pPr>
            <a:r>
              <a:rPr lang="en-US" sz="2800" dirty="0">
                <a:latin typeface="Helvetica Light" pitchFamily="34" charset="0"/>
              </a:rPr>
              <a:t>Combine the findings from 3 to 5 evaluators</a:t>
            </a:r>
          </a:p>
          <a:p>
            <a:pPr eaLnBrk="1" hangingPunct="1">
              <a:lnSpc>
                <a:spcPct val="90000"/>
              </a:lnSpc>
            </a:pPr>
            <a:r>
              <a:rPr lang="en-US" sz="2800" dirty="0">
                <a:latin typeface="Helvetica Light" pitchFamily="34" charset="0"/>
              </a:rPr>
              <a:t>Have evaluators independently rate severity</a:t>
            </a:r>
          </a:p>
          <a:p>
            <a:pPr eaLnBrk="1" hangingPunct="1">
              <a:lnSpc>
                <a:spcPct val="90000"/>
              </a:lnSpc>
            </a:pPr>
            <a:r>
              <a:rPr lang="en-US" sz="2800" dirty="0">
                <a:latin typeface="Helvetica Light" pitchFamily="34" charset="0"/>
              </a:rPr>
              <a:t>Alternate with user testing</a:t>
            </a:r>
          </a:p>
        </p:txBody>
      </p:sp>
      <p:sp>
        <p:nvSpPr>
          <p:cNvPr id="6" name="Rectangle 5"/>
          <p:cNvSpPr>
            <a:spLocks noGrp="1" noChangeArrowheads="1"/>
          </p:cNvSpPr>
          <p:nvPr>
            <p:ph type="dt" sz="half" idx="10"/>
          </p:nvPr>
        </p:nvSpPr>
        <p:spPr>
          <a:ln>
            <a:noFill/>
          </a:ln>
        </p:spPr>
        <p:txBody>
          <a:bodyPr/>
          <a:lstStyle>
            <a:lvl1pPr>
              <a:defRPr/>
            </a:lvl1pPr>
          </a:lstStyle>
          <a:p>
            <a:pPr>
              <a:defRPr/>
            </a:pPr>
            <a:r>
              <a:rPr lang="en-US" smtClean="0"/>
              <a:t>October 28, 2015</a:t>
            </a:r>
            <a:endParaRPr lang="en-US" dirty="0"/>
          </a:p>
        </p:txBody>
      </p:sp>
      <p:sp>
        <p:nvSpPr>
          <p:cNvPr id="7" name="Rectangle 6"/>
          <p:cNvSpPr>
            <a:spLocks noGrp="1" noChangeArrowheads="1"/>
          </p:cNvSpPr>
          <p:nvPr>
            <p:ph type="ftr" sz="quarter" idx="11"/>
          </p:nvPr>
        </p:nvSpPr>
        <p:spPr>
          <a:ln/>
        </p:spPr>
        <p:txBody>
          <a:bodyPr/>
          <a:lstStyle>
            <a:lvl1pPr>
              <a:defRPr/>
            </a:lvl1pPr>
          </a:lstStyle>
          <a:p>
            <a:r>
              <a:rPr lang="en-US" smtClean="0"/>
              <a:t>dt+UX: Design Thinking for User Experience Design, Prototyping &amp; Evaluation</a:t>
            </a:r>
            <a:endParaRPr lang="en-US" dirty="0"/>
          </a:p>
        </p:txBody>
      </p:sp>
      <p:sp>
        <p:nvSpPr>
          <p:cNvPr id="2" name="Slide Number Placeholder 1"/>
          <p:cNvSpPr>
            <a:spLocks noGrp="1"/>
          </p:cNvSpPr>
          <p:nvPr>
            <p:ph type="sldNum" sz="quarter" idx="12"/>
          </p:nvPr>
        </p:nvSpPr>
        <p:spPr/>
        <p:txBody>
          <a:bodyPr/>
          <a:lstStyle/>
          <a:p>
            <a:fld id="{8ECE2160-65C3-AC45-A33C-E2F8319357D7}" type="slidenum">
              <a:rPr lang="en-US" smtClean="0"/>
              <a:pPr/>
              <a:t>24</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October 28, 2015</a:t>
            </a:r>
            <a:endParaRPr lang="en-US" dirty="0"/>
          </a:p>
        </p:txBody>
      </p:sp>
      <p:sp>
        <p:nvSpPr>
          <p:cNvPr id="5" name="Footer Placeholder 4"/>
          <p:cNvSpPr>
            <a:spLocks noGrp="1"/>
          </p:cNvSpPr>
          <p:nvPr>
            <p:ph type="ftr" sz="quarter" idx="11"/>
          </p:nvPr>
        </p:nvSpPr>
        <p:spPr/>
        <p:txBody>
          <a:bodyPr/>
          <a:lstStyle/>
          <a:p>
            <a:r>
              <a:rPr lang="en-US" smtClean="0"/>
              <a:t>dt+UX: Design Thinking for User Experience Design, Prototyping &amp; Evaluation</a:t>
            </a:r>
            <a:endParaRPr lang="en-US" dirty="0"/>
          </a:p>
        </p:txBody>
      </p:sp>
      <p:sp>
        <p:nvSpPr>
          <p:cNvPr id="6" name="Slide Number Placeholder 5"/>
          <p:cNvSpPr>
            <a:spLocks noGrp="1"/>
          </p:cNvSpPr>
          <p:nvPr>
            <p:ph type="sldNum" sz="quarter" idx="12"/>
          </p:nvPr>
        </p:nvSpPr>
        <p:spPr/>
        <p:txBody>
          <a:bodyPr/>
          <a:lstStyle/>
          <a:p>
            <a:fld id="{8ECE2160-65C3-AC45-A33C-E2F8319357D7}" type="slidenum">
              <a:rPr lang="en-US" smtClean="0"/>
              <a:pPr/>
              <a:t>25</a:t>
            </a:fld>
            <a:endParaRPr lang="en-US"/>
          </a:p>
        </p:txBody>
      </p:sp>
      <p:sp>
        <p:nvSpPr>
          <p:cNvPr id="7" name="TextBox 6"/>
          <p:cNvSpPr txBox="1"/>
          <p:nvPr/>
        </p:nvSpPr>
        <p:spPr>
          <a:xfrm>
            <a:off x="2057400" y="2667000"/>
            <a:ext cx="5715896" cy="1200329"/>
          </a:xfrm>
          <a:prstGeom prst="rect">
            <a:avLst/>
          </a:prstGeom>
          <a:noFill/>
        </p:spPr>
        <p:txBody>
          <a:bodyPr wrap="none" rtlCol="0">
            <a:spAutoFit/>
          </a:bodyPr>
          <a:lstStyle/>
          <a:p>
            <a:r>
              <a:rPr lang="en-US" sz="7200" cap="small" dirty="0" smtClean="0">
                <a:latin typeface="Helvetica"/>
                <a:cs typeface="Helvetica"/>
              </a:rPr>
              <a:t>e x e r c </a:t>
            </a:r>
            <a:r>
              <a:rPr lang="en-US" sz="7200" cap="small" dirty="0" err="1" smtClean="0">
                <a:latin typeface="Helvetica"/>
                <a:cs typeface="Helvetica"/>
              </a:rPr>
              <a:t>i</a:t>
            </a:r>
            <a:r>
              <a:rPr lang="en-US" sz="7200" cap="small" dirty="0" smtClean="0">
                <a:latin typeface="Helvetica"/>
                <a:cs typeface="Helvetica"/>
              </a:rPr>
              <a:t> s e</a:t>
            </a:r>
            <a:endParaRPr lang="en-US" sz="7200" cap="small" dirty="0">
              <a:latin typeface="Helvetica"/>
              <a:cs typeface="Helvetica"/>
            </a:endParaRPr>
          </a:p>
        </p:txBody>
      </p:sp>
    </p:spTree>
    <p:extLst>
      <p:ext uri="{BB962C8B-B14F-4D97-AF65-F5344CB8AC3E}">
        <p14:creationId xmlns:p14="http://schemas.microsoft.com/office/powerpoint/2010/main" val="143084965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October 28, 2015</a:t>
            </a:r>
            <a:endParaRPr lang="en-US" dirty="0"/>
          </a:p>
        </p:txBody>
      </p:sp>
      <p:sp>
        <p:nvSpPr>
          <p:cNvPr id="5" name="Footer Placeholder 4"/>
          <p:cNvSpPr>
            <a:spLocks noGrp="1"/>
          </p:cNvSpPr>
          <p:nvPr>
            <p:ph type="ftr" sz="quarter" idx="11"/>
          </p:nvPr>
        </p:nvSpPr>
        <p:spPr/>
        <p:txBody>
          <a:bodyPr/>
          <a:lstStyle/>
          <a:p>
            <a:r>
              <a:rPr lang="en-US" smtClean="0"/>
              <a:t>dt+UX: Design Thinking for User Experience Design, Prototyping &amp; Evaluation</a:t>
            </a:r>
            <a:endParaRPr lang="en-US" dirty="0"/>
          </a:p>
        </p:txBody>
      </p:sp>
      <p:sp>
        <p:nvSpPr>
          <p:cNvPr id="6" name="Slide Number Placeholder 5"/>
          <p:cNvSpPr>
            <a:spLocks noGrp="1"/>
          </p:cNvSpPr>
          <p:nvPr>
            <p:ph type="sldNum" sz="quarter" idx="12"/>
          </p:nvPr>
        </p:nvSpPr>
        <p:spPr/>
        <p:txBody>
          <a:bodyPr/>
          <a:lstStyle/>
          <a:p>
            <a:fld id="{8ECE2160-65C3-AC45-A33C-E2F8319357D7}" type="slidenum">
              <a:rPr lang="en-US" smtClean="0"/>
              <a:pPr/>
              <a:t>26</a:t>
            </a:fld>
            <a:endParaRPr lang="en-US"/>
          </a:p>
        </p:txBody>
      </p:sp>
      <p:sp>
        <p:nvSpPr>
          <p:cNvPr id="7" name="TextBox 6"/>
          <p:cNvSpPr txBox="1"/>
          <p:nvPr/>
        </p:nvSpPr>
        <p:spPr>
          <a:xfrm>
            <a:off x="2057400" y="2667000"/>
            <a:ext cx="5715896" cy="1200329"/>
          </a:xfrm>
          <a:prstGeom prst="rect">
            <a:avLst/>
          </a:prstGeom>
          <a:noFill/>
        </p:spPr>
        <p:txBody>
          <a:bodyPr wrap="none" rtlCol="0">
            <a:spAutoFit/>
          </a:bodyPr>
          <a:lstStyle/>
          <a:p>
            <a:r>
              <a:rPr lang="en-US" sz="7200" cap="small" dirty="0" smtClean="0">
                <a:latin typeface="Helvetica"/>
                <a:cs typeface="Helvetica"/>
              </a:rPr>
              <a:t>e x e r c </a:t>
            </a:r>
            <a:r>
              <a:rPr lang="en-US" sz="7200" cap="small" dirty="0" err="1" smtClean="0">
                <a:latin typeface="Helvetica"/>
                <a:cs typeface="Helvetica"/>
              </a:rPr>
              <a:t>i</a:t>
            </a:r>
            <a:r>
              <a:rPr lang="en-US" sz="7200" cap="small" dirty="0" smtClean="0">
                <a:latin typeface="Helvetica"/>
                <a:cs typeface="Helvetica"/>
              </a:rPr>
              <a:t> s e</a:t>
            </a:r>
            <a:endParaRPr lang="en-US" sz="7200" cap="small" dirty="0">
              <a:latin typeface="Helvetica"/>
              <a:cs typeface="Helvetica"/>
            </a:endParaRPr>
          </a:p>
        </p:txBody>
      </p:sp>
      <p:pic>
        <p:nvPicPr>
          <p:cNvPr id="8" name="Picture 7" descr="assign4"/>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04800" y="0"/>
            <a:ext cx="8535296" cy="7315200"/>
          </a:xfrm>
          <a:prstGeom prst="rect">
            <a:avLst/>
          </a:prstGeom>
          <a:noFill/>
          <a:ln>
            <a:noFill/>
          </a:ln>
        </p:spPr>
      </p:pic>
    </p:spTree>
    <p:extLst>
      <p:ext uri="{BB962C8B-B14F-4D97-AF65-F5344CB8AC3E}">
        <p14:creationId xmlns:p14="http://schemas.microsoft.com/office/powerpoint/2010/main" val="77541182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October 28, 2015</a:t>
            </a:r>
            <a:endParaRPr lang="en-US" dirty="0"/>
          </a:p>
        </p:txBody>
      </p:sp>
      <p:sp>
        <p:nvSpPr>
          <p:cNvPr id="5" name="Footer Placeholder 4"/>
          <p:cNvSpPr>
            <a:spLocks noGrp="1"/>
          </p:cNvSpPr>
          <p:nvPr>
            <p:ph type="ftr" sz="quarter" idx="11"/>
          </p:nvPr>
        </p:nvSpPr>
        <p:spPr/>
        <p:txBody>
          <a:bodyPr/>
          <a:lstStyle/>
          <a:p>
            <a:r>
              <a:rPr lang="en-US" smtClean="0"/>
              <a:t>dt+UX: Design Thinking for User Experience Design, Prototyping &amp; Evaluation</a:t>
            </a:r>
            <a:endParaRPr lang="en-US" dirty="0"/>
          </a:p>
        </p:txBody>
      </p:sp>
      <p:sp>
        <p:nvSpPr>
          <p:cNvPr id="6" name="Slide Number Placeholder 5"/>
          <p:cNvSpPr>
            <a:spLocks noGrp="1"/>
          </p:cNvSpPr>
          <p:nvPr>
            <p:ph type="sldNum" sz="quarter" idx="12"/>
          </p:nvPr>
        </p:nvSpPr>
        <p:spPr/>
        <p:txBody>
          <a:bodyPr/>
          <a:lstStyle/>
          <a:p>
            <a:fld id="{8ECE2160-65C3-AC45-A33C-E2F8319357D7}" type="slidenum">
              <a:rPr lang="en-US" smtClean="0"/>
              <a:pPr/>
              <a:t>27</a:t>
            </a:fld>
            <a:endParaRPr lang="en-US"/>
          </a:p>
        </p:txBody>
      </p:sp>
      <p:pic>
        <p:nvPicPr>
          <p:cNvPr id="8" name="Picture 7" descr="assign4"/>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04801" y="0"/>
            <a:ext cx="4971514" cy="4260850"/>
          </a:xfrm>
          <a:prstGeom prst="rect">
            <a:avLst/>
          </a:prstGeom>
          <a:noFill/>
          <a:ln>
            <a:noFill/>
          </a:ln>
        </p:spPr>
      </p:pic>
      <p:sp>
        <p:nvSpPr>
          <p:cNvPr id="2" name="TextBox 1"/>
          <p:cNvSpPr txBox="1"/>
          <p:nvPr/>
        </p:nvSpPr>
        <p:spPr>
          <a:xfrm>
            <a:off x="0" y="4367986"/>
            <a:ext cx="9248621" cy="2185214"/>
          </a:xfrm>
          <a:prstGeom prst="rect">
            <a:avLst/>
          </a:prstGeom>
          <a:noFill/>
        </p:spPr>
        <p:txBody>
          <a:bodyPr wrap="none" rtlCol="0">
            <a:spAutoFit/>
          </a:bodyPr>
          <a:lstStyle/>
          <a:p>
            <a:r>
              <a:rPr lang="en-US" sz="3400" dirty="0">
                <a:latin typeface="Helvetica"/>
                <a:cs typeface="Helvetica"/>
              </a:rPr>
              <a:t>http://</a:t>
            </a:r>
            <a:r>
              <a:rPr lang="en-US" sz="3400" dirty="0" err="1">
                <a:latin typeface="Helvetica"/>
                <a:cs typeface="Helvetica"/>
              </a:rPr>
              <a:t>hci.stanford.edu</a:t>
            </a:r>
            <a:r>
              <a:rPr lang="en-US" sz="3400" dirty="0">
                <a:latin typeface="Helvetica"/>
                <a:cs typeface="Helvetica"/>
              </a:rPr>
              <a:t>/courses/cs147</a:t>
            </a:r>
            <a:r>
              <a:rPr lang="en-US" sz="3400" dirty="0" smtClean="0">
                <a:latin typeface="Helvetica"/>
                <a:cs typeface="Helvetica"/>
              </a:rPr>
              <a:t>/2015/</a:t>
            </a:r>
            <a:br>
              <a:rPr lang="en-US" sz="3400" dirty="0" smtClean="0">
                <a:latin typeface="Helvetica"/>
                <a:cs typeface="Helvetica"/>
              </a:rPr>
            </a:br>
            <a:r>
              <a:rPr lang="en-US" sz="3400" dirty="0" smtClean="0">
                <a:latin typeface="Helvetica"/>
                <a:cs typeface="Helvetica"/>
              </a:rPr>
              <a:t>au</a:t>
            </a:r>
            <a:r>
              <a:rPr lang="en-US" sz="3400" dirty="0">
                <a:latin typeface="Helvetica"/>
                <a:cs typeface="Helvetica"/>
              </a:rPr>
              <a:t>/assignments/simple-heuristic-</a:t>
            </a:r>
            <a:r>
              <a:rPr lang="en-US" sz="3400" dirty="0" err="1" smtClean="0">
                <a:latin typeface="Helvetica"/>
                <a:cs typeface="Helvetica"/>
              </a:rPr>
              <a:t>evaluation.pdf</a:t>
            </a:r>
            <a:endParaRPr lang="en-US" sz="3400" dirty="0" smtClean="0">
              <a:latin typeface="Helvetica"/>
              <a:cs typeface="Helvetica"/>
            </a:endParaRPr>
          </a:p>
          <a:p>
            <a:r>
              <a:rPr lang="en-US" sz="3400" dirty="0" smtClean="0">
                <a:latin typeface="Helvetica"/>
                <a:cs typeface="Helvetica"/>
              </a:rPr>
              <a:t>Find 12-15 Heuristic Violations</a:t>
            </a:r>
          </a:p>
          <a:p>
            <a:r>
              <a:rPr lang="en-US" sz="3400" dirty="0" smtClean="0">
                <a:latin typeface="Helvetica"/>
                <a:cs typeface="Helvetica"/>
              </a:rPr>
              <a:t>Turn in on Coursework after we discuss</a:t>
            </a:r>
            <a:endParaRPr lang="en-US" sz="3400" dirty="0">
              <a:latin typeface="Helvetica"/>
              <a:cs typeface="Helvetica"/>
            </a:endParaRPr>
          </a:p>
        </p:txBody>
      </p:sp>
    </p:spTree>
    <p:extLst>
      <p:ext uri="{BB962C8B-B14F-4D97-AF65-F5344CB8AC3E}">
        <p14:creationId xmlns:p14="http://schemas.microsoft.com/office/powerpoint/2010/main" val="16351747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Problems Found</a:t>
            </a:r>
            <a:endParaRPr lang="en-US" dirty="0"/>
          </a:p>
        </p:txBody>
      </p:sp>
      <p:sp>
        <p:nvSpPr>
          <p:cNvPr id="7" name="Content Placeholder 6"/>
          <p:cNvSpPr>
            <a:spLocks noGrp="1"/>
          </p:cNvSpPr>
          <p:nvPr>
            <p:ph idx="1"/>
          </p:nvPr>
        </p:nvSpPr>
        <p:spPr/>
        <p:txBody>
          <a:bodyPr>
            <a:normAutofit fontScale="85000" lnSpcReduction="20000"/>
          </a:bodyPr>
          <a:lstStyle/>
          <a:p>
            <a:pPr marL="514350" indent="-514350">
              <a:buFont typeface="+mj-lt"/>
              <a:buAutoNum type="arabicPeriod"/>
            </a:pPr>
            <a:r>
              <a:rPr lang="en-US" dirty="0" smtClean="0"/>
              <a:t>H2-4 Consistency</a:t>
            </a:r>
            <a:br>
              <a:rPr lang="en-US" dirty="0" smtClean="0"/>
            </a:br>
            <a:r>
              <a:rPr lang="en-US" dirty="0" smtClean="0"/>
              <a:t>remove column, 4</a:t>
            </a:r>
            <a:r>
              <a:rPr lang="en-US" baseline="30000" dirty="0" smtClean="0"/>
              <a:t>th</a:t>
            </a:r>
            <a:r>
              <a:rPr lang="en-US" dirty="0" smtClean="0"/>
              <a:t> item is different w/ checkboxes. [150]</a:t>
            </a:r>
          </a:p>
          <a:p>
            <a:pPr marL="514350" indent="-514350">
              <a:buFont typeface="+mj-lt"/>
              <a:buAutoNum type="arabicPeriod"/>
            </a:pPr>
            <a:r>
              <a:rPr lang="en-US" dirty="0" smtClean="0"/>
              <a:t>H2-9 Error prevention</a:t>
            </a:r>
            <a:br>
              <a:rPr lang="en-US" dirty="0" smtClean="0"/>
            </a:br>
            <a:r>
              <a:rPr lang="en-US" dirty="0" smtClean="0"/>
              <a:t>non-numeric data in the quantity. Do not allow. [125]</a:t>
            </a:r>
          </a:p>
          <a:p>
            <a:pPr marL="514350" indent="-514350">
              <a:buFont typeface="+mj-lt"/>
              <a:buAutoNum type="arabicPeriod"/>
            </a:pPr>
            <a:r>
              <a:rPr lang="en-US" dirty="0" smtClean="0"/>
              <a:t>H2-2 Match between system &amp; real world</a:t>
            </a:r>
            <a:br>
              <a:rPr lang="en-US" dirty="0" smtClean="0"/>
            </a:br>
            <a:r>
              <a:rPr lang="en-US" dirty="0" smtClean="0"/>
              <a:t>vehicle selection link not language I’d expect [100]</a:t>
            </a:r>
          </a:p>
          <a:p>
            <a:pPr marL="514350" indent="-514350">
              <a:buFont typeface="+mj-lt"/>
              <a:buAutoNum type="arabicPeriod"/>
            </a:pPr>
            <a:r>
              <a:rPr lang="en-US" dirty="0" smtClean="0"/>
              <a:t>H2-1 Visibility of System Status</a:t>
            </a:r>
            <a:br>
              <a:rPr lang="en-US" dirty="0" smtClean="0"/>
            </a:br>
            <a:r>
              <a:rPr lang="en-US" dirty="0" smtClean="0"/>
              <a:t>unclear which item to remove based on error message (“red/bold”). [150]</a:t>
            </a:r>
          </a:p>
          <a:p>
            <a:pPr marL="514350" indent="-514350">
              <a:buFont typeface="+mj-lt"/>
              <a:buAutoNum type="arabicPeriod"/>
            </a:pPr>
            <a:endParaRPr lang="en-US" dirty="0"/>
          </a:p>
        </p:txBody>
      </p:sp>
      <p:sp>
        <p:nvSpPr>
          <p:cNvPr id="2" name="Date Placeholder 1"/>
          <p:cNvSpPr>
            <a:spLocks noGrp="1"/>
          </p:cNvSpPr>
          <p:nvPr>
            <p:ph type="dt" sz="half" idx="10"/>
          </p:nvPr>
        </p:nvSpPr>
        <p:spPr/>
        <p:txBody>
          <a:bodyPr/>
          <a:lstStyle/>
          <a:p>
            <a:pPr>
              <a:defRPr/>
            </a:pPr>
            <a:r>
              <a:rPr lang="en-US" smtClean="0"/>
              <a:t>October 28, 2015</a:t>
            </a:r>
            <a:endParaRPr lang="en-US" dirty="0"/>
          </a:p>
        </p:txBody>
      </p:sp>
      <p:sp>
        <p:nvSpPr>
          <p:cNvPr id="3" name="Footer Placeholder 2"/>
          <p:cNvSpPr>
            <a:spLocks noGrp="1"/>
          </p:cNvSpPr>
          <p:nvPr>
            <p:ph type="ftr" sz="quarter" idx="11"/>
          </p:nvPr>
        </p:nvSpPr>
        <p:spPr/>
        <p:txBody>
          <a:bodyPr/>
          <a:lstStyle/>
          <a:p>
            <a:pPr>
              <a:defRPr/>
            </a:pPr>
            <a:r>
              <a:rPr lang="en-US" dirty="0" err="1" smtClean="0"/>
              <a:t>dt+UX</a:t>
            </a:r>
            <a:r>
              <a:rPr lang="en-US" dirty="0" smtClean="0"/>
              <a:t>: Design Thinking for User Experience Design, Prototyping &amp; Evaluation</a:t>
            </a:r>
          </a:p>
        </p:txBody>
      </p:sp>
      <p:sp>
        <p:nvSpPr>
          <p:cNvPr id="4" name="Slide Number Placeholder 3"/>
          <p:cNvSpPr>
            <a:spLocks noGrp="1"/>
          </p:cNvSpPr>
          <p:nvPr>
            <p:ph type="sldNum" sz="quarter" idx="12"/>
          </p:nvPr>
        </p:nvSpPr>
        <p:spPr/>
        <p:txBody>
          <a:bodyPr/>
          <a:lstStyle/>
          <a:p>
            <a:fld id="{F2949DCA-4B18-234C-AD4E-11144FC20355}" type="slidenum">
              <a:rPr lang="en-US" smtClean="0"/>
              <a:pPr/>
              <a:t>28</a:t>
            </a:fld>
            <a:endParaRPr lang="en-US"/>
          </a:p>
        </p:txBody>
      </p:sp>
    </p:spTree>
    <p:extLst>
      <p:ext uri="{BB962C8B-B14F-4D97-AF65-F5344CB8AC3E}">
        <p14:creationId xmlns:p14="http://schemas.microsoft.com/office/powerpoint/2010/main" val="12476829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3" name="Rectangle 2"/>
          <p:cNvSpPr>
            <a:spLocks noGrp="1" noChangeArrowheads="1"/>
          </p:cNvSpPr>
          <p:nvPr>
            <p:ph type="title"/>
          </p:nvPr>
        </p:nvSpPr>
        <p:spPr>
          <a:xfrm>
            <a:off x="479425" y="114300"/>
            <a:ext cx="7772400" cy="1143000"/>
          </a:xfrm>
        </p:spPr>
        <p:txBody>
          <a:bodyPr/>
          <a:lstStyle/>
          <a:p>
            <a:pPr algn="r" eaLnBrk="1" hangingPunct="1"/>
            <a:r>
              <a:rPr lang="en-US" dirty="0">
                <a:latin typeface="Helvetica" pitchFamily="2" charset="0"/>
              </a:rPr>
              <a:t>Further Reading</a:t>
            </a:r>
            <a:br>
              <a:rPr lang="en-US" dirty="0">
                <a:latin typeface="Helvetica" pitchFamily="2" charset="0"/>
              </a:rPr>
            </a:br>
            <a:r>
              <a:rPr lang="en-US" sz="2900" i="1" dirty="0">
                <a:latin typeface="Helvetica" pitchFamily="2" charset="0"/>
              </a:rPr>
              <a:t>H</a:t>
            </a:r>
            <a:r>
              <a:rPr lang="en-US" sz="2900" i="1" dirty="0" smtClean="0">
                <a:latin typeface="Helvetica" pitchFamily="2" charset="0"/>
              </a:rPr>
              <a:t>euristic Evaluation</a:t>
            </a:r>
            <a:endParaRPr lang="en-US" sz="2900" i="1" dirty="0">
              <a:latin typeface="Helvetica" pitchFamily="2" charset="0"/>
            </a:endParaRPr>
          </a:p>
        </p:txBody>
      </p:sp>
      <p:sp>
        <p:nvSpPr>
          <p:cNvPr id="37894" name="Rectangle 3"/>
          <p:cNvSpPr>
            <a:spLocks noGrp="1" noChangeArrowheads="1"/>
          </p:cNvSpPr>
          <p:nvPr>
            <p:ph idx="1"/>
          </p:nvPr>
        </p:nvSpPr>
        <p:spPr>
          <a:xfrm>
            <a:off x="685800" y="1295400"/>
            <a:ext cx="8291513" cy="5105400"/>
          </a:xfrm>
        </p:spPr>
        <p:txBody>
          <a:bodyPr/>
          <a:lstStyle/>
          <a:p>
            <a:pPr eaLnBrk="1" hangingPunct="1"/>
            <a:r>
              <a:rPr lang="en-US" dirty="0">
                <a:latin typeface="Helvetica Light" pitchFamily="34" charset="0"/>
              </a:rPr>
              <a:t>Books</a:t>
            </a:r>
          </a:p>
          <a:p>
            <a:pPr lvl="1" eaLnBrk="1" hangingPunct="1"/>
            <a:r>
              <a:rPr lang="en-US" i="1" dirty="0">
                <a:latin typeface="Helvetica Light" pitchFamily="34" charset="0"/>
              </a:rPr>
              <a:t>Usability Engineering</a:t>
            </a:r>
            <a:r>
              <a:rPr lang="en-US" dirty="0">
                <a:latin typeface="Helvetica Light" pitchFamily="34" charset="0"/>
              </a:rPr>
              <a:t>, by Nielsen, 1994</a:t>
            </a:r>
          </a:p>
          <a:p>
            <a:pPr eaLnBrk="1" hangingPunct="1"/>
            <a:endParaRPr lang="en-US" dirty="0" smtClean="0">
              <a:latin typeface="Helvetica Light" pitchFamily="34" charset="0"/>
            </a:endParaRPr>
          </a:p>
          <a:p>
            <a:pPr eaLnBrk="1" hangingPunct="1"/>
            <a:r>
              <a:rPr lang="en-US" dirty="0" smtClean="0">
                <a:latin typeface="Helvetica Light" pitchFamily="34" charset="0"/>
              </a:rPr>
              <a:t>Web site</a:t>
            </a:r>
          </a:p>
          <a:p>
            <a:pPr lvl="1"/>
            <a:r>
              <a:rPr lang="en-US" dirty="0" smtClean="0">
                <a:latin typeface="Helvetica Light" pitchFamily="34" charset="0"/>
                <a:hlinkClick r:id="rId3"/>
              </a:rPr>
              <a:t>http</a:t>
            </a:r>
            <a:r>
              <a:rPr lang="en-US" dirty="0">
                <a:latin typeface="Helvetica Light" pitchFamily="34" charset="0"/>
                <a:hlinkClick r:id="rId3"/>
              </a:rPr>
              <a:t>://www.nngroup.com/articles</a:t>
            </a:r>
            <a:r>
              <a:rPr lang="en-US" dirty="0" smtClean="0">
                <a:latin typeface="Helvetica Light" pitchFamily="34" charset="0"/>
                <a:hlinkClick r:id="rId3"/>
              </a:rPr>
              <a:t>/</a:t>
            </a:r>
            <a:endParaRPr lang="en-US" dirty="0" smtClean="0">
              <a:latin typeface="Helvetica Light" pitchFamily="34" charset="0"/>
            </a:endParaRPr>
          </a:p>
        </p:txBody>
      </p:sp>
      <p:sp>
        <p:nvSpPr>
          <p:cNvPr id="6" name="Rectangle 5"/>
          <p:cNvSpPr>
            <a:spLocks noGrp="1" noChangeArrowheads="1"/>
          </p:cNvSpPr>
          <p:nvPr>
            <p:ph type="dt" sz="half" idx="10"/>
          </p:nvPr>
        </p:nvSpPr>
        <p:spPr>
          <a:ln>
            <a:noFill/>
          </a:ln>
        </p:spPr>
        <p:txBody>
          <a:bodyPr/>
          <a:lstStyle>
            <a:lvl1pPr>
              <a:defRPr/>
            </a:lvl1pPr>
          </a:lstStyle>
          <a:p>
            <a:pPr>
              <a:defRPr/>
            </a:pPr>
            <a:r>
              <a:rPr lang="en-US" smtClean="0"/>
              <a:t>October 28, 2015</a:t>
            </a:r>
            <a:endParaRPr lang="en-US" dirty="0"/>
          </a:p>
        </p:txBody>
      </p:sp>
      <p:sp>
        <p:nvSpPr>
          <p:cNvPr id="7" name="Rectangle 6"/>
          <p:cNvSpPr>
            <a:spLocks noGrp="1" noChangeArrowheads="1"/>
          </p:cNvSpPr>
          <p:nvPr>
            <p:ph type="ftr" sz="quarter" idx="11"/>
          </p:nvPr>
        </p:nvSpPr>
        <p:spPr>
          <a:ln/>
        </p:spPr>
        <p:txBody>
          <a:bodyPr/>
          <a:lstStyle>
            <a:lvl1pPr>
              <a:defRPr/>
            </a:lvl1pPr>
          </a:lstStyle>
          <a:p>
            <a:r>
              <a:rPr lang="en-US" smtClean="0"/>
              <a:t>dt+UX: Design Thinking for User Experience Design, Prototyping &amp; Evaluation</a:t>
            </a:r>
            <a:endParaRPr lang="en-US" dirty="0"/>
          </a:p>
        </p:txBody>
      </p:sp>
      <p:sp>
        <p:nvSpPr>
          <p:cNvPr id="2" name="Slide Number Placeholder 1"/>
          <p:cNvSpPr>
            <a:spLocks noGrp="1"/>
          </p:cNvSpPr>
          <p:nvPr>
            <p:ph type="sldNum" sz="quarter" idx="12"/>
          </p:nvPr>
        </p:nvSpPr>
        <p:spPr/>
        <p:txBody>
          <a:bodyPr/>
          <a:lstStyle/>
          <a:p>
            <a:fld id="{8ECE2160-65C3-AC45-A33C-E2F8319357D7}" type="slidenum">
              <a:rPr lang="en-US" smtClean="0"/>
              <a:pPr/>
              <a:t>29</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Hall of Fame!</a:t>
            </a:r>
            <a:endParaRPr lang="en-US" dirty="0"/>
          </a:p>
        </p:txBody>
      </p:sp>
      <p:sp>
        <p:nvSpPr>
          <p:cNvPr id="3" name="Date Placeholder 2"/>
          <p:cNvSpPr>
            <a:spLocks noGrp="1"/>
          </p:cNvSpPr>
          <p:nvPr>
            <p:ph type="dt" sz="half" idx="10"/>
          </p:nvPr>
        </p:nvSpPr>
        <p:spPr/>
        <p:txBody>
          <a:bodyPr/>
          <a:lstStyle/>
          <a:p>
            <a:pPr>
              <a:defRPr/>
            </a:pPr>
            <a:r>
              <a:rPr lang="en-US" smtClean="0"/>
              <a:t>October 28, 2015</a:t>
            </a:r>
            <a:endParaRPr lang="en-US" dirty="0"/>
          </a:p>
        </p:txBody>
      </p:sp>
      <p:sp>
        <p:nvSpPr>
          <p:cNvPr id="4" name="Footer Placeholder 3"/>
          <p:cNvSpPr>
            <a:spLocks noGrp="1"/>
          </p:cNvSpPr>
          <p:nvPr>
            <p:ph type="ftr" sz="quarter" idx="11"/>
          </p:nvPr>
        </p:nvSpPr>
        <p:spPr/>
        <p:txBody>
          <a:bodyPr/>
          <a:lstStyle/>
          <a:p>
            <a:r>
              <a:rPr lang="en-US" smtClean="0"/>
              <a:t>dt+UX: Design Thinking for User Experience Design, Prototyping &amp; Evaluation</a:t>
            </a:r>
            <a:endParaRPr lang="en-US" dirty="0"/>
          </a:p>
        </p:txBody>
      </p:sp>
      <p:sp>
        <p:nvSpPr>
          <p:cNvPr id="5" name="Slide Number Placeholder 4"/>
          <p:cNvSpPr>
            <a:spLocks noGrp="1"/>
          </p:cNvSpPr>
          <p:nvPr>
            <p:ph type="sldNum" sz="quarter" idx="12"/>
          </p:nvPr>
        </p:nvSpPr>
        <p:spPr/>
        <p:txBody>
          <a:bodyPr/>
          <a:lstStyle/>
          <a:p>
            <a:fld id="{8ECE2160-65C3-AC45-A33C-E2F8319357D7}" type="slidenum">
              <a:rPr lang="en-US" smtClean="0"/>
              <a:pPr/>
              <a:t>3</a:t>
            </a:fld>
            <a:endParaRPr lang="en-US"/>
          </a:p>
        </p:txBody>
      </p:sp>
      <p:pic>
        <p:nvPicPr>
          <p:cNvPr id="12" name="Picture 11" descr="fame.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987113" y="253672"/>
            <a:ext cx="802907" cy="826756"/>
          </a:xfrm>
          <a:prstGeom prst="rect">
            <a:avLst/>
          </a:prstGeom>
        </p:spPr>
      </p:pic>
      <p:sp>
        <p:nvSpPr>
          <p:cNvPr id="16" name="Rectangle 15"/>
          <p:cNvSpPr/>
          <p:nvPr/>
        </p:nvSpPr>
        <p:spPr bwMode="auto">
          <a:xfrm>
            <a:off x="5902597" y="1295400"/>
            <a:ext cx="3241404" cy="886229"/>
          </a:xfrm>
          <a:prstGeom prst="rect">
            <a:avLst/>
          </a:prstGeom>
          <a:solidFill>
            <a:srgbClr val="000000">
              <a:alpha val="67000"/>
            </a:srgb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Helvetica"/>
              <a:cs typeface="Helvetica"/>
            </a:endParaRPr>
          </a:p>
        </p:txBody>
      </p:sp>
      <p:sp>
        <p:nvSpPr>
          <p:cNvPr id="17" name="Rectangle 16"/>
          <p:cNvSpPr/>
          <p:nvPr/>
        </p:nvSpPr>
        <p:spPr>
          <a:xfrm>
            <a:off x="6021380" y="1366233"/>
            <a:ext cx="3122620" cy="707886"/>
          </a:xfrm>
          <a:prstGeom prst="rect">
            <a:avLst/>
          </a:prstGeom>
        </p:spPr>
        <p:txBody>
          <a:bodyPr wrap="square">
            <a:spAutoFit/>
          </a:bodyPr>
          <a:lstStyle/>
          <a:p>
            <a:pPr eaLnBrk="1" hangingPunct="1"/>
            <a:r>
              <a:rPr lang="en-US" dirty="0" smtClean="0">
                <a:latin typeface="Helvetica"/>
                <a:ea typeface="ＭＳ Ｐゴシック" pitchFamily="34" charset="-128"/>
                <a:cs typeface="Helvetica"/>
              </a:rPr>
              <a:t>LG F7100</a:t>
            </a:r>
          </a:p>
          <a:p>
            <a:pPr eaLnBrk="1" hangingPunct="1"/>
            <a:r>
              <a:rPr lang="en-US" sz="1600" dirty="0" smtClean="0">
                <a:latin typeface="Helvetica"/>
                <a:ea typeface="ＭＳ Ｐゴシック" pitchFamily="34" charset="-128"/>
                <a:cs typeface="Helvetica"/>
              </a:rPr>
              <a:t>courtesy of Genevieve Bell, Intel </a:t>
            </a:r>
          </a:p>
        </p:txBody>
      </p:sp>
      <p:pic>
        <p:nvPicPr>
          <p:cNvPr id="18" name="Picture 17"/>
          <p:cNvPicPr>
            <a:picLocks noChangeAspect="1"/>
          </p:cNvPicPr>
          <p:nvPr/>
        </p:nvPicPr>
        <p:blipFill>
          <a:blip r:embed="rId4"/>
          <a:stretch>
            <a:fillRect/>
          </a:stretch>
        </p:blipFill>
        <p:spPr>
          <a:xfrm>
            <a:off x="0" y="1295400"/>
            <a:ext cx="4525466" cy="5581590"/>
          </a:xfrm>
          <a:prstGeom prst="rect">
            <a:avLst/>
          </a:prstGeom>
        </p:spPr>
      </p:pic>
      <p:sp>
        <p:nvSpPr>
          <p:cNvPr id="10" name="Rectangle 9"/>
          <p:cNvSpPr/>
          <p:nvPr/>
        </p:nvSpPr>
        <p:spPr bwMode="auto">
          <a:xfrm>
            <a:off x="4267200" y="2780044"/>
            <a:ext cx="5246507" cy="4432766"/>
          </a:xfrm>
          <a:prstGeom prst="rect">
            <a:avLst/>
          </a:prstGeom>
          <a:solidFill>
            <a:srgbClr val="000000">
              <a:alpha val="84000"/>
            </a:srgb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Helvetica"/>
              <a:cs typeface="Helvetica"/>
            </a:endParaRPr>
          </a:p>
        </p:txBody>
      </p:sp>
      <p:sp>
        <p:nvSpPr>
          <p:cNvPr id="11" name="Rectangle 9"/>
          <p:cNvSpPr txBox="1">
            <a:spLocks noChangeArrowheads="1"/>
          </p:cNvSpPr>
          <p:nvPr/>
        </p:nvSpPr>
        <p:spPr>
          <a:xfrm>
            <a:off x="4455577" y="2952524"/>
            <a:ext cx="4843362" cy="4382968"/>
          </a:xfrm>
          <a:prstGeom prst="rect">
            <a:avLst/>
          </a:prstGeom>
          <a:noFill/>
        </p:spPr>
        <p:txBody>
          <a:bodyPr/>
          <a:lstStyle>
            <a:lvl1pPr marL="342900" indent="-342900" algn="l" rtl="0" eaLnBrk="1" fontAlgn="base" hangingPunct="1">
              <a:spcBef>
                <a:spcPct val="20000"/>
              </a:spcBef>
              <a:spcAft>
                <a:spcPct val="0"/>
              </a:spcAft>
              <a:buChar char="•"/>
              <a:defRPr sz="3200" b="0" i="0">
                <a:solidFill>
                  <a:schemeClr val="tx1"/>
                </a:solidFill>
                <a:latin typeface="Helvetica Light"/>
                <a:ea typeface="ＭＳ Ｐゴシック" charset="0"/>
                <a:cs typeface="Helvetica Light"/>
              </a:defRPr>
            </a:lvl1pPr>
            <a:lvl2pPr marL="742950" indent="-285750" algn="l" rtl="0" eaLnBrk="1" fontAlgn="base" hangingPunct="1">
              <a:spcBef>
                <a:spcPct val="20000"/>
              </a:spcBef>
              <a:spcAft>
                <a:spcPct val="0"/>
              </a:spcAft>
              <a:buChar char="–"/>
              <a:defRPr sz="2800" b="0" i="0">
                <a:solidFill>
                  <a:schemeClr val="tx1"/>
                </a:solidFill>
                <a:latin typeface="Helvetica Light"/>
                <a:ea typeface="ＭＳ Ｐゴシック" charset="0"/>
                <a:cs typeface="Helvetica Light"/>
              </a:defRPr>
            </a:lvl2pPr>
            <a:lvl3pPr marL="1143000" indent="-228600" algn="l" rtl="0" eaLnBrk="1" fontAlgn="base" hangingPunct="1">
              <a:spcBef>
                <a:spcPct val="20000"/>
              </a:spcBef>
              <a:spcAft>
                <a:spcPct val="0"/>
              </a:spcAft>
              <a:buChar char="•"/>
              <a:defRPr sz="2400" b="0" i="0">
                <a:solidFill>
                  <a:schemeClr val="tx1"/>
                </a:solidFill>
                <a:latin typeface="Helvetica Light"/>
                <a:ea typeface="ＭＳ Ｐゴシック" charset="0"/>
                <a:cs typeface="Helvetica Light"/>
              </a:defRPr>
            </a:lvl3pPr>
            <a:lvl4pPr marL="1600200" indent="-228600" algn="l" rtl="0" eaLnBrk="1" fontAlgn="base" hangingPunct="1">
              <a:spcBef>
                <a:spcPct val="20000"/>
              </a:spcBef>
              <a:spcAft>
                <a:spcPct val="0"/>
              </a:spcAft>
              <a:buChar char="–"/>
              <a:defRPr sz="2000" b="0" i="0">
                <a:solidFill>
                  <a:schemeClr val="tx1"/>
                </a:solidFill>
                <a:latin typeface="Helvetica Light"/>
                <a:ea typeface="ＭＳ Ｐゴシック" charset="0"/>
                <a:cs typeface="Helvetica Light"/>
              </a:defRPr>
            </a:lvl4pPr>
            <a:lvl5pPr marL="2057400" indent="-228600" algn="l" rtl="0" eaLnBrk="1" fontAlgn="base" hangingPunct="1">
              <a:spcBef>
                <a:spcPct val="20000"/>
              </a:spcBef>
              <a:spcAft>
                <a:spcPct val="0"/>
              </a:spcAft>
              <a:buChar char="»"/>
              <a:defRPr sz="2000" b="0" i="0">
                <a:solidFill>
                  <a:schemeClr val="tx1"/>
                </a:solidFill>
                <a:latin typeface="Helvetica Light"/>
                <a:ea typeface="ＭＳ Ｐゴシック" charset="0"/>
                <a:cs typeface="Helvetica Light"/>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a:lstStyle>
          <a:p>
            <a:pPr marL="0" indent="0">
              <a:buNone/>
            </a:pPr>
            <a:r>
              <a:rPr lang="en-US" sz="2800" dirty="0" smtClean="0">
                <a:ea typeface="ＭＳ Ｐゴシック" pitchFamily="34" charset="-128"/>
              </a:rPr>
              <a:t>Good</a:t>
            </a:r>
          </a:p>
          <a:p>
            <a:pPr marL="360000" lvl="1"/>
            <a:r>
              <a:rPr lang="en-US" sz="2000" dirty="0" smtClean="0">
                <a:ea typeface="ＭＳ Ｐゴシック" pitchFamily="34" charset="-128"/>
              </a:rPr>
              <a:t>targeted at Muslim audience</a:t>
            </a:r>
          </a:p>
          <a:p>
            <a:pPr marL="360000" lvl="1"/>
            <a:r>
              <a:rPr lang="en-US" sz="2000" dirty="0" smtClean="0">
                <a:ea typeface="ＭＳ Ｐゴシック" pitchFamily="34" charset="-128"/>
              </a:rPr>
              <a:t>need to pray 5x/day pointing </a:t>
            </a:r>
            <a:br>
              <a:rPr lang="en-US" sz="2000" dirty="0" smtClean="0">
                <a:ea typeface="ＭＳ Ｐゴシック" pitchFamily="34" charset="-128"/>
              </a:rPr>
            </a:br>
            <a:r>
              <a:rPr lang="en-US" sz="2000" dirty="0" smtClean="0">
                <a:ea typeface="ＭＳ Ｐゴシック" pitchFamily="34" charset="-128"/>
              </a:rPr>
              <a:t>towards Mecca</a:t>
            </a:r>
          </a:p>
        </p:txBody>
      </p:sp>
    </p:spTree>
    <p:extLst>
      <p:ext uri="{BB962C8B-B14F-4D97-AF65-F5344CB8AC3E}">
        <p14:creationId xmlns:p14="http://schemas.microsoft.com/office/powerpoint/2010/main" val="17436632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9" name="Rectangle 2"/>
          <p:cNvSpPr>
            <a:spLocks noGrp="1" noChangeArrowheads="1"/>
          </p:cNvSpPr>
          <p:nvPr>
            <p:ph type="title"/>
          </p:nvPr>
        </p:nvSpPr>
        <p:spPr/>
        <p:txBody>
          <a:bodyPr/>
          <a:lstStyle/>
          <a:p>
            <a:pPr eaLnBrk="1" hangingPunct="1"/>
            <a:r>
              <a:rPr lang="en-US" dirty="0" smtClean="0">
                <a:latin typeface="Helvetica" pitchFamily="2" charset="0"/>
              </a:rPr>
              <a:t>Next Time</a:t>
            </a:r>
            <a:endParaRPr lang="en-US" dirty="0">
              <a:latin typeface="Helvetica" pitchFamily="2" charset="0"/>
            </a:endParaRPr>
          </a:p>
        </p:txBody>
      </p:sp>
      <p:sp>
        <p:nvSpPr>
          <p:cNvPr id="36870" name="Rectangle 3"/>
          <p:cNvSpPr>
            <a:spLocks noGrp="1" noChangeArrowheads="1"/>
          </p:cNvSpPr>
          <p:nvPr>
            <p:ph idx="1"/>
          </p:nvPr>
        </p:nvSpPr>
        <p:spPr>
          <a:xfrm>
            <a:off x="685800" y="1447800"/>
            <a:ext cx="8458200" cy="4724400"/>
          </a:xfrm>
        </p:spPr>
        <p:txBody>
          <a:bodyPr/>
          <a:lstStyle/>
          <a:p>
            <a:pPr eaLnBrk="1" hangingPunct="1">
              <a:lnSpc>
                <a:spcPct val="90000"/>
              </a:lnSpc>
            </a:pPr>
            <a:r>
              <a:rPr lang="en-US" sz="2800" dirty="0" smtClean="0">
                <a:latin typeface="Helvetica Light" pitchFamily="34" charset="0"/>
              </a:rPr>
              <a:t>Lecture</a:t>
            </a:r>
          </a:p>
          <a:p>
            <a:pPr lvl="1">
              <a:lnSpc>
                <a:spcPct val="90000"/>
              </a:lnSpc>
            </a:pPr>
            <a:r>
              <a:rPr lang="en-US" sz="2400" dirty="0" smtClean="0">
                <a:latin typeface="Helvetica Light" pitchFamily="34" charset="0"/>
              </a:rPr>
              <a:t>Conceptual Models &amp; Interface Metaphors</a:t>
            </a:r>
          </a:p>
          <a:p>
            <a:pPr lvl="1">
              <a:lnSpc>
                <a:spcPct val="90000"/>
              </a:lnSpc>
            </a:pPr>
            <a:endParaRPr lang="en-US" sz="2400" dirty="0">
              <a:latin typeface="Helvetica Light" pitchFamily="34" charset="0"/>
            </a:endParaRPr>
          </a:p>
          <a:p>
            <a:pPr>
              <a:lnSpc>
                <a:spcPct val="90000"/>
              </a:lnSpc>
            </a:pPr>
            <a:r>
              <a:rPr lang="en-US" sz="2800" dirty="0" smtClean="0">
                <a:latin typeface="Helvetica Light" pitchFamily="34" charset="0"/>
              </a:rPr>
              <a:t>Read</a:t>
            </a:r>
          </a:p>
          <a:p>
            <a:pPr lvl="1">
              <a:lnSpc>
                <a:spcPct val="90000"/>
              </a:lnSpc>
            </a:pPr>
            <a:r>
              <a:rPr lang="en-US" sz="2400" dirty="0" smtClean="0">
                <a:hlinkClick r:id="rId3"/>
              </a:rPr>
              <a:t>“The </a:t>
            </a:r>
            <a:r>
              <a:rPr lang="en-US" sz="2400" dirty="0">
                <a:hlinkClick r:id="rId3"/>
              </a:rPr>
              <a:t>Psychology of Everyday </a:t>
            </a:r>
            <a:r>
              <a:rPr lang="en-US" sz="2400" dirty="0" smtClean="0">
                <a:hlinkClick r:id="rId3"/>
              </a:rPr>
              <a:t>Things” </a:t>
            </a:r>
            <a:r>
              <a:rPr lang="en-US" sz="2400" dirty="0">
                <a:hlinkClick r:id="rId3"/>
              </a:rPr>
              <a:t>(Ch. 1)</a:t>
            </a:r>
            <a:r>
              <a:rPr lang="en-US" sz="2400" dirty="0"/>
              <a:t>, from </a:t>
            </a:r>
            <a:r>
              <a:rPr lang="en-US" sz="2400" i="1" dirty="0"/>
              <a:t>The Design of Everyday Things </a:t>
            </a:r>
            <a:r>
              <a:rPr lang="en-US" sz="2400" dirty="0"/>
              <a:t>by </a:t>
            </a:r>
            <a:r>
              <a:rPr lang="en-US" sz="2400" dirty="0" smtClean="0"/>
              <a:t>Donald Norman</a:t>
            </a:r>
          </a:p>
          <a:p>
            <a:pPr lvl="1">
              <a:lnSpc>
                <a:spcPct val="90000"/>
              </a:lnSpc>
            </a:pPr>
            <a:endParaRPr lang="en-US" sz="2800" dirty="0" smtClean="0">
              <a:latin typeface="Helvetica Light" pitchFamily="34" charset="0"/>
            </a:endParaRPr>
          </a:p>
          <a:p>
            <a:pPr eaLnBrk="1" hangingPunct="1">
              <a:lnSpc>
                <a:spcPct val="90000"/>
              </a:lnSpc>
            </a:pPr>
            <a:r>
              <a:rPr lang="en-US" sz="2800" dirty="0" smtClean="0">
                <a:latin typeface="Helvetica Light" pitchFamily="34" charset="0"/>
              </a:rPr>
              <a:t>Studio</a:t>
            </a:r>
            <a:endParaRPr lang="en-US" sz="2800" dirty="0">
              <a:latin typeface="Helvetica Light" pitchFamily="34" charset="0"/>
            </a:endParaRPr>
          </a:p>
          <a:p>
            <a:pPr lvl="1">
              <a:lnSpc>
                <a:spcPct val="90000"/>
              </a:lnSpc>
            </a:pPr>
            <a:r>
              <a:rPr lang="en-US" sz="2400" dirty="0" smtClean="0">
                <a:latin typeface="Helvetica Light" pitchFamily="34" charset="0"/>
              </a:rPr>
              <a:t>Medium-fi Prototype Presentations</a:t>
            </a:r>
          </a:p>
          <a:p>
            <a:pPr lvl="1">
              <a:lnSpc>
                <a:spcPct val="90000"/>
              </a:lnSpc>
            </a:pPr>
            <a:r>
              <a:rPr lang="en-US" sz="2400" dirty="0" smtClean="0">
                <a:latin typeface="Helvetica Light" pitchFamily="34" charset="0"/>
              </a:rPr>
              <a:t>Break early</a:t>
            </a:r>
          </a:p>
        </p:txBody>
      </p:sp>
      <p:sp>
        <p:nvSpPr>
          <p:cNvPr id="6" name="Rectangle 5"/>
          <p:cNvSpPr>
            <a:spLocks noGrp="1" noChangeArrowheads="1"/>
          </p:cNvSpPr>
          <p:nvPr>
            <p:ph type="dt" sz="half" idx="10"/>
          </p:nvPr>
        </p:nvSpPr>
        <p:spPr>
          <a:ln>
            <a:noFill/>
          </a:ln>
        </p:spPr>
        <p:txBody>
          <a:bodyPr/>
          <a:lstStyle>
            <a:lvl1pPr>
              <a:defRPr/>
            </a:lvl1pPr>
          </a:lstStyle>
          <a:p>
            <a:pPr>
              <a:defRPr/>
            </a:pPr>
            <a:r>
              <a:rPr lang="en-US" smtClean="0"/>
              <a:t>October 28, 2015</a:t>
            </a:r>
            <a:endParaRPr lang="en-US" dirty="0"/>
          </a:p>
        </p:txBody>
      </p:sp>
      <p:sp>
        <p:nvSpPr>
          <p:cNvPr id="7" name="Rectangle 6"/>
          <p:cNvSpPr>
            <a:spLocks noGrp="1" noChangeArrowheads="1"/>
          </p:cNvSpPr>
          <p:nvPr>
            <p:ph type="ftr" sz="quarter" idx="11"/>
          </p:nvPr>
        </p:nvSpPr>
        <p:spPr>
          <a:ln/>
        </p:spPr>
        <p:txBody>
          <a:bodyPr/>
          <a:lstStyle>
            <a:lvl1pPr>
              <a:defRPr/>
            </a:lvl1pPr>
          </a:lstStyle>
          <a:p>
            <a:r>
              <a:rPr lang="en-US" smtClean="0"/>
              <a:t>dt+UX: Design Thinking for User Experience Design, Prototyping &amp; Evaluation</a:t>
            </a:r>
            <a:endParaRPr lang="en-US" dirty="0"/>
          </a:p>
        </p:txBody>
      </p:sp>
      <p:sp>
        <p:nvSpPr>
          <p:cNvPr id="2" name="Slide Number Placeholder 1"/>
          <p:cNvSpPr>
            <a:spLocks noGrp="1"/>
          </p:cNvSpPr>
          <p:nvPr>
            <p:ph type="sldNum" sz="quarter" idx="12"/>
          </p:nvPr>
        </p:nvSpPr>
        <p:spPr/>
        <p:txBody>
          <a:bodyPr/>
          <a:lstStyle/>
          <a:p>
            <a:fld id="{8ECE2160-65C3-AC45-A33C-E2F8319357D7}" type="slidenum">
              <a:rPr lang="en-US" smtClean="0"/>
              <a:pPr/>
              <a:t>30</a:t>
            </a:fld>
            <a:endParaRPr lang="en-US"/>
          </a:p>
        </p:txBody>
      </p:sp>
    </p:spTree>
    <p:extLst>
      <p:ext uri="{BB962C8B-B14F-4D97-AF65-F5344CB8AC3E}">
        <p14:creationId xmlns:p14="http://schemas.microsoft.com/office/powerpoint/2010/main" val="162517723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October 28, 2015</a:t>
            </a:r>
            <a:endParaRPr lang="en-US" dirty="0"/>
          </a:p>
        </p:txBody>
      </p:sp>
      <p:sp>
        <p:nvSpPr>
          <p:cNvPr id="5" name="Footer Placeholder 4"/>
          <p:cNvSpPr>
            <a:spLocks noGrp="1"/>
          </p:cNvSpPr>
          <p:nvPr>
            <p:ph type="ftr" sz="quarter" idx="11"/>
          </p:nvPr>
        </p:nvSpPr>
        <p:spPr/>
        <p:txBody>
          <a:bodyPr/>
          <a:lstStyle/>
          <a:p>
            <a:r>
              <a:rPr lang="en-US" smtClean="0"/>
              <a:t>dt+UX: Design Thinking for User Experience Design, Prototyping &amp; Evaluation</a:t>
            </a:r>
            <a:endParaRPr lang="en-US" dirty="0"/>
          </a:p>
        </p:txBody>
      </p:sp>
      <p:sp>
        <p:nvSpPr>
          <p:cNvPr id="6" name="Slide Number Placeholder 5"/>
          <p:cNvSpPr>
            <a:spLocks noGrp="1"/>
          </p:cNvSpPr>
          <p:nvPr>
            <p:ph type="sldNum" sz="quarter" idx="12"/>
          </p:nvPr>
        </p:nvSpPr>
        <p:spPr/>
        <p:txBody>
          <a:bodyPr/>
          <a:lstStyle/>
          <a:p>
            <a:fld id="{8ECE2160-65C3-AC45-A33C-E2F8319357D7}" type="slidenum">
              <a:rPr lang="en-US" smtClean="0"/>
              <a:pPr/>
              <a:t>31</a:t>
            </a:fld>
            <a:endParaRPr lang="en-US"/>
          </a:p>
        </p:txBody>
      </p:sp>
      <p:pic>
        <p:nvPicPr>
          <p:cNvPr id="2" name="Picture 1" descr="IMG_0261.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9443990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October 28, 2015</a:t>
            </a:r>
            <a:endParaRPr lang="en-US" dirty="0"/>
          </a:p>
        </p:txBody>
      </p:sp>
      <p:sp>
        <p:nvSpPr>
          <p:cNvPr id="5" name="Footer Placeholder 4"/>
          <p:cNvSpPr>
            <a:spLocks noGrp="1"/>
          </p:cNvSpPr>
          <p:nvPr>
            <p:ph type="ftr" sz="quarter" idx="11"/>
          </p:nvPr>
        </p:nvSpPr>
        <p:spPr/>
        <p:txBody>
          <a:bodyPr/>
          <a:lstStyle/>
          <a:p>
            <a:r>
              <a:rPr lang="en-US" smtClean="0"/>
              <a:t>dt+UX: Design Thinking for User Experience Design, Prototyping &amp; Evaluation</a:t>
            </a:r>
            <a:endParaRPr lang="en-US" dirty="0"/>
          </a:p>
        </p:txBody>
      </p:sp>
      <p:sp>
        <p:nvSpPr>
          <p:cNvPr id="6" name="Slide Number Placeholder 5"/>
          <p:cNvSpPr>
            <a:spLocks noGrp="1"/>
          </p:cNvSpPr>
          <p:nvPr>
            <p:ph type="sldNum" sz="quarter" idx="12"/>
          </p:nvPr>
        </p:nvSpPr>
        <p:spPr/>
        <p:txBody>
          <a:bodyPr/>
          <a:lstStyle/>
          <a:p>
            <a:fld id="{8ECE2160-65C3-AC45-A33C-E2F8319357D7}" type="slidenum">
              <a:rPr lang="en-US" smtClean="0"/>
              <a:pPr/>
              <a:t>32</a:t>
            </a:fld>
            <a:endParaRPr lang="en-US"/>
          </a:p>
        </p:txBody>
      </p:sp>
      <p:pic>
        <p:nvPicPr>
          <p:cNvPr id="3" name="Picture 2" descr="IMG_0263.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rot="5400000">
            <a:off x="1320800" y="794581"/>
            <a:ext cx="7112000" cy="5334000"/>
          </a:xfrm>
          <a:prstGeom prst="rect">
            <a:avLst/>
          </a:prstGeom>
        </p:spPr>
      </p:pic>
    </p:spTree>
    <p:extLst>
      <p:ext uri="{BB962C8B-B14F-4D97-AF65-F5344CB8AC3E}">
        <p14:creationId xmlns:p14="http://schemas.microsoft.com/office/powerpoint/2010/main" val="350488560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Hall of Fame or Shame?</a:t>
            </a:r>
            <a:endParaRPr lang="en-US" dirty="0"/>
          </a:p>
        </p:txBody>
      </p:sp>
      <p:sp>
        <p:nvSpPr>
          <p:cNvPr id="3" name="Date Placeholder 2"/>
          <p:cNvSpPr>
            <a:spLocks noGrp="1"/>
          </p:cNvSpPr>
          <p:nvPr>
            <p:ph type="dt" sz="half" idx="10"/>
          </p:nvPr>
        </p:nvSpPr>
        <p:spPr/>
        <p:txBody>
          <a:bodyPr/>
          <a:lstStyle/>
          <a:p>
            <a:pPr>
              <a:defRPr/>
            </a:pPr>
            <a:r>
              <a:rPr lang="en-US" smtClean="0"/>
              <a:t>October 28, 2015</a:t>
            </a:r>
            <a:endParaRPr lang="en-US" dirty="0"/>
          </a:p>
        </p:txBody>
      </p:sp>
      <p:sp>
        <p:nvSpPr>
          <p:cNvPr id="4" name="Footer Placeholder 3"/>
          <p:cNvSpPr>
            <a:spLocks noGrp="1"/>
          </p:cNvSpPr>
          <p:nvPr>
            <p:ph type="ftr" sz="quarter" idx="11"/>
          </p:nvPr>
        </p:nvSpPr>
        <p:spPr/>
        <p:txBody>
          <a:bodyPr/>
          <a:lstStyle/>
          <a:p>
            <a:r>
              <a:rPr lang="en-US" smtClean="0"/>
              <a:t>dt+UX: Design Thinking for User Experience Design, Prototyping &amp; Evaluation</a:t>
            </a:r>
            <a:endParaRPr lang="en-US" dirty="0"/>
          </a:p>
        </p:txBody>
      </p:sp>
      <p:sp>
        <p:nvSpPr>
          <p:cNvPr id="5" name="Slide Number Placeholder 4"/>
          <p:cNvSpPr>
            <a:spLocks noGrp="1"/>
          </p:cNvSpPr>
          <p:nvPr>
            <p:ph type="sldNum" sz="quarter" idx="12"/>
          </p:nvPr>
        </p:nvSpPr>
        <p:spPr/>
        <p:txBody>
          <a:bodyPr/>
          <a:lstStyle/>
          <a:p>
            <a:fld id="{8ECE2160-65C3-AC45-A33C-E2F8319357D7}" type="slidenum">
              <a:rPr lang="en-US" smtClean="0"/>
              <a:pPr/>
              <a:t>4</a:t>
            </a:fld>
            <a:endParaRPr lang="en-US"/>
          </a:p>
        </p:txBody>
      </p:sp>
      <p:pic>
        <p:nvPicPr>
          <p:cNvPr id="13" name="Picture 12" descr="hallof.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004745" y="243804"/>
            <a:ext cx="813836" cy="829952"/>
          </a:xfrm>
          <a:prstGeom prst="rect">
            <a:avLst/>
          </a:prstGeom>
        </p:spPr>
      </p:pic>
      <p:pic>
        <p:nvPicPr>
          <p:cNvPr id="1026" name="Picture 2" descr="http://onebuzz.org/wp-content/uploads/2014/12/download-whatspp-messanger-for-NOKIA-mobile-java.jpg"/>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32010"/>
          <a:stretch/>
        </p:blipFill>
        <p:spPr bwMode="auto">
          <a:xfrm>
            <a:off x="-65619" y="1295399"/>
            <a:ext cx="5583981" cy="5257799"/>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9" name="Group 18"/>
          <p:cNvGrpSpPr/>
          <p:nvPr/>
        </p:nvGrpSpPr>
        <p:grpSpPr>
          <a:xfrm>
            <a:off x="5902596" y="1295400"/>
            <a:ext cx="3241404" cy="914400"/>
            <a:chOff x="5902596" y="1295400"/>
            <a:chExt cx="3241404" cy="1524000"/>
          </a:xfrm>
        </p:grpSpPr>
        <p:sp>
          <p:nvSpPr>
            <p:cNvPr id="20" name="Rectangle 19"/>
            <p:cNvSpPr/>
            <p:nvPr/>
          </p:nvSpPr>
          <p:spPr bwMode="auto">
            <a:xfrm>
              <a:off x="5902596" y="1295400"/>
              <a:ext cx="3241404" cy="1524000"/>
            </a:xfrm>
            <a:prstGeom prst="rect">
              <a:avLst/>
            </a:prstGeom>
            <a:solidFill>
              <a:srgbClr val="000000">
                <a:alpha val="67000"/>
              </a:srgb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Helvetica"/>
                <a:cs typeface="Helvetica"/>
              </a:endParaRPr>
            </a:p>
          </p:txBody>
        </p:sp>
        <p:sp>
          <p:nvSpPr>
            <p:cNvPr id="21" name="Rectangle 20"/>
            <p:cNvSpPr/>
            <p:nvPr/>
          </p:nvSpPr>
          <p:spPr>
            <a:xfrm>
              <a:off x="6021380" y="1366233"/>
              <a:ext cx="2996985" cy="738664"/>
            </a:xfrm>
            <a:prstGeom prst="rect">
              <a:avLst/>
            </a:prstGeom>
          </p:spPr>
          <p:txBody>
            <a:bodyPr wrap="square">
              <a:spAutoFit/>
            </a:bodyPr>
            <a:lstStyle/>
            <a:p>
              <a:pPr eaLnBrk="1" hangingPunct="1"/>
              <a:r>
                <a:rPr lang="en-US" dirty="0" smtClean="0">
                  <a:latin typeface="Helvetica"/>
                  <a:ea typeface="ＭＳ Ｐゴシック" pitchFamily="34" charset="-128"/>
                  <a:cs typeface="Helvetica"/>
                </a:rPr>
                <a:t>WhatsApp</a:t>
              </a:r>
            </a:p>
            <a:p>
              <a:pPr eaLnBrk="1" hangingPunct="1"/>
              <a:r>
                <a:rPr lang="en-US" sz="1800" dirty="0" smtClean="0">
                  <a:latin typeface="Helvetica"/>
                  <a:ea typeface="ＭＳ Ｐゴシック" pitchFamily="34" charset="-128"/>
                  <a:cs typeface="Helvetica"/>
                </a:rPr>
                <a:t>mobile messaging</a:t>
              </a:r>
              <a:endParaRPr lang="en-US" sz="1800" dirty="0">
                <a:latin typeface="Helvetica"/>
                <a:ea typeface="ＭＳ Ｐゴシック" pitchFamily="34" charset="-128"/>
                <a:cs typeface="Helvetica"/>
              </a:endParaRPr>
            </a:p>
          </p:txBody>
        </p:sp>
      </p:grpSp>
    </p:spTree>
    <p:extLst>
      <p:ext uri="{BB962C8B-B14F-4D97-AF65-F5344CB8AC3E}">
        <p14:creationId xmlns:p14="http://schemas.microsoft.com/office/powerpoint/2010/main" val="27848068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Hall of Fame!</a:t>
            </a:r>
            <a:endParaRPr lang="en-US" dirty="0"/>
          </a:p>
        </p:txBody>
      </p:sp>
      <p:sp>
        <p:nvSpPr>
          <p:cNvPr id="3" name="Date Placeholder 2"/>
          <p:cNvSpPr>
            <a:spLocks noGrp="1"/>
          </p:cNvSpPr>
          <p:nvPr>
            <p:ph type="dt" sz="half" idx="10"/>
          </p:nvPr>
        </p:nvSpPr>
        <p:spPr/>
        <p:txBody>
          <a:bodyPr/>
          <a:lstStyle/>
          <a:p>
            <a:pPr>
              <a:defRPr/>
            </a:pPr>
            <a:r>
              <a:rPr lang="en-US" smtClean="0"/>
              <a:t>October 28, 2015</a:t>
            </a:r>
            <a:endParaRPr lang="en-US" dirty="0"/>
          </a:p>
        </p:txBody>
      </p:sp>
      <p:sp>
        <p:nvSpPr>
          <p:cNvPr id="4" name="Footer Placeholder 3"/>
          <p:cNvSpPr>
            <a:spLocks noGrp="1"/>
          </p:cNvSpPr>
          <p:nvPr>
            <p:ph type="ftr" sz="quarter" idx="11"/>
          </p:nvPr>
        </p:nvSpPr>
        <p:spPr/>
        <p:txBody>
          <a:bodyPr/>
          <a:lstStyle/>
          <a:p>
            <a:r>
              <a:rPr lang="en-US" smtClean="0"/>
              <a:t>dt+UX: Design Thinking for User Experience Design, Prototyping &amp; Evaluation</a:t>
            </a:r>
            <a:endParaRPr lang="en-US" dirty="0"/>
          </a:p>
        </p:txBody>
      </p:sp>
      <p:sp>
        <p:nvSpPr>
          <p:cNvPr id="5" name="Slide Number Placeholder 4"/>
          <p:cNvSpPr>
            <a:spLocks noGrp="1"/>
          </p:cNvSpPr>
          <p:nvPr>
            <p:ph type="sldNum" sz="quarter" idx="12"/>
          </p:nvPr>
        </p:nvSpPr>
        <p:spPr/>
        <p:txBody>
          <a:bodyPr/>
          <a:lstStyle/>
          <a:p>
            <a:fld id="{8ECE2160-65C3-AC45-A33C-E2F8319357D7}" type="slidenum">
              <a:rPr lang="en-US" smtClean="0"/>
              <a:pPr/>
              <a:t>5</a:t>
            </a:fld>
            <a:endParaRPr lang="en-US"/>
          </a:p>
        </p:txBody>
      </p:sp>
      <p:pic>
        <p:nvPicPr>
          <p:cNvPr id="12" name="Picture 11" descr="fame.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987113" y="253672"/>
            <a:ext cx="802907" cy="826756"/>
          </a:xfrm>
          <a:prstGeom prst="rect">
            <a:avLst/>
          </a:prstGeom>
        </p:spPr>
      </p:pic>
      <p:pic>
        <p:nvPicPr>
          <p:cNvPr id="17" name="Picture 2" descr="http://onebuzz.org/wp-content/uploads/2014/12/download-whatspp-messanger-for-NOKIA-mobile-java.jpg"/>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32010"/>
          <a:stretch/>
        </p:blipFill>
        <p:spPr bwMode="auto">
          <a:xfrm>
            <a:off x="-65619" y="1295399"/>
            <a:ext cx="5583981" cy="5257799"/>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9" name="Group 18"/>
          <p:cNvGrpSpPr/>
          <p:nvPr/>
        </p:nvGrpSpPr>
        <p:grpSpPr>
          <a:xfrm>
            <a:off x="5902596" y="1295400"/>
            <a:ext cx="3241404" cy="914400"/>
            <a:chOff x="5902596" y="1295400"/>
            <a:chExt cx="3241404" cy="1524000"/>
          </a:xfrm>
        </p:grpSpPr>
        <p:sp>
          <p:nvSpPr>
            <p:cNvPr id="20" name="Rectangle 19"/>
            <p:cNvSpPr/>
            <p:nvPr/>
          </p:nvSpPr>
          <p:spPr bwMode="auto">
            <a:xfrm>
              <a:off x="5902596" y="1295400"/>
              <a:ext cx="3241404" cy="1524000"/>
            </a:xfrm>
            <a:prstGeom prst="rect">
              <a:avLst/>
            </a:prstGeom>
            <a:solidFill>
              <a:srgbClr val="000000">
                <a:alpha val="67000"/>
              </a:srgb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Helvetica"/>
                <a:cs typeface="Helvetica"/>
              </a:endParaRPr>
            </a:p>
          </p:txBody>
        </p:sp>
        <p:sp>
          <p:nvSpPr>
            <p:cNvPr id="21" name="Rectangle 20"/>
            <p:cNvSpPr/>
            <p:nvPr/>
          </p:nvSpPr>
          <p:spPr>
            <a:xfrm>
              <a:off x="6021380" y="1366233"/>
              <a:ext cx="2996985" cy="738664"/>
            </a:xfrm>
            <a:prstGeom prst="rect">
              <a:avLst/>
            </a:prstGeom>
          </p:spPr>
          <p:txBody>
            <a:bodyPr wrap="square">
              <a:spAutoFit/>
            </a:bodyPr>
            <a:lstStyle/>
            <a:p>
              <a:pPr eaLnBrk="1" hangingPunct="1"/>
              <a:r>
                <a:rPr lang="en-US" dirty="0" smtClean="0">
                  <a:latin typeface="Helvetica"/>
                  <a:ea typeface="ＭＳ Ｐゴシック" pitchFamily="34" charset="-128"/>
                  <a:cs typeface="Helvetica"/>
                </a:rPr>
                <a:t>WhatsApp</a:t>
              </a:r>
            </a:p>
            <a:p>
              <a:pPr eaLnBrk="1" hangingPunct="1"/>
              <a:r>
                <a:rPr lang="en-US" sz="1800" dirty="0" smtClean="0">
                  <a:latin typeface="Helvetica"/>
                  <a:ea typeface="ＭＳ Ｐゴシック" pitchFamily="34" charset="-128"/>
                  <a:cs typeface="Helvetica"/>
                </a:rPr>
                <a:t>mobile messaging</a:t>
              </a:r>
              <a:endParaRPr lang="en-US" sz="1800" dirty="0">
                <a:latin typeface="Helvetica"/>
                <a:ea typeface="ＭＳ Ｐゴシック" pitchFamily="34" charset="-128"/>
                <a:cs typeface="Helvetica"/>
              </a:endParaRPr>
            </a:p>
          </p:txBody>
        </p:sp>
      </p:grpSp>
      <p:sp>
        <p:nvSpPr>
          <p:cNvPr id="10" name="Rectangle 9"/>
          <p:cNvSpPr/>
          <p:nvPr/>
        </p:nvSpPr>
        <p:spPr bwMode="auto">
          <a:xfrm>
            <a:off x="4267200" y="2780044"/>
            <a:ext cx="5246507" cy="4432766"/>
          </a:xfrm>
          <a:prstGeom prst="rect">
            <a:avLst/>
          </a:prstGeom>
          <a:solidFill>
            <a:srgbClr val="000000">
              <a:alpha val="84000"/>
            </a:srgb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Helvetica"/>
              <a:cs typeface="Helvetica"/>
            </a:endParaRPr>
          </a:p>
        </p:txBody>
      </p:sp>
      <p:sp>
        <p:nvSpPr>
          <p:cNvPr id="11" name="Rectangle 9"/>
          <p:cNvSpPr txBox="1">
            <a:spLocks noChangeArrowheads="1"/>
          </p:cNvSpPr>
          <p:nvPr/>
        </p:nvSpPr>
        <p:spPr>
          <a:xfrm>
            <a:off x="4455577" y="2952524"/>
            <a:ext cx="4843362" cy="4382968"/>
          </a:xfrm>
          <a:prstGeom prst="rect">
            <a:avLst/>
          </a:prstGeom>
          <a:noFill/>
        </p:spPr>
        <p:txBody>
          <a:bodyPr/>
          <a:lstStyle>
            <a:lvl1pPr marL="342900" indent="-342900" algn="l" rtl="0" eaLnBrk="1" fontAlgn="base" hangingPunct="1">
              <a:spcBef>
                <a:spcPct val="20000"/>
              </a:spcBef>
              <a:spcAft>
                <a:spcPct val="0"/>
              </a:spcAft>
              <a:buChar char="•"/>
              <a:defRPr sz="3200" b="0" i="0">
                <a:solidFill>
                  <a:schemeClr val="tx1"/>
                </a:solidFill>
                <a:latin typeface="Helvetica Light"/>
                <a:ea typeface="ＭＳ Ｐゴシック" charset="0"/>
                <a:cs typeface="Helvetica Light"/>
              </a:defRPr>
            </a:lvl1pPr>
            <a:lvl2pPr marL="742950" indent="-285750" algn="l" rtl="0" eaLnBrk="1" fontAlgn="base" hangingPunct="1">
              <a:spcBef>
                <a:spcPct val="20000"/>
              </a:spcBef>
              <a:spcAft>
                <a:spcPct val="0"/>
              </a:spcAft>
              <a:buChar char="–"/>
              <a:defRPr sz="2800" b="0" i="0">
                <a:solidFill>
                  <a:schemeClr val="tx1"/>
                </a:solidFill>
                <a:latin typeface="Helvetica Light"/>
                <a:ea typeface="ＭＳ Ｐゴシック" charset="0"/>
                <a:cs typeface="Helvetica Light"/>
              </a:defRPr>
            </a:lvl2pPr>
            <a:lvl3pPr marL="1143000" indent="-228600" algn="l" rtl="0" eaLnBrk="1" fontAlgn="base" hangingPunct="1">
              <a:spcBef>
                <a:spcPct val="20000"/>
              </a:spcBef>
              <a:spcAft>
                <a:spcPct val="0"/>
              </a:spcAft>
              <a:buChar char="•"/>
              <a:defRPr sz="2400" b="0" i="0">
                <a:solidFill>
                  <a:schemeClr val="tx1"/>
                </a:solidFill>
                <a:latin typeface="Helvetica Light"/>
                <a:ea typeface="ＭＳ Ｐゴシック" charset="0"/>
                <a:cs typeface="Helvetica Light"/>
              </a:defRPr>
            </a:lvl3pPr>
            <a:lvl4pPr marL="1600200" indent="-228600" algn="l" rtl="0" eaLnBrk="1" fontAlgn="base" hangingPunct="1">
              <a:spcBef>
                <a:spcPct val="20000"/>
              </a:spcBef>
              <a:spcAft>
                <a:spcPct val="0"/>
              </a:spcAft>
              <a:buChar char="–"/>
              <a:defRPr sz="2000" b="0" i="0">
                <a:solidFill>
                  <a:schemeClr val="tx1"/>
                </a:solidFill>
                <a:latin typeface="Helvetica Light"/>
                <a:ea typeface="ＭＳ Ｐゴシック" charset="0"/>
                <a:cs typeface="Helvetica Light"/>
              </a:defRPr>
            </a:lvl4pPr>
            <a:lvl5pPr marL="2057400" indent="-228600" algn="l" rtl="0" eaLnBrk="1" fontAlgn="base" hangingPunct="1">
              <a:spcBef>
                <a:spcPct val="20000"/>
              </a:spcBef>
              <a:spcAft>
                <a:spcPct val="0"/>
              </a:spcAft>
              <a:buChar char="»"/>
              <a:defRPr sz="2000" b="0" i="0">
                <a:solidFill>
                  <a:schemeClr val="tx1"/>
                </a:solidFill>
                <a:latin typeface="Helvetica Light"/>
                <a:ea typeface="ＭＳ Ｐゴシック" charset="0"/>
                <a:cs typeface="Helvetica Light"/>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a:lstStyle>
          <a:p>
            <a:pPr marL="0" indent="0">
              <a:buNone/>
            </a:pPr>
            <a:r>
              <a:rPr lang="en-US" sz="2800" dirty="0" smtClean="0">
                <a:ea typeface="ＭＳ Ｐゴシック" pitchFamily="34" charset="-128"/>
              </a:rPr>
              <a:t>Good</a:t>
            </a:r>
          </a:p>
          <a:p>
            <a:pPr marL="360000" lvl="1"/>
            <a:r>
              <a:rPr lang="en-US" sz="2000" dirty="0" smtClean="0">
                <a:ea typeface="ＭＳ Ｐゴシック" pitchFamily="34" charset="-128"/>
              </a:rPr>
              <a:t>do not have to pay expensive SMS</a:t>
            </a:r>
          </a:p>
          <a:p>
            <a:pPr marL="360000" lvl="1"/>
            <a:r>
              <a:rPr lang="en-US" sz="2000" dirty="0" smtClean="0">
                <a:ea typeface="ＭＳ Ｐゴシック" pitchFamily="34" charset="-128"/>
              </a:rPr>
              <a:t>can contact people on other phones</a:t>
            </a:r>
          </a:p>
          <a:p>
            <a:pPr marL="360000" lvl="1"/>
            <a:r>
              <a:rPr lang="en-US" sz="2000" dirty="0">
                <a:ea typeface="ＭＳ Ｐゴシック" pitchFamily="34" charset="-128"/>
              </a:rPr>
              <a:t>works on “feature” phones → led to rapid take-off in developing world</a:t>
            </a:r>
          </a:p>
        </p:txBody>
      </p:sp>
    </p:spTree>
    <p:extLst>
      <p:ext uri="{BB962C8B-B14F-4D97-AF65-F5344CB8AC3E}">
        <p14:creationId xmlns:p14="http://schemas.microsoft.com/office/powerpoint/2010/main" val="12120140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Heuristic Evaluation</a:t>
            </a:r>
            <a:endParaRPr lang="en-US" dirty="0"/>
          </a:p>
        </p:txBody>
      </p:sp>
      <p:sp>
        <p:nvSpPr>
          <p:cNvPr id="3" name="Text Box 3"/>
          <p:cNvSpPr txBox="1">
            <a:spLocks noChangeArrowheads="1"/>
          </p:cNvSpPr>
          <p:nvPr/>
        </p:nvSpPr>
        <p:spPr bwMode="auto">
          <a:xfrm>
            <a:off x="753997" y="6012740"/>
            <a:ext cx="64008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dirty="0" smtClean="0">
                <a:solidFill>
                  <a:srgbClr val="878787"/>
                </a:solidFill>
                <a:latin typeface="Helvetica"/>
                <a:cs typeface="Helvetica"/>
              </a:rPr>
              <a:t>October 29, 2015</a:t>
            </a:r>
          </a:p>
        </p:txBody>
      </p:sp>
      <p:sp>
        <p:nvSpPr>
          <p:cNvPr id="4" name="TextBox 3"/>
          <p:cNvSpPr txBox="1"/>
          <p:nvPr/>
        </p:nvSpPr>
        <p:spPr>
          <a:xfrm>
            <a:off x="6034212" y="2185094"/>
            <a:ext cx="184666" cy="461665"/>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1084866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21" name="Rectangle 2"/>
          <p:cNvSpPr>
            <a:spLocks noGrp="1" noChangeArrowheads="1"/>
          </p:cNvSpPr>
          <p:nvPr>
            <p:ph type="title"/>
          </p:nvPr>
        </p:nvSpPr>
        <p:spPr>
          <a:xfrm>
            <a:off x="479425" y="350838"/>
            <a:ext cx="8351838" cy="1143000"/>
          </a:xfrm>
        </p:spPr>
        <p:txBody>
          <a:bodyPr/>
          <a:lstStyle/>
          <a:p>
            <a:pPr eaLnBrk="1" hangingPunct="1"/>
            <a:r>
              <a:rPr lang="en-US" dirty="0">
                <a:latin typeface="Helvetica" pitchFamily="2" charset="0"/>
              </a:rPr>
              <a:t>Outline</a:t>
            </a:r>
          </a:p>
        </p:txBody>
      </p:sp>
      <p:sp>
        <p:nvSpPr>
          <p:cNvPr id="9222" name="Rectangle 3"/>
          <p:cNvSpPr>
            <a:spLocks noGrp="1" noChangeArrowheads="1"/>
          </p:cNvSpPr>
          <p:nvPr>
            <p:ph idx="1"/>
          </p:nvPr>
        </p:nvSpPr>
        <p:spPr>
          <a:xfrm>
            <a:off x="685800" y="1600200"/>
            <a:ext cx="8458200" cy="4724400"/>
          </a:xfrm>
        </p:spPr>
        <p:txBody>
          <a:bodyPr/>
          <a:lstStyle/>
          <a:p>
            <a:pPr eaLnBrk="1" hangingPunct="1"/>
            <a:r>
              <a:rPr lang="en-US" dirty="0" smtClean="0">
                <a:latin typeface="Helvetica Light" pitchFamily="34" charset="0"/>
              </a:rPr>
              <a:t>Visual Design Review</a:t>
            </a:r>
          </a:p>
          <a:p>
            <a:pPr eaLnBrk="1" hangingPunct="1"/>
            <a:r>
              <a:rPr lang="en-US" dirty="0" smtClean="0">
                <a:latin typeface="Helvetica Light" pitchFamily="34" charset="0"/>
              </a:rPr>
              <a:t>Wizard of Oz</a:t>
            </a:r>
          </a:p>
          <a:p>
            <a:pPr eaLnBrk="1" hangingPunct="1"/>
            <a:r>
              <a:rPr lang="en-US" dirty="0" smtClean="0">
                <a:latin typeface="Helvetica Light" pitchFamily="34" charset="0"/>
              </a:rPr>
              <a:t>Heuristic Evaluation Overview</a:t>
            </a:r>
            <a:endParaRPr lang="en-US" dirty="0">
              <a:latin typeface="Helvetica Light" pitchFamily="34" charset="0"/>
            </a:endParaRPr>
          </a:p>
          <a:p>
            <a:pPr eaLnBrk="1" hangingPunct="1"/>
            <a:r>
              <a:rPr lang="en-US" dirty="0">
                <a:latin typeface="Helvetica Light" pitchFamily="34" charset="0"/>
              </a:rPr>
              <a:t>The </a:t>
            </a:r>
            <a:r>
              <a:rPr lang="en-US" dirty="0" smtClean="0">
                <a:latin typeface="Helvetica Light" pitchFamily="34" charset="0"/>
              </a:rPr>
              <a:t>Heuristics</a:t>
            </a:r>
          </a:p>
          <a:p>
            <a:pPr eaLnBrk="1" hangingPunct="1"/>
            <a:r>
              <a:rPr lang="en-US" dirty="0" smtClean="0">
                <a:latin typeface="Helvetica Light" pitchFamily="34" charset="0"/>
              </a:rPr>
              <a:t>Exercise</a:t>
            </a:r>
          </a:p>
          <a:p>
            <a:pPr eaLnBrk="1" hangingPunct="1"/>
            <a:r>
              <a:rPr lang="en-US" dirty="0" smtClean="0">
                <a:latin typeface="Helvetica Light" pitchFamily="34" charset="0"/>
              </a:rPr>
              <a:t>Team Break</a:t>
            </a:r>
          </a:p>
          <a:p>
            <a:pPr marL="0" indent="0" eaLnBrk="1" hangingPunct="1">
              <a:buNone/>
            </a:pPr>
            <a:endParaRPr lang="en-US" dirty="0">
              <a:latin typeface="Helvetica Light" pitchFamily="34" charset="0"/>
            </a:endParaRPr>
          </a:p>
        </p:txBody>
      </p:sp>
      <p:sp>
        <p:nvSpPr>
          <p:cNvPr id="6" name="Rectangle 5"/>
          <p:cNvSpPr>
            <a:spLocks noGrp="1" noChangeArrowheads="1"/>
          </p:cNvSpPr>
          <p:nvPr>
            <p:ph type="dt" sz="half" idx="10"/>
          </p:nvPr>
        </p:nvSpPr>
        <p:spPr>
          <a:ln>
            <a:noFill/>
          </a:ln>
        </p:spPr>
        <p:txBody>
          <a:bodyPr/>
          <a:lstStyle>
            <a:lvl1pPr>
              <a:defRPr/>
            </a:lvl1pPr>
          </a:lstStyle>
          <a:p>
            <a:pPr>
              <a:defRPr/>
            </a:pPr>
            <a:r>
              <a:rPr lang="en-US" smtClean="0"/>
              <a:t>October 28, 2015</a:t>
            </a:r>
            <a:endParaRPr lang="en-US" dirty="0"/>
          </a:p>
        </p:txBody>
      </p:sp>
      <p:sp>
        <p:nvSpPr>
          <p:cNvPr id="7" name="Rectangle 6"/>
          <p:cNvSpPr>
            <a:spLocks noGrp="1" noChangeArrowheads="1"/>
          </p:cNvSpPr>
          <p:nvPr>
            <p:ph type="ftr" sz="quarter" idx="11"/>
          </p:nvPr>
        </p:nvSpPr>
        <p:spPr>
          <a:ln/>
        </p:spPr>
        <p:txBody>
          <a:bodyPr/>
          <a:lstStyle>
            <a:lvl1pPr>
              <a:defRPr/>
            </a:lvl1pPr>
          </a:lstStyle>
          <a:p>
            <a:r>
              <a:rPr lang="en-US" smtClean="0"/>
              <a:t>dt+UX: Design Thinking for User Experience Design, Prototyping &amp; Evaluation</a:t>
            </a:r>
            <a:endParaRPr lang="en-US" dirty="0"/>
          </a:p>
        </p:txBody>
      </p:sp>
      <p:sp>
        <p:nvSpPr>
          <p:cNvPr id="2" name="Slide Number Placeholder 1"/>
          <p:cNvSpPr>
            <a:spLocks noGrp="1"/>
          </p:cNvSpPr>
          <p:nvPr>
            <p:ph type="sldNum" sz="quarter" idx="12"/>
          </p:nvPr>
        </p:nvSpPr>
        <p:spPr/>
        <p:txBody>
          <a:bodyPr/>
          <a:lstStyle/>
          <a:p>
            <a:fld id="{8ECE2160-65C3-AC45-A33C-E2F8319357D7}" type="slidenum">
              <a:rPr lang="en-US" smtClean="0"/>
              <a:pPr/>
              <a:t>7</a:t>
            </a:fld>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809" name="Rectangle 2"/>
          <p:cNvSpPr>
            <a:spLocks noGrp="1" noChangeArrowheads="1"/>
          </p:cNvSpPr>
          <p:nvPr>
            <p:ph type="title"/>
          </p:nvPr>
        </p:nvSpPr>
        <p:spPr/>
        <p:txBody>
          <a:bodyPr/>
          <a:lstStyle/>
          <a:p>
            <a:pPr eaLnBrk="1" hangingPunct="1"/>
            <a:r>
              <a:rPr lang="en-US" dirty="0" smtClean="0">
                <a:ea typeface="ＭＳ Ｐゴシック" pitchFamily="34" charset="-128"/>
              </a:rPr>
              <a:t>Visual Design Review</a:t>
            </a:r>
          </a:p>
        </p:txBody>
      </p:sp>
      <p:sp>
        <p:nvSpPr>
          <p:cNvPr id="288771" name="Rectangle 3"/>
          <p:cNvSpPr>
            <a:spLocks noGrp="1" noChangeArrowheads="1"/>
          </p:cNvSpPr>
          <p:nvPr>
            <p:ph idx="1"/>
          </p:nvPr>
        </p:nvSpPr>
        <p:spPr>
          <a:xfrm>
            <a:off x="228600" y="1295399"/>
            <a:ext cx="8915400" cy="5257802"/>
          </a:xfrm>
        </p:spPr>
        <p:txBody>
          <a:bodyPr>
            <a:normAutofit fontScale="92500" lnSpcReduction="20000"/>
          </a:bodyPr>
          <a:lstStyle/>
          <a:p>
            <a:pPr eaLnBrk="1" hangingPunct="1">
              <a:lnSpc>
                <a:spcPct val="90000"/>
              </a:lnSpc>
              <a:spcAft>
                <a:spcPts val="1200"/>
              </a:spcAft>
            </a:pPr>
            <a:r>
              <a:rPr lang="en-US" sz="2400" dirty="0" smtClean="0">
                <a:ea typeface="ＭＳ Ｐゴシック" pitchFamily="34" charset="-128"/>
              </a:rPr>
              <a:t>Start with </a:t>
            </a:r>
            <a:r>
              <a:rPr lang="en-US" sz="2400" i="1" dirty="0">
                <a:solidFill>
                  <a:srgbClr val="FF6600"/>
                </a:solidFill>
                <a:ea typeface="ＭＳ Ｐゴシック" pitchFamily="34" charset="-128"/>
              </a:rPr>
              <a:t>c</a:t>
            </a:r>
            <a:r>
              <a:rPr lang="en-US" sz="2400" i="1" dirty="0" smtClean="0">
                <a:solidFill>
                  <a:srgbClr val="FF6600"/>
                </a:solidFill>
                <a:ea typeface="ＭＳ Ｐゴシック" pitchFamily="34" charset="-128"/>
              </a:rPr>
              <a:t>ontext</a:t>
            </a:r>
            <a:endParaRPr lang="en-US" sz="2400" i="1" dirty="0">
              <a:solidFill>
                <a:srgbClr val="FF6600"/>
              </a:solidFill>
              <a:ea typeface="ＭＳ Ｐゴシック" pitchFamily="34" charset="-128"/>
            </a:endParaRPr>
          </a:p>
          <a:p>
            <a:pPr lvl="1">
              <a:lnSpc>
                <a:spcPct val="90000"/>
              </a:lnSpc>
              <a:spcAft>
                <a:spcPts val="1200"/>
              </a:spcAft>
            </a:pPr>
            <a:r>
              <a:rPr lang="en-US" sz="2000" dirty="0" smtClean="0">
                <a:ea typeface="ＭＳ Ｐゴシック" pitchFamily="34" charset="-128"/>
              </a:rPr>
              <a:t>what is the nature of the information? </a:t>
            </a:r>
          </a:p>
          <a:p>
            <a:pPr lvl="1">
              <a:lnSpc>
                <a:spcPct val="90000"/>
              </a:lnSpc>
              <a:spcAft>
                <a:spcPts val="1200"/>
              </a:spcAft>
            </a:pPr>
            <a:r>
              <a:rPr lang="en-US" sz="2000" dirty="0">
                <a:ea typeface="ＭＳ Ｐゴシック" pitchFamily="34" charset="-128"/>
              </a:rPr>
              <a:t>w</a:t>
            </a:r>
            <a:r>
              <a:rPr lang="en-US" sz="2000" dirty="0" smtClean="0">
                <a:ea typeface="ＭＳ Ｐゴシック" pitchFamily="34" charset="-128"/>
              </a:rPr>
              <a:t>hat is the most important?</a:t>
            </a:r>
          </a:p>
          <a:p>
            <a:pPr>
              <a:lnSpc>
                <a:spcPct val="90000"/>
              </a:lnSpc>
              <a:spcAft>
                <a:spcPts val="1200"/>
              </a:spcAft>
            </a:pPr>
            <a:r>
              <a:rPr lang="en-US" sz="2400" dirty="0">
                <a:ea typeface="ＭＳ Ｐゴシック" pitchFamily="34" charset="-128"/>
              </a:rPr>
              <a:t>Avoid clutter, focus on the essence of your </a:t>
            </a:r>
            <a:r>
              <a:rPr lang="en-US" sz="2400" dirty="0" smtClean="0">
                <a:ea typeface="ＭＳ Ｐゴシック" pitchFamily="34" charset="-128"/>
              </a:rPr>
              <a:t>tasks – CUT!</a:t>
            </a:r>
            <a:endParaRPr lang="en-US" sz="2400" dirty="0">
              <a:ea typeface="ＭＳ Ｐゴシック" pitchFamily="34" charset="-128"/>
            </a:endParaRPr>
          </a:p>
          <a:p>
            <a:pPr>
              <a:lnSpc>
                <a:spcPct val="90000"/>
              </a:lnSpc>
              <a:spcAft>
                <a:spcPts val="1200"/>
              </a:spcAft>
            </a:pPr>
            <a:r>
              <a:rPr lang="en-US" sz="2400" dirty="0" smtClean="0">
                <a:ea typeface="ＭＳ Ｐゴシック" pitchFamily="34" charset="-128"/>
              </a:rPr>
              <a:t>Design </a:t>
            </a:r>
            <a:r>
              <a:rPr lang="en-US" sz="2400" dirty="0">
                <a:ea typeface="ＭＳ Ｐゴシック" pitchFamily="34" charset="-128"/>
              </a:rPr>
              <a:t>first </a:t>
            </a:r>
            <a:r>
              <a:rPr lang="en-US" sz="2400" dirty="0" smtClean="0">
                <a:ea typeface="ＭＳ Ｐゴシック" pitchFamily="34" charset="-128"/>
              </a:rPr>
              <a:t>in? </a:t>
            </a:r>
          </a:p>
          <a:p>
            <a:pPr lvl="1">
              <a:lnSpc>
                <a:spcPct val="90000"/>
              </a:lnSpc>
              <a:spcAft>
                <a:spcPts val="1200"/>
              </a:spcAft>
            </a:pPr>
            <a:r>
              <a:rPr lang="en-US" sz="2000" dirty="0" err="1" smtClean="0">
                <a:ea typeface="ＭＳ Ｐゴシック" pitchFamily="34" charset="-128"/>
              </a:rPr>
              <a:t>grayscale</a:t>
            </a:r>
            <a:r>
              <a:rPr lang="en-US" sz="2000" dirty="0" smtClean="0">
                <a:ea typeface="ＭＳ Ｐゴシック" pitchFamily="34" charset="-128"/>
              </a:rPr>
              <a:t> </a:t>
            </a:r>
            <a:r>
              <a:rPr lang="en-US" sz="2000" dirty="0">
                <a:ea typeface="ＭＳ Ｐゴシック" pitchFamily="34" charset="-128"/>
              </a:rPr>
              <a:t>to focus on </a:t>
            </a:r>
            <a:r>
              <a:rPr lang="en-US" sz="2000" dirty="0" smtClean="0">
                <a:ea typeface="ＭＳ Ｐゴシック" pitchFamily="34" charset="-128"/>
              </a:rPr>
              <a:t>hierarchy</a:t>
            </a:r>
          </a:p>
          <a:p>
            <a:pPr lvl="1">
              <a:lnSpc>
                <a:spcPct val="90000"/>
              </a:lnSpc>
              <a:spcAft>
                <a:spcPts val="1200"/>
              </a:spcAft>
            </a:pPr>
            <a:r>
              <a:rPr lang="en-US" sz="2000" dirty="0" smtClean="0">
                <a:ea typeface="ＭＳ Ｐゴシック" pitchFamily="34" charset="-128"/>
              </a:rPr>
              <a:t>use proximity &amp; size to indicate importance</a:t>
            </a:r>
          </a:p>
          <a:p>
            <a:pPr eaLnBrk="1" hangingPunct="1">
              <a:lnSpc>
                <a:spcPct val="90000"/>
              </a:lnSpc>
              <a:spcAft>
                <a:spcPts val="1200"/>
              </a:spcAft>
            </a:pPr>
            <a:r>
              <a:rPr lang="en-US" sz="2400" dirty="0" smtClean="0">
                <a:ea typeface="ＭＳ Ｐゴシック" pitchFamily="34" charset="-128"/>
              </a:rPr>
              <a:t>Small changes help us see </a:t>
            </a:r>
          </a:p>
          <a:p>
            <a:pPr lvl="1">
              <a:lnSpc>
                <a:spcPct val="90000"/>
              </a:lnSpc>
              <a:spcAft>
                <a:spcPts val="1200"/>
              </a:spcAft>
            </a:pPr>
            <a:r>
              <a:rPr lang="en-US" sz="2000" dirty="0" smtClean="0">
                <a:ea typeface="ＭＳ Ｐゴシック" pitchFamily="34" charset="-128"/>
              </a:rPr>
              <a:t>key differences (e.g., small multiples)</a:t>
            </a:r>
          </a:p>
          <a:p>
            <a:pPr eaLnBrk="1" hangingPunct="1">
              <a:lnSpc>
                <a:spcPct val="90000"/>
              </a:lnSpc>
              <a:spcAft>
                <a:spcPts val="1200"/>
              </a:spcAft>
            </a:pPr>
            <a:r>
              <a:rPr lang="en-US" sz="2400" dirty="0" smtClean="0">
                <a:ea typeface="ＭＳ Ｐゴシック" pitchFamily="34" charset="-128"/>
              </a:rPr>
              <a:t>Use color properly – not for </a:t>
            </a:r>
          </a:p>
          <a:p>
            <a:pPr lvl="1">
              <a:lnSpc>
                <a:spcPct val="90000"/>
              </a:lnSpc>
              <a:spcAft>
                <a:spcPts val="1200"/>
              </a:spcAft>
            </a:pPr>
            <a:r>
              <a:rPr lang="en-US" sz="2000" dirty="0" smtClean="0">
                <a:ea typeface="ＭＳ Ｐゴシック" pitchFamily="34" charset="-128"/>
              </a:rPr>
              <a:t>ordering!</a:t>
            </a:r>
          </a:p>
          <a:p>
            <a:pPr eaLnBrk="1" hangingPunct="1">
              <a:lnSpc>
                <a:spcPct val="90000"/>
              </a:lnSpc>
              <a:spcAft>
                <a:spcPts val="1200"/>
              </a:spcAft>
            </a:pPr>
            <a:r>
              <a:rPr lang="en-US" sz="2400" dirty="0" smtClean="0">
                <a:ea typeface="ＭＳ Ｐゴシック" pitchFamily="34" charset="-128"/>
              </a:rPr>
              <a:t>Only use 1-2 colors at a time, unless absolutely necessary</a:t>
            </a:r>
          </a:p>
        </p:txBody>
      </p:sp>
      <p:sp>
        <p:nvSpPr>
          <p:cNvPr id="5" name="Date Placeholder 4"/>
          <p:cNvSpPr>
            <a:spLocks noGrp="1" noChangeArrowheads="1"/>
          </p:cNvSpPr>
          <p:nvPr>
            <p:ph type="dt" sz="half" idx="10"/>
          </p:nvPr>
        </p:nvSpPr>
        <p:spPr bwMode="auto">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0" i="0" smtClean="0">
                <a:solidFill>
                  <a:srgbClr val="6D6D6D"/>
                </a:solidFill>
                <a:latin typeface="Helvetica Light"/>
                <a:ea typeface="+mn-ea"/>
                <a:cs typeface="Helvetica Light"/>
              </a:defRPr>
            </a:lvl1pPr>
          </a:lstStyle>
          <a:p>
            <a:pPr>
              <a:buFontTx/>
              <a:buNone/>
              <a:defRPr/>
            </a:pPr>
            <a:r>
              <a:rPr lang="en-US" smtClean="0"/>
              <a:t>October 28, 2015</a:t>
            </a:r>
            <a:endParaRPr lang="en-US" dirty="0"/>
          </a:p>
        </p:txBody>
      </p:sp>
      <p:sp>
        <p:nvSpPr>
          <p:cNvPr id="6" name="Footer Placeholder 5"/>
          <p:cNvSpPr>
            <a:spLocks noGrp="1" noChangeArrowheads="1"/>
          </p:cNvSpPr>
          <p:nvPr>
            <p:ph type="ftr" sz="quarter" idx="11"/>
          </p:nvPr>
        </p:nvSpPr>
        <p:spPr bwMode="auto">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0" i="0" smtClean="0">
                <a:solidFill>
                  <a:srgbClr val="6D6D6D"/>
                </a:solidFill>
                <a:latin typeface="Helvetica Light"/>
                <a:ea typeface="+mn-ea"/>
                <a:cs typeface="Helvetica Light"/>
              </a:defRPr>
            </a:lvl1pPr>
          </a:lstStyle>
          <a:p>
            <a:pPr>
              <a:buFontTx/>
              <a:buNone/>
              <a:defRPr/>
            </a:pPr>
            <a:r>
              <a:rPr lang="en-US" smtClean="0"/>
              <a:t>dt+UX: Design Thinking for User Experience Design, Prototyping &amp; Evaluation</a:t>
            </a:r>
            <a:endParaRPr lang="en-US" dirty="0"/>
          </a:p>
        </p:txBody>
      </p:sp>
      <p:sp>
        <p:nvSpPr>
          <p:cNvPr id="8" name="Slide Number Placeholder 7"/>
          <p:cNvSpPr>
            <a:spLocks noGrp="1" noChangeArrowheads="1"/>
          </p:cNvSpPr>
          <p:nvPr>
            <p:ph type="sldNum" sz="quarter" idx="12"/>
          </p:nvPr>
        </p:nvSpPr>
        <p:spPr bwMode="auto">
          <a:xfrm>
            <a:off x="8153400" y="6553201"/>
            <a:ext cx="990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i="0">
                <a:solidFill>
                  <a:srgbClr val="6D6D6D"/>
                </a:solidFill>
                <a:latin typeface="Helvetica Light"/>
                <a:cs typeface="Helvetica Light"/>
              </a:defRPr>
            </a:lvl1pPr>
          </a:lstStyle>
          <a:p>
            <a:pPr>
              <a:buFontTx/>
              <a:buNone/>
            </a:pPr>
            <a:fld id="{E68C1138-D693-4036-8896-63830932DBC8}" type="slidenum">
              <a:rPr lang="en-US" smtClean="0"/>
              <a:pPr>
                <a:buFontTx/>
                <a:buNone/>
              </a:pPr>
              <a:t>8</a:t>
            </a:fld>
            <a:endParaRPr lang="en-US" dirty="0"/>
          </a:p>
        </p:txBody>
      </p:sp>
    </p:spTree>
    <p:extLst>
      <p:ext uri="{BB962C8B-B14F-4D97-AF65-F5344CB8AC3E}">
        <p14:creationId xmlns:p14="http://schemas.microsoft.com/office/powerpoint/2010/main" val="404997378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8771">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877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8771">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877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8771">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8771">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8771">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88771">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8877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a:xfrm>
            <a:off x="479425" y="0"/>
            <a:ext cx="8351838" cy="1143000"/>
          </a:xfrm>
        </p:spPr>
        <p:txBody>
          <a:bodyPr/>
          <a:lstStyle/>
          <a:p>
            <a:pPr eaLnBrk="1" hangingPunct="1"/>
            <a:r>
              <a:rPr lang="en-US" dirty="0" smtClean="0">
                <a:ea typeface="ＭＳ Ｐゴシック" pitchFamily="34" charset="-128"/>
              </a:rPr>
              <a:t>Wizard of Oz Technique</a:t>
            </a:r>
          </a:p>
        </p:txBody>
      </p:sp>
      <p:sp>
        <p:nvSpPr>
          <p:cNvPr id="808963" name="Rectangle 3"/>
          <p:cNvSpPr>
            <a:spLocks noGrp="1" noChangeArrowheads="1"/>
          </p:cNvSpPr>
          <p:nvPr>
            <p:ph idx="1"/>
          </p:nvPr>
        </p:nvSpPr>
        <p:spPr>
          <a:xfrm>
            <a:off x="550241" y="1229917"/>
            <a:ext cx="7772400" cy="5355189"/>
          </a:xfrm>
        </p:spPr>
        <p:txBody>
          <a:bodyPr/>
          <a:lstStyle/>
          <a:p>
            <a:pPr eaLnBrk="1" hangingPunct="1">
              <a:lnSpc>
                <a:spcPct val="90000"/>
              </a:lnSpc>
            </a:pPr>
            <a:r>
              <a:rPr lang="en-US" dirty="0" smtClean="0">
                <a:ea typeface="ＭＳ Ｐゴシック" pitchFamily="34" charset="-128"/>
              </a:rPr>
              <a:t>Faking the interaction. Comes from?</a:t>
            </a:r>
          </a:p>
          <a:p>
            <a:pPr lvl="1" eaLnBrk="1" hangingPunct="1">
              <a:lnSpc>
                <a:spcPct val="90000"/>
              </a:lnSpc>
            </a:pPr>
            <a:r>
              <a:rPr lang="en-US" dirty="0" smtClean="0">
                <a:ea typeface="ＭＳ Ｐゴシック" pitchFamily="34" charset="-128"/>
              </a:rPr>
              <a:t>the film </a:t>
            </a:r>
            <a:r>
              <a:rPr lang="ja-JP" altLang="en-US" dirty="0" smtClean="0">
                <a:ea typeface="ＭＳ Ｐゴシック" pitchFamily="34" charset="-128"/>
              </a:rPr>
              <a:t>“</a:t>
            </a:r>
            <a:r>
              <a:rPr lang="en-US" altLang="ja-JP" dirty="0" smtClean="0">
                <a:ea typeface="ＭＳ Ｐゴシック" pitchFamily="34" charset="-128"/>
              </a:rPr>
              <a:t>The Wizard of OZ</a:t>
            </a:r>
            <a:r>
              <a:rPr lang="ja-JP" altLang="en-US" dirty="0" smtClean="0">
                <a:ea typeface="ＭＳ Ｐゴシック" pitchFamily="34" charset="-128"/>
              </a:rPr>
              <a:t>”</a:t>
            </a:r>
            <a:endParaRPr lang="en-US" altLang="ja-JP" dirty="0" smtClean="0">
              <a:ea typeface="ＭＳ Ｐゴシック" pitchFamily="34" charset="-128"/>
            </a:endParaRPr>
          </a:p>
          <a:p>
            <a:pPr lvl="2" eaLnBrk="1" hangingPunct="1">
              <a:lnSpc>
                <a:spcPct val="90000"/>
              </a:lnSpc>
            </a:pPr>
            <a:r>
              <a:rPr lang="ja-JP" altLang="en-US" dirty="0" smtClean="0">
                <a:ea typeface="ＭＳ Ｐゴシック" pitchFamily="34" charset="-128"/>
              </a:rPr>
              <a:t>“</a:t>
            </a:r>
            <a:r>
              <a:rPr lang="en-US" altLang="ja-JP" dirty="0" smtClean="0">
                <a:ea typeface="ＭＳ Ｐゴシック" pitchFamily="34" charset="-128"/>
              </a:rPr>
              <a:t>the man behind the curtain</a:t>
            </a:r>
            <a:r>
              <a:rPr lang="ja-JP" altLang="en-US" dirty="0" smtClean="0">
                <a:ea typeface="ＭＳ Ｐゴシック" pitchFamily="34" charset="-128"/>
              </a:rPr>
              <a:t>”</a:t>
            </a:r>
            <a:r>
              <a:rPr lang="en-US" altLang="ja-JP" dirty="0" smtClean="0">
                <a:ea typeface="ＭＳ Ｐゴシック" pitchFamily="34" charset="-128"/>
              </a:rPr>
              <a:t/>
            </a:r>
            <a:br>
              <a:rPr lang="en-US" altLang="ja-JP" dirty="0" smtClean="0">
                <a:ea typeface="ＭＳ Ｐゴシック" pitchFamily="34" charset="-128"/>
              </a:rPr>
            </a:br>
            <a:endParaRPr lang="en-US" altLang="ja-JP" dirty="0" smtClean="0">
              <a:ea typeface="ＭＳ Ｐゴシック" pitchFamily="34" charset="-128"/>
            </a:endParaRPr>
          </a:p>
          <a:p>
            <a:pPr eaLnBrk="1" hangingPunct="1">
              <a:lnSpc>
                <a:spcPct val="90000"/>
              </a:lnSpc>
            </a:pPr>
            <a:r>
              <a:rPr lang="en-US" dirty="0" smtClean="0">
                <a:ea typeface="ＭＳ Ｐゴシック" pitchFamily="34" charset="-128"/>
              </a:rPr>
              <a:t>Long tradition in computer industry</a:t>
            </a:r>
          </a:p>
          <a:p>
            <a:pPr lvl="1" eaLnBrk="1" hangingPunct="1">
              <a:lnSpc>
                <a:spcPct val="90000"/>
              </a:lnSpc>
            </a:pPr>
            <a:r>
              <a:rPr lang="en-US" dirty="0" smtClean="0">
                <a:ea typeface="ＭＳ Ｐゴシック" pitchFamily="34" charset="-128"/>
              </a:rPr>
              <a:t>e.g., prototype of a PC w/ a DEC VAX behind the curtain</a:t>
            </a:r>
            <a:br>
              <a:rPr lang="en-US" dirty="0" smtClean="0">
                <a:ea typeface="ＭＳ Ｐゴシック" pitchFamily="34" charset="-128"/>
              </a:rPr>
            </a:br>
            <a:endParaRPr lang="en-US" dirty="0" smtClean="0">
              <a:ea typeface="ＭＳ Ｐゴシック" pitchFamily="34" charset="-128"/>
            </a:endParaRPr>
          </a:p>
          <a:p>
            <a:pPr marL="0" indent="0" eaLnBrk="1" hangingPunct="1">
              <a:lnSpc>
                <a:spcPct val="90000"/>
              </a:lnSpc>
              <a:buNone/>
            </a:pPr>
            <a:endParaRPr lang="en-US" dirty="0" smtClean="0">
              <a:ea typeface="ＭＳ Ｐゴシック" pitchFamily="34" charset="-128"/>
            </a:endParaRPr>
          </a:p>
        </p:txBody>
      </p:sp>
      <p:sp>
        <p:nvSpPr>
          <p:cNvPr id="4" name="Date Placeholder 3"/>
          <p:cNvSpPr>
            <a:spLocks noGrp="1"/>
          </p:cNvSpPr>
          <p:nvPr>
            <p:ph type="dt" sz="half" idx="10"/>
          </p:nvPr>
        </p:nvSpPr>
        <p:spPr/>
        <p:txBody>
          <a:bodyPr/>
          <a:lstStyle/>
          <a:p>
            <a:pPr>
              <a:defRPr/>
            </a:pPr>
            <a:r>
              <a:rPr lang="en-US" smtClean="0"/>
              <a:t>October 15, 2015</a:t>
            </a:r>
            <a:endParaRPr lang="en-US"/>
          </a:p>
        </p:txBody>
      </p:sp>
      <p:sp>
        <p:nvSpPr>
          <p:cNvPr id="3" name="Footer Placeholder 2"/>
          <p:cNvSpPr>
            <a:spLocks noGrp="1"/>
          </p:cNvSpPr>
          <p:nvPr>
            <p:ph type="ftr" sz="quarter" idx="11"/>
          </p:nvPr>
        </p:nvSpPr>
        <p:spPr/>
        <p:txBody>
          <a:bodyPr/>
          <a:lstStyle/>
          <a:p>
            <a:pPr>
              <a:defRPr/>
            </a:pPr>
            <a:r>
              <a:rPr lang="en-US" smtClean="0"/>
              <a:t>dt+UX: Design Thinking for User Experience Design, Prototyping &amp; Evaluation </a:t>
            </a:r>
            <a:endParaRPr lang="en-US"/>
          </a:p>
        </p:txBody>
      </p:sp>
      <p:sp>
        <p:nvSpPr>
          <p:cNvPr id="2" name="Slide Number Placeholder 1"/>
          <p:cNvSpPr>
            <a:spLocks noGrp="1"/>
          </p:cNvSpPr>
          <p:nvPr>
            <p:ph type="sldNum" sz="quarter" idx="12"/>
          </p:nvPr>
        </p:nvSpPr>
        <p:spPr/>
        <p:txBody>
          <a:bodyPr/>
          <a:lstStyle/>
          <a:p>
            <a:fld id="{48573CA7-35FD-4F26-8712-3E7EAA6D8755}" type="slidenum">
              <a:rPr lang="en-US" smtClean="0"/>
              <a:pPr/>
              <a:t>9</a:t>
            </a:fld>
            <a:endParaRPr lang="en-US"/>
          </a:p>
        </p:txBody>
      </p:sp>
      <p:pic>
        <p:nvPicPr>
          <p:cNvPr id="53250" name="Picture 2" descr="http://news.cs.washington.edu/wp-content/uploads/2010/04/20100401-_DSC0054.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638446" y="4155424"/>
            <a:ext cx="3505554" cy="280484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18397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0896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08963">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0896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0896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32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63" grpId="0" build="p" bldLvl="2" autoUpdateAnimBg="0"/>
    </p:bldLst>
  </p:timing>
</p:sld>
</file>

<file path=ppt/theme/theme1.xml><?xml version="1.0" encoding="utf-8"?>
<a:theme xmlns:a="http://schemas.openxmlformats.org/drawingml/2006/main" name="2_Summer HCI">
  <a:themeElements>
    <a:clrScheme name="1_Summer HCI 10">
      <a:dk1>
        <a:srgbClr val="808080"/>
      </a:dk1>
      <a:lt1>
        <a:srgbClr val="FFFFFF"/>
      </a:lt1>
      <a:dk2>
        <a:srgbClr val="A94E31"/>
      </a:dk2>
      <a:lt2>
        <a:srgbClr val="3E4E6C"/>
      </a:lt2>
      <a:accent1>
        <a:srgbClr val="00CC99"/>
      </a:accent1>
      <a:accent2>
        <a:srgbClr val="3333CC"/>
      </a:accent2>
      <a:accent3>
        <a:srgbClr val="D1B2AD"/>
      </a:accent3>
      <a:accent4>
        <a:srgbClr val="DADADA"/>
      </a:accent4>
      <a:accent5>
        <a:srgbClr val="AAE2CA"/>
      </a:accent5>
      <a:accent6>
        <a:srgbClr val="2D2DB9"/>
      </a:accent6>
      <a:hlink>
        <a:srgbClr val="CCCCFF"/>
      </a:hlink>
      <a:folHlink>
        <a:srgbClr val="B2B2B2"/>
      </a:folHlink>
    </a:clrScheme>
    <a:fontScheme name="1_Summer HCI">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Summer HCI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Summer HCI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Summer HCI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Summer HCI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Summer HCI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Summer HCI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Summer HCI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Summer HCI 8">
        <a:dk1>
          <a:srgbClr val="808080"/>
        </a:dk1>
        <a:lt1>
          <a:srgbClr val="FFFFFF"/>
        </a:lt1>
        <a:dk2>
          <a:srgbClr val="A94E31"/>
        </a:dk2>
        <a:lt2>
          <a:srgbClr val="FFFFFF"/>
        </a:lt2>
        <a:accent1>
          <a:srgbClr val="00CC99"/>
        </a:accent1>
        <a:accent2>
          <a:srgbClr val="3333CC"/>
        </a:accent2>
        <a:accent3>
          <a:srgbClr val="D1B2AD"/>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
      <a:clrScheme name="1_Summer HCI 9">
        <a:dk1>
          <a:srgbClr val="808080"/>
        </a:dk1>
        <a:lt1>
          <a:srgbClr val="FFFFFF"/>
        </a:lt1>
        <a:dk2>
          <a:srgbClr val="A94E31"/>
        </a:dk2>
        <a:lt2>
          <a:srgbClr val="3E6C6C"/>
        </a:lt2>
        <a:accent1>
          <a:srgbClr val="00CC99"/>
        </a:accent1>
        <a:accent2>
          <a:srgbClr val="3333CC"/>
        </a:accent2>
        <a:accent3>
          <a:srgbClr val="D1B2AD"/>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
      <a:clrScheme name="1_Summer HCI 10">
        <a:dk1>
          <a:srgbClr val="808080"/>
        </a:dk1>
        <a:lt1>
          <a:srgbClr val="FFFFFF"/>
        </a:lt1>
        <a:dk2>
          <a:srgbClr val="A94E31"/>
        </a:dk2>
        <a:lt2>
          <a:srgbClr val="3E4E6C"/>
        </a:lt2>
        <a:accent1>
          <a:srgbClr val="00CC99"/>
        </a:accent1>
        <a:accent2>
          <a:srgbClr val="3333CC"/>
        </a:accent2>
        <a:accent3>
          <a:srgbClr val="D1B2AD"/>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05-prototyping</Template>
  <TotalTime>13059</TotalTime>
  <Words>1473</Words>
  <Application>Microsoft Office PowerPoint</Application>
  <PresentationFormat>On-screen Show (4:3)</PresentationFormat>
  <Paragraphs>322</Paragraphs>
  <Slides>32</Slides>
  <Notes>30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Arial Black</vt:lpstr>
      <vt:lpstr>Consolas</vt:lpstr>
      <vt:lpstr>Gill Sans Light</vt:lpstr>
      <vt:lpstr>Helvetica</vt:lpstr>
      <vt:lpstr>Helvetica Light</vt:lpstr>
      <vt:lpstr>ＭＳ Ｐゴシック</vt:lpstr>
      <vt:lpstr>Times New Roman</vt:lpstr>
      <vt:lpstr>2_Summer HCI</vt:lpstr>
      <vt:lpstr>Heuristic Evaluation</vt:lpstr>
      <vt:lpstr>Hall of Fame or Shame?</vt:lpstr>
      <vt:lpstr>Hall of Fame!</vt:lpstr>
      <vt:lpstr>Hall of Fame or Shame?</vt:lpstr>
      <vt:lpstr>Hall of Fame!</vt:lpstr>
      <vt:lpstr>Heuristic Evaluation</vt:lpstr>
      <vt:lpstr>Outline</vt:lpstr>
      <vt:lpstr>Visual Design Review</vt:lpstr>
      <vt:lpstr>Wizard of Oz Technique</vt:lpstr>
      <vt:lpstr>Wizard of Oz Technique</vt:lpstr>
      <vt:lpstr>Evaluation</vt:lpstr>
      <vt:lpstr>Evaluation</vt:lpstr>
      <vt:lpstr>Heuristic Evaluation</vt:lpstr>
      <vt:lpstr>Why Multiple Evaluators?</vt:lpstr>
      <vt:lpstr>Heuristics</vt:lpstr>
      <vt:lpstr>Heuristics (cont.)</vt:lpstr>
      <vt:lpstr>Heuristics (cont.)</vt:lpstr>
      <vt:lpstr>Heuristics (cont.)</vt:lpstr>
      <vt:lpstr>Good Error Messages</vt:lpstr>
      <vt:lpstr>Heuristic Violation Examples</vt:lpstr>
      <vt:lpstr>Severity Ratings</vt:lpstr>
      <vt:lpstr>Severity Ratings Example</vt:lpstr>
      <vt:lpstr>Decreasing Returns</vt:lpstr>
      <vt:lpstr>Heuristic Evaluatoin Summary</vt:lpstr>
      <vt:lpstr>PowerPoint Presentation</vt:lpstr>
      <vt:lpstr>PowerPoint Presentation</vt:lpstr>
      <vt:lpstr>PowerPoint Presentation</vt:lpstr>
      <vt:lpstr>Problems Found</vt:lpstr>
      <vt:lpstr>Further Reading Heuristic Evaluation</vt:lpstr>
      <vt:lpstr>Next Time</vt:lpstr>
      <vt:lpstr>PowerPoint Presentation</vt:lpstr>
      <vt:lpstr>PowerPoint Presentation</vt:lpstr>
    </vt:vector>
  </TitlesOfParts>
  <Company>Berkeley Summer Engineering Institute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Heuristic Evaluation</dc:title>
  <dc:subject>User Interface Design, Prototyping, and Evaluation</dc:subject>
  <dc:creator>James Landay</dc:creator>
  <cp:keywords>usability, interface design, interaction design, user interface, user interface design, think-aloud, cognitive walkthrough, usability evaluation</cp:keywords>
  <cp:lastModifiedBy>James Landay</cp:lastModifiedBy>
  <cp:revision>446</cp:revision>
  <cp:lastPrinted>2015-07-27T16:14:40Z</cp:lastPrinted>
  <dcterms:created xsi:type="dcterms:W3CDTF">1997-02-10T23:02:31Z</dcterms:created>
  <dcterms:modified xsi:type="dcterms:W3CDTF">2015-11-03T06:13:09Z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3</vt:i4>
  </property>
  <property fmtid="{D5CDD505-2E9C-101B-9397-08002B2CF9AE}" pid="6" name="ScreenUsage">
    <vt:i4>3</vt:i4>
  </property>
  <property fmtid="{D5CDD505-2E9C-101B-9397-08002B2CF9AE}" pid="7" name="MailAddress">
    <vt:lpwstr>landay@cs.berkeley.edu</vt:lpwstr>
  </property>
  <property fmtid="{D5CDD505-2E9C-101B-9397-08002B2CF9AE}" pid="8" name="HomePage">
    <vt:lpwstr>http://www.cs.berkeley.edu/~landay</vt:lpwstr>
  </property>
  <property fmtid="{D5CDD505-2E9C-101B-9397-08002B2CF9AE}" pid="9" name="Other">
    <vt:lpwstr>CS 160, Fall '2000_x000d_
User Interface Design, Prototyping, &amp; Evaluation_x000d_
UC Berkeley</vt:lpwstr>
  </property>
  <property fmtid="{D5CDD505-2E9C-101B-9397-08002B2CF9AE}" pid="10" name="DownloadOriginal">
    <vt:bool>true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3</vt:i4>
  </property>
  <property fmtid="{D5CDD505-2E9C-101B-9397-08002B2CF9AE}" pid="21" name="OutputDir">
    <vt:lpwstr>I:\</vt:lpwstr>
  </property>
</Properties>
</file>