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7" r:id="rId1"/>
    <p:sldMasterId id="2147483817" r:id="rId2"/>
    <p:sldMasterId id="2147483838" r:id="rId3"/>
  </p:sldMasterIdLst>
  <p:notesMasterIdLst>
    <p:notesMasterId r:id="rId95"/>
  </p:notesMasterIdLst>
  <p:handoutMasterIdLst>
    <p:handoutMasterId r:id="rId96"/>
  </p:handoutMasterIdLst>
  <p:sldIdLst>
    <p:sldId id="256" r:id="rId4"/>
    <p:sldId id="257" r:id="rId5"/>
    <p:sldId id="299" r:id="rId6"/>
    <p:sldId id="300" r:id="rId7"/>
    <p:sldId id="370" r:id="rId8"/>
    <p:sldId id="367" r:id="rId9"/>
    <p:sldId id="368" r:id="rId10"/>
    <p:sldId id="369" r:id="rId11"/>
    <p:sldId id="366" r:id="rId12"/>
    <p:sldId id="373" r:id="rId13"/>
    <p:sldId id="365" r:id="rId14"/>
    <p:sldId id="266" r:id="rId15"/>
    <p:sldId id="328" r:id="rId16"/>
    <p:sldId id="330" r:id="rId17"/>
    <p:sldId id="261" r:id="rId18"/>
    <p:sldId id="331" r:id="rId19"/>
    <p:sldId id="272" r:id="rId20"/>
    <p:sldId id="279" r:id="rId21"/>
    <p:sldId id="294" r:id="rId22"/>
    <p:sldId id="315" r:id="rId23"/>
    <p:sldId id="302" r:id="rId24"/>
    <p:sldId id="304" r:id="rId25"/>
    <p:sldId id="309" r:id="rId26"/>
    <p:sldId id="273" r:id="rId27"/>
    <p:sldId id="268" r:id="rId28"/>
    <p:sldId id="281" r:id="rId29"/>
    <p:sldId id="270" r:id="rId30"/>
    <p:sldId id="301" r:id="rId31"/>
    <p:sldId id="342" r:id="rId32"/>
    <p:sldId id="343" r:id="rId33"/>
    <p:sldId id="282" r:id="rId34"/>
    <p:sldId id="310" r:id="rId35"/>
    <p:sldId id="311" r:id="rId36"/>
    <p:sldId id="358" r:id="rId37"/>
    <p:sldId id="271" r:id="rId38"/>
    <p:sldId id="332" r:id="rId39"/>
    <p:sldId id="344" r:id="rId40"/>
    <p:sldId id="345" r:id="rId41"/>
    <p:sldId id="346" r:id="rId42"/>
    <p:sldId id="347" r:id="rId43"/>
    <p:sldId id="349" r:id="rId44"/>
    <p:sldId id="350" r:id="rId45"/>
    <p:sldId id="374" r:id="rId46"/>
    <p:sldId id="375" r:id="rId47"/>
    <p:sldId id="377" r:id="rId48"/>
    <p:sldId id="376" r:id="rId49"/>
    <p:sldId id="361" r:id="rId50"/>
    <p:sldId id="303" r:id="rId51"/>
    <p:sldId id="351" r:id="rId52"/>
    <p:sldId id="353" r:id="rId53"/>
    <p:sldId id="354" r:id="rId54"/>
    <p:sldId id="334" r:id="rId55"/>
    <p:sldId id="335" r:id="rId56"/>
    <p:sldId id="312" r:id="rId57"/>
    <p:sldId id="313" r:id="rId58"/>
    <p:sldId id="314" r:id="rId59"/>
    <p:sldId id="320" r:id="rId60"/>
    <p:sldId id="284" r:id="rId61"/>
    <p:sldId id="285" r:id="rId62"/>
    <p:sldId id="319" r:id="rId63"/>
    <p:sldId id="318" r:id="rId64"/>
    <p:sldId id="305" r:id="rId65"/>
    <p:sldId id="286" r:id="rId66"/>
    <p:sldId id="306" r:id="rId67"/>
    <p:sldId id="321" r:id="rId68"/>
    <p:sldId id="322" r:id="rId69"/>
    <p:sldId id="337" r:id="rId70"/>
    <p:sldId id="323" r:id="rId71"/>
    <p:sldId id="324" r:id="rId72"/>
    <p:sldId id="338" r:id="rId73"/>
    <p:sldId id="339" r:id="rId74"/>
    <p:sldId id="340" r:id="rId75"/>
    <p:sldId id="341" r:id="rId76"/>
    <p:sldId id="292" r:id="rId77"/>
    <p:sldId id="277" r:id="rId78"/>
    <p:sldId id="307" r:id="rId79"/>
    <p:sldId id="308" r:id="rId80"/>
    <p:sldId id="276" r:id="rId81"/>
    <p:sldId id="316" r:id="rId82"/>
    <p:sldId id="290" r:id="rId83"/>
    <p:sldId id="317" r:id="rId84"/>
    <p:sldId id="274" r:id="rId85"/>
    <p:sldId id="288" r:id="rId86"/>
    <p:sldId id="333" r:id="rId87"/>
    <p:sldId id="326" r:id="rId88"/>
    <p:sldId id="289" r:id="rId89"/>
    <p:sldId id="278" r:id="rId90"/>
    <p:sldId id="357" r:id="rId91"/>
    <p:sldId id="355" r:id="rId92"/>
    <p:sldId id="356" r:id="rId93"/>
    <p:sldId id="364" r:id="rId94"/>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926">
          <p15:clr>
            <a:srgbClr val="A4A3A4"/>
          </p15:clr>
        </p15:guide>
        <p15:guide id="2" pos="2374">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B500"/>
    <a:srgbClr val="000000"/>
    <a:srgbClr val="7928A7"/>
    <a:srgbClr val="289DEB"/>
    <a:srgbClr val="D0D0D0"/>
    <a:srgbClr val="DFDFDF"/>
    <a:srgbClr val="DADADA"/>
    <a:srgbClr val="041924"/>
    <a:srgbClr val="54A638"/>
    <a:srgbClr val="FB00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34" autoAdjust="0"/>
    <p:restoredTop sz="85634" autoAdjust="0"/>
  </p:normalViewPr>
  <p:slideViewPr>
    <p:cSldViewPr snapToGrid="0" snapToObjects="1">
      <p:cViewPr varScale="1">
        <p:scale>
          <a:sx n="120" d="100"/>
          <a:sy n="120" d="100"/>
        </p:scale>
        <p:origin x="1613" y="86"/>
      </p:cViewPr>
      <p:guideLst>
        <p:guide orient="horz" pos="1926"/>
        <p:guide pos="2374"/>
      </p:guideLst>
    </p:cSldViewPr>
  </p:slideViewPr>
  <p:notesTextViewPr>
    <p:cViewPr>
      <p:scale>
        <a:sx n="125" d="100"/>
        <a:sy n="125" d="100"/>
      </p:scale>
      <p:origin x="0" y="0"/>
    </p:cViewPr>
  </p:notesTextViewPr>
  <p:sorterViewPr>
    <p:cViewPr>
      <p:scale>
        <a:sx n="127" d="100"/>
        <a:sy n="127" d="100"/>
      </p:scale>
      <p:origin x="0" y="-3802"/>
    </p:cViewPr>
  </p:sorterViewPr>
  <p:notesViewPr>
    <p:cSldViewPr snapToGrid="0" snapToObjects="1" showGuides="1">
      <p:cViewPr varScale="1">
        <p:scale>
          <a:sx n="102" d="100"/>
          <a:sy n="102" d="100"/>
        </p:scale>
        <p:origin x="3667" y="8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sz="1000" dirty="0">
              <a:latin typeface="Helvetica" panose="020B0604020202020204" pitchFamily="34" charset="0"/>
              <a:cs typeface="Helvetica" panose="020B0604020202020204" pitchFamily="34" charset="0"/>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7990C029-88E4-41F9-B032-6E9A572CE213}"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
        <p:nvSpPr>
          <p:cNvPr id="6" name="Rectangle 6"/>
          <p:cNvSpPr>
            <a:spLocks noGrp="1" noChangeArrowheads="1"/>
          </p:cNvSpPr>
          <p:nvPr>
            <p:ph type="hdr" sz="quarter"/>
          </p:nvPr>
        </p:nvSpPr>
        <p:spPr bwMode="auto">
          <a:xfrm>
            <a:off x="614598" y="244818"/>
            <a:ext cx="4991724" cy="692067"/>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smtClean="0">
                <a:latin typeface="Helvetica" panose="020B0604020202020204" pitchFamily="34" charset="0"/>
                <a:cs typeface="Helvetica" panose="020B0604020202020204" pitchFamily="34" charset="0"/>
              </a:rPr>
              <a:t>CS 147: </a:t>
            </a:r>
            <a:r>
              <a:rPr lang="en-US" dirty="0" err="1" smtClean="0">
                <a:latin typeface="Helvetica" panose="020B0604020202020204" pitchFamily="34" charset="0"/>
                <a:cs typeface="Helvetica" panose="020B0604020202020204" pitchFamily="34" charset="0"/>
              </a:rPr>
              <a:t>dt+UX</a:t>
            </a:r>
            <a:r>
              <a:rPr lang="en-US" dirty="0" smtClean="0">
                <a:latin typeface="Helvetica" panose="020B0604020202020204" pitchFamily="34" charset="0"/>
                <a:cs typeface="Helvetica" panose="020B0604020202020204" pitchFamily="34" charset="0"/>
              </a:rPr>
              <a:t> </a:t>
            </a:r>
            <a:r>
              <a:rPr lang="en-US" dirty="0" smtClean="0">
                <a:latin typeface="Helvetica" panose="020B0604020202020204" pitchFamily="34" charset="0"/>
                <a:cs typeface="Helvetica" panose="020B0604020202020204" pitchFamily="34" charset="0"/>
              </a:rPr>
              <a:t>– Design Thinking for User Experience Design, Prototyping</a:t>
            </a:r>
            <a:r>
              <a:rPr lang="en-US" dirty="0">
                <a:latin typeface="Helvetica" panose="020B0604020202020204" pitchFamily="34" charset="0"/>
                <a:cs typeface="Helvetica" panose="020B0604020202020204" pitchFamily="34" charset="0"/>
              </a:rPr>
              <a:t> </a:t>
            </a:r>
            <a:r>
              <a:rPr lang="en-US" dirty="0" smtClean="0">
                <a:latin typeface="Helvetica" panose="020B0604020202020204" pitchFamily="34" charset="0"/>
                <a:cs typeface="Helvetica" panose="020B0604020202020204" pitchFamily="34" charset="0"/>
              </a:rPr>
              <a:t>&amp; Evaluation</a:t>
            </a:r>
            <a:br>
              <a:rPr lang="en-US" dirty="0" smtClean="0">
                <a:latin typeface="Helvetica" panose="020B0604020202020204" pitchFamily="34" charset="0"/>
                <a:cs typeface="Helvetica" panose="020B0604020202020204" pitchFamily="34" charset="0"/>
              </a:rPr>
            </a:br>
            <a:r>
              <a:rPr lang="en-US" i="0" dirty="0" smtClean="0">
                <a:latin typeface="Helvetica" panose="020B0604020202020204" pitchFamily="34" charset="0"/>
                <a:cs typeface="Helvetica" panose="020B0604020202020204" pitchFamily="34" charset="0"/>
              </a:rPr>
              <a:t>Autumn 2015</a:t>
            </a:r>
            <a:endParaRPr lang="en-US" i="0" dirty="0" smtClean="0">
              <a:latin typeface="Helvetica" panose="020B0604020202020204" pitchFamily="34" charset="0"/>
              <a:cs typeface="Helvetica" panose="020B0604020202020204" pitchFamily="34" charset="0"/>
            </a:endParaRPr>
          </a:p>
          <a:p>
            <a:r>
              <a:rPr lang="en-US" i="0" dirty="0" smtClean="0">
                <a:latin typeface="Helvetica" panose="020B0604020202020204" pitchFamily="34" charset="0"/>
                <a:cs typeface="Helvetica" panose="020B0604020202020204" pitchFamily="34" charset="0"/>
              </a:rPr>
              <a:t>Prof. James A. </a:t>
            </a:r>
            <a:r>
              <a:rPr lang="en-US" i="0" dirty="0" smtClean="0">
                <a:latin typeface="Helvetica" panose="020B0604020202020204" pitchFamily="34" charset="0"/>
                <a:cs typeface="Helvetica" panose="020B0604020202020204" pitchFamily="34" charset="0"/>
              </a:rPr>
              <a:t>Landay</a:t>
            </a:r>
            <a:br>
              <a:rPr lang="en-US" i="0" dirty="0" smtClean="0">
                <a:latin typeface="Helvetica" panose="020B0604020202020204" pitchFamily="34" charset="0"/>
                <a:cs typeface="Helvetica" panose="020B0604020202020204" pitchFamily="34" charset="0"/>
              </a:rPr>
            </a:br>
            <a:r>
              <a:rPr lang="en-US" i="0" dirty="0" smtClean="0">
                <a:latin typeface="Helvetica" panose="020B0604020202020204" pitchFamily="34" charset="0"/>
                <a:cs typeface="Helvetica" panose="020B0604020202020204" pitchFamily="34" charset="0"/>
              </a:rPr>
              <a:t>Stanford </a:t>
            </a:r>
            <a:r>
              <a:rPr lang="en-US" i="0" dirty="0" smtClean="0">
                <a:latin typeface="Helvetica" panose="020B0604020202020204" pitchFamily="34" charset="0"/>
                <a:cs typeface="Helvetica" panose="020B0604020202020204" pitchFamily="34" charset="0"/>
              </a:rPr>
              <a:t>University</a:t>
            </a:r>
            <a:endParaRPr lang="en-US" i="0" dirty="0">
              <a:latin typeface="Helvetica" panose="020B0604020202020204" pitchFamily="34" charset="0"/>
              <a:cs typeface="Helvetica" panose="020B0604020202020204" pitchFamily="34" charset="0"/>
            </a:endParaRPr>
          </a:p>
        </p:txBody>
      </p:sp>
      <p:sp>
        <p:nvSpPr>
          <p:cNvPr id="7" name="Date Placeholder 2"/>
          <p:cNvSpPr>
            <a:spLocks noGrp="1"/>
          </p:cNvSpPr>
          <p:nvPr>
            <p:ph type="dt" sz="quarter" idx="1"/>
          </p:nvPr>
        </p:nvSpPr>
        <p:spPr>
          <a:xfrm>
            <a:off x="5606322" y="230913"/>
            <a:ext cx="1221698" cy="479425"/>
          </a:xfrm>
          <a:prstGeom prst="rect">
            <a:avLst/>
          </a:prstGeom>
        </p:spPr>
        <p:txBody>
          <a:bodyPr vert="horz" lIns="91440" tIns="45720" rIns="91440" bIns="45720" rtlCol="0"/>
          <a:lstStyle>
            <a:lvl1pPr algn="r">
              <a:defRPr sz="1200"/>
            </a:lvl1pPr>
          </a:lstStyle>
          <a:p>
            <a:r>
              <a:rPr lang="en-US" sz="1000" dirty="0" smtClean="0">
                <a:latin typeface="Helvetica" panose="020B0604020202020204" pitchFamily="34" charset="0"/>
                <a:cs typeface="Helvetica" panose="020B0604020202020204" pitchFamily="34" charset="0"/>
              </a:rPr>
              <a:t>October </a:t>
            </a:r>
            <a:r>
              <a:rPr lang="en-US" sz="1000" dirty="0" smtClean="0">
                <a:latin typeface="Helvetica" panose="020B0604020202020204" pitchFamily="34" charset="0"/>
                <a:cs typeface="Helvetica" panose="020B0604020202020204" pitchFamily="34" charset="0"/>
              </a:rPr>
              <a:t>27, </a:t>
            </a:r>
            <a:r>
              <a:rPr lang="en-US" sz="1000" dirty="0" smtClean="0">
                <a:latin typeface="Helvetica" panose="020B0604020202020204" pitchFamily="34" charset="0"/>
                <a:cs typeface="Helvetica" panose="020B0604020202020204" pitchFamily="34" charset="0"/>
              </a:rPr>
              <a:t>2015</a:t>
            </a:r>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776047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1D212D8-E441-A340-B1D1-CFF288D8A525}" type="datetimeFigureOut">
              <a:rPr lang="en-US" smtClean="0"/>
              <a:t>10/28/2015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09FDB91-B962-BA42-88C3-D2DF5A2C8EAF}" type="slidenum">
              <a:rPr lang="en-US" smtClean="0"/>
              <a:t>‹#›</a:t>
            </a:fld>
            <a:endParaRPr lang="en-US" dirty="0"/>
          </a:p>
        </p:txBody>
      </p:sp>
    </p:spTree>
    <p:extLst>
      <p:ext uri="{BB962C8B-B14F-4D97-AF65-F5344CB8AC3E}">
        <p14:creationId xmlns:p14="http://schemas.microsoft.com/office/powerpoint/2010/main" val="15603309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hours with 5 minute break (a bit slow – faster at Stanford). Could add a video about design?</a:t>
            </a:r>
          </a:p>
          <a:p>
            <a:r>
              <a:rPr lang="en-US" dirty="0" smtClean="0"/>
              <a:t>broke at 1 PM (1:10 minutes in – move break earlier?)</a:t>
            </a:r>
          </a:p>
          <a:p>
            <a:r>
              <a:rPr lang="en-US" dirty="0" smtClean="0"/>
              <a:t>1 minute under time – cut 2 or 3 slides as I went fast at </a:t>
            </a:r>
            <a:r>
              <a:rPr lang="en-US" smtClean="0"/>
              <a:t>the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a:t>
            </a:fld>
            <a:endParaRPr lang="en-US" dirty="0"/>
          </a:p>
        </p:txBody>
      </p:sp>
    </p:spTree>
    <p:extLst>
      <p:ext uri="{BB962C8B-B14F-4D97-AF65-F5344CB8AC3E}">
        <p14:creationId xmlns:p14="http://schemas.microsoft.com/office/powerpoint/2010/main" val="333171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lot of what I will</a:t>
            </a:r>
            <a:r>
              <a:rPr lang="en-US" baseline="0" dirty="0" smtClean="0"/>
              <a:t> talk about comes from this guy – David </a:t>
            </a:r>
            <a:r>
              <a:rPr lang="en-US" baseline="0" dirty="0" err="1" smtClean="0"/>
              <a:t>McCandless</a:t>
            </a:r>
            <a:r>
              <a:rPr lang="en-US" baseline="0" dirty="0" smtClean="0"/>
              <a:t> who published a book filled with incredible visual designs.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12</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Wilfred Castillo: Tide Prediction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www.wilfredcastillo.com</a:t>
            </a:r>
            <a:r>
              <a:rPr lang="en-US" dirty="0" smtClean="0"/>
              <a:t>/Tide-Prediction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13</a:t>
            </a:fld>
            <a:endParaRPr lang="en-US" dirty="0"/>
          </a:p>
        </p:txBody>
      </p:sp>
    </p:spTree>
    <p:extLst>
      <p:ext uri="{BB962C8B-B14F-4D97-AF65-F5344CB8AC3E}">
        <p14:creationId xmlns:p14="http://schemas.microsoft.com/office/powerpoint/2010/main" val="1933848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graphic illustrates what should be balanced to achieve a design that can convey useful information to `its observers by creating desire in the information itself.</a:t>
            </a:r>
          </a:p>
          <a:p>
            <a:endParaRPr lang="en-US" baseline="0" dirty="0" smtClean="0"/>
          </a:p>
          <a:p>
            <a:r>
              <a:rPr lang="en-US" baseline="0" dirty="0" smtClean="0"/>
              <a:t>This part refers to the information itself, whether the data is accurate or useful. Arguably you are all rather talented at this part.</a:t>
            </a:r>
          </a:p>
          <a:p>
            <a:endParaRPr lang="en-US" baseline="0" dirty="0" smtClean="0"/>
          </a:p>
          <a:p>
            <a:r>
              <a:rPr lang="en-US" baseline="0" dirty="0" smtClean="0"/>
              <a:t>So today Im going to talk about the other two – some guidelines as to how to achieve designs that successfully allow the user to perform such functions without having to force themselves to do so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15</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again we come back to balance.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16</a:t>
            </a:fld>
            <a:endParaRPr lang="en-US" dirty="0"/>
          </a:p>
        </p:txBody>
      </p:sp>
    </p:spTree>
    <p:extLst>
      <p:ext uri="{BB962C8B-B14F-4D97-AF65-F5344CB8AC3E}">
        <p14:creationId xmlns:p14="http://schemas.microsoft.com/office/powerpoint/2010/main" val="2492033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I’ve mentioned</a:t>
            </a:r>
            <a:r>
              <a:rPr lang="en-US" baseline="0" dirty="0" smtClean="0"/>
              <a:t> several times before that good design is about balance – 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Information should be prioritized based on its importance</a:t>
            </a:r>
            <a:r>
              <a:rPr lang="en-US" baseline="0" dirty="0" smtClean="0"/>
              <a:t> or </a:t>
            </a:r>
            <a:r>
              <a:rPr lang="en-US" dirty="0" smtClean="0"/>
              <a:t>relationship to other information</a:t>
            </a:r>
            <a:endParaRPr lang="en-US" sz="1600" dirty="0" smtClean="0">
              <a:solidFill>
                <a:schemeClr val="accent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 color, size, position and the</a:t>
            </a:r>
            <a:r>
              <a:rPr lang="en-US" sz="1200" baseline="0" dirty="0" smtClean="0"/>
              <a:t> other things we have discussed</a:t>
            </a:r>
            <a:r>
              <a:rPr lang="en-US" sz="1200" dirty="0" smtClean="0"/>
              <a:t> are methods to suggest this.</a:t>
            </a:r>
            <a:r>
              <a:rPr lang="en-US" sz="120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If we look at objects on a scale of importance, we can decide best how to use those techniques.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Scott </a:t>
            </a:r>
            <a:r>
              <a:rPr lang="en-US" sz="1200" baseline="0" dirty="0" err="1" smtClean="0"/>
              <a:t>Klemmer’s</a:t>
            </a:r>
            <a:r>
              <a:rPr lang="en-US" sz="1200" baseline="0" dirty="0" smtClean="0"/>
              <a:t> video gave you good examples of how </a:t>
            </a:r>
            <a:r>
              <a:rPr lang="en-US" sz="1200" baseline="0" dirty="0" err="1" smtClean="0"/>
              <a:t>Typograhpy</a:t>
            </a:r>
            <a:r>
              <a:rPr lang="en-US" sz="1200" baseline="0" dirty="0" smtClean="0"/>
              <a:t>, Layout, and Color give you a good idea of visual hierarchy</a:t>
            </a:r>
            <a:endParaRPr lang="en-US" sz="1200"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17</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am going to mention several techniques.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I’d like to stress one very important point.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Don</a:t>
            </a:r>
            <a:r>
              <a:rPr lang="fr-FR" baseline="0" dirty="0" smtClean="0"/>
              <a:t>’</a:t>
            </a:r>
            <a:r>
              <a:rPr lang="en-US" baseline="0" dirty="0" smtClean="0"/>
              <a:t>t use them all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18</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Different</a:t>
            </a:r>
            <a:r>
              <a:rPr lang="en-US" baseline="0" dirty="0" smtClean="0"/>
              <a:t> physical devices REQUIRE different user interactions and thus the layout of elements should be different across platforms.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Traditionally the more space available, the more objects can be both viewed and interacted with.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Luckily this also parallels with the nature of the need for smaller sized objects for better mobility.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19</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more mobile an object Is,</a:t>
            </a:r>
            <a:r>
              <a:rPr lang="en-US" baseline="0" dirty="0" smtClean="0"/>
              <a:t> the less space there is to put stuff, the less time people will want to spend on tasks and therefor the less elements we should display.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also means for mobile interfaces, we need to be extremely selective about which information we actually display.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why mobile applications often do a lot less than desktop equivalents, but the successful ones need to do it a lot better to succeed.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20</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a practical standard, web designers tried to</a:t>
            </a:r>
            <a:r>
              <a:rPr lang="en-US" baseline="0" dirty="0" smtClean="0"/>
              <a:t> alleviate </a:t>
            </a:r>
            <a:r>
              <a:rPr lang="en-US" dirty="0" smtClean="0"/>
              <a:t>the more</a:t>
            </a:r>
            <a:r>
              <a:rPr lang="en-US" baseline="0" dirty="0" smtClean="0"/>
              <a:t> recent issue of multiple devices </a:t>
            </a:r>
            <a:r>
              <a:rPr lang="en-US" dirty="0" smtClean="0"/>
              <a:t>with “Responsive Content”.</a:t>
            </a:r>
          </a:p>
          <a:p>
            <a:r>
              <a:rPr lang="en-US" dirty="0" smtClean="0"/>
              <a:t>Responsive layouts</a:t>
            </a:r>
            <a:r>
              <a:rPr lang="en-US" baseline="0" dirty="0" smtClean="0"/>
              <a:t> adjust the layout of the elements on a page appropriately to the device which is using the layout.</a:t>
            </a:r>
          </a:p>
          <a:p>
            <a:endParaRPr lang="en-US" baseline="0" dirty="0" smtClean="0"/>
          </a:p>
          <a:p>
            <a:r>
              <a:rPr lang="en-US" baseline="0" dirty="0" smtClean="0"/>
              <a:t>Now that we understand the context the information will be viewed in, we can consider how to position elements.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21</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how this…. changes to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22</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Non-standard interactions for date and weight (over a number of days)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23</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principles of Gestalt psychology are based on the humans’ ability to perceive and generate visual forms.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Helvetica Light"/>
                <a:cs typeface="Helvetica Light"/>
              </a:rPr>
              <a:t>On</a:t>
            </a:r>
            <a:r>
              <a:rPr lang="en-US" baseline="0" dirty="0" smtClean="0">
                <a:latin typeface="Helvetica Light"/>
                <a:cs typeface="Helvetica Light"/>
              </a:rPr>
              <a:t>e of the six Gestalt Principles, “The Proximity </a:t>
            </a:r>
            <a:r>
              <a:rPr lang="en-US" dirty="0" smtClean="0">
                <a:latin typeface="Helvetica Light"/>
                <a:cs typeface="Helvetica Light"/>
              </a:rPr>
              <a:t>principle” is often used in information design</a:t>
            </a:r>
            <a:r>
              <a:rPr lang="en-US" baseline="0" dirty="0" smtClean="0">
                <a:latin typeface="Helvetica Light"/>
                <a:cs typeface="Helvetica Light"/>
              </a:rPr>
              <a:t>.</a:t>
            </a:r>
            <a:endParaRPr lang="en-US" dirty="0" smtClean="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Helvetica Light"/>
                <a:cs typeface="Helvetica Light"/>
              </a:rPr>
              <a:t>We</a:t>
            </a:r>
            <a:r>
              <a:rPr lang="en-US" baseline="0" dirty="0" smtClean="0">
                <a:latin typeface="Helvetica Light"/>
                <a:cs typeface="Helvetica Light"/>
              </a:rPr>
              <a:t> can use proximity to describe how elements are related to each other.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24</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divide a blank space into a layout, we can prioritize a group’s importance by just its size. As with any hierarchy, our eyes are drawn towards the largest sized objects and eventually down to the smaller. In many cases it</a:t>
            </a:r>
            <a:r>
              <a:rPr lang="fr-FR" baseline="0" dirty="0" smtClean="0"/>
              <a:t>’</a:t>
            </a:r>
            <a:r>
              <a:rPr lang="en-US" baseline="0" dirty="0" smtClean="0"/>
              <a:t>s a good idea to prioritize the placement of these in that order as well.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25</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26</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Positioning</a:t>
            </a:r>
            <a:r>
              <a:rPr lang="en-US" baseline="0" dirty="0" smtClean="0"/>
              <a:t> can here be more powerful than color, fonts or any other arguably "obvious” methods of suggesting importance. A good layout can remove the need for other confusing and intruding elements such as labels or popups.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27</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without color, we can tell these elements are grouped simply by where they are positioned and how similar they are to each other.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28</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B2A0D66E-8C32-4202-AD95-1900611B7513}" type="slidenum">
              <a:rPr lang="en-US" sz="1200" b="0">
                <a:solidFill>
                  <a:schemeClr val="tx1"/>
                </a:solidFill>
                <a:latin typeface="Times New Roman" pitchFamily="18" charset="0"/>
              </a:rPr>
              <a:pPr eaLnBrk="1" hangingPunct="1"/>
              <a:t>29</a:t>
            </a:fld>
            <a:endParaRPr lang="en-US" sz="1200" b="0">
              <a:solidFill>
                <a:schemeClr val="tx1"/>
              </a:solidFill>
              <a:latin typeface="Times New Roman" pitchFamily="18"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ea typeface="ＭＳ Ｐゴシック" pitchFamily="34" charset="-128"/>
              </a:rPr>
              <a:t>Japanese book for children on t-shirt colors that match</a:t>
            </a:r>
          </a:p>
          <a:p>
            <a:pPr eaLnBrk="1" hangingPunct="1"/>
            <a:endParaRPr lang="en-US" smtClean="0">
              <a:ea typeface="ＭＳ Ｐゴシック" pitchFamily="34" charset="-128"/>
            </a:endParaRPr>
          </a:p>
          <a:p>
            <a:pPr eaLnBrk="1" hangingPunct="1"/>
            <a:r>
              <a:rPr lang="en-US" smtClean="0">
                <a:ea typeface="ＭＳ Ｐゴシック" pitchFamily="34" charset="-128"/>
              </a:rPr>
              <a:t>The person is gray… just enough to tell us there is a person.  The important thing is that they are holding lights and what they are doing with the lights (the important information is bright – red &amp; yellow)</a:t>
            </a: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89321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FA597633-1BA9-40E9-BEC6-7193710C3A35}" type="slidenum">
              <a:rPr lang="en-US" sz="1200" b="0">
                <a:solidFill>
                  <a:schemeClr val="tx1"/>
                </a:solidFill>
                <a:latin typeface="Times New Roman" pitchFamily="18" charset="0"/>
              </a:rPr>
              <a:pPr eaLnBrk="1" hangingPunct="1"/>
              <a:t>30</a:t>
            </a:fld>
            <a:endParaRPr lang="en-US" sz="1200" b="0">
              <a:solidFill>
                <a:schemeClr val="tx1"/>
              </a:solidFill>
              <a:latin typeface="Times New Roman" pitchFamily="18"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37515" indent="-237515"/>
            <a:r>
              <a:rPr lang="en-US" dirty="0" smtClean="0">
                <a:ea typeface="ＭＳ Ｐゴシック" pitchFamily="34" charset="-128"/>
              </a:rPr>
              <a:t>Small multiples convey the important information:</a:t>
            </a:r>
          </a:p>
          <a:p>
            <a:pPr marL="237515" indent="-237515"/>
            <a:endParaRPr lang="en-US" dirty="0" smtClean="0">
              <a:ea typeface="ＭＳ Ｐゴシック" pitchFamily="34" charset="-128"/>
            </a:endParaRPr>
          </a:p>
          <a:p>
            <a:pPr marL="237515" indent="-237515">
              <a:buFontTx/>
              <a:buAutoNum type="arabicParenR"/>
            </a:pPr>
            <a:r>
              <a:rPr lang="en-US" dirty="0" smtClean="0">
                <a:ea typeface="ＭＳ Ｐゴシック" pitchFamily="34" charset="-128"/>
              </a:rPr>
              <a:t>multi-racial society &amp; everyone is included (same exact form – the only data is the different colors!)</a:t>
            </a:r>
          </a:p>
          <a:p>
            <a:pPr marL="237515" indent="-237515">
              <a:buFontTx/>
              <a:buAutoNum type="arabicParenR"/>
            </a:pPr>
            <a:endParaRPr lang="en-US" dirty="0" smtClean="0">
              <a:ea typeface="ＭＳ Ｐゴシック" pitchFamily="34" charset="-128"/>
            </a:endParaRPr>
          </a:p>
          <a:p>
            <a:pPr marL="237515" indent="-237515">
              <a:buFontTx/>
              <a:buAutoNum type="arabicParenR"/>
            </a:pPr>
            <a:r>
              <a:rPr lang="en-US" dirty="0" smtClean="0">
                <a:ea typeface="ＭＳ Ｐゴシック" pitchFamily="34" charset="-128"/>
              </a:rPr>
              <a:t>The woman is the same – but different professions.  A woman can be anything she wants! Everyone is included.</a:t>
            </a:r>
          </a:p>
        </p:txBody>
      </p:sp>
    </p:spTree>
    <p:extLst>
      <p:ext uri="{BB962C8B-B14F-4D97-AF65-F5344CB8AC3E}">
        <p14:creationId xmlns:p14="http://schemas.microsoft.com/office/powerpoint/2010/main" val="3736548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elements are grouped together</a:t>
            </a:r>
            <a:r>
              <a:rPr lang="en-US" baseline="0" dirty="0" smtClean="0"/>
              <a:t> really well using spacing/proximity</a:t>
            </a:r>
          </a:p>
          <a:p>
            <a:endParaRPr lang="en-US" baseline="0"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31</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interface also uses Small Multiples (repetition) of colors and imagery to make groups even more identifiable.</a:t>
            </a:r>
            <a:endParaRPr lang="en-US" dirty="0" smtClean="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32</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Defaults</a:t>
            </a:r>
            <a:r>
              <a:rPr lang="en-US" baseline="0" dirty="0" smtClean="0"/>
              <a:t> to your city but easy to change and then gives the list of direct cities you can fly to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viewers can SEE that </a:t>
            </a:r>
            <a:r>
              <a:rPr lang="en-US" baseline="0" dirty="0" smtClean="0"/>
              <a:t>these are the most important – no one has to tell us. This means the design of this information is successful. If we look deeper we can see a good balance of layout where size is the biggest indicator of importance, followed by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33</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Treat blank space as an object</a:t>
            </a:r>
            <a:r>
              <a:rPr lang="en-US" baseline="0" dirty="0" smtClean="0"/>
              <a:t>. This is a good way to avoid clutter. Designs with a lot of white space suggest the information within is more important: read: Apple. As mentioned before, the more objects you have, the less relevant they may be.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34</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 design provides good</a:t>
            </a:r>
            <a:r>
              <a:rPr lang="en-US" baseline="0" dirty="0" smtClean="0"/>
              <a:t> examples of the proximity rule where good layouts will organize related items into groups such as seen here with the menu and project elements grouped together.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35</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often sacrifice</a:t>
            </a:r>
            <a:r>
              <a:rPr lang="en-US" baseline="0" dirty="0" smtClean="0"/>
              <a:t> proximity to fit more things in a page. Mistaken idea that the more we offer, the more people will find the need for our solution.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36</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E4ACDE66-D2D5-4936-B76F-9784683247A9}" type="slidenum">
              <a:rPr lang="en-US" sz="1200" b="0">
                <a:solidFill>
                  <a:schemeClr val="tx1"/>
                </a:solidFill>
                <a:latin typeface="Times New Roman" pitchFamily="18" charset="0"/>
              </a:rPr>
              <a:pPr eaLnBrk="1" hangingPunct="1"/>
              <a:t>37</a:t>
            </a:fld>
            <a:endParaRPr lang="en-US" sz="1200" b="0">
              <a:solidFill>
                <a:schemeClr val="tx1"/>
              </a:solidFill>
              <a:latin typeface="Times New Roman" pitchFamily="18"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ea typeface="ＭＳ Ｐゴシック" pitchFamily="34" charset="-128"/>
              </a:rPr>
              <a:t>Graphic design as we know it today started with the Bauhaus</a:t>
            </a:r>
          </a:p>
          <a:p>
            <a:pPr eaLnBrk="1" hangingPunct="1"/>
            <a:endParaRPr lang="en-US" dirty="0" smtClean="0">
              <a:ea typeface="ＭＳ Ｐゴシック" pitchFamily="34" charset="-128"/>
            </a:endParaRPr>
          </a:p>
          <a:p>
            <a:pPr eaLnBrk="1" hangingPunct="1"/>
            <a:r>
              <a:rPr lang="en-US" dirty="0" smtClean="0">
                <a:ea typeface="ＭＳ Ｐゴシック" pitchFamily="34" charset="-128"/>
              </a:rPr>
              <a:t>Jan </a:t>
            </a:r>
            <a:r>
              <a:rPr lang="en-US" dirty="0" err="1" smtClean="0">
                <a:ea typeface="ＭＳ Ｐゴシック" pitchFamily="34" charset="-128"/>
              </a:rPr>
              <a:t>Tschichold</a:t>
            </a:r>
            <a:r>
              <a:rPr lang="en-US" dirty="0" smtClean="0">
                <a:ea typeface="ＭＳ Ｐゴシック" pitchFamily="34" charset="-128"/>
              </a:rPr>
              <a:t> (CHEE-HOLD) was the lead graphic designer in the </a:t>
            </a:r>
            <a:r>
              <a:rPr lang="en-US" dirty="0" err="1" smtClean="0">
                <a:ea typeface="ＭＳ Ｐゴシック" pitchFamily="34" charset="-128"/>
              </a:rPr>
              <a:t>Bahuaus</a:t>
            </a:r>
            <a:r>
              <a:rPr lang="en-US" dirty="0" smtClean="0">
                <a:ea typeface="ＭＳ Ｐゴシック" pitchFamily="34" charset="-128"/>
              </a:rPr>
              <a:t> and pioneered modernist</a:t>
            </a:r>
            <a:r>
              <a:rPr lang="en-US" baseline="0" dirty="0" smtClean="0">
                <a:ea typeface="ＭＳ Ｐゴシック" pitchFamily="34" charset="-128"/>
              </a:rPr>
              <a:t> design principles.</a:t>
            </a:r>
            <a:endParaRPr lang="en-US" dirty="0" smtClean="0">
              <a:ea typeface="ＭＳ Ｐゴシック" pitchFamily="34" charset="-128"/>
            </a:endParaRPr>
          </a:p>
        </p:txBody>
      </p:sp>
    </p:spTree>
    <p:extLst>
      <p:ext uri="{BB962C8B-B14F-4D97-AF65-F5344CB8AC3E}">
        <p14:creationId xmlns:p14="http://schemas.microsoft.com/office/powerpoint/2010/main" val="1633019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6932862-06FB-44AE-B8B3-C12B92247BB2}" type="slidenum">
              <a:rPr lang="en-US" sz="1200" b="0">
                <a:solidFill>
                  <a:schemeClr val="tx1"/>
                </a:solidFill>
                <a:latin typeface="Times New Roman" pitchFamily="18" charset="0"/>
              </a:rPr>
              <a:pPr eaLnBrk="1" hangingPunct="1"/>
              <a:t>38</a:t>
            </a:fld>
            <a:endParaRPr lang="en-US" sz="1200" b="0">
              <a:solidFill>
                <a:schemeClr val="tx1"/>
              </a:solidFill>
              <a:latin typeface="Times New Roman" pitchFamily="18"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ea typeface="ＭＳ Ｐゴシック" pitchFamily="34" charset="-128"/>
              </a:rPr>
              <a:t>Simple place to start is the difference between Sans Serif and Serif typefaces</a:t>
            </a:r>
          </a:p>
          <a:p>
            <a:pPr eaLnBrk="1" hangingPunct="1"/>
            <a:r>
              <a:rPr lang="en-US" dirty="0" smtClean="0">
                <a:ea typeface="ＭＳ Ｐゴシック" pitchFamily="34" charset="-128"/>
              </a:rPr>
              <a:t>Until 1900, all type faces were Serif type faces.</a:t>
            </a:r>
            <a:r>
              <a:rPr lang="en-US" baseline="0" dirty="0" smtClean="0">
                <a:ea typeface="ＭＳ Ｐゴシック" pitchFamily="34" charset="-128"/>
              </a:rPr>
              <a:t> </a:t>
            </a:r>
            <a:r>
              <a:rPr lang="en-US" dirty="0" smtClean="0">
                <a:ea typeface="ＭＳ Ｐゴシック" pitchFamily="34" charset="-128"/>
              </a:rPr>
              <a:t>Most modernist are Sans Serif,</a:t>
            </a:r>
          </a:p>
          <a:p>
            <a:pPr eaLnBrk="1" hangingPunct="1"/>
            <a:r>
              <a:rPr lang="en-US" dirty="0" smtClean="0">
                <a:ea typeface="ＭＳ Ｐゴシック" pitchFamily="34" charset="-128"/>
              </a:rPr>
              <a:t>Both are useful, depends on what you are trying to use them for.</a:t>
            </a:r>
          </a:p>
          <a:p>
            <a:pPr eaLnBrk="1" hangingPunct="1"/>
            <a:r>
              <a:rPr lang="en-US" dirty="0" smtClean="0">
                <a:ea typeface="ＭＳ Ｐゴシック" pitchFamily="34" charset="-128"/>
              </a:rPr>
              <a:t>German type faces were original straight up and the Italians had a slant to it.  At some point in the 18</a:t>
            </a:r>
            <a:r>
              <a:rPr lang="en-US" baseline="30000" dirty="0" smtClean="0">
                <a:ea typeface="ＭＳ Ｐゴシック" pitchFamily="34" charset="-128"/>
              </a:rPr>
              <a:t>th</a:t>
            </a:r>
            <a:r>
              <a:rPr lang="en-US" dirty="0" smtClean="0">
                <a:ea typeface="ＭＳ Ｐゴシック" pitchFamily="34" charset="-128"/>
              </a:rPr>
              <a:t> &amp; 19</a:t>
            </a:r>
            <a:r>
              <a:rPr lang="en-US" baseline="30000" dirty="0" smtClean="0">
                <a:ea typeface="ＭＳ Ｐゴシック" pitchFamily="34" charset="-128"/>
              </a:rPr>
              <a:t>th</a:t>
            </a:r>
            <a:r>
              <a:rPr lang="en-US" dirty="0" smtClean="0">
                <a:ea typeface="ＭＳ Ｐゴシック" pitchFamily="34" charset="-128"/>
              </a:rPr>
              <a:t> century, people figured out they could make 2 versions of the same typeface and use the difference to convey information.</a:t>
            </a:r>
          </a:p>
          <a:p>
            <a:pPr eaLnBrk="1" hangingPunct="1"/>
            <a:r>
              <a:rPr lang="en-US" dirty="0" smtClean="0">
                <a:ea typeface="ＭＳ Ｐゴシック" pitchFamily="34" charset="-128"/>
              </a:rPr>
              <a:t>Oblique is bad. That is the automatically transformed typeface you get if you don</a:t>
            </a:r>
            <a:r>
              <a:rPr lang="ja-JP" altLang="en-US" dirty="0" smtClean="0">
                <a:ea typeface="ＭＳ Ｐゴシック" pitchFamily="34" charset="-128"/>
              </a:rPr>
              <a:t>’</a:t>
            </a:r>
            <a:r>
              <a:rPr lang="en-US" altLang="ja-JP" dirty="0" smtClean="0">
                <a:ea typeface="ＭＳ Ｐゴシック" pitchFamily="34" charset="-128"/>
              </a:rPr>
              <a:t>t own the Italic version.</a:t>
            </a:r>
            <a:endParaRPr lang="en-US" dirty="0" smtClean="0">
              <a:ea typeface="ＭＳ Ｐゴシック" pitchFamily="34" charset="-128"/>
            </a:endParaRPr>
          </a:p>
        </p:txBody>
      </p:sp>
    </p:spTree>
    <p:extLst>
      <p:ext uri="{BB962C8B-B14F-4D97-AF65-F5344CB8AC3E}">
        <p14:creationId xmlns:p14="http://schemas.microsoft.com/office/powerpoint/2010/main" val="2031932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4832196-EE96-46DD-919C-49C0ABCE0C4D}" type="slidenum">
              <a:rPr lang="en-US" sz="1200" b="0">
                <a:solidFill>
                  <a:schemeClr val="tx1"/>
                </a:solidFill>
                <a:latin typeface="Times New Roman" pitchFamily="18" charset="0"/>
              </a:rPr>
              <a:pPr eaLnBrk="1" hangingPunct="1"/>
              <a:t>39</a:t>
            </a:fld>
            <a:endParaRPr lang="en-US" sz="1200" b="0">
              <a:solidFill>
                <a:schemeClr val="tx1"/>
              </a:solidFill>
              <a:latin typeface="Times New Roman" pitchFamily="18"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ea typeface="ＭＳ Ｐゴシック" pitchFamily="34" charset="-128"/>
              </a:rPr>
              <a:t>Main tenant of modernist design</a:t>
            </a:r>
          </a:p>
          <a:p>
            <a:pPr eaLnBrk="1" hangingPunct="1"/>
            <a:r>
              <a:rPr lang="en-US" dirty="0" smtClean="0">
                <a:ea typeface="ＭＳ Ｐゴシック" pitchFamily="34" charset="-128"/>
              </a:rPr>
              <a:t>In books before the Bauhaus, everything was centered.</a:t>
            </a:r>
          </a:p>
          <a:p>
            <a:pPr eaLnBrk="1" hangingPunct="1"/>
            <a:r>
              <a:rPr lang="en-US" dirty="0" smtClean="0">
                <a:ea typeface="ＭＳ Ｐゴシック" pitchFamily="34" charset="-128"/>
              </a:rPr>
              <a:t>Harder to read.</a:t>
            </a:r>
          </a:p>
          <a:p>
            <a:pPr eaLnBrk="1" hangingPunct="1"/>
            <a:r>
              <a:rPr lang="en-US" dirty="0" smtClean="0">
                <a:ea typeface="ＭＳ Ｐゴシック" pitchFamily="34" charset="-128"/>
              </a:rPr>
              <a:t>Asymmetric: 1) feels more dynamic (energy to the type),  2) don</a:t>
            </a:r>
            <a:r>
              <a:rPr lang="ja-JP" altLang="en-US" dirty="0" smtClean="0">
                <a:ea typeface="ＭＳ Ｐゴシック" pitchFamily="34" charset="-128"/>
              </a:rPr>
              <a:t>’</a:t>
            </a:r>
            <a:r>
              <a:rPr lang="en-US" altLang="ja-JP" dirty="0" smtClean="0">
                <a:ea typeface="ＭＳ Ｐゴシック" pitchFamily="34" charset="-128"/>
              </a:rPr>
              <a:t>t have difficult to read narrow columns around the figures.</a:t>
            </a:r>
            <a:endParaRPr lang="en-US" dirty="0" smtClean="0">
              <a:ea typeface="ＭＳ Ｐゴシック" pitchFamily="34" charset="-128"/>
            </a:endParaRPr>
          </a:p>
        </p:txBody>
      </p:sp>
    </p:spTree>
    <p:extLst>
      <p:ext uri="{BB962C8B-B14F-4D97-AF65-F5344CB8AC3E}">
        <p14:creationId xmlns:p14="http://schemas.microsoft.com/office/powerpoint/2010/main" val="1700278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CCBA14C6-42B3-4B76-B20B-811CCEF73741}" type="slidenum">
              <a:rPr lang="en-US" sz="1200" b="0">
                <a:solidFill>
                  <a:schemeClr val="tx1"/>
                </a:solidFill>
                <a:latin typeface="Times New Roman" pitchFamily="18" charset="0"/>
              </a:rPr>
              <a:pPr eaLnBrk="1" hangingPunct="1"/>
              <a:t>40</a:t>
            </a:fld>
            <a:endParaRPr lang="en-US" sz="1200" b="0">
              <a:solidFill>
                <a:schemeClr val="tx1"/>
              </a:solidFill>
              <a:latin typeface="Times New Roman" pitchFamily="18"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ea typeface="ＭＳ Ｐゴシック" pitchFamily="34" charset="-128"/>
              </a:rPr>
              <a:t>One take-away on how to design a lot of information on a page, a grid system is a good place to start.</a:t>
            </a:r>
          </a:p>
          <a:p>
            <a:pPr eaLnBrk="1" hangingPunct="1"/>
            <a:r>
              <a:rPr lang="en-US" dirty="0" smtClean="0">
                <a:ea typeface="ＭＳ Ｐゴシック" pitchFamily="34" charset="-128"/>
              </a:rPr>
              <a:t>Using the grid gives you consistency and if you use someone else's grid, you get to take advantage of professional designed system.</a:t>
            </a:r>
          </a:p>
          <a:p>
            <a:pPr eaLnBrk="1" hangingPunct="1"/>
            <a:r>
              <a:rPr lang="en-US" dirty="0" smtClean="0">
                <a:ea typeface="ＭＳ Ｐゴシック" pitchFamily="34" charset="-128"/>
              </a:rPr>
              <a:t>Find is easy to see since it is in a column all by itself.</a:t>
            </a:r>
          </a:p>
          <a:p>
            <a:pPr eaLnBrk="1" hangingPunct="1"/>
            <a:r>
              <a:rPr lang="en-US" dirty="0" smtClean="0">
                <a:ea typeface="ＭＳ Ｐゴシック" pitchFamily="34" charset="-128"/>
              </a:rPr>
              <a:t>Space is consistent between the buttons.</a:t>
            </a:r>
          </a:p>
          <a:p>
            <a:pPr eaLnBrk="1" hangingPunct="1"/>
            <a:r>
              <a:rPr lang="en-US" dirty="0" smtClean="0">
                <a:ea typeface="ＭＳ Ｐゴシック" pitchFamily="34" charset="-128"/>
              </a:rPr>
              <a:t>Things that are similar are closer (i.e., radio buttons).</a:t>
            </a:r>
          </a:p>
          <a:p>
            <a:pPr eaLnBrk="1" hangingPunct="1"/>
            <a:r>
              <a:rPr lang="en-US" dirty="0" smtClean="0">
                <a:ea typeface="ＭＳ Ｐゴシック" pitchFamily="34" charset="-128"/>
              </a:rPr>
              <a:t>Bigger space to the buttons at the bottom – they are different.</a:t>
            </a:r>
          </a:p>
        </p:txBody>
      </p:sp>
    </p:spTree>
    <p:extLst>
      <p:ext uri="{BB962C8B-B14F-4D97-AF65-F5344CB8AC3E}">
        <p14:creationId xmlns:p14="http://schemas.microsoft.com/office/powerpoint/2010/main" val="1458052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55298" name="Rectangle 2"/>
          <p:cNvSpPr>
            <a:spLocks noGrp="1" noChangeArrowheads="1"/>
          </p:cNvSpPr>
          <p:nvPr>
            <p:ph type="body" idx="1"/>
          </p:nvPr>
        </p:nvSpPr>
        <p:spPr bwMode="auto">
          <a:xfrm>
            <a:off x="731520" y="4560571"/>
            <a:ext cx="5852160" cy="432054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300" dirty="0">
                <a:cs typeface="Lucida Grande" charset="0"/>
                <a:sym typeface="Lucida Grande" charset="0"/>
              </a:rPr>
              <a:t>Left has same symbols. Only flipped.</a:t>
            </a:r>
          </a:p>
          <a:p>
            <a:r>
              <a:rPr lang="en-US" sz="2300" dirty="0">
                <a:cs typeface="Lucida Grande" charset="0"/>
                <a:sym typeface="Lucida Grande" charset="0"/>
              </a:rPr>
              <a:t>Right has greater iconic differences. Also size and color.</a:t>
            </a:r>
          </a:p>
          <a:p>
            <a:r>
              <a:rPr lang="en-US" sz="2300" dirty="0">
                <a:cs typeface="Lucida Grande" charset="0"/>
                <a:sym typeface="Lucida Grande" charset="0"/>
              </a:rPr>
              <a:t>Radical change? ...Get rid of the close button entirely.</a:t>
            </a:r>
          </a:p>
        </p:txBody>
      </p:sp>
    </p:spTree>
    <p:extLst>
      <p:ext uri="{BB962C8B-B14F-4D97-AF65-F5344CB8AC3E}">
        <p14:creationId xmlns:p14="http://schemas.microsoft.com/office/powerpoint/2010/main" val="3333464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n extremely useful tool for those (including myself) lacking in the creative capacity to think of metaphors, the noun project is a great tool for translating words into icons that you can then use in your interface. The key is to pick icons appropriately and test if they mean the same thing to you as others.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42</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Selecting number of passengers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appreciate your feedback</a:t>
            </a:r>
          </a:p>
          <a:p>
            <a:r>
              <a:rPr lang="en-US" dirty="0" smtClean="0"/>
              <a:t>	-</a:t>
            </a:r>
            <a:r>
              <a:rPr lang="en-US" baseline="0" dirty="0" smtClean="0"/>
              <a:t> Address things you like</a:t>
            </a:r>
          </a:p>
          <a:p>
            <a:r>
              <a:rPr lang="en-US" baseline="0" dirty="0" smtClean="0"/>
              <a:t>	- as well as things that can be better</a:t>
            </a:r>
          </a:p>
          <a:p>
            <a:r>
              <a:rPr lang="en-US" baseline="0" dirty="0" smtClean="0"/>
              <a:t>		- some I’ll describe why they are the way they are</a:t>
            </a:r>
          </a:p>
          <a:p>
            <a:r>
              <a:rPr lang="en-US" baseline="0" dirty="0" smtClean="0"/>
              <a:t>		- some I’ll suggest ways we will improve now</a:t>
            </a:r>
          </a:p>
          <a:p>
            <a:r>
              <a:rPr lang="en-US" baseline="0" dirty="0" smtClean="0"/>
              <a:t>		- some we will need to try to fix next year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43</a:t>
            </a:fld>
            <a:endParaRPr lang="en-US" dirty="0"/>
          </a:p>
        </p:txBody>
      </p:sp>
    </p:spTree>
    <p:extLst>
      <p:ext uri="{BB962C8B-B14F-4D97-AF65-F5344CB8AC3E}">
        <p14:creationId xmlns:p14="http://schemas.microsoft.com/office/powerpoint/2010/main" val="20835124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appreciate your feedback</a:t>
            </a:r>
          </a:p>
          <a:p>
            <a:r>
              <a:rPr lang="en-US" dirty="0" smtClean="0"/>
              <a:t>I heard you</a:t>
            </a:r>
            <a:r>
              <a:rPr lang="en-US" baseline="0" dirty="0" smtClean="0"/>
              <a:t> and value the feedback</a:t>
            </a:r>
            <a:endParaRPr lang="en-US"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44</a:t>
            </a:fld>
            <a:endParaRPr lang="en-US" dirty="0"/>
          </a:p>
        </p:txBody>
      </p:sp>
    </p:spTree>
    <p:extLst>
      <p:ext uri="{BB962C8B-B14F-4D97-AF65-F5344CB8AC3E}">
        <p14:creationId xmlns:p14="http://schemas.microsoft.com/office/powerpoint/2010/main" val="1603275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appreciate your feedback</a:t>
            </a:r>
          </a:p>
          <a:p>
            <a:r>
              <a:rPr lang="en-US" dirty="0" smtClean="0"/>
              <a:t>I heard you</a:t>
            </a:r>
            <a:r>
              <a:rPr lang="en-US" baseline="0" dirty="0" smtClean="0"/>
              <a:t> and value the feedback</a:t>
            </a:r>
            <a:endParaRPr lang="en-US"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45</a:t>
            </a:fld>
            <a:endParaRPr lang="en-US" dirty="0"/>
          </a:p>
        </p:txBody>
      </p:sp>
    </p:spTree>
    <p:extLst>
      <p:ext uri="{BB962C8B-B14F-4D97-AF65-F5344CB8AC3E}">
        <p14:creationId xmlns:p14="http://schemas.microsoft.com/office/powerpoint/2010/main" val="478045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appreciate your feedback</a:t>
            </a:r>
          </a:p>
          <a:p>
            <a:r>
              <a:rPr lang="en-US" dirty="0" smtClean="0"/>
              <a:t>I heard you</a:t>
            </a:r>
            <a:r>
              <a:rPr lang="en-US" baseline="0" dirty="0" smtClean="0"/>
              <a:t> </a:t>
            </a:r>
            <a:r>
              <a:rPr lang="en-US" baseline="0" smtClean="0"/>
              <a:t>and value the feedback</a:t>
            </a:r>
            <a:endParaRPr lang="en-US"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46</a:t>
            </a:fld>
            <a:endParaRPr lang="en-US" dirty="0"/>
          </a:p>
        </p:txBody>
      </p:sp>
    </p:spTree>
    <p:extLst>
      <p:ext uri="{BB962C8B-B14F-4D97-AF65-F5344CB8AC3E}">
        <p14:creationId xmlns:p14="http://schemas.microsoft.com/office/powerpoint/2010/main" val="1358775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minutes </a:t>
            </a:r>
          </a:p>
          <a:p>
            <a:r>
              <a:rPr lang="en-US" dirty="0" smtClean="0"/>
              <a:t>broke at 12:40</a:t>
            </a:r>
            <a:r>
              <a:rPr lang="en-US" baseline="0" dirty="0" smtClean="0"/>
              <a:t> (1 hour 10 minutes in – move earlier?)</a:t>
            </a:r>
          </a:p>
          <a:p>
            <a:r>
              <a:rPr lang="en-US" baseline="0" dirty="0" smtClean="0"/>
              <a:t>Must have web sites by this Thursday/Friday – people need it for next assignment</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47</a:t>
            </a:fld>
            <a:endParaRPr lang="en-US" dirty="0"/>
          </a:p>
        </p:txBody>
      </p:sp>
    </p:spTree>
    <p:extLst>
      <p:ext uri="{BB962C8B-B14F-4D97-AF65-F5344CB8AC3E}">
        <p14:creationId xmlns:p14="http://schemas.microsoft.com/office/powerpoint/2010/main" val="2760657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is often</a:t>
            </a:r>
            <a:r>
              <a:rPr lang="en-US" baseline="0" dirty="0" smtClean="0"/>
              <a:t> difficult to get right. I</a:t>
            </a:r>
            <a:r>
              <a:rPr lang="en-US" sz="1200" kern="1200" dirty="0" smtClean="0">
                <a:solidFill>
                  <a:schemeClr val="tx1"/>
                </a:solidFill>
                <a:latin typeface="+mn-lt"/>
                <a:ea typeface="+mn-ea"/>
                <a:cs typeface="+mn-cs"/>
              </a:rPr>
              <a:t>t plays a major role in stimulating a person’s reaction or attitude which may vary from individual to individual</a:t>
            </a:r>
            <a:r>
              <a:rPr lang="en-US" sz="1200" kern="1200" baseline="0" dirty="0" smtClean="0">
                <a:solidFill>
                  <a:schemeClr val="tx1"/>
                </a:solidFill>
                <a:latin typeface="+mn-lt"/>
                <a:ea typeface="+mn-ea"/>
                <a:cs typeface="+mn-cs"/>
              </a:rPr>
              <a:t> and yet across cultures, colors have different meanings.</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48</a:t>
            </a:fld>
            <a:endParaRPr lang="en-US" dirty="0"/>
          </a:p>
        </p:txBody>
      </p:sp>
    </p:spTree>
    <p:extLst>
      <p:ext uri="{BB962C8B-B14F-4D97-AF65-F5344CB8AC3E}">
        <p14:creationId xmlns:p14="http://schemas.microsoft.com/office/powerpoint/2010/main" val="28971117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277F9A57-827E-4CB7-A9B1-CDCB3D45DD4E}" type="slidenum">
              <a:rPr lang="en-US" sz="1200" b="0">
                <a:solidFill>
                  <a:schemeClr val="tx1"/>
                </a:solidFill>
                <a:latin typeface="Times New Roman" pitchFamily="18" charset="0"/>
              </a:rPr>
              <a:pPr eaLnBrk="1" hangingPunct="1"/>
              <a:t>49</a:t>
            </a:fld>
            <a:endParaRPr lang="en-US" sz="1200" b="0">
              <a:solidFill>
                <a:schemeClr val="tx1"/>
              </a:solidFill>
              <a:latin typeface="Times New Roman" pitchFamily="18"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898697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6821BADF-7B9E-4F78-8D18-4346D9B3AC6E}" type="slidenum">
              <a:rPr lang="en-US" sz="1200" b="0">
                <a:solidFill>
                  <a:schemeClr val="tx1"/>
                </a:solidFill>
                <a:latin typeface="Times New Roman" pitchFamily="18" charset="0"/>
              </a:rPr>
              <a:pPr eaLnBrk="1" hangingPunct="1"/>
              <a:t>50</a:t>
            </a:fld>
            <a:endParaRPr lang="en-US" sz="1200" b="0">
              <a:solidFill>
                <a:schemeClr val="tx1"/>
              </a:solidFill>
              <a:latin typeface="Times New Roman" pitchFamily="18"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pitchFamily="34" charset="-128"/>
              </a:rPr>
              <a:t>While it is certainly true that hues have a physical order via their wavelength, and that every kindergartener knows the rainbow ordering, our visual system has a very difficult time treating hue in an ordered way. As we see in this image, it is clear that each area is *different*, but none of the areas have an intuitive relationship between each other. </a:t>
            </a:r>
            <a:br>
              <a:rPr lang="en-US" dirty="0" smtClean="0">
                <a:ea typeface="ＭＳ Ｐゴシック" pitchFamily="34" charset="-128"/>
              </a:rPr>
            </a:br>
            <a:r>
              <a:rPr lang="en-US" dirty="0" smtClean="0">
                <a:ea typeface="ＭＳ Ｐゴシック" pitchFamily="34" charset="-128"/>
              </a:rPr>
              <a:t>This is supposed to convey height above sea level.</a:t>
            </a:r>
          </a:p>
          <a:p>
            <a:pPr eaLnBrk="1" hangingPunct="1"/>
            <a:r>
              <a:rPr lang="en-US" dirty="0" smtClean="0">
                <a:ea typeface="ＭＳ Ｐゴシック" pitchFamily="34" charset="-128"/>
              </a:rPr>
              <a:t>Where is above ground? Where is below? What</a:t>
            </a:r>
            <a:r>
              <a:rPr lang="ja-JP" altLang="en-US" dirty="0" smtClean="0">
                <a:ea typeface="ＭＳ Ｐゴシック" pitchFamily="34" charset="-128"/>
              </a:rPr>
              <a:t>’</a:t>
            </a:r>
            <a:r>
              <a:rPr lang="en-US" altLang="ja-JP" dirty="0" smtClean="0">
                <a:ea typeface="ＭＳ Ｐゴシック" pitchFamily="34" charset="-128"/>
              </a:rPr>
              <a:t>s the highest point? These questions are hard to answer. (Saturation as a cue is nearly impossible to handle.)</a:t>
            </a:r>
          </a:p>
          <a:p>
            <a:pPr eaLnBrk="1" hangingPunct="1"/>
            <a:r>
              <a:rPr lang="en-US" dirty="0" smtClean="0">
                <a:ea typeface="ＭＳ Ｐゴシック" pitchFamily="34" charset="-128"/>
              </a:rPr>
              <a:t>This is how most computer scientist would design a map.</a:t>
            </a:r>
          </a:p>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34033700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7772B70E-BB19-49C9-AFC5-5795639DC3BF}" type="slidenum">
              <a:rPr lang="en-US" sz="1200" b="0">
                <a:solidFill>
                  <a:schemeClr val="tx1"/>
                </a:solidFill>
                <a:latin typeface="Times New Roman" pitchFamily="18" charset="0"/>
              </a:rPr>
              <a:pPr eaLnBrk="1" hangingPunct="1"/>
              <a:t>51</a:t>
            </a:fld>
            <a:endParaRPr lang="en-US" sz="1200" b="0">
              <a:solidFill>
                <a:schemeClr val="tx1"/>
              </a:solidFill>
              <a:latin typeface="Times New Roman" pitchFamily="18"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ea typeface="ＭＳ Ｐゴシック" pitchFamily="34" charset="-128"/>
              </a:rPr>
              <a:t>Color sets that vary primarily by luminance are much easier for us to order. This image uses two color sets: browns for above ground, blues for below. The questions I mentioned before are now much easier to answer. The much more muted colors also much easier to read the information.</a:t>
            </a:r>
          </a:p>
          <a:p>
            <a:pPr eaLnBrk="1" hangingPunct="1"/>
            <a:r>
              <a:rPr lang="en-US" dirty="0" smtClean="0">
                <a:ea typeface="ＭＳ Ｐゴシック" pitchFamily="34" charset="-128"/>
              </a:rPr>
              <a:t>[Eastern Sea, not Japan Sea]</a:t>
            </a:r>
          </a:p>
          <a:p>
            <a:pPr eaLnBrk="1" hangingPunct="1"/>
            <a:r>
              <a:rPr lang="en-US" dirty="0" smtClean="0">
                <a:ea typeface="ＭＳ Ｐゴシック" pitchFamily="34" charset="-128"/>
              </a:rPr>
              <a:t>Cartographers have been doing this for 2000 years.</a:t>
            </a:r>
          </a:p>
          <a:p>
            <a:pPr eaLnBrk="1" hangingPunct="1"/>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The key is to know: under water or not under water?  Then, how far for each case? Our perception system can</a:t>
            </a:r>
            <a:r>
              <a:rPr lang="ja-JP" altLang="en-US" dirty="0" smtClean="0">
                <a:ea typeface="ＭＳ Ｐゴシック" pitchFamily="34" charset="-128"/>
              </a:rPr>
              <a:t>’</a:t>
            </a:r>
            <a:r>
              <a:rPr lang="en-US" altLang="ja-JP" dirty="0" smtClean="0">
                <a:ea typeface="ＭＳ Ｐゴシック" pitchFamily="34" charset="-128"/>
              </a:rPr>
              <a:t>t use hue for how much!  But, we can use intensity.  As I go deeper, the color gets darker.  Intensity is a great axis for presenting quantitative info.</a:t>
            </a:r>
            <a:endParaRPr lang="en-US" dirty="0" smtClean="0">
              <a:ea typeface="ＭＳ Ｐゴシック" pitchFamily="34" charset="-128"/>
            </a:endParaRPr>
          </a:p>
        </p:txBody>
      </p:sp>
    </p:spTree>
    <p:extLst>
      <p:ext uri="{BB962C8B-B14F-4D97-AF65-F5344CB8AC3E}">
        <p14:creationId xmlns:p14="http://schemas.microsoft.com/office/powerpoint/2010/main" val="22643062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diagram of what colors mean for different cultures again from Dave </a:t>
            </a:r>
            <a:r>
              <a:rPr lang="en-US" dirty="0" err="1" smtClean="0"/>
              <a:t>McCandless</a:t>
            </a:r>
            <a:r>
              <a:rPr lang="en-US" dirty="0" smtClean="0"/>
              <a:t>’ </a:t>
            </a:r>
            <a:r>
              <a:rPr lang="en-US" i="1" dirty="0" smtClean="0"/>
              <a:t>Information</a:t>
            </a:r>
            <a:r>
              <a:rPr lang="en-US" i="1" baseline="0" dirty="0" smtClean="0"/>
              <a:t> is Beautiful.</a:t>
            </a:r>
          </a:p>
          <a:p>
            <a:endParaRPr lang="en-US" i="1" baseline="0" dirty="0" smtClean="0"/>
          </a:p>
          <a:p>
            <a:r>
              <a:rPr lang="en-US" i="1" baseline="0" dirty="0" smtClean="0"/>
              <a:t>key to note is the set of colors &amp; their order in each slice differ!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52</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Departure date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Aside from the fact that it has an interesting layout, one thing becomes scarily apparent – colors don</a:t>
            </a:r>
            <a:r>
              <a:rPr lang="fr-FR" baseline="0" dirty="0" smtClean="0"/>
              <a:t>’</a:t>
            </a:r>
            <a:r>
              <a:rPr lang="en-US" baseline="0" dirty="0" smtClean="0"/>
              <a:t>t represent the same thing for everyone. At its most basic, this means don</a:t>
            </a:r>
            <a:r>
              <a:rPr lang="fr-FR" baseline="0" dirty="0" smtClean="0"/>
              <a:t>’</a:t>
            </a:r>
            <a:r>
              <a:rPr lang="en-US" baseline="0" dirty="0" smtClean="0"/>
              <a:t>t make a button with “yes” on it green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53</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a:t>
            </a:r>
            <a:r>
              <a:rPr lang="en-US" sz="1200" kern="1200" baseline="0" dirty="0" smtClean="0">
                <a:solidFill>
                  <a:schemeClr val="tx1"/>
                </a:solidFill>
                <a:latin typeface="+mn-lt"/>
                <a:ea typeface="+mn-ea"/>
                <a:cs typeface="+mn-cs"/>
              </a:rPr>
              <a:t> thing is similar across cultures with color at its most basic level. We can separate color into “warm” and “cool” colors which have a very similar emotional response to all people as the theory is based on our innate understanding of the natural world.</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54</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Colors like yellow, orange and red and its variations are all called as warm colors. These colors are in the sunrises and sunsets, fallen leaves, fire and these colors are denoted as sensual, positive and triggering</a:t>
            </a:r>
            <a:r>
              <a:rPr lang="en-US" sz="1200" kern="120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55</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Purple, blue and green are all called the cool colors and are generally less</a:t>
            </a:r>
            <a:r>
              <a:rPr lang="en-US" sz="1200" kern="1200" baseline="0" dirty="0" smtClean="0">
                <a:solidFill>
                  <a:schemeClr val="tx1"/>
                </a:solidFill>
                <a:latin typeface="+mn-lt"/>
                <a:ea typeface="+mn-ea"/>
                <a:cs typeface="+mn-cs"/>
              </a:rPr>
              <a:t> intense </a:t>
            </a:r>
            <a:r>
              <a:rPr lang="en-US" sz="1200" kern="1200" dirty="0" smtClean="0">
                <a:solidFill>
                  <a:schemeClr val="tx1"/>
                </a:solidFill>
                <a:latin typeface="+mn-lt"/>
                <a:ea typeface="+mn-ea"/>
                <a:cs typeface="+mn-cs"/>
              </a:rPr>
              <a:t>than the warm colors. They are connected with relaxation, serenity and conservation and because of which they are associated with nature, water and night.</a:t>
            </a:r>
          </a:p>
        </p:txBody>
      </p:sp>
      <p:sp>
        <p:nvSpPr>
          <p:cNvPr id="4" name="Slide Number Placeholder 3"/>
          <p:cNvSpPr>
            <a:spLocks noGrp="1"/>
          </p:cNvSpPr>
          <p:nvPr>
            <p:ph type="sldNum" sz="quarter" idx="10"/>
          </p:nvPr>
        </p:nvSpPr>
        <p:spPr/>
        <p:txBody>
          <a:bodyPr/>
          <a:lstStyle/>
          <a:p>
            <a:fld id="{209FDB91-B962-BA42-88C3-D2DF5A2C8EAF}" type="slidenum">
              <a:rPr lang="en-US" smtClean="0"/>
              <a:t>56</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how to we pick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While my suggestion</a:t>
            </a:r>
            <a:r>
              <a:rPr lang="en-US" baseline="0" dirty="0" smtClean="0"/>
              <a:t> for beginners is to stick to one color or “monochrome” pallets, there is the odd occasion where information must have multiple colors to be distinguishable, such as in graphs. In these cases, Color harmonies are particularly useful. They involve picking a primary color and using a color wheel to determine the best colors to go along with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beginners, I suggest using these two (analogous and split-complimentary) as they are hard to get wrong and tend to work with lots of designs.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see: http://</a:t>
            </a:r>
            <a:r>
              <a:rPr lang="en-US" baseline="0" dirty="0" err="1" smtClean="0"/>
              <a:t>www.tigercolor.com</a:t>
            </a:r>
            <a:r>
              <a:rPr lang="en-US" baseline="0" dirty="0" smtClean="0"/>
              <a:t>/color-lab/color-theory/color-</a:t>
            </a:r>
            <a:r>
              <a:rPr lang="en-US" baseline="0" dirty="0" err="1" smtClean="0"/>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58</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Complimentary</a:t>
            </a:r>
            <a:r>
              <a:rPr lang="en-US" baseline="0" noProof="0" dirty="0" smtClean="0"/>
              <a:t> colors provide extreme contrast. </a:t>
            </a:r>
            <a:r>
              <a:rPr lang="en-US" sz="1200" kern="1200" dirty="0" smtClean="0">
                <a:solidFill>
                  <a:schemeClr val="tx1"/>
                </a:solidFill>
                <a:latin typeface="+mn-lt"/>
                <a:ea typeface="+mn-ea"/>
                <a:cs typeface="+mn-cs"/>
              </a:rPr>
              <a:t>This high creates a vibrant look especially when used at full saturation.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Complementary colors are tricky to use in large doses, but work well when you want something to stand out.</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Complementary colors are really bad for text.	</a:t>
            </a:r>
          </a:p>
          <a:p>
            <a:r>
              <a:rPr lang="en-US" sz="1200" kern="1200" dirty="0" smtClean="0">
                <a:solidFill>
                  <a:schemeClr val="tx1"/>
                </a:solidFill>
                <a:latin typeface="+mn-lt"/>
                <a:ea typeface="+mn-ea"/>
                <a:cs typeface="+mn-cs"/>
              </a:rPr>
              <a:t>Complementary colors are pairs of colors which, when combined, cancel each other out. This means that when combined, they produce a grey-scale color like white or black. When placed next to each other, they create the strongest contrast for those particular two colors.</a:t>
            </a:r>
          </a:p>
        </p:txBody>
      </p:sp>
      <p:sp>
        <p:nvSpPr>
          <p:cNvPr id="4" name="Slide Number Placeholder 3"/>
          <p:cNvSpPr>
            <a:spLocks noGrp="1"/>
          </p:cNvSpPr>
          <p:nvPr>
            <p:ph type="sldNum" sz="quarter" idx="10"/>
          </p:nvPr>
        </p:nvSpPr>
        <p:spPr/>
        <p:txBody>
          <a:bodyPr/>
          <a:lstStyle/>
          <a:p>
            <a:fld id="{209FDB91-B962-BA42-88C3-D2DF5A2C8EAF}" type="slidenum">
              <a:rPr lang="en-US" smtClean="0"/>
              <a:t>59</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We often</a:t>
            </a:r>
            <a:r>
              <a:rPr lang="en-US" baseline="0" noProof="0" dirty="0" smtClean="0"/>
              <a:t> use complimentary colors in children’s products and services. The high contrast makes things easier to distinguish though makes it hard to discern what is actually important.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60</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Analogous</a:t>
            </a:r>
            <a:r>
              <a:rPr lang="en-US" baseline="0" noProof="0" dirty="0" smtClean="0"/>
              <a:t> colors tend to relate closely to what we find in nature and thus are easiest on the eyes. Visual designs using these colors are always pleasant to look at yet have enough difference in color to be distinguishable in terms of priority.</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61</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smtClean="0"/>
              <a:t>BP, who propose that they are a company beyond oil choose an analogous scheme as it invokes nature. The mixture of green and yellow here, not to mention its flower like shape, is comforting and rather powerfully suggests a oil company cares about the environment.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62</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Split complimentary</a:t>
            </a:r>
            <a:r>
              <a:rPr lang="en-US" baseline="0" dirty="0" smtClean="0"/>
              <a:t> colors are often used when the elements of a design have a need for stronger need for distinction. </a:t>
            </a:r>
            <a:r>
              <a:rPr lang="en-US" sz="1200" kern="1200" dirty="0" smtClean="0">
                <a:solidFill>
                  <a:schemeClr val="tx1"/>
                </a:solidFill>
                <a:latin typeface="+mn-lt"/>
                <a:ea typeface="+mn-ea"/>
                <a:cs typeface="+mn-cs"/>
              </a:rPr>
              <a:t>This color scheme has the same strong visual contrast as the complementary color scheme, but has less tension.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63</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 date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64</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65</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Regardless of what</a:t>
            </a:r>
            <a:r>
              <a:rPr lang="en-US" baseline="0" dirty="0" smtClean="0"/>
              <a:t> color you are going to use, its always best to begin designs in gray scale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66</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high contrast of </a:t>
            </a:r>
            <a:r>
              <a:rPr lang="en-US" dirty="0" err="1" smtClean="0"/>
              <a:t>greyscale</a:t>
            </a:r>
            <a:r>
              <a:rPr lang="en-US" dirty="0" smtClean="0"/>
              <a:t> allows you to really focus</a:t>
            </a:r>
            <a:r>
              <a:rPr lang="en-US" baseline="0" dirty="0" smtClean="0"/>
              <a:t> on getting the best layout and hierarchy of elements to then be </a:t>
            </a:r>
            <a:r>
              <a:rPr lang="en-US" b="1" baseline="0" dirty="0" smtClean="0"/>
              <a:t>accented</a:t>
            </a:r>
            <a:r>
              <a:rPr lang="en-US" baseline="0" dirty="0" smtClean="0"/>
              <a:t> or </a:t>
            </a:r>
            <a:r>
              <a:rPr lang="en-US" b="1" baseline="0" dirty="0" smtClean="0"/>
              <a:t>enhanced</a:t>
            </a:r>
            <a:r>
              <a:rPr lang="en-US" baseline="0" dirty="0" smtClean="0"/>
              <a:t> with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67</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noun project is a very good example of an interface</a:t>
            </a:r>
            <a:r>
              <a:rPr lang="en-US" baseline="0" dirty="0" smtClean="0"/>
              <a:t> without any color. Here, the layout design and discovery is done so well that color is not needed at all to navigate. In fact this web interface feels to me better than many others using color</a:t>
            </a:r>
          </a:p>
          <a:p>
            <a:endParaRPr lang="en-US" baseline="0" dirty="0" smtClean="0"/>
          </a:p>
          <a:p>
            <a:r>
              <a:rPr lang="en-US" baseline="0" dirty="0" smtClean="0"/>
              <a:t>Also has good use of SMALL MULTIPLES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68</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69</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recent trend in design,</a:t>
            </a:r>
            <a:r>
              <a:rPr lang="en-US" baseline="0" dirty="0" smtClean="0"/>
              <a:t> most noticeable in things like Windows Phone and </a:t>
            </a:r>
            <a:r>
              <a:rPr lang="en-US" baseline="0" dirty="0" err="1" smtClean="0"/>
              <a:t>iOS</a:t>
            </a:r>
            <a:r>
              <a:rPr lang="en-US" baseline="0" dirty="0" smtClean="0"/>
              <a:t> is the use of the </a:t>
            </a:r>
            <a:r>
              <a:rPr lang="en-US" b="1" i="1" baseline="0" dirty="0" smtClean="0"/>
              <a:t>isolation effect</a:t>
            </a:r>
            <a:r>
              <a:rPr lang="en-US" baseline="0" dirty="0" smtClean="0"/>
              <a:t>. In this example, color harmonies are near irrelevant. These types of designs are so focused in their layouts that </a:t>
            </a:r>
            <a:r>
              <a:rPr lang="en-US" b="1" i="1" baseline="0" dirty="0" smtClean="0"/>
              <a:t>color is only used to describe an element that is “actionable”</a:t>
            </a:r>
            <a:r>
              <a:rPr lang="en-US" baseline="0" dirty="0" smtClean="0"/>
              <a:t>. It turns out that more often than not, this results in a user experience that is very easy to understand.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70</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a:t>
            </a:r>
            <a:r>
              <a:rPr lang="en-US" b="1" dirty="0" smtClean="0"/>
              <a:t>of poor color use</a:t>
            </a:r>
            <a:r>
              <a:rPr lang="en-US" dirty="0" smtClean="0"/>
              <a:t>. The</a:t>
            </a:r>
            <a:r>
              <a:rPr lang="en-US" baseline="0" dirty="0" smtClean="0"/>
              <a:t> colors </a:t>
            </a:r>
            <a:r>
              <a:rPr lang="en-US" b="1" i="1" baseline="0" dirty="0" smtClean="0"/>
              <a:t>don</a:t>
            </a:r>
            <a:r>
              <a:rPr lang="fr-FR" b="1" i="1" baseline="0" dirty="0" smtClean="0"/>
              <a:t>’</a:t>
            </a:r>
            <a:r>
              <a:rPr lang="en-US" b="1" i="1" baseline="0" dirty="0" smtClean="0"/>
              <a:t>t match to any particular task or function </a:t>
            </a:r>
            <a:r>
              <a:rPr lang="en-US" baseline="0" dirty="0" smtClean="0"/>
              <a:t>and as a result, it is near impossible to figure out what to do – and as a result, a horrible user experience perhaps more hindering than any functionality.</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71</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Luke’s </a:t>
            </a:r>
            <a:r>
              <a:rPr lang="en-US" baseline="0" dirty="0" smtClean="0"/>
              <a:t>goal was to pick a color harmony that was relaxing while only ever using 3 colors. Anything that is colored is actionable (</a:t>
            </a:r>
            <a:r>
              <a:rPr lang="en-US" baseline="0" dirty="0" err="1" smtClean="0"/>
              <a:t>tapable</a:t>
            </a:r>
            <a:r>
              <a:rPr lang="en-US" baseline="0" dirty="0" smtClean="0"/>
              <a:t>, important). Anything grey is a “passive” color and requires the user to explore this information.   The blue and purple here are ANALOGOUS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72</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ANALOGOUS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73</a:t>
            </a:fld>
            <a:endParaRPr lang="en-US" dirty="0"/>
          </a:p>
        </p:txBody>
      </p:sp>
    </p:spTree>
    <p:extLst>
      <p:ext uri="{BB962C8B-B14F-4D97-AF65-F5344CB8AC3E}">
        <p14:creationId xmlns:p14="http://schemas.microsoft.com/office/powerpoint/2010/main" val="304825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9</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tools are useful for both exploration of colors and for</a:t>
            </a:r>
            <a:r>
              <a:rPr lang="en-US" baseline="0" dirty="0" smtClean="0"/>
              <a:t> figuring out harmonies. Tools like </a:t>
            </a:r>
            <a:r>
              <a:rPr lang="en-US" baseline="0" dirty="0" err="1" smtClean="0"/>
              <a:t>photoshop</a:t>
            </a:r>
            <a:r>
              <a:rPr lang="en-US" baseline="0" dirty="0" smtClean="0"/>
              <a:t>, illustrator and most interface designers also include built-in tools for choosing color harmonies.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74</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perhaps the most difficult</a:t>
            </a:r>
            <a:r>
              <a:rPr lang="en-US" baseline="0" dirty="0" smtClean="0"/>
              <a:t> thing to achieve. It’s very easy to use templates for data graphs, websites and applications – and for the most part they do very well. The following techniques for most are difficult to do right, but when done well create interest.</a:t>
            </a:r>
          </a:p>
        </p:txBody>
      </p:sp>
      <p:sp>
        <p:nvSpPr>
          <p:cNvPr id="4" name="Slide Number Placeholder 3"/>
          <p:cNvSpPr>
            <a:spLocks noGrp="1"/>
          </p:cNvSpPr>
          <p:nvPr>
            <p:ph type="sldNum" sz="quarter" idx="10"/>
          </p:nvPr>
        </p:nvSpPr>
        <p:spPr/>
        <p:txBody>
          <a:bodyPr/>
          <a:lstStyle/>
          <a:p>
            <a:fld id="{209FDB91-B962-BA42-88C3-D2DF5A2C8EAF}" type="slidenum">
              <a:rPr lang="en-US" smtClean="0"/>
              <a:t>75</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76</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77</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diagram of what colors mean for different cultures</a:t>
            </a:r>
            <a:r>
              <a:rPr lang="en-US" baseline="0" dirty="0" smtClean="0"/>
              <a:t> and is exciting enough that no matter the subject, you want to know what it’s about. </a:t>
            </a:r>
          </a:p>
          <a:p>
            <a:endParaRPr lang="en-US" baseline="0" dirty="0" smtClean="0"/>
          </a:p>
          <a:p>
            <a:r>
              <a:rPr lang="en-US" baseline="0" dirty="0" smtClean="0"/>
              <a:t>We can create “Interest” by using non standard layouts such as circles. Here the layout itself is so interesting, that the designer has chosen to reduce the text size knowing that the reader will gladly look closer.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78</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information change dynamically</a:t>
            </a:r>
            <a:r>
              <a:rPr lang="en-US" baseline="0" dirty="0" smtClean="0"/>
              <a:t> has taken off recently and again, is difficult to do correctly. The best way for me to consider animation is to only use it to connect an input to a display of the information the input is modifying.</a:t>
            </a:r>
          </a:p>
          <a:p>
            <a:endParaRPr lang="en-US" baseline="0" dirty="0" smtClean="0"/>
          </a:p>
          <a:p>
            <a:r>
              <a:rPr lang="en-US" baseline="0" dirty="0" smtClean="0"/>
              <a:t>This connects to a usability principle that will be discussed in the next lecture “Heuristic Evaluation” where information that adapts instantly gratifies the user that the system is working for them, not against them.</a:t>
            </a:r>
          </a:p>
        </p:txBody>
      </p:sp>
      <p:sp>
        <p:nvSpPr>
          <p:cNvPr id="4" name="Slide Number Placeholder 3"/>
          <p:cNvSpPr>
            <a:spLocks noGrp="1"/>
          </p:cNvSpPr>
          <p:nvPr>
            <p:ph type="sldNum" sz="quarter" idx="10"/>
          </p:nvPr>
        </p:nvSpPr>
        <p:spPr/>
        <p:txBody>
          <a:bodyPr/>
          <a:lstStyle/>
          <a:p>
            <a:fld id="{209FDB91-B962-BA42-88C3-D2DF5A2C8EAF}" type="slidenum">
              <a:rPr lang="en-US" smtClean="0"/>
              <a:t>79</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t>
            </a:r>
            <a:r>
              <a:rPr lang="en-US" dirty="0" err="1" smtClean="0"/>
              <a:t>sokanu.com</a:t>
            </a:r>
            <a:r>
              <a:rPr lang="en-US" dirty="0" smtClean="0"/>
              <a:t> , a</a:t>
            </a:r>
            <a:r>
              <a:rPr lang="en-US" baseline="0" dirty="0" smtClean="0"/>
              <a:t> website for discovering careers through simple engaging questioners.</a:t>
            </a:r>
            <a:endParaRPr lang="en-US" dirty="0" smtClean="0"/>
          </a:p>
          <a:p>
            <a:endParaRPr lang="en-US" baseline="0" dirty="0" smtClean="0"/>
          </a:p>
          <a:p>
            <a:r>
              <a:rPr lang="en-US" baseline="0" dirty="0" smtClean="0"/>
              <a:t>In this case, as you answer questions, its career suggestions theoretically get better and better. Having this information change dynamically connects the information to your interaction and is both interesting, and informative.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80</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Metaphors are perhaps one of the hardest “interesting techniques” to get right. In information graphics, metaphors are very useful however in interfaces they can often cause more confusion than success.</a:t>
            </a:r>
          </a:p>
        </p:txBody>
      </p:sp>
      <p:sp>
        <p:nvSpPr>
          <p:cNvPr id="4" name="Slide Number Placeholder 3"/>
          <p:cNvSpPr>
            <a:spLocks noGrp="1"/>
          </p:cNvSpPr>
          <p:nvPr>
            <p:ph type="sldNum" sz="quarter" idx="10"/>
          </p:nvPr>
        </p:nvSpPr>
        <p:spPr/>
        <p:txBody>
          <a:bodyPr/>
          <a:lstStyle/>
          <a:p>
            <a:fld id="{209FDB91-B962-BA42-88C3-D2DF5A2C8EAF}" type="slidenum">
              <a:rPr lang="en-US" smtClean="0"/>
              <a:t>81</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a:t>
            </a:r>
            <a:r>
              <a:rPr lang="en-US" baseline="0" dirty="0" smtClean="0"/>
              <a:t> changes in global emissions of CO2 and uses the metaphor of clouds of smoke coming out of a factory</a:t>
            </a:r>
          </a:p>
          <a:p>
            <a:endParaRPr lang="en-US" baseline="0" dirty="0" smtClean="0"/>
          </a:p>
          <a:p>
            <a:r>
              <a:rPr lang="en-US" dirty="0" smtClean="0"/>
              <a:t>http://</a:t>
            </a:r>
            <a:r>
              <a:rPr lang="en-US" dirty="0" err="1" smtClean="0"/>
              <a:t>awesome.good.is</a:t>
            </a:r>
            <a:r>
              <a:rPr lang="en-US" dirty="0" smtClean="0"/>
              <a:t>/transparency/web/0911/</a:t>
            </a:r>
            <a:r>
              <a:rPr lang="en-US" dirty="0" err="1" smtClean="0"/>
              <a:t>globalemissions</a:t>
            </a:r>
            <a:r>
              <a:rPr lang="en-US" dirty="0" smtClean="0"/>
              <a:t>/</a:t>
            </a:r>
            <a:r>
              <a:rPr lang="en-US" dirty="0" err="1" smtClean="0"/>
              <a:t>flat.html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82</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have discussed now what may seem is an overwhelming amount of techniques designers use all the time. </a:t>
            </a:r>
            <a:br>
              <a:rPr lang="en-US" baseline="0" dirty="0" smtClean="0"/>
            </a:b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how it should seem – Overwhelming. It is exactly the way customers will feel if they see too many being used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Again we are brought back to the number one skill – Balance.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hardest part is knowing what to remove and the only way to really get a good feel for these techniques is to practice with them repetitively.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83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hours with 5 minute break (a bit slow – faster at Stanford). Could add a video about design?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10</a:t>
            </a:fld>
            <a:endParaRPr lang="en-US" dirty="0"/>
          </a:p>
        </p:txBody>
      </p:sp>
    </p:spTree>
    <p:extLst>
      <p:ext uri="{BB962C8B-B14F-4D97-AF65-F5344CB8AC3E}">
        <p14:creationId xmlns:p14="http://schemas.microsoft.com/office/powerpoint/2010/main" val="42194174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84</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85</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86</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Daisy disk for mac</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87</a:t>
            </a:fld>
            <a:endParaRPr lang="en-US"/>
          </a:p>
        </p:txBody>
      </p:sp>
    </p:spTree>
    <p:extLst>
      <p:ext uri="{BB962C8B-B14F-4D97-AF65-F5344CB8AC3E}">
        <p14:creationId xmlns:p14="http://schemas.microsoft.com/office/powerpoint/2010/main" val="22282154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5A8BA536-0F3B-43BC-81CB-E86E8081A887}" type="slidenum">
              <a:rPr lang="en-US" sz="1200" b="0">
                <a:solidFill>
                  <a:schemeClr val="tx1"/>
                </a:solidFill>
                <a:latin typeface="Times New Roman" pitchFamily="18" charset="0"/>
              </a:rPr>
              <a:pPr eaLnBrk="1" hangingPunct="1"/>
              <a:t>88</a:t>
            </a:fld>
            <a:endParaRPr lang="en-US" sz="1200" b="0">
              <a:solidFill>
                <a:schemeClr val="tx1"/>
              </a:solidFill>
              <a:latin typeface="Times New Roman" pitchFamily="18" charset="0"/>
            </a:endParaRPr>
          </a:p>
        </p:txBody>
      </p:sp>
      <p:sp>
        <p:nvSpPr>
          <p:cNvPr id="120834" name="Rectangle 2"/>
          <p:cNvSpPr>
            <a:spLocks noGrp="1" noRot="1" noChangeAspect="1" noChangeArrowheads="1" noTextEdit="1"/>
          </p:cNvSpPr>
          <p:nvPr>
            <p:ph type="sldImg"/>
          </p:nvPr>
        </p:nvSpPr>
        <p:spPr>
          <a:xfrm>
            <a:off x="1266825" y="727075"/>
            <a:ext cx="4781550" cy="3586163"/>
          </a:xfrm>
          <a:ln w="12700" cap="flat">
            <a:solidFill>
              <a:schemeClr val="tx1"/>
            </a:solidFill>
          </a:ln>
        </p:spPr>
      </p:sp>
      <p:sp>
        <p:nvSpPr>
          <p:cNvPr id="120835" name="Rectangle 3"/>
          <p:cNvSpPr>
            <a:spLocks noGrp="1" noChangeArrowheads="1"/>
          </p:cNvSpPr>
          <p:nvPr>
            <p:ph type="body" idx="1"/>
          </p:nvPr>
        </p:nvSpPr>
        <p:spPr>
          <a:xfrm>
            <a:off x="974144" y="4560899"/>
            <a:ext cx="5366914" cy="4317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03" tIns="50341" rIns="99003" bIns="50341"/>
          <a:lstStyle/>
          <a:p>
            <a:pPr defTabSz="1004493">
              <a:spcBef>
                <a:spcPct val="0"/>
              </a:spcBef>
            </a:pPr>
            <a:endParaRPr lang="en-US" sz="2600">
              <a:ea typeface="ＭＳ Ｐゴシック" pitchFamily="34" charset="-128"/>
            </a:endParaRPr>
          </a:p>
        </p:txBody>
      </p:sp>
    </p:spTree>
    <p:extLst>
      <p:ext uri="{BB962C8B-B14F-4D97-AF65-F5344CB8AC3E}">
        <p14:creationId xmlns:p14="http://schemas.microsoft.com/office/powerpoint/2010/main" val="6945632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96D4F1F8-7D9F-47FC-821A-DF9F1A189149}" type="slidenum">
              <a:rPr lang="en-US" sz="1200" b="0">
                <a:solidFill>
                  <a:schemeClr val="tx1"/>
                </a:solidFill>
                <a:latin typeface="Times New Roman" pitchFamily="18" charset="0"/>
              </a:rPr>
              <a:pPr eaLnBrk="1" hangingPunct="1"/>
              <a:t>89</a:t>
            </a:fld>
            <a:endParaRPr lang="en-US" sz="1200" b="0">
              <a:solidFill>
                <a:schemeClr val="tx1"/>
              </a:solidFill>
              <a:latin typeface="Times New Roman" pitchFamily="18"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8663657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85E0F1E4-6BDB-42A1-96B2-1817603F25B7}" type="slidenum">
              <a:rPr lang="en-US" sz="1200" b="0">
                <a:solidFill>
                  <a:schemeClr val="tx1"/>
                </a:solidFill>
                <a:latin typeface="Times New Roman" pitchFamily="18" charset="0"/>
              </a:rPr>
              <a:pPr eaLnBrk="1" hangingPunct="1"/>
              <a:t>90</a:t>
            </a:fld>
            <a:endParaRPr lang="en-US" sz="1200" b="0">
              <a:solidFill>
                <a:schemeClr val="tx1"/>
              </a:solidFill>
              <a:latin typeface="Times New Roman" pitchFamily="18"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2924522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91</a:t>
            </a:fld>
            <a:endParaRPr lang="en-US" sz="1000"/>
          </a:p>
        </p:txBody>
      </p:sp>
      <p:sp>
        <p:nvSpPr>
          <p:cNvPr id="138242" name="Rectangle 2"/>
          <p:cNvSpPr>
            <a:spLocks noGrp="1" noRot="1" noChangeAspect="1" noChangeArrowheads="1" noTextEdit="1"/>
          </p:cNvSpPr>
          <p:nvPr>
            <p:ph type="sldImg"/>
          </p:nvPr>
        </p:nvSpPr>
        <p:spPr>
          <a:ln cap="flat"/>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2727927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0907BC-8163-0647-8410-6BDA1CE8CAF4}" type="slidenum">
              <a:rPr lang="en-US" sz="1000"/>
              <a:pPr/>
              <a:t>11</a:t>
            </a:fld>
            <a:endParaRPr lang="en-US" sz="1000"/>
          </a:p>
        </p:txBody>
      </p:sp>
      <p:sp>
        <p:nvSpPr>
          <p:cNvPr id="80898" name="Rectangle 2"/>
          <p:cNvSpPr>
            <a:spLocks noGrp="1" noRot="1" noChangeAspect="1" noChangeArrowheads="1" noTextEdit="1"/>
          </p:cNvSpPr>
          <p:nvPr>
            <p:ph type="sldImg"/>
          </p:nvPr>
        </p:nvSpPr>
        <p:spPr>
          <a:ln cap="flat"/>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382431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753998" y="2102662"/>
            <a:ext cx="8077200" cy="1143000"/>
          </a:xfrm>
        </p:spPr>
        <p:txBody>
          <a:bodyPr/>
          <a:lstStyle>
            <a:lvl1pPr>
              <a:defRPr>
                <a:solidFill>
                  <a:srgbClr val="5A5A5A"/>
                </a:solidFill>
              </a:defRPr>
            </a:lvl1pPr>
          </a:lstStyle>
          <a:p>
            <a:r>
              <a:rPr lang="en-US" smtClean="0"/>
              <a:t>Click to edit Master title style</a:t>
            </a:r>
            <a:endParaRPr lang="en-US" dirty="0"/>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Summer 2015</a:t>
            </a:r>
          </a:p>
        </p:txBody>
      </p:sp>
      <p:sp>
        <p:nvSpPr>
          <p:cNvPr id="8" name="Rectangle 2"/>
          <p:cNvSpPr txBox="1">
            <a:spLocks noChangeArrowheads="1"/>
          </p:cNvSpPr>
          <p:nvPr/>
        </p:nvSpPr>
        <p:spPr bwMode="auto">
          <a:xfrm>
            <a:off x="36068" y="0"/>
            <a:ext cx="9107931" cy="409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1600" dirty="0" err="1" smtClean="0"/>
              <a:t>dT+UX</a:t>
            </a:r>
            <a:r>
              <a:rPr lang="en-US" sz="1600" dirty="0" smtClean="0"/>
              <a:t>:</a:t>
            </a:r>
            <a:r>
              <a:rPr lang="en-US" sz="1600" baseline="0" dirty="0" smtClean="0"/>
              <a:t> DESIGN THINKING FOR USER EXPERIENCE </a:t>
            </a:r>
            <a:r>
              <a:rPr lang="en-US" sz="1600" dirty="0" smtClean="0"/>
              <a:t>DESIGN +</a:t>
            </a:r>
            <a:r>
              <a:rPr lang="en-US" sz="1600" baseline="0" dirty="0" smtClean="0"/>
              <a:t> PROTOTYPING + EVALUATION</a:t>
            </a:r>
            <a:endParaRPr lang="en-US" sz="1600" dirty="0"/>
          </a:p>
        </p:txBody>
      </p:sp>
    </p:spTree>
    <p:extLst>
      <p:ext uri="{BB962C8B-B14F-4D97-AF65-F5344CB8AC3E}">
        <p14:creationId xmlns:p14="http://schemas.microsoft.com/office/powerpoint/2010/main" val="2804547785"/>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dirty="0"/>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0551033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dirty="0"/>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36667297"/>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11"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3850388676"/>
      </p:ext>
    </p:extLst>
  </p:cSld>
  <p:clrMapOvr>
    <a:masterClrMapping/>
  </p:clrMapOvr>
  <p:transition>
    <p:dissolv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11"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1039694534"/>
      </p:ext>
    </p:extLst>
  </p:cSld>
  <p:clrMapOvr>
    <a:masterClrMapping/>
  </p:clrMapOvr>
  <p:transition>
    <p:dissolv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35183307"/>
      </p:ext>
    </p:extLst>
  </p:cSld>
  <p:clrMapOvr>
    <a:masterClrMapping/>
  </p:clrMapOvr>
  <p:transition>
    <p:dissolv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2085757"/>
      </p:ext>
    </p:extLst>
  </p:cSld>
  <p:clrMapOvr>
    <a:masterClrMapping/>
  </p:clrMapOvr>
  <p:transition>
    <p:dissolv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13"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737063232"/>
      </p:ext>
    </p:extLst>
  </p:cSld>
  <p:clrMapOvr>
    <a:masterClrMapping/>
  </p:clrMapOvr>
  <p:transition>
    <p:dissolv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0386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xfrm>
            <a:off x="0" y="6553200"/>
            <a:ext cx="1905000" cy="457200"/>
          </a:xfrm>
          <a:ln/>
        </p:spPr>
        <p:txBody>
          <a:bodyPr/>
          <a:lstStyle>
            <a:lvl1pPr>
              <a:defRPr/>
            </a:lvl1pPr>
          </a:lstStyle>
          <a:p>
            <a:pPr>
              <a:defRPr/>
            </a:pPr>
            <a:r>
              <a:rPr lang="en-US" smtClean="0"/>
              <a:t>October 27, 2015</a:t>
            </a:r>
            <a:endParaRPr lang="en-US" dirty="0"/>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dt+UX: Design Thinking for User Experience Design, Prototyping &amp; Evaluation</a:t>
            </a:r>
            <a:endParaRPr lang="en-US" dirty="0"/>
          </a:p>
        </p:txBody>
      </p:sp>
      <p:sp>
        <p:nvSpPr>
          <p:cNvPr id="11"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1914148"/>
      </p:ext>
    </p:extLst>
  </p:cSld>
  <p:clrMapOvr>
    <a:masterClrMapping/>
  </p:clrMapOvr>
  <p:transition>
    <p:dissolv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830997"/>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Cornell Tech</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753998" y="2102662"/>
            <a:ext cx="8077200" cy="1143000"/>
          </a:xfrm>
        </p:spPr>
        <p:txBody>
          <a:bodyPr/>
          <a:lstStyle>
            <a:lvl1pPr>
              <a:defRPr lang="en-US" sz="3700" b="0" i="0" dirty="0" smtClean="0">
                <a:solidFill>
                  <a:srgbClr val="6D6D6D"/>
                </a:solidFill>
                <a:latin typeface="Helvetica Light"/>
                <a:ea typeface="ＭＳ Ｐゴシック" charset="0"/>
                <a:cs typeface="Helvetica Light"/>
              </a:defRPr>
            </a:lvl1pPr>
          </a:lstStyle>
          <a:p>
            <a:r>
              <a:rPr lang="en-US" dirty="0" smtClean="0"/>
              <a:t>Click to edit Master title style</a:t>
            </a:r>
            <a:endParaRPr lang="en-US" dirty="0"/>
          </a:p>
        </p:txBody>
      </p:sp>
      <p:sp>
        <p:nvSpPr>
          <p:cNvPr id="8" name="Rectangle 2"/>
          <p:cNvSpPr txBox="1">
            <a:spLocks noChangeArrowheads="1"/>
          </p:cNvSpPr>
          <p:nvPr/>
        </p:nvSpPr>
        <p:spPr bwMode="auto">
          <a:xfrm>
            <a:off x="36068" y="0"/>
            <a:ext cx="9184131" cy="409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dirty="0" smtClean="0"/>
              <a:t>HCI+D: USER INTERFACE DESIGN +</a:t>
            </a:r>
            <a:r>
              <a:rPr lang="en-US" sz="2000" baseline="0" dirty="0" smtClean="0"/>
              <a:t> PROTOTYPING + EVALUATION</a:t>
            </a:r>
            <a:endParaRPr lang="en-US" sz="2000" dirty="0"/>
          </a:p>
        </p:txBody>
      </p:sp>
      <p:sp>
        <p:nvSpPr>
          <p:cNvPr id="10" name="Text Box 3"/>
          <p:cNvSpPr txBox="1">
            <a:spLocks noChangeArrowheads="1"/>
          </p:cNvSpPr>
          <p:nvPr userDrawn="1"/>
        </p:nvSpPr>
        <p:spPr bwMode="auto">
          <a:xfrm>
            <a:off x="762000" y="5036403"/>
            <a:ext cx="6019800" cy="830997"/>
          </a:xfrm>
          <a:prstGeom prst="rect">
            <a:avLst/>
          </a:prstGeom>
          <a:noFill/>
          <a:ln w="9525">
            <a:noFill/>
            <a:miter lim="800000"/>
            <a:headEnd/>
            <a:tailEnd/>
          </a:ln>
          <a:effectLst/>
        </p:spPr>
        <p:txBody>
          <a:bodyPr wrap="square">
            <a:spAutoFit/>
          </a:bodyPr>
          <a:lstStyle/>
          <a:p>
            <a:pPr algn="l">
              <a:defRPr/>
            </a:pPr>
            <a:r>
              <a:rPr lang="en-US" dirty="0" smtClean="0">
                <a:solidFill>
                  <a:srgbClr val="6D6D6D"/>
                </a:solidFill>
                <a:latin typeface="Helvetica"/>
                <a:ea typeface="+mn-ea"/>
                <a:cs typeface="Helvetica"/>
              </a:rPr>
              <a:t>INFO</a:t>
            </a:r>
            <a:r>
              <a:rPr lang="en-US" baseline="0" dirty="0" smtClean="0">
                <a:solidFill>
                  <a:srgbClr val="6D6D6D"/>
                </a:solidFill>
                <a:latin typeface="Helvetica"/>
                <a:ea typeface="+mn-ea"/>
                <a:cs typeface="Helvetica"/>
              </a:rPr>
              <a:t> </a:t>
            </a:r>
            <a:r>
              <a:rPr lang="en-US" dirty="0" smtClean="0">
                <a:solidFill>
                  <a:srgbClr val="6D6D6D"/>
                </a:solidFill>
                <a:latin typeface="Helvetica"/>
                <a:ea typeface="+mn-ea"/>
                <a:cs typeface="Helvetica"/>
              </a:rPr>
              <a:t>6410</a:t>
            </a:r>
            <a:br>
              <a:rPr lang="en-US" dirty="0" smtClean="0">
                <a:solidFill>
                  <a:srgbClr val="6D6D6D"/>
                </a:solidFill>
                <a:latin typeface="Helvetica"/>
                <a:ea typeface="+mn-ea"/>
                <a:cs typeface="Helvetica"/>
              </a:rPr>
            </a:br>
            <a:r>
              <a:rPr lang="en-US" dirty="0" smtClean="0">
                <a:solidFill>
                  <a:srgbClr val="6D6D6D"/>
                </a:solidFill>
                <a:latin typeface="Helvetica"/>
                <a:ea typeface="+mn-ea"/>
                <a:cs typeface="Helvetica"/>
              </a:rPr>
              <a:t>Spring 2014</a:t>
            </a:r>
            <a:endParaRPr lang="en-US" dirty="0">
              <a:solidFill>
                <a:srgbClr val="6D6D6D"/>
              </a:solidFill>
              <a:latin typeface="Helvetica"/>
              <a:ea typeface="+mn-ea"/>
              <a:cs typeface="Helvetica"/>
            </a:endParaRPr>
          </a:p>
        </p:txBody>
      </p:sp>
    </p:spTree>
    <p:extLst>
      <p:ext uri="{BB962C8B-B14F-4D97-AF65-F5344CB8AC3E}">
        <p14:creationId xmlns:p14="http://schemas.microsoft.com/office/powerpoint/2010/main" val="1058361247"/>
      </p:ext>
    </p:extLst>
  </p:cSld>
  <p:clrMapOvr>
    <a:masterClrMapping/>
  </p:clrMapOvr>
  <p:transition>
    <p:dissolv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Footer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
        <p:nvSpPr>
          <p:cNvPr id="6" name="Title 1"/>
          <p:cNvSpPr>
            <a:spLocks noGrp="1"/>
          </p:cNvSpPr>
          <p:nvPr>
            <p:ph type="title"/>
          </p:nvPr>
        </p:nvSpPr>
        <p:spPr>
          <a:xfrm>
            <a:off x="352430" y="0"/>
            <a:ext cx="8664575" cy="1143000"/>
          </a:xfrm>
        </p:spPr>
        <p:txBody>
          <a:bodyPr/>
          <a:lstStyle>
            <a:lvl1pPr>
              <a:defRPr>
                <a:solidFill>
                  <a:schemeClr val="bg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43789759"/>
      </p:ext>
    </p:extLst>
  </p:cSld>
  <p:clrMapOvr>
    <a:masterClrMapping/>
  </p:clrMapOvr>
  <p:transition>
    <p:dissolv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October 27,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6" name="Rectangle 7"/>
          <p:cNvSpPr>
            <a:spLocks noGrp="1" noChangeArrowheads="1"/>
          </p:cNvSpPr>
          <p:nvPr>
            <p:ph type="sldNum" sz="quarter" idx="12"/>
          </p:nvPr>
        </p:nvSpPr>
        <p:spPr>
          <a:xfrm>
            <a:off x="8151813" y="6553201"/>
            <a:ext cx="990600" cy="457200"/>
          </a:xfrm>
          <a:ln/>
        </p:spPr>
        <p:txBody>
          <a:bodyPr/>
          <a:lstStyle>
            <a:lvl1pPr>
              <a:defRPr/>
            </a:lvl1pPr>
          </a:lstStyle>
          <a:p>
            <a:pPr>
              <a:defRPr/>
            </a:pPr>
            <a:fld id="{D71D7C31-5DB5-47AD-AB94-4B6B5EAB431F}"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09870162"/>
      </p:ext>
    </p:extLst>
  </p:cSld>
  <p:clrMapOvr>
    <a:masterClrMapping/>
  </p:clrMapOvr>
  <p:transition>
    <p:dissolv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hasCustomPrompt="1"/>
          </p:nvPr>
        </p:nvSpPr>
        <p:spPr>
          <a:xfrm>
            <a:off x="753998" y="2102662"/>
            <a:ext cx="8077200" cy="1143000"/>
          </a:xfrm>
        </p:spPr>
        <p:txBody>
          <a:bodyPr/>
          <a:lstStyle>
            <a:lvl1pPr>
              <a:defRPr>
                <a:solidFill>
                  <a:srgbClr val="5A5A5A"/>
                </a:solidFill>
              </a:defRPr>
            </a:lvl1pPr>
          </a:lstStyle>
          <a:p>
            <a:r>
              <a:rPr lang="en-US" dirty="0" smtClean="0"/>
              <a:t>TITLE</a:t>
            </a:r>
            <a:endParaRPr lang="en-US" dirty="0"/>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Autumn 2015</a:t>
            </a:r>
          </a:p>
        </p:txBody>
      </p:sp>
      <p:sp>
        <p:nvSpPr>
          <p:cNvPr id="8" name="Rectangle 2"/>
          <p:cNvSpPr txBox="1">
            <a:spLocks noChangeArrowheads="1"/>
          </p:cNvSpPr>
          <p:nvPr/>
        </p:nvSpPr>
        <p:spPr bwMode="auto">
          <a:xfrm>
            <a:off x="1182029" y="34740"/>
            <a:ext cx="8023884" cy="409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1500" baseline="0" dirty="0" smtClean="0"/>
              <a:t>DESIGN THINKING FOR USER EXPERIENCE </a:t>
            </a:r>
            <a:r>
              <a:rPr lang="en-US" sz="1500" dirty="0" smtClean="0"/>
              <a:t>DESIGN +</a:t>
            </a:r>
            <a:r>
              <a:rPr lang="en-US" sz="1500" baseline="0" dirty="0" smtClean="0"/>
              <a:t> PROTOTYPING + EVALUATION</a:t>
            </a:r>
            <a:endParaRPr lang="en-US" sz="1500" dirty="0"/>
          </a:p>
        </p:txBody>
      </p:sp>
      <p:pic>
        <p:nvPicPr>
          <p:cNvPr id="2" name="Picture 1" descr="dt+ux.ai"/>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6561" y="-339692"/>
            <a:ext cx="1539417" cy="1154563"/>
          </a:xfrm>
          <a:prstGeom prst="rect">
            <a:avLst/>
          </a:prstGeom>
        </p:spPr>
      </p:pic>
      <p:sp>
        <p:nvSpPr>
          <p:cNvPr id="10" name="Shape 309"/>
          <p:cNvSpPr/>
          <p:nvPr/>
        </p:nvSpPr>
        <p:spPr>
          <a:xfrm>
            <a:off x="8955692"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1" name="Shape 310"/>
          <p:cNvSpPr/>
          <p:nvPr/>
        </p:nvSpPr>
        <p:spPr>
          <a:xfrm rot="16200000">
            <a:off x="-114157"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2" name="Shape 311"/>
          <p:cNvSpPr/>
          <p:nvPr/>
        </p:nvSpPr>
        <p:spPr>
          <a:xfrm rot="10800000">
            <a:off x="-67292"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3" name="Shape 312"/>
          <p:cNvSpPr/>
          <p:nvPr/>
        </p:nvSpPr>
        <p:spPr>
          <a:xfrm rot="5400000">
            <a:off x="8947674"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Tree>
    <p:extLst>
      <p:ext uri="{BB962C8B-B14F-4D97-AF65-F5344CB8AC3E}">
        <p14:creationId xmlns:p14="http://schemas.microsoft.com/office/powerpoint/2010/main" val="636008836"/>
      </p:ext>
    </p:extLst>
  </p:cSld>
  <p:clrMapOvr>
    <a:masterClrMapping/>
  </p:clrMapOvr>
  <p:transition>
    <p:dissolv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October 27,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775227760"/>
      </p:ext>
    </p:extLst>
  </p:cSld>
  <p:clrMapOvr>
    <a:masterClrMapping/>
  </p:clrMapOvr>
  <p:transition>
    <p:dissolv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dirty="0"/>
          </a:p>
        </p:txBody>
      </p:sp>
    </p:spTree>
    <p:extLst>
      <p:ext uri="{BB962C8B-B14F-4D97-AF65-F5344CB8AC3E}">
        <p14:creationId xmlns:p14="http://schemas.microsoft.com/office/powerpoint/2010/main" val="3541496320"/>
      </p:ext>
    </p:extLst>
  </p:cSld>
  <p:clrMapOvr>
    <a:masterClrMapping/>
  </p:clrMapOvr>
  <p:transition>
    <p:dissolv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dirty="0"/>
          </a:p>
        </p:txBody>
      </p:sp>
    </p:spTree>
    <p:extLst>
      <p:ext uri="{BB962C8B-B14F-4D97-AF65-F5344CB8AC3E}">
        <p14:creationId xmlns:p14="http://schemas.microsoft.com/office/powerpoint/2010/main" val="1022918349"/>
      </p:ext>
    </p:extLst>
  </p:cSld>
  <p:clrMapOvr>
    <a:masterClrMapping/>
  </p:clrMapOvr>
  <p:transition>
    <p:dissolv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dirty="0"/>
          </a:p>
        </p:txBody>
      </p:sp>
    </p:spTree>
    <p:extLst>
      <p:ext uri="{BB962C8B-B14F-4D97-AF65-F5344CB8AC3E}">
        <p14:creationId xmlns:p14="http://schemas.microsoft.com/office/powerpoint/2010/main" val="1425910808"/>
      </p:ext>
    </p:extLst>
  </p:cSld>
  <p:clrMapOvr>
    <a:masterClrMapping/>
  </p:clrMapOvr>
  <p:transition>
    <p:dissolv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smtClean="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451325568"/>
      </p:ext>
    </p:extLst>
  </p:cSld>
  <p:clrMapOvr>
    <a:masterClrMapping/>
  </p:clrMapOvr>
  <p:transition>
    <p:dissolv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dirty="0"/>
          </a:p>
        </p:txBody>
      </p:sp>
    </p:spTree>
    <p:extLst>
      <p:ext uri="{BB962C8B-B14F-4D97-AF65-F5344CB8AC3E}">
        <p14:creationId xmlns:p14="http://schemas.microsoft.com/office/powerpoint/2010/main" val="480625967"/>
      </p:ext>
    </p:extLst>
  </p:cSld>
  <p:clrMapOvr>
    <a:masterClrMapping/>
  </p:clrMapOvr>
  <p:transition>
    <p:dissolv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dirty="0"/>
          </a:p>
        </p:txBody>
      </p:sp>
    </p:spTree>
    <p:extLst>
      <p:ext uri="{BB962C8B-B14F-4D97-AF65-F5344CB8AC3E}">
        <p14:creationId xmlns:p14="http://schemas.microsoft.com/office/powerpoint/2010/main" val="28713061"/>
      </p:ext>
    </p:extLst>
  </p:cSld>
  <p:clrMapOvr>
    <a:masterClrMapping/>
  </p:clrMapOvr>
  <p:transition>
    <p:dissolv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dirty="0"/>
          </a:p>
        </p:txBody>
      </p:sp>
    </p:spTree>
    <p:extLst>
      <p:ext uri="{BB962C8B-B14F-4D97-AF65-F5344CB8AC3E}">
        <p14:creationId xmlns:p14="http://schemas.microsoft.com/office/powerpoint/2010/main" val="3377789461"/>
      </p:ext>
    </p:extLst>
  </p:cSld>
  <p:clrMapOvr>
    <a:masterClrMapping/>
  </p:clrMapOvr>
  <p:transition>
    <p:dissolv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dirty="0"/>
          </a:p>
        </p:txBody>
      </p:sp>
    </p:spTree>
    <p:extLst>
      <p:ext uri="{BB962C8B-B14F-4D97-AF65-F5344CB8AC3E}">
        <p14:creationId xmlns:p14="http://schemas.microsoft.com/office/powerpoint/2010/main" val="4225151533"/>
      </p:ext>
    </p:extLst>
  </p:cSld>
  <p:clrMapOvr>
    <a:masterClrMapping/>
  </p:clrMapOvr>
  <p:transition>
    <p:dissolv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3132390"/>
      </p:ext>
    </p:extLst>
  </p:cSld>
  <p:clrMapOvr>
    <a:masterClrMapping/>
  </p:clrMapOvr>
  <p:transition>
    <p:dissolv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1496077570"/>
      </p:ext>
    </p:extLst>
  </p:cSld>
  <p:clrMapOvr>
    <a:masterClrMapping/>
  </p:clrMapOvr>
  <p:transition>
    <p:dissolv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815343704"/>
      </p:ext>
    </p:extLst>
  </p:cSld>
  <p:clrMapOvr>
    <a:masterClrMapping/>
  </p:clrMapOvr>
  <p:transition>
    <p:dissolv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dirty="0"/>
          </a:p>
        </p:txBody>
      </p:sp>
    </p:spTree>
    <p:extLst>
      <p:ext uri="{BB962C8B-B14F-4D97-AF65-F5344CB8AC3E}">
        <p14:creationId xmlns:p14="http://schemas.microsoft.com/office/powerpoint/2010/main" val="254081184"/>
      </p:ext>
    </p:extLst>
  </p:cSld>
  <p:clrMapOvr>
    <a:masterClrMapping/>
  </p:clrMapOvr>
  <p:transition>
    <p:dissolv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2825805401"/>
      </p:ext>
    </p:extLst>
  </p:cSld>
  <p:clrMapOvr>
    <a:masterClrMapping/>
  </p:clrMapOvr>
  <p:transition>
    <p:dissolv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3510971485"/>
      </p:ext>
    </p:extLst>
  </p:cSld>
  <p:clrMapOvr>
    <a:masterClrMapping/>
  </p:clrMapOvr>
  <p:transition>
    <p:dissolv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70729621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385763" y="2281237"/>
            <a:ext cx="8385175" cy="1116013"/>
          </a:xfrm>
          <a:prstGeom prst="rect">
            <a:avLst/>
          </a:prstGeom>
        </p:spPr>
        <p:txBody>
          <a:bodyPr/>
          <a:lstStyle>
            <a:lvl1pPr algn="ctr">
              <a:defRPr sz="8800"/>
            </a:lvl1pPr>
          </a:lstStyle>
          <a:p>
            <a:pPr lvl="0">
              <a:defRPr sz="1800">
                <a:solidFill>
                  <a:srgbClr val="000000"/>
                </a:solidFill>
                <a:uFillTx/>
              </a:defRPr>
            </a:pPr>
            <a:r>
              <a:rPr lang="en-US" sz="8800" smtClean="0">
                <a:solidFill>
                  <a:srgbClr val="FFFFFF"/>
                </a:solidFill>
                <a:uFill>
                  <a:solidFill>
                    <a:srgbClr val="FFFFFF"/>
                  </a:solidFill>
                </a:uFill>
              </a:rPr>
              <a:t>Click to edit Master title style</a:t>
            </a:r>
            <a:endParaRPr sz="8800">
              <a:solidFill>
                <a:srgbClr val="FFFFFF"/>
              </a:solidFill>
              <a:uFill>
                <a:solidFill>
                  <a:srgbClr val="FFFFFF"/>
                </a:solidFill>
              </a:uFill>
            </a:endParaRPr>
          </a:p>
        </p:txBody>
      </p:sp>
    </p:spTree>
    <p:extLst>
      <p:ext uri="{BB962C8B-B14F-4D97-AF65-F5344CB8AC3E}">
        <p14:creationId xmlns:p14="http://schemas.microsoft.com/office/powerpoint/2010/main" val="3186907074"/>
      </p:ext>
    </p:extLst>
  </p:cSld>
  <p:clrMapOvr>
    <a:masterClrMapping/>
  </p:clrMapOvr>
  <p:transition spd="med"/>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4000" smtClean="0">
                <a:solidFill>
                  <a:srgbClr val="FFFFFF"/>
                </a:solidFill>
                <a:uFill>
                  <a:solidFill>
                    <a:srgbClr val="FFFFFF"/>
                  </a:solidFill>
                </a:uFill>
              </a:rPr>
              <a:t>Click to edit Master title style</a:t>
            </a:r>
            <a:endParaRPr sz="4000">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336" indent="-92309">
              <a:spcBef>
                <a:spcPts val="485"/>
              </a:spcBef>
              <a:defRPr sz="2300"/>
            </a:lvl2pPr>
            <a:lvl3pPr marL="457440" indent="-71796">
              <a:spcBef>
                <a:spcPts val="404"/>
              </a:spcBef>
              <a:defRPr sz="2100"/>
            </a:lvl3pPr>
            <a:lvl4pPr marL="642058" indent="-71796">
              <a:spcBef>
                <a:spcPts val="323"/>
              </a:spcBef>
              <a:defRPr sz="1700"/>
            </a:lvl4pPr>
            <a:lvl5pPr marL="826675" indent="-71796">
              <a:spcBef>
                <a:spcPts val="323"/>
              </a:spcBef>
              <a:defRPr sz="1700"/>
            </a:lvl5pPr>
          </a:lstStyle>
          <a:p>
            <a:pPr lvl="0">
              <a:defRPr sz="1800">
                <a:solidFill>
                  <a:srgbClr val="000000"/>
                </a:solidFill>
                <a:uFillTx/>
              </a:defRPr>
            </a:pPr>
            <a:r>
              <a:rPr lang="en-US" sz="2700" smtClean="0">
                <a:solidFill>
                  <a:srgbClr val="FFFFFF"/>
                </a:solidFill>
                <a:uFill>
                  <a:solidFill>
                    <a:srgbClr val="FFFFFF"/>
                  </a:solidFill>
                </a:uFill>
              </a:rPr>
              <a:t>Click to edit Master text styles</a:t>
            </a:r>
          </a:p>
          <a:p>
            <a:pPr lvl="1">
              <a:defRPr sz="1800">
                <a:solidFill>
                  <a:srgbClr val="000000"/>
                </a:solidFill>
                <a:uFillTx/>
              </a:defRPr>
            </a:pPr>
            <a:r>
              <a:rPr lang="en-US" sz="2700" smtClean="0">
                <a:solidFill>
                  <a:srgbClr val="FFFFFF"/>
                </a:solidFill>
                <a:uFill>
                  <a:solidFill>
                    <a:srgbClr val="FFFFFF"/>
                  </a:solidFill>
                </a:uFill>
              </a:rPr>
              <a:t>Second level</a:t>
            </a:r>
          </a:p>
          <a:p>
            <a:pPr lvl="2">
              <a:defRPr sz="1800">
                <a:solidFill>
                  <a:srgbClr val="000000"/>
                </a:solidFill>
                <a:uFillTx/>
              </a:defRPr>
            </a:pPr>
            <a:r>
              <a:rPr lang="en-US" sz="2700" smtClean="0">
                <a:solidFill>
                  <a:srgbClr val="FFFFFF"/>
                </a:solidFill>
                <a:uFill>
                  <a:solidFill>
                    <a:srgbClr val="FFFFFF"/>
                  </a:solidFill>
                </a:uFill>
              </a:rPr>
              <a:t>Third level</a:t>
            </a:r>
          </a:p>
          <a:p>
            <a:pPr lvl="3">
              <a:defRPr sz="1800">
                <a:solidFill>
                  <a:srgbClr val="000000"/>
                </a:solidFill>
                <a:uFillTx/>
              </a:defRPr>
            </a:pPr>
            <a:r>
              <a:rPr lang="en-US" sz="2700" smtClean="0">
                <a:solidFill>
                  <a:srgbClr val="FFFFFF"/>
                </a:solidFill>
                <a:uFill>
                  <a:solidFill>
                    <a:srgbClr val="FFFFFF"/>
                  </a:solidFill>
                </a:uFill>
              </a:rPr>
              <a:t>Fourth level</a:t>
            </a:r>
          </a:p>
          <a:p>
            <a:pPr lvl="4">
              <a:defRPr sz="1800">
                <a:solidFill>
                  <a:srgbClr val="000000"/>
                </a:solidFill>
                <a:uFillTx/>
              </a:defRPr>
            </a:pPr>
            <a:r>
              <a:rPr lang="en-US" sz="2700" smtClean="0">
                <a:solidFill>
                  <a:srgbClr val="FFFFFF"/>
                </a:solidFill>
                <a:uFill>
                  <a:solidFill>
                    <a:srgbClr val="FFFFFF"/>
                  </a:solidFill>
                </a:uFill>
              </a:rPr>
              <a:t>Fifth level</a:t>
            </a:r>
            <a:endParaRPr sz="1700">
              <a:solidFill>
                <a:srgbClr val="FFFFFF"/>
              </a:solidFill>
              <a:uFill>
                <a:solidFill>
                  <a:srgbClr val="FFFFFF"/>
                </a:solidFill>
              </a:uFill>
            </a:endParaRPr>
          </a:p>
        </p:txBody>
      </p:sp>
    </p:spTree>
    <p:extLst>
      <p:ext uri="{BB962C8B-B14F-4D97-AF65-F5344CB8AC3E}">
        <p14:creationId xmlns:p14="http://schemas.microsoft.com/office/powerpoint/2010/main" val="2431258617"/>
      </p:ext>
    </p:extLst>
  </p:cSld>
  <p:clrMapOvr>
    <a:masterClrMapping/>
  </p:clrMapOvr>
  <p:transition spd="med"/>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3810000" cy="4724400"/>
          </a:xfrm>
        </p:spPr>
        <p:txBody>
          <a:bodyPr/>
          <a:lstStyle/>
          <a:p>
            <a:pPr lvl="0"/>
            <a:r>
              <a:rPr lang="en-US" noProof="0" smtClean="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846341669"/>
      </p:ext>
    </p:extLst>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Footer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
        <p:nvSpPr>
          <p:cNvPr id="6" name="Title 1"/>
          <p:cNvSpPr>
            <a:spLocks noGrp="1"/>
          </p:cNvSpPr>
          <p:nvPr>
            <p:ph type="title"/>
          </p:nvPr>
        </p:nvSpPr>
        <p:spPr>
          <a:xfrm>
            <a:off x="352430" y="0"/>
            <a:ext cx="8664575" cy="1143000"/>
          </a:xfrm>
        </p:spPr>
        <p:txBody>
          <a:bodyPr/>
          <a:lstStyle>
            <a:lvl1pPr>
              <a:defRPr>
                <a:solidFill>
                  <a:schemeClr val="bg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35169576"/>
      </p:ext>
    </p:extLst>
  </p:cSld>
  <p:clrMapOvr>
    <a:masterClrMapping/>
  </p:clrMapOvr>
  <p:transition>
    <p:dissolv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12"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2371879256"/>
      </p:ext>
    </p:extLst>
  </p:cSld>
  <p:clrMapOvr>
    <a:masterClrMapping/>
  </p:clrMapOvr>
  <p:transitio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753998" y="2102662"/>
            <a:ext cx="8077200" cy="1143000"/>
          </a:xfrm>
        </p:spPr>
        <p:txBody>
          <a:bodyPr/>
          <a:lstStyle>
            <a:lvl1pPr>
              <a:defRPr>
                <a:solidFill>
                  <a:srgbClr val="5A5A5A"/>
                </a:solidFill>
              </a:defRPr>
            </a:lvl1pPr>
          </a:lstStyle>
          <a:p>
            <a:r>
              <a:rPr lang="en-US" smtClean="0"/>
              <a:t>Click to edit Master title style</a:t>
            </a:r>
            <a:endParaRPr lang="en-US" dirty="0"/>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Autumn 2014</a:t>
            </a:r>
          </a:p>
        </p:txBody>
      </p:sp>
      <p:sp>
        <p:nvSpPr>
          <p:cNvPr id="8" name="Rectangle 2"/>
          <p:cNvSpPr txBox="1">
            <a:spLocks noChangeArrowheads="1"/>
          </p:cNvSpPr>
          <p:nvPr/>
        </p:nvSpPr>
        <p:spPr bwMode="auto">
          <a:xfrm>
            <a:off x="36069" y="0"/>
            <a:ext cx="8894980" cy="409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dirty="0" smtClean="0"/>
              <a:t>HCI+D: USER INTERFACE DESIGN +</a:t>
            </a:r>
            <a:r>
              <a:rPr lang="en-US" sz="2000" baseline="0" dirty="0" smtClean="0"/>
              <a:t> PROTOTYPING + EVALUATION</a:t>
            </a:r>
            <a:endParaRPr lang="en-US" sz="2000" dirty="0"/>
          </a:p>
        </p:txBody>
      </p:sp>
    </p:spTree>
    <p:extLst>
      <p:ext uri="{BB962C8B-B14F-4D97-AF65-F5344CB8AC3E}">
        <p14:creationId xmlns:p14="http://schemas.microsoft.com/office/powerpoint/2010/main" val="1308426869"/>
      </p:ext>
    </p:extLst>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October 27,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6" name="Rectangle 7"/>
          <p:cNvSpPr>
            <a:spLocks noGrp="1" noChangeArrowheads="1"/>
          </p:cNvSpPr>
          <p:nvPr>
            <p:ph type="sldNum" sz="quarter" idx="12"/>
          </p:nvPr>
        </p:nvSpPr>
        <p:spPr>
          <a:xfrm>
            <a:off x="8151813" y="6553201"/>
            <a:ext cx="990600" cy="457200"/>
          </a:xfrm>
          <a:ln/>
        </p:spPr>
        <p:txBody>
          <a:bodyPr/>
          <a:lstStyle>
            <a:lvl1pPr>
              <a:defRPr/>
            </a:lvl1pPr>
          </a:lstStyle>
          <a:p>
            <a:pPr>
              <a:defRPr/>
            </a:pPr>
            <a:fld id="{8E9FF1F2-2FD6-4CBC-B383-9C36401B53E0}" type="slidenum">
              <a:rPr lang="en-US" smtClean="0"/>
              <a:pPr>
                <a:defRPr/>
              </a:pPr>
              <a:t>‹#›</a:t>
            </a:fld>
            <a:endParaRPr lang="en-US"/>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04418570"/>
      </p:ext>
    </p:extLst>
  </p:cSld>
  <p:clrMapOvr>
    <a:masterClrMapping/>
  </p:clrMapOvr>
  <p:transition>
    <p:dissolv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8171475"/>
      </p:ext>
    </p:extLst>
  </p:cSld>
  <p:clrMapOvr>
    <a:masterClrMapping/>
  </p:clrMapOvr>
  <p:transition>
    <p:dissolv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AE25EF4-DF58-49AF-B8FC-B382283B807A}" type="slidenum">
              <a:rPr lang="en-US" smtClean="0"/>
              <a:pPr>
                <a:defRPr/>
              </a:pPr>
              <a:t>‹#›</a:t>
            </a:fld>
            <a:endParaRPr lang="en-US"/>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13524323"/>
      </p:ext>
    </p:extLst>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A06466EB-1692-41F1-9778-D5D492F3199F}" type="slidenum">
              <a:rPr lang="en-US" smtClean="0"/>
              <a:pPr>
                <a:defRPr/>
              </a:pPr>
              <a:t>‹#›</a:t>
            </a:fld>
            <a:endParaRPr lang="en-US"/>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98493091"/>
      </p:ext>
    </p:extLst>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F7F6018-563C-48E0-B78B-E6CFD3838D0A}" type="slidenum">
              <a:rPr lang="en-US" smtClean="0"/>
              <a:pPr>
                <a:defRPr/>
              </a:pPr>
              <a:t>‹#›</a:t>
            </a:fld>
            <a:endParaRPr lang="en-US"/>
          </a:p>
        </p:txBody>
      </p:sp>
      <p:sp>
        <p:nvSpPr>
          <p:cNvPr id="6" name="Rectangle 5"/>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67098631"/>
      </p:ext>
    </p:extLst>
  </p:cSld>
  <p:clrMapOvr>
    <a:masterClrMapping/>
  </p:clrMapOvr>
  <p:transition>
    <p:dissolv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smtClean="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a:pPr/>
              <a:t>‹#›</a:t>
            </a:fld>
            <a:endParaRPr lang="en-US"/>
          </a:p>
        </p:txBody>
      </p:sp>
    </p:spTree>
    <p:extLst>
      <p:ext uri="{BB962C8B-B14F-4D97-AF65-F5344CB8AC3E}">
        <p14:creationId xmlns:p14="http://schemas.microsoft.com/office/powerpoint/2010/main" val="2857504211"/>
      </p:ext>
    </p:extLst>
  </p:cSld>
  <p:clrMapOvr>
    <a:masterClrMapping/>
  </p:clrMapOvr>
  <p:transition>
    <p:dissolv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5877D72-AAB1-4F66-980F-06FFAAF5FB94}" type="slidenum">
              <a:rPr lang="en-US" smtClean="0"/>
              <a:pPr>
                <a:defRPr/>
              </a:pPr>
              <a:t>‹#›</a:t>
            </a:fld>
            <a:endParaRPr lang="en-US"/>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52546769"/>
      </p:ext>
    </p:extLst>
  </p:cSld>
  <p:clrMapOvr>
    <a:masterClrMapping/>
  </p:clrMapOvr>
  <p:transition>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16D6FCB-9FA8-4C10-BF1C-B6A1FFE96AA5}" type="slidenum">
              <a:rPr lang="en-US" smtClean="0"/>
              <a:pPr>
                <a:defRPr/>
              </a:pPr>
              <a:t>‹#›</a:t>
            </a:fld>
            <a:endParaRPr lang="en-US"/>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67497506"/>
      </p:ext>
    </p:extLst>
  </p:cSld>
  <p:clrMapOvr>
    <a:masterClrMapping/>
  </p:clrMapOvr>
  <p:transition>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42D07EA-6EE5-452F-8442-40C2196E104C}" type="slidenum">
              <a:rPr lang="en-US" smtClean="0"/>
              <a:pPr>
                <a:defRPr/>
              </a:pPr>
              <a:t>‹#›</a:t>
            </a:fld>
            <a:endParaRPr lang="en-US"/>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74650079"/>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dirty="0"/>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10299624"/>
      </p:ext>
    </p:extLst>
  </p:cSld>
  <p:clrMapOvr>
    <a:masterClrMapping/>
  </p:clrMapOvr>
  <p:transition>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0F2A3CF-7585-4891-BE4D-A041616BCD83}" type="slidenum">
              <a:rPr lang="en-US" smtClean="0"/>
              <a:pPr>
                <a:defRPr/>
              </a:pPr>
              <a:t>‹#›</a:t>
            </a:fld>
            <a:endParaRPr lang="en-US"/>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76191993"/>
      </p:ext>
    </p:extLst>
  </p:cSld>
  <p:clrMapOvr>
    <a:masterClrMapping/>
  </p:clrMapOvr>
  <p:transition>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393ED28-6736-45DB-8425-5DDB4DCD86E6}" type="slidenum">
              <a:rPr lang="en-US" smtClean="0"/>
              <a:pPr>
                <a:defRPr/>
              </a:pPr>
              <a:t>‹#›</a:t>
            </a:fld>
            <a:endParaRPr lang="en-US"/>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74543903"/>
      </p:ext>
    </p:extLst>
  </p:cSld>
  <p:clrMapOvr>
    <a:masterClrMapping/>
  </p:clrMapOvr>
  <p:transition>
    <p:dissolv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79831543"/>
      </p:ext>
    </p:extLst>
  </p:cSld>
  <p:clrMapOvr>
    <a:masterClrMapping/>
  </p:clrMapOvr>
  <p:transition>
    <p:dissolv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94200033"/>
      </p:ext>
    </p:extLst>
  </p:cSld>
  <p:clrMapOvr>
    <a:masterClrMapping/>
  </p:clrMapOvr>
  <p:transition>
    <p:dissolv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47118272"/>
      </p:ext>
    </p:extLst>
  </p:cSld>
  <p:clrMapOvr>
    <a:masterClrMapping/>
  </p:clrMapOvr>
  <p:transition>
    <p:dissolv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7910260"/>
      </p:ext>
    </p:extLst>
  </p:cSld>
  <p:clrMapOvr>
    <a:masterClrMapping/>
  </p:clrMapOvr>
  <p:transition>
    <p:dissolv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6" name="Slide Number Placeholder 5"/>
          <p:cNvSpPr>
            <a:spLocks noGrp="1"/>
          </p:cNvSpPr>
          <p:nvPr>
            <p:ph type="sldNum" sz="quarter" idx="12"/>
          </p:nvPr>
        </p:nvSpPr>
        <p:spPr/>
        <p:txBody>
          <a:body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194427156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52430" y="0"/>
            <a:ext cx="8664575"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4144807327"/>
      </p:ext>
    </p:extLst>
  </p:cSld>
  <p:clrMapOvr>
    <a:masterClrMapping/>
  </p:clrMapOvr>
  <p:transition>
    <p:dissolv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reserve="1">
  <p:cSld name="Title an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5896142"/>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600200"/>
            <a:ext cx="3810000" cy="4724400"/>
          </a:xfrm>
        </p:spPr>
        <p:txBody>
          <a:bodyPr/>
          <a:lstStyle/>
          <a:p>
            <a:pPr lvl="0"/>
            <a:r>
              <a:rPr lang="en-US" noProof="0" smtClean="0"/>
              <a:t>Click icon to add online image</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48434532"/>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2561377"/>
      </p:ext>
    </p:extLst>
  </p:cSld>
  <p:clrMapOvr>
    <a:masterClrMapping/>
  </p:clrMapOvr>
  <p:transition>
    <p:dissolv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3810000" cy="4724400"/>
          </a:xfrm>
        </p:spPr>
        <p:txBody>
          <a:bodyPr/>
          <a:lstStyle/>
          <a:p>
            <a:pPr lvl="0"/>
            <a:r>
              <a:rPr lang="en-US" noProof="0" smtClean="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FC98B6F-7E4B-4F1F-B235-ABB3DF05858E}" type="slidenum">
              <a:rPr lang="en-US" smtClean="0"/>
              <a:pPr>
                <a:defRPr/>
              </a:pPr>
              <a:t>‹#›</a:t>
            </a:fld>
            <a:endParaRPr lang="en-US"/>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30570466"/>
      </p:ext>
    </p:extLst>
  </p:cSld>
  <p:clrMapOvr>
    <a:masterClrMapping/>
  </p:clrMapOvr>
  <p:transition>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Only - no footers">
    <p:spTree>
      <p:nvGrpSpPr>
        <p:cNvPr id="1" name=""/>
        <p:cNvGrpSpPr/>
        <p:nvPr/>
      </p:nvGrpSpPr>
      <p:grpSpPr>
        <a:xfrm>
          <a:off x="0" y="0"/>
          <a:ext cx="0" cy="0"/>
          <a:chOff x="0" y="0"/>
          <a:chExt cx="0" cy="0"/>
        </a:xfrm>
      </p:grpSpPr>
      <p:sp>
        <p:nvSpPr>
          <p:cNvPr id="6" name="Title 1"/>
          <p:cNvSpPr>
            <a:spLocks noGrp="1"/>
          </p:cNvSpPr>
          <p:nvPr>
            <p:ph type="title"/>
          </p:nvPr>
        </p:nvSpPr>
        <p:spPr>
          <a:xfrm>
            <a:off x="352430" y="0"/>
            <a:ext cx="8664575"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3553642537"/>
      </p:ext>
    </p:extLst>
  </p:cSld>
  <p:clrMapOvr>
    <a:masterClrMapping/>
  </p:clrMapOvr>
  <p:transition>
    <p:dissolv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0386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CB720C9-A298-40C9-A580-C86AFEE64EEB}" type="slidenum">
              <a:rPr lang="en-US"/>
              <a:pPr>
                <a:defRPr/>
              </a:pPr>
              <a:t>‹#›</a:t>
            </a:fld>
            <a:endParaRPr lang="en-US"/>
          </a:p>
        </p:txBody>
      </p:sp>
    </p:spTree>
    <p:extLst>
      <p:ext uri="{BB962C8B-B14F-4D97-AF65-F5344CB8AC3E}">
        <p14:creationId xmlns:p14="http://schemas.microsoft.com/office/powerpoint/2010/main" val="3491368221"/>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smtClean="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a:pPr/>
              <a:t>‹#›</a:t>
            </a:fld>
            <a:endParaRPr lang="en-US"/>
          </a:p>
        </p:txBody>
      </p:sp>
    </p:spTree>
    <p:extLst>
      <p:ext uri="{BB962C8B-B14F-4D97-AF65-F5344CB8AC3E}">
        <p14:creationId xmlns:p14="http://schemas.microsoft.com/office/powerpoint/2010/main" val="192089334"/>
      </p:ext>
    </p:extLst>
  </p:cSld>
  <p:clrMapOvr>
    <a:masterClrMapping/>
  </p:clrMapOvr>
  <p:transition>
    <p:dissolv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7531117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27,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5"/>
          <p:cNvSpPr txBox="1">
            <a:spLocks noChangeArrowheads="1"/>
          </p:cNvSpPr>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10/22/2012</a:t>
            </a:r>
            <a:endParaRPr lang="en-US" dirty="0"/>
          </a:p>
        </p:txBody>
      </p:sp>
      <p:sp>
        <p:nvSpPr>
          <p:cNvPr id="11" name="Rectangle 6"/>
          <p:cNvSpPr txBox="1">
            <a:spLocks noChangeArrowheads="1"/>
          </p:cNvSpPr>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mtClean="0"/>
              <a:t>CSE 440: User Interface Design, Prototyping, &amp; Evaluation</a:t>
            </a:r>
            <a:endParaRPr lang="en-US" dirty="0"/>
          </a:p>
        </p:txBody>
      </p:sp>
    </p:spTree>
    <p:extLst>
      <p:ext uri="{BB962C8B-B14F-4D97-AF65-F5344CB8AC3E}">
        <p14:creationId xmlns:p14="http://schemas.microsoft.com/office/powerpoint/2010/main" val="347188454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image" Target="../media/image1.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October 27, 2015</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7171" name="Rectangle 3"/>
          <p:cNvSpPr>
            <a:spLocks noGrp="1" noChangeArrowheads="1"/>
          </p:cNvSpPr>
          <p:nvPr>
            <p:ph type="title"/>
          </p:nvPr>
        </p:nvSpPr>
        <p:spPr bwMode="auto">
          <a:xfrm>
            <a:off x="479425" y="0"/>
            <a:ext cx="86645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Lst>
  <p:transition>
    <p:dissolve/>
  </p:transition>
  <p:timing>
    <p:tnLst>
      <p:par>
        <p:cTn id="1" dur="indefinite" restart="never" nodeType="tmRoot"/>
      </p:par>
    </p:tnLst>
  </p:timing>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2"/>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0" y="6527202"/>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71" name="Rectangle 3"/>
          <p:cNvSpPr>
            <a:spLocks noGrp="1" noChangeArrowheads="1"/>
          </p:cNvSpPr>
          <p:nvPr>
            <p:ph type="title"/>
          </p:nvPr>
        </p:nvSpPr>
        <p:spPr bwMode="auto">
          <a:xfrm>
            <a:off x="479425" y="0"/>
            <a:ext cx="86645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October 27, 2015</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7" name="Shape 309"/>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8" name="Shape 310"/>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9" name="Shape 311"/>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0" name="Shape 312"/>
          <p:cNvSpPr/>
          <p:nvPr/>
        </p:nvSpPr>
        <p:spPr>
          <a:xfrm rot="5400000">
            <a:off x="8942492"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2" name="Rectangle 11"/>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4541258"/>
      </p:ext>
    </p:extLst>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Lst>
  <p:transition>
    <p:dissolve/>
  </p:transition>
  <p:timing>
    <p:tnLst>
      <p:par>
        <p:cTn id="1" dur="indefinite" restart="never" nodeType="tmRoot"/>
      </p:par>
    </p:tnLst>
  </p:timing>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5"/>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479425" y="0"/>
            <a:ext cx="86645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October 27, 2015</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dt+UX: Design Thinking for User Experience Design, Prototyping &amp; Evaluation</a:t>
            </a:r>
            <a:endParaRPr lang="en-US"/>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99306037"/>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Lst>
  <p:transition>
    <p:dissolve/>
  </p:transition>
  <p:timing>
    <p:tnLst>
      <p:par>
        <p:cTn id="1" dur="indefinite" restart="never" nodeType="tmRoot"/>
      </p:par>
    </p:tnLst>
  </p:timing>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hyperlink" Target="http://www.jensondesign.com/1+1=3.pdf" TargetMode="Externa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8.gif"/><Relationship Id="rId3" Type="http://schemas.openxmlformats.org/officeDocument/2006/relationships/image" Target="../media/image48.gif"/><Relationship Id="rId7" Type="http://schemas.openxmlformats.org/officeDocument/2006/relationships/image" Target="../media/image52.gif"/><Relationship Id="rId12" Type="http://schemas.openxmlformats.org/officeDocument/2006/relationships/image" Target="../media/image57.gif"/><Relationship Id="rId2" Type="http://schemas.openxmlformats.org/officeDocument/2006/relationships/notesSlide" Target="../notesSlides/notesSlide54.xml"/><Relationship Id="rId1" Type="http://schemas.openxmlformats.org/officeDocument/2006/relationships/slideLayout" Target="../slideLayouts/slideLayout21.xml"/><Relationship Id="rId6" Type="http://schemas.openxmlformats.org/officeDocument/2006/relationships/image" Target="../media/image51.gif"/><Relationship Id="rId11" Type="http://schemas.openxmlformats.org/officeDocument/2006/relationships/image" Target="../media/image56.gif"/><Relationship Id="rId5" Type="http://schemas.openxmlformats.org/officeDocument/2006/relationships/image" Target="../media/image50.gif"/><Relationship Id="rId15" Type="http://schemas.openxmlformats.org/officeDocument/2006/relationships/image" Target="../media/image60.png"/><Relationship Id="rId10" Type="http://schemas.openxmlformats.org/officeDocument/2006/relationships/image" Target="../media/image55.gif"/><Relationship Id="rId4" Type="http://schemas.openxmlformats.org/officeDocument/2006/relationships/image" Target="../media/image49.gif"/><Relationship Id="rId9" Type="http://schemas.openxmlformats.org/officeDocument/2006/relationships/image" Target="../media/image54.gif"/><Relationship Id="rId14" Type="http://schemas.openxmlformats.org/officeDocument/2006/relationships/image" Target="../media/image59.gif"/></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1.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21.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2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hyperlink" Target="http://colorschemedesigner.com/" TargetMode="External"/><Relationship Id="rId2" Type="http://schemas.openxmlformats.org/officeDocument/2006/relationships/notesSlide" Target="../notesSlides/notesSlide70.xml"/><Relationship Id="rId1" Type="http://schemas.openxmlformats.org/officeDocument/2006/relationships/slideLayout" Target="../slideLayouts/slideLayout21.xml"/><Relationship Id="rId5" Type="http://schemas.openxmlformats.org/officeDocument/2006/relationships/hyperlink" Target="http://www.colourlovers.com" TargetMode="External"/><Relationship Id="rId4" Type="http://schemas.openxmlformats.org/officeDocument/2006/relationships/hyperlink" Target="http://kuler.adobe.com/"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25.xml"/><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2.xml"/><Relationship Id="rId1" Type="http://schemas.openxmlformats.org/officeDocument/2006/relationships/slideLayout" Target="../slideLayouts/slideLayout25.xml"/><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3.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hyperlink" Target="http://www.useit.com/articles/how-to-conduct-a-heuristic-evaluation/" TargetMode="External"/><Relationship Id="rId2" Type="http://schemas.openxmlformats.org/officeDocument/2006/relationships/notesSlide" Target="../notesSlides/notesSlide87.xml"/><Relationship Id="rId1" Type="http://schemas.openxmlformats.org/officeDocument/2006/relationships/slideLayout" Target="../slideLayouts/slideLayout21.xml"/><Relationship Id="rId4" Type="http://schemas.openxmlformats.org/officeDocument/2006/relationships/hyperlink" Target="https://drive.google.com/file/d/0BweiB6wu4sBaN2tfZGxKb2tuOTg/view?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Visual Information Design</a:t>
            </a:r>
            <a:endParaRPr lang="en-US" dirty="0"/>
          </a:p>
        </p:txBody>
      </p:sp>
      <p:sp>
        <p:nvSpPr>
          <p:cNvPr id="3" name="Text Box 3"/>
          <p:cNvSpPr txBox="1">
            <a:spLocks noChangeArrowheads="1"/>
          </p:cNvSpPr>
          <p:nvPr/>
        </p:nvSpPr>
        <p:spPr bwMode="auto">
          <a:xfrm>
            <a:off x="762000" y="5820026"/>
            <a:ext cx="6400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October 27, 2015</a:t>
            </a:r>
          </a:p>
        </p:txBody>
      </p:sp>
      <p:sp>
        <p:nvSpPr>
          <p:cNvPr id="4" name="TextBox 3"/>
          <p:cNvSpPr txBox="1"/>
          <p:nvPr/>
        </p:nvSpPr>
        <p:spPr>
          <a:xfrm>
            <a:off x="762000" y="6341180"/>
            <a:ext cx="7058343" cy="369332"/>
          </a:xfrm>
          <a:prstGeom prst="rect">
            <a:avLst/>
          </a:prstGeom>
          <a:noFill/>
        </p:spPr>
        <p:txBody>
          <a:bodyPr wrap="none" rtlCol="0">
            <a:spAutoFit/>
          </a:bodyPr>
          <a:lstStyle/>
          <a:p>
            <a:r>
              <a:rPr lang="en-US" sz="1800" dirty="0" smtClean="0">
                <a:solidFill>
                  <a:schemeClr val="bg2">
                    <a:lumMod val="75000"/>
                  </a:schemeClr>
                </a:solidFill>
                <a:latin typeface="Helvetica"/>
                <a:cs typeface="Helvetica"/>
              </a:rPr>
              <a:t>* Based on slides by Luke Vink, Scott Klemmer, and James Landay</a:t>
            </a:r>
            <a:endParaRPr lang="en-US" sz="1800" dirty="0">
              <a:solidFill>
                <a:schemeClr val="bg2">
                  <a:lumMod val="75000"/>
                </a:schemeClr>
              </a:solidFill>
              <a:latin typeface="Helvetica"/>
              <a:cs typeface="Helvetica"/>
            </a:endParaRPr>
          </a:p>
        </p:txBody>
      </p:sp>
    </p:spTree>
    <p:extLst>
      <p:ext uri="{BB962C8B-B14F-4D97-AF65-F5344CB8AC3E}">
        <p14:creationId xmlns:p14="http://schemas.microsoft.com/office/powerpoint/2010/main" val="23571059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Visual Information Design</a:t>
            </a:r>
            <a:endParaRPr lang="en-US" dirty="0"/>
          </a:p>
        </p:txBody>
      </p:sp>
      <p:sp>
        <p:nvSpPr>
          <p:cNvPr id="3" name="Text Box 3"/>
          <p:cNvSpPr txBox="1">
            <a:spLocks noChangeArrowheads="1"/>
          </p:cNvSpPr>
          <p:nvPr/>
        </p:nvSpPr>
        <p:spPr bwMode="auto">
          <a:xfrm>
            <a:off x="762000" y="5820026"/>
            <a:ext cx="6400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October 27, 2015</a:t>
            </a:r>
          </a:p>
        </p:txBody>
      </p:sp>
      <p:sp>
        <p:nvSpPr>
          <p:cNvPr id="4" name="TextBox 3"/>
          <p:cNvSpPr txBox="1"/>
          <p:nvPr/>
        </p:nvSpPr>
        <p:spPr>
          <a:xfrm>
            <a:off x="762000" y="6341180"/>
            <a:ext cx="7058343" cy="369332"/>
          </a:xfrm>
          <a:prstGeom prst="rect">
            <a:avLst/>
          </a:prstGeom>
          <a:noFill/>
        </p:spPr>
        <p:txBody>
          <a:bodyPr wrap="none" rtlCol="0">
            <a:spAutoFit/>
          </a:bodyPr>
          <a:lstStyle/>
          <a:p>
            <a:r>
              <a:rPr lang="en-US" sz="1800" dirty="0" smtClean="0">
                <a:solidFill>
                  <a:schemeClr val="bg2">
                    <a:lumMod val="75000"/>
                  </a:schemeClr>
                </a:solidFill>
                <a:latin typeface="Helvetica"/>
                <a:cs typeface="Helvetica"/>
              </a:rPr>
              <a:t>* Based on slides by Luke Vink, Scott Klemmer, and James Landay</a:t>
            </a:r>
            <a:endParaRPr lang="en-US" sz="1800" dirty="0">
              <a:solidFill>
                <a:schemeClr val="bg2">
                  <a:lumMod val="75000"/>
                </a:schemeClr>
              </a:solidFill>
              <a:latin typeface="Helvetica"/>
              <a:cs typeface="Helvetica"/>
            </a:endParaRPr>
          </a:p>
        </p:txBody>
      </p:sp>
    </p:spTree>
    <p:extLst>
      <p:ext uri="{BB962C8B-B14F-4D97-AF65-F5344CB8AC3E}">
        <p14:creationId xmlns:p14="http://schemas.microsoft.com/office/powerpoint/2010/main" val="16604438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p:nvPr>
        </p:nvSpPr>
        <p:spPr/>
        <p:txBody>
          <a:bodyPr/>
          <a:lstStyle/>
          <a:p>
            <a:r>
              <a:rPr lang="en-US" dirty="0"/>
              <a:t>Outline</a:t>
            </a:r>
          </a:p>
        </p:txBody>
      </p:sp>
      <p:sp>
        <p:nvSpPr>
          <p:cNvPr id="79874" name="Rectangle 9"/>
          <p:cNvSpPr>
            <a:spLocks noGrp="1" noChangeArrowheads="1"/>
          </p:cNvSpPr>
          <p:nvPr>
            <p:ph type="body" sz="half" idx="1"/>
          </p:nvPr>
        </p:nvSpPr>
        <p:spPr>
          <a:xfrm>
            <a:off x="558077" y="1351317"/>
            <a:ext cx="8434466" cy="5053331"/>
          </a:xfrm>
        </p:spPr>
        <p:txBody>
          <a:bodyPr>
            <a:normAutofit fontScale="92500" lnSpcReduction="10000"/>
          </a:bodyPr>
          <a:lstStyle/>
          <a:p>
            <a:pPr>
              <a:lnSpc>
                <a:spcPct val="150000"/>
              </a:lnSpc>
            </a:pPr>
            <a:r>
              <a:rPr lang="en-US" dirty="0" smtClean="0"/>
              <a:t>Review of Human Abilities</a:t>
            </a:r>
          </a:p>
          <a:p>
            <a:pPr>
              <a:lnSpc>
                <a:spcPct val="150000"/>
              </a:lnSpc>
            </a:pPr>
            <a:r>
              <a:rPr lang="en-US" dirty="0" smtClean="0"/>
              <a:t>Good Form</a:t>
            </a:r>
          </a:p>
          <a:p>
            <a:pPr lvl="1">
              <a:lnSpc>
                <a:spcPct val="150000"/>
              </a:lnSpc>
            </a:pPr>
            <a:r>
              <a:rPr lang="en-US" sz="2600" dirty="0" smtClean="0"/>
              <a:t>layout, proximity, small multiples, space, grids &amp; icons </a:t>
            </a:r>
          </a:p>
          <a:p>
            <a:pPr>
              <a:lnSpc>
                <a:spcPct val="150000"/>
              </a:lnSpc>
            </a:pPr>
            <a:r>
              <a:rPr lang="en-US" dirty="0" smtClean="0"/>
              <a:t>Mid-quarter Feedback</a:t>
            </a:r>
          </a:p>
          <a:p>
            <a:pPr>
              <a:lnSpc>
                <a:spcPct val="150000"/>
              </a:lnSpc>
            </a:pPr>
            <a:r>
              <a:rPr lang="en-US" dirty="0" smtClean="0"/>
              <a:t>Team Break</a:t>
            </a:r>
          </a:p>
          <a:p>
            <a:pPr>
              <a:lnSpc>
                <a:spcPct val="150000"/>
              </a:lnSpc>
            </a:pPr>
            <a:r>
              <a:rPr lang="en-US" dirty="0" smtClean="0"/>
              <a:t>Color</a:t>
            </a:r>
          </a:p>
          <a:p>
            <a:pPr>
              <a:lnSpc>
                <a:spcPct val="150000"/>
              </a:lnSpc>
            </a:pPr>
            <a:r>
              <a:rPr lang="en-US" dirty="0" smtClean="0"/>
              <a:t>Interesting Design</a:t>
            </a:r>
          </a:p>
        </p:txBody>
      </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BE6F9046-7345-B649-8343-1046AD18565B}" type="slidenum">
              <a:rPr lang="en-US" smtClean="0"/>
              <a:pPr>
                <a:defRPr/>
              </a:pPr>
              <a:t>11</a:t>
            </a:fld>
            <a:endParaRPr lang="en-US" dirty="0"/>
          </a:p>
        </p:txBody>
      </p:sp>
    </p:spTree>
    <p:extLst>
      <p:ext uri="{BB962C8B-B14F-4D97-AF65-F5344CB8AC3E}">
        <p14:creationId xmlns:p14="http://schemas.microsoft.com/office/powerpoint/2010/main" val="942814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12</a:t>
            </a:fld>
            <a:endParaRPr lang="en-US" dirty="0"/>
          </a:p>
        </p:txBody>
      </p:sp>
      <p:sp>
        <p:nvSpPr>
          <p:cNvPr id="7" name="Title 1"/>
          <p:cNvSpPr>
            <a:spLocks noGrp="1"/>
          </p:cNvSpPr>
          <p:nvPr>
            <p:ph type="title"/>
          </p:nvPr>
        </p:nvSpPr>
        <p:spPr/>
        <p:txBody>
          <a:bodyPr/>
          <a:lstStyle/>
          <a:p>
            <a:r>
              <a:rPr lang="en-US" dirty="0" smtClean="0">
                <a:solidFill>
                  <a:schemeClr val="tx2">
                    <a:lumMod val="75000"/>
                  </a:schemeClr>
                </a:solidFill>
              </a:rPr>
              <a:t>Information is Beautiful</a:t>
            </a:r>
            <a:endParaRPr lang="en-US" dirty="0">
              <a:solidFill>
                <a:schemeClr val="tx2">
                  <a:lumMod val="75000"/>
                </a:schemeClr>
              </a:solidFill>
            </a:endParaRPr>
          </a:p>
        </p:txBody>
      </p:sp>
      <p:sp>
        <p:nvSpPr>
          <p:cNvPr id="8" name="Content Placeholder 2"/>
          <p:cNvSpPr>
            <a:spLocks noGrp="1"/>
          </p:cNvSpPr>
          <p:nvPr>
            <p:ph idx="4294967295"/>
          </p:nvPr>
        </p:nvSpPr>
        <p:spPr>
          <a:xfrm>
            <a:off x="5108575" y="1285875"/>
            <a:ext cx="4035425" cy="4724400"/>
          </a:xfrm>
        </p:spPr>
        <p:txBody>
          <a:bodyPr/>
          <a:lstStyle/>
          <a:p>
            <a:pPr marL="0" indent="0">
              <a:buNone/>
            </a:pPr>
            <a:r>
              <a:rPr lang="en-US" sz="2400" dirty="0">
                <a:solidFill>
                  <a:srgbClr val="414141"/>
                </a:solidFill>
              </a:rPr>
              <a:t>A collection of intriguing visualizations that strike a balance between art and </a:t>
            </a:r>
            <a:r>
              <a:rPr lang="en-US" sz="2400" dirty="0" smtClean="0">
                <a:solidFill>
                  <a:srgbClr val="414141"/>
                </a:solidFill>
              </a:rPr>
              <a:t>data representation</a:t>
            </a:r>
            <a:endParaRPr lang="en-US" sz="2400" dirty="0">
              <a:solidFill>
                <a:srgbClr val="414141"/>
              </a:solidFill>
            </a:endParaRPr>
          </a:p>
          <a:p>
            <a:pPr marL="0" indent="0">
              <a:buNone/>
            </a:pPr>
            <a:endParaRPr lang="en-US" sz="4000" dirty="0">
              <a:solidFill>
                <a:schemeClr val="accent2"/>
              </a:solidFill>
            </a:endParaRPr>
          </a:p>
          <a:p>
            <a:pPr marL="0" indent="0">
              <a:buNone/>
            </a:pPr>
            <a:r>
              <a:rPr lang="en-US" sz="2400" dirty="0" smtClean="0">
                <a:solidFill>
                  <a:schemeClr val="bg2"/>
                </a:solidFill>
              </a:rPr>
              <a:t>David </a:t>
            </a:r>
            <a:r>
              <a:rPr lang="en-US" sz="2400" dirty="0" err="1" smtClean="0">
                <a:solidFill>
                  <a:schemeClr val="bg2"/>
                </a:solidFill>
              </a:rPr>
              <a:t>McCandless</a:t>
            </a:r>
            <a:endParaRPr lang="en-US" sz="2400" dirty="0" smtClean="0">
              <a:solidFill>
                <a:schemeClr val="bg2"/>
              </a:solidFill>
            </a:endParaRPr>
          </a:p>
          <a:p>
            <a:pPr marL="0" indent="0">
              <a:buNone/>
            </a:pPr>
            <a:endParaRPr lang="en-US" dirty="0" smtClean="0">
              <a:solidFill>
                <a:schemeClr val="accent2"/>
              </a:solidFill>
            </a:endParaRPr>
          </a:p>
          <a:p>
            <a:pPr marL="0" indent="0">
              <a:buNone/>
            </a:pPr>
            <a:endParaRPr lang="en-US" dirty="0">
              <a:solidFill>
                <a:schemeClr val="accent2"/>
              </a:solidFill>
            </a:endParaRPr>
          </a:p>
        </p:txBody>
      </p:sp>
      <p:pic>
        <p:nvPicPr>
          <p:cNvPr id="9" name="Picture 8" descr="Info_is_beautiful.jpeg"/>
          <p:cNvPicPr>
            <a:picLocks noChangeAspect="1"/>
          </p:cNvPicPr>
          <p:nvPr/>
        </p:nvPicPr>
        <p:blipFill rotWithShape="1">
          <a:blip r:embed="rId3" cstate="email">
            <a:extLst>
              <a:ext uri="{28A0092B-C50C-407E-A947-70E740481C1C}">
                <a14:useLocalDpi xmlns:a14="http://schemas.microsoft.com/office/drawing/2010/main" val="0"/>
              </a:ext>
            </a:extLst>
          </a:blip>
          <a:srcRect l="5969" t="2978" r="4307" b="6118"/>
          <a:stretch/>
        </p:blipFill>
        <p:spPr>
          <a:xfrm>
            <a:off x="442220" y="1258497"/>
            <a:ext cx="3723148" cy="4839897"/>
          </a:xfrm>
          <a:prstGeom prst="rect">
            <a:avLst/>
          </a:prstGeom>
        </p:spPr>
      </p:pic>
    </p:spTree>
    <p:extLst>
      <p:ext uri="{BB962C8B-B14F-4D97-AF65-F5344CB8AC3E}">
        <p14:creationId xmlns:p14="http://schemas.microsoft.com/office/powerpoint/2010/main" val="14110767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0"/>
            <a:ext cx="9144000" cy="6858000"/>
          </a:xfrm>
          <a:prstGeom prst="rect">
            <a:avLst/>
          </a:prstGeom>
          <a:solidFill>
            <a:srgbClr val="04192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3" name="Picture 12" descr="wilfredcastillo_tideprediction.jpe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33464" y="-1168400"/>
            <a:ext cx="20314928" cy="12992102"/>
          </a:xfrm>
          <a:prstGeom prst="rect">
            <a:avLst/>
          </a:prstGeom>
        </p:spPr>
      </p:pic>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13</a:t>
            </a:fld>
            <a:endParaRPr lang="en-US"/>
          </a:p>
        </p:txBody>
      </p:sp>
      <p:pic>
        <p:nvPicPr>
          <p:cNvPr id="5" name="Picture 4"/>
          <p:cNvPicPr>
            <a:picLocks noChangeAspect="1"/>
          </p:cNvPicPr>
          <p:nvPr/>
        </p:nvPicPr>
        <p:blipFill>
          <a:blip r:embed="rId4"/>
          <a:stretch>
            <a:fillRect/>
          </a:stretch>
        </p:blipFill>
        <p:spPr>
          <a:xfrm>
            <a:off x="-1383" y="-127042"/>
            <a:ext cx="9075034" cy="7997157"/>
          </a:xfrm>
          <a:prstGeom prst="rect">
            <a:avLst/>
          </a:prstGeom>
        </p:spPr>
      </p:pic>
      <p:sp>
        <p:nvSpPr>
          <p:cNvPr id="7" name="TextBox 6"/>
          <p:cNvSpPr txBox="1"/>
          <p:nvPr/>
        </p:nvSpPr>
        <p:spPr>
          <a:xfrm>
            <a:off x="192773" y="34020"/>
            <a:ext cx="8880877" cy="338554"/>
          </a:xfrm>
          <a:prstGeom prst="rect">
            <a:avLst/>
          </a:prstGeom>
          <a:noFill/>
        </p:spPr>
        <p:txBody>
          <a:bodyPr wrap="square" rtlCol="0">
            <a:spAutoFit/>
          </a:bodyPr>
          <a:lstStyle/>
          <a:p>
            <a:pPr defTabSz="457200" fontAlgn="auto">
              <a:spcBef>
                <a:spcPts val="0"/>
              </a:spcBef>
              <a:spcAft>
                <a:spcPts val="0"/>
              </a:spcAft>
              <a:defRPr/>
            </a:pPr>
            <a:r>
              <a:rPr lang="en-US" sz="1600" dirty="0">
                <a:solidFill>
                  <a:schemeClr val="bg2">
                    <a:lumMod val="60000"/>
                    <a:lumOff val="40000"/>
                  </a:schemeClr>
                </a:solidFill>
                <a:latin typeface="Helvetica Light"/>
                <a:cs typeface="Helvetica Light"/>
              </a:rPr>
              <a:t>Wilfred Castillo: Tide </a:t>
            </a:r>
            <a:r>
              <a:rPr lang="en-US" sz="1600" dirty="0" smtClean="0">
                <a:solidFill>
                  <a:schemeClr val="bg2">
                    <a:lumMod val="60000"/>
                    <a:lumOff val="40000"/>
                  </a:schemeClr>
                </a:solidFill>
                <a:latin typeface="Helvetica Light"/>
                <a:cs typeface="Helvetica Light"/>
              </a:rPr>
              <a:t>Prediction: http</a:t>
            </a:r>
            <a:r>
              <a:rPr lang="en-US" sz="1600" dirty="0">
                <a:solidFill>
                  <a:schemeClr val="bg2">
                    <a:lumMod val="60000"/>
                    <a:lumOff val="40000"/>
                  </a:schemeClr>
                </a:solidFill>
                <a:latin typeface="Helvetica Light"/>
                <a:cs typeface="Helvetica Light"/>
              </a:rPr>
              <a:t>://</a:t>
            </a:r>
            <a:r>
              <a:rPr lang="en-US" sz="1600" dirty="0" err="1">
                <a:solidFill>
                  <a:schemeClr val="bg2">
                    <a:lumMod val="60000"/>
                    <a:lumOff val="40000"/>
                  </a:schemeClr>
                </a:solidFill>
                <a:latin typeface="Helvetica Light"/>
                <a:cs typeface="Helvetica Light"/>
              </a:rPr>
              <a:t>www.wilfredcastillo.com</a:t>
            </a:r>
            <a:r>
              <a:rPr lang="en-US" sz="1600" dirty="0">
                <a:solidFill>
                  <a:schemeClr val="bg2">
                    <a:lumMod val="60000"/>
                    <a:lumOff val="40000"/>
                  </a:schemeClr>
                </a:solidFill>
                <a:latin typeface="Helvetica Light"/>
                <a:cs typeface="Helvetica Light"/>
              </a:rPr>
              <a:t>/Tide-</a:t>
            </a:r>
            <a:r>
              <a:rPr lang="en-US" sz="1600" dirty="0" smtClean="0">
                <a:solidFill>
                  <a:schemeClr val="bg2">
                    <a:lumMod val="60000"/>
                    <a:lumOff val="40000"/>
                  </a:schemeClr>
                </a:solidFill>
                <a:latin typeface="Helvetica Light"/>
                <a:cs typeface="Helvetica Light"/>
              </a:rPr>
              <a:t>Prediction</a:t>
            </a:r>
            <a:endParaRPr lang="en-US" sz="1600" dirty="0">
              <a:solidFill>
                <a:schemeClr val="bg2">
                  <a:lumMod val="60000"/>
                  <a:lumOff val="40000"/>
                </a:schemeClr>
              </a:solidFill>
              <a:latin typeface="Helvetica Light"/>
              <a:cs typeface="Helvetica Light"/>
            </a:endParaRPr>
          </a:p>
        </p:txBody>
      </p:sp>
    </p:spTree>
    <p:extLst>
      <p:ext uri="{BB962C8B-B14F-4D97-AF65-F5344CB8AC3E}">
        <p14:creationId xmlns:p14="http://schemas.microsoft.com/office/powerpoint/2010/main" val="7617400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accel="50000" decel="50000" fill="hold" nodeType="clickEffect">
                                  <p:stCondLst>
                                    <p:cond delay="0"/>
                                  </p:stCondLst>
                                  <p:childTnLst>
                                    <p:animScale>
                                      <p:cBhvr>
                                        <p:cTn id="10" dur="1000" fill="hold"/>
                                        <p:tgtEl>
                                          <p:spTgt spid="13"/>
                                        </p:tgtEl>
                                      </p:cBhvr>
                                      <p:by x="50000" y="50000"/>
                                    </p:animScale>
                                  </p:childTnLst>
                                </p:cTn>
                              </p:par>
                              <p:par>
                                <p:cTn id="11" presetID="0" presetClass="path" presetSubtype="0" accel="50000" decel="50000" fill="hold" nodeType="withEffect">
                                  <p:stCondLst>
                                    <p:cond delay="0"/>
                                  </p:stCondLst>
                                  <p:childTnLst>
                                    <p:animMotion origin="layout" path="M 3.33333E-6 -1.85185E-6 L 0.33611 -0.23704 " pathEditMode="relative" rAng="0" ptsTypes="AA">
                                      <p:cBhvr>
                                        <p:cTn id="12" dur="1000" fill="hold"/>
                                        <p:tgtEl>
                                          <p:spTgt spid="13"/>
                                        </p:tgtEl>
                                        <p:attrNameLst>
                                          <p:attrName>ppt_x</p:attrName>
                                          <p:attrName>ppt_y</p:attrName>
                                        </p:attrNameLst>
                                      </p:cBhvr>
                                      <p:rCtr x="16806"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5" name="Slide Number Placeholder 4"/>
          <p:cNvSpPr>
            <a:spLocks noGrp="1"/>
          </p:cNvSpPr>
          <p:nvPr>
            <p:ph type="sldNum" sz="quarter" idx="12"/>
          </p:nvPr>
        </p:nvSpPr>
        <p:spPr/>
        <p:txBody>
          <a:bodyPr/>
          <a:lstStyle/>
          <a:p>
            <a:fld id="{F2949DCA-4B18-234C-AD4E-11144FC20355}" type="slidenum">
              <a:rPr lang="en-US" smtClean="0"/>
              <a:pPr/>
              <a:t>14</a:t>
            </a:fld>
            <a:endParaRPr lang="en-US"/>
          </a:p>
        </p:txBody>
      </p:sp>
      <p:pic>
        <p:nvPicPr>
          <p:cNvPr id="7" name="Picture 6" descr="partlycloudy-05.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152" y="-410308"/>
            <a:ext cx="4962768" cy="7444154"/>
          </a:xfrm>
          <a:prstGeom prst="rect">
            <a:avLst/>
          </a:prstGeom>
        </p:spPr>
      </p:pic>
      <p:pic>
        <p:nvPicPr>
          <p:cNvPr id="4" name="Picture 3" descr="i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616" y="0"/>
            <a:ext cx="3241964" cy="6858000"/>
          </a:xfrm>
          <a:prstGeom prst="rect">
            <a:avLst/>
          </a:prstGeom>
        </p:spPr>
      </p:pic>
      <p:sp>
        <p:nvSpPr>
          <p:cNvPr id="8" name="Rectangle 7"/>
          <p:cNvSpPr/>
          <p:nvPr/>
        </p:nvSpPr>
        <p:spPr bwMode="auto">
          <a:xfrm>
            <a:off x="4552462" y="5069680"/>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TextBox 8"/>
          <p:cNvSpPr txBox="1"/>
          <p:nvPr/>
        </p:nvSpPr>
        <p:spPr>
          <a:xfrm>
            <a:off x="4711435" y="5169623"/>
            <a:ext cx="4191000" cy="1015663"/>
          </a:xfrm>
          <a:prstGeom prst="rect">
            <a:avLst/>
          </a:prstGeom>
          <a:noFill/>
        </p:spPr>
        <p:txBody>
          <a:bodyPr wrap="square" rtlCol="0">
            <a:spAutoFit/>
          </a:bodyPr>
          <a:lstStyle/>
          <a:p>
            <a:r>
              <a:rPr lang="en-US" sz="4000" dirty="0" smtClean="0">
                <a:latin typeface="Helvetica Light"/>
                <a:cs typeface="Helvetica Light"/>
              </a:rPr>
              <a:t>Partly Cloudy</a:t>
            </a:r>
          </a:p>
          <a:p>
            <a:r>
              <a:rPr lang="en-US" sz="1800" dirty="0" err="1" smtClean="0">
                <a:latin typeface="Helvetica Light"/>
                <a:cs typeface="Helvetica Light"/>
              </a:rPr>
              <a:t>iOS</a:t>
            </a:r>
            <a:r>
              <a:rPr lang="en-US" sz="1800" dirty="0" smtClean="0">
                <a:latin typeface="Helvetica Light"/>
                <a:cs typeface="Helvetica Light"/>
              </a:rPr>
              <a:t> App</a:t>
            </a:r>
            <a:endParaRPr lang="en-US" sz="1800" dirty="0">
              <a:latin typeface="Helvetica Light"/>
              <a:cs typeface="Helvetica Light"/>
            </a:endParaRPr>
          </a:p>
        </p:txBody>
      </p:sp>
    </p:spTree>
    <p:extLst>
      <p:ext uri="{BB962C8B-B14F-4D97-AF65-F5344CB8AC3E}">
        <p14:creationId xmlns:p14="http://schemas.microsoft.com/office/powerpoint/2010/main" val="38315939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15</a:t>
            </a:fld>
            <a:endParaRPr lang="en-US"/>
          </a:p>
        </p:txBody>
      </p:sp>
      <p:sp>
        <p:nvSpPr>
          <p:cNvPr id="8" name="Rectangle 7"/>
          <p:cNvSpPr/>
          <p:nvPr/>
        </p:nvSpPr>
        <p:spPr bwMode="auto">
          <a:xfrm>
            <a:off x="0" y="0"/>
            <a:ext cx="914400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684642" y="16024"/>
            <a:ext cx="7769979" cy="6608958"/>
          </a:xfrm>
          <a:prstGeom prst="rect">
            <a:avLst/>
          </a:prstGeom>
        </p:spPr>
      </p:pic>
      <p:sp>
        <p:nvSpPr>
          <p:cNvPr id="11" name="TextBox 10"/>
          <p:cNvSpPr txBox="1"/>
          <p:nvPr/>
        </p:nvSpPr>
        <p:spPr>
          <a:xfrm>
            <a:off x="74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4512461" y="6495952"/>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5" name="Group 4"/>
          <p:cNvGrpSpPr/>
          <p:nvPr/>
        </p:nvGrpSpPr>
        <p:grpSpPr>
          <a:xfrm rot="5400000">
            <a:off x="2833971" y="542328"/>
            <a:ext cx="3356980" cy="5417266"/>
            <a:chOff x="2825090" y="621570"/>
            <a:chExt cx="3356980" cy="5417266"/>
          </a:xfrm>
        </p:grpSpPr>
        <p:sp>
          <p:nvSpPr>
            <p:cNvPr id="2" name="Oval 1"/>
            <p:cNvSpPr/>
            <p:nvPr/>
          </p:nvSpPr>
          <p:spPr bwMode="auto">
            <a:xfrm>
              <a:off x="2825090" y="621570"/>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2"/>
                </a:solidFill>
                <a:effectLst/>
                <a:latin typeface="Times New Roman" pitchFamily="18" charset="0"/>
              </a:endParaRPr>
            </a:p>
          </p:txBody>
        </p:sp>
        <p:sp>
          <p:nvSpPr>
            <p:cNvPr id="7" name="Oval 6"/>
            <p:cNvSpPr/>
            <p:nvPr/>
          </p:nvSpPr>
          <p:spPr bwMode="auto">
            <a:xfrm>
              <a:off x="2825090" y="2681856"/>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2"/>
                </a:solidFill>
                <a:effectLst/>
                <a:latin typeface="Times New Roman" pitchFamily="18" charset="0"/>
              </a:endParaRPr>
            </a:p>
          </p:txBody>
        </p:sp>
      </p:grpSp>
      <p:sp>
        <p:nvSpPr>
          <p:cNvPr id="4" name="TextBox 3"/>
          <p:cNvSpPr txBox="1"/>
          <p:nvPr/>
        </p:nvSpPr>
        <p:spPr>
          <a:xfrm>
            <a:off x="3410352" y="2937930"/>
            <a:ext cx="2216726" cy="707886"/>
          </a:xfrm>
          <a:prstGeom prst="rect">
            <a:avLst/>
          </a:prstGeom>
          <a:noFill/>
        </p:spPr>
        <p:txBody>
          <a:bodyPr wrap="square" rtlCol="0">
            <a:spAutoFit/>
          </a:bodyPr>
          <a:lstStyle/>
          <a:p>
            <a:pPr algn="ctr"/>
            <a:r>
              <a:rPr lang="en-US" sz="2000" dirty="0" smtClean="0">
                <a:latin typeface="Helvetica"/>
                <a:cs typeface="Helvetica"/>
              </a:rPr>
              <a:t>How well does it work?</a:t>
            </a:r>
            <a:endParaRPr lang="en-US" sz="2000" dirty="0">
              <a:latin typeface="Helvetica"/>
              <a:cs typeface="Helvetica"/>
            </a:endParaRPr>
          </a:p>
        </p:txBody>
      </p:sp>
      <p:sp>
        <p:nvSpPr>
          <p:cNvPr id="13" name="TextBox 12"/>
          <p:cNvSpPr txBox="1"/>
          <p:nvPr/>
        </p:nvSpPr>
        <p:spPr>
          <a:xfrm>
            <a:off x="2924112" y="2937930"/>
            <a:ext cx="3189205" cy="707886"/>
          </a:xfrm>
          <a:prstGeom prst="rect">
            <a:avLst/>
          </a:prstGeom>
          <a:noFill/>
        </p:spPr>
        <p:txBody>
          <a:bodyPr wrap="square" rtlCol="0">
            <a:spAutoFit/>
          </a:bodyPr>
          <a:lstStyle/>
          <a:p>
            <a:pPr algn="ctr"/>
            <a:r>
              <a:rPr lang="en-US" sz="2000" dirty="0" smtClean="0">
                <a:latin typeface="Helvetica"/>
                <a:cs typeface="Helvetica"/>
              </a:rPr>
              <a:t>How well does it communicate?</a:t>
            </a:r>
            <a:endParaRPr lang="en-US" sz="2000" dirty="0">
              <a:latin typeface="Helvetica"/>
              <a:cs typeface="Helvetica"/>
            </a:endParaRP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5400000">
                                      <p:cBhvr>
                                        <p:cTn id="14" dur="600" fill="hold"/>
                                        <p:tgtEl>
                                          <p:spTgt spid="5"/>
                                        </p:tgtEl>
                                        <p:attrNameLst>
                                          <p:attrName>r</p:attrName>
                                        </p:attrNameLst>
                                      </p:cBhvr>
                                    </p:animRot>
                                  </p:childTnLst>
                                </p:cTn>
                              </p:par>
                              <p:par>
                                <p:cTn id="15" presetID="0" presetClass="path" presetSubtype="0" accel="50000" decel="50000" fill="hold" nodeType="withEffect">
                                  <p:stCondLst>
                                    <p:cond delay="0"/>
                                  </p:stCondLst>
                                  <p:childTnLst>
                                    <p:animMotion origin="layout" path="M -4.72222E-6 -1.48148E-6 L -4.72222E-6 0.01273 " pathEditMode="relative" rAng="0" ptsTypes="AA">
                                      <p:cBhvr>
                                        <p:cTn id="16" dur="500" fill="hold"/>
                                        <p:tgtEl>
                                          <p:spTgt spid="5"/>
                                        </p:tgtEl>
                                        <p:attrNameLst>
                                          <p:attrName>ppt_x</p:attrName>
                                          <p:attrName>ppt_y</p:attrName>
                                        </p:attrNameLst>
                                      </p:cBhvr>
                                      <p:rCtr x="0" y="625"/>
                                    </p:animMotion>
                                  </p:childTnLst>
                                </p:cTn>
                              </p:par>
                              <p:par>
                                <p:cTn id="17" presetID="10" presetClass="exit" presetSubtype="0" fill="hold" grpId="0" nodeType="withEffect">
                                  <p:stCondLst>
                                    <p:cond delay="0"/>
                                  </p:stCondLst>
                                  <p:childTnLst>
                                    <p:animEffect transition="out" filter="fade">
                                      <p:cBhvr>
                                        <p:cTn id="18" dur="300"/>
                                        <p:tgtEl>
                                          <p:spTgt spid="4"/>
                                        </p:tgtEl>
                                      </p:cBhvr>
                                    </p:animEffect>
                                    <p:set>
                                      <p:cBhvr>
                                        <p:cTn id="19" dur="1" fill="hold">
                                          <p:stCondLst>
                                            <p:cond delay="299"/>
                                          </p:stCondLst>
                                        </p:cTn>
                                        <p:tgtEl>
                                          <p:spTgt spid="4"/>
                                        </p:tgtEl>
                                        <p:attrNameLst>
                                          <p:attrName>style.visibility</p:attrName>
                                        </p:attrNameLst>
                                      </p:cBhvr>
                                      <p:to>
                                        <p:strVal val="hidden"/>
                                      </p:to>
                                    </p:set>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rs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2834" y="-159850"/>
            <a:ext cx="6863639" cy="6857543"/>
          </a:xfrm>
          <a:prstGeom prst="rect">
            <a:avLst/>
          </a:prstGeom>
          <a:effectLst>
            <a:outerShdw blurRad="95250" algn="tl" rotWithShape="0">
              <a:srgbClr val="000000">
                <a:alpha val="58000"/>
              </a:srgbClr>
            </a:outerShdw>
          </a:effectLst>
        </p:spPr>
      </p:pic>
      <p:sp>
        <p:nvSpPr>
          <p:cNvPr id="3" name="Date Placeholder 2"/>
          <p:cNvSpPr>
            <a:spLocks noGrp="1"/>
          </p:cNvSpPr>
          <p:nvPr>
            <p:ph type="dt" sz="half" idx="10"/>
          </p:nvPr>
        </p:nvSpPr>
        <p:spPr/>
        <p:txBody>
          <a:bodyPr/>
          <a:lstStyle/>
          <a:p>
            <a:pPr>
              <a:defRPr/>
            </a:pPr>
            <a:r>
              <a:rPr lang="en-US" smtClean="0"/>
              <a:t>October 27,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5" name="Slide Number Placeholder 4"/>
          <p:cNvSpPr>
            <a:spLocks noGrp="1"/>
          </p:cNvSpPr>
          <p:nvPr>
            <p:ph type="sldNum" sz="quarter" idx="12"/>
          </p:nvPr>
        </p:nvSpPr>
        <p:spPr/>
        <p:txBody>
          <a:bodyPr/>
          <a:lstStyle/>
          <a:p>
            <a:fld id="{F2949DCA-4B18-234C-AD4E-11144FC20355}" type="slidenum">
              <a:rPr lang="en-US" smtClean="0"/>
              <a:pPr/>
              <a:t>16</a:t>
            </a:fld>
            <a:endParaRPr lang="en-US"/>
          </a:p>
        </p:txBody>
      </p:sp>
    </p:spTree>
    <p:extLst>
      <p:ext uri="{BB962C8B-B14F-4D97-AF65-F5344CB8AC3E}">
        <p14:creationId xmlns:p14="http://schemas.microsoft.com/office/powerpoint/2010/main" val="15141579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t>The Art of Balance</a:t>
            </a:r>
            <a:endParaRPr lang="en-US" dirty="0"/>
          </a:p>
        </p:txBody>
      </p:sp>
      <p:sp>
        <p:nvSpPr>
          <p:cNvPr id="8" name="Content Placeholder 2"/>
          <p:cNvSpPr>
            <a:spLocks noGrp="1"/>
          </p:cNvSpPr>
          <p:nvPr>
            <p:ph idx="1"/>
          </p:nvPr>
        </p:nvSpPr>
        <p:spPr>
          <a:xfrm>
            <a:off x="685799" y="1420613"/>
            <a:ext cx="8283853" cy="4724400"/>
          </a:xfrm>
        </p:spPr>
        <p:txBody>
          <a:bodyPr/>
          <a:lstStyle/>
          <a:p>
            <a:pPr marL="0" indent="0">
              <a:buNone/>
            </a:pPr>
            <a:r>
              <a:rPr lang="en-US" dirty="0" smtClean="0"/>
              <a:t>Promotion &amp; demotion of important objects</a:t>
            </a:r>
          </a:p>
          <a:p>
            <a:pPr marL="0" indent="0">
              <a:buNone/>
            </a:pPr>
            <a:endParaRPr lang="en-US" dirty="0" smtClean="0"/>
          </a:p>
          <a:p>
            <a:pPr marL="0" indent="0">
              <a:buNone/>
            </a:pPr>
            <a:r>
              <a:rPr lang="en-US" dirty="0" smtClean="0"/>
              <a:t>First Question for any design</a:t>
            </a:r>
          </a:p>
          <a:p>
            <a:pPr>
              <a:buFont typeface="Wingdings" charset="0"/>
              <a:buChar char="Ø"/>
            </a:pPr>
            <a:r>
              <a:rPr lang="en-US" dirty="0" smtClean="0">
                <a:solidFill>
                  <a:srgbClr val="FFB500"/>
                </a:solidFill>
              </a:rPr>
              <a:t> What are the most important things?</a:t>
            </a:r>
          </a:p>
          <a:p>
            <a:pPr>
              <a:buFont typeface="Wingdings" charset="0"/>
              <a:buChar char="Ø"/>
            </a:pPr>
            <a:endParaRPr lang="en-US" dirty="0">
              <a:solidFill>
                <a:schemeClr val="accent2"/>
              </a:solidFill>
            </a:endParaRPr>
          </a:p>
          <a:p>
            <a:pPr marL="0" indent="0">
              <a:buNone/>
            </a:pPr>
            <a:r>
              <a:rPr lang="en-US" dirty="0" smtClean="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17</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34143" y="2060385"/>
            <a:ext cx="7075714"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smtClean="0">
                <a:solidFill>
                  <a:srgbClr val="FFFFFF"/>
                </a:solidFill>
              </a:rPr>
              <a:t>Visual Design that has</a:t>
            </a:r>
            <a:endParaRPr lang="en-US" sz="3600" dirty="0">
              <a:solidFill>
                <a:srgbClr val="FFFFFF"/>
              </a:solidFill>
            </a:endParaRPr>
          </a:p>
        </p:txBody>
      </p:sp>
      <p:sp>
        <p:nvSpPr>
          <p:cNvPr id="3" name="Rectangle 2"/>
          <p:cNvSpPr/>
          <p:nvPr/>
        </p:nvSpPr>
        <p:spPr>
          <a:xfrm>
            <a:off x="1663475" y="2852936"/>
            <a:ext cx="5891707" cy="1446550"/>
          </a:xfrm>
          <a:prstGeom prst="rect">
            <a:avLst/>
          </a:prstGeom>
        </p:spPr>
        <p:txBody>
          <a:bodyPr wrap="none">
            <a:spAutoFit/>
          </a:bodyPr>
          <a:lstStyle/>
          <a:p>
            <a:r>
              <a:rPr lang="en-US" sz="8800" dirty="0" smtClean="0">
                <a:solidFill>
                  <a:srgbClr val="FF6600"/>
                </a:solidFill>
                <a:latin typeface="Helvetica"/>
                <a:cs typeface="Helvetica"/>
              </a:rPr>
              <a:t>Good Form</a:t>
            </a:r>
            <a:endParaRPr lang="en-US" sz="8800" dirty="0">
              <a:solidFill>
                <a:srgbClr val="FF6600"/>
              </a:solidFill>
              <a:latin typeface="Helvetica"/>
              <a:cs typeface="Helvetica"/>
            </a:endParaRPr>
          </a:p>
        </p:txBody>
      </p:sp>
      <p:sp>
        <p:nvSpPr>
          <p:cNvPr id="4" name="Title 1"/>
          <p:cNvSpPr txBox="1">
            <a:spLocks/>
          </p:cNvSpPr>
          <p:nvPr/>
        </p:nvSpPr>
        <p:spPr bwMode="auto">
          <a:xfrm>
            <a:off x="1034143" y="4025947"/>
            <a:ext cx="7075714"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smtClean="0">
                <a:solidFill>
                  <a:srgbClr val="FFFFFF"/>
                </a:solidFill>
              </a:rPr>
              <a:t>(Purpose)</a:t>
            </a:r>
            <a:endParaRPr lang="en-US" sz="3600" dirty="0">
              <a:solidFill>
                <a:srgbClr val="FFFFFF"/>
              </a:solidFill>
            </a:endParaRPr>
          </a:p>
        </p:txBody>
      </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7" name="Slide Number Placeholder 6"/>
          <p:cNvSpPr>
            <a:spLocks noGrp="1"/>
          </p:cNvSpPr>
          <p:nvPr>
            <p:ph type="sldNum" sz="quarter" idx="12"/>
          </p:nvPr>
        </p:nvSpPr>
        <p:spPr/>
        <p:txBody>
          <a:bodyPr/>
          <a:lstStyle/>
          <a:p>
            <a:fld id="{F2949DCA-4B18-234C-AD4E-11144FC20355}" type="slidenum">
              <a:rPr lang="en-US" smtClean="0"/>
              <a:pPr/>
              <a:t>18</a:t>
            </a:fld>
            <a:endParaRPr lang="en-US"/>
          </a:p>
        </p:txBody>
      </p:sp>
    </p:spTree>
    <p:extLst>
      <p:ext uri="{BB962C8B-B14F-4D97-AF65-F5344CB8AC3E}">
        <p14:creationId xmlns:p14="http://schemas.microsoft.com/office/powerpoint/2010/main" val="24200409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bwMode="auto">
          <a:xfrm>
            <a:off x="0" y="1611370"/>
            <a:ext cx="4669692"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7" name="Picture 6"/>
          <p:cNvPicPr>
            <a:picLocks noChangeAspect="1"/>
          </p:cNvPicPr>
          <p:nvPr/>
        </p:nvPicPr>
        <p:blipFill rotWithShape="1">
          <a:blip r:embed="rId3"/>
          <a:srcRect l="22287" r="26833"/>
          <a:stretch/>
        </p:blipFill>
        <p:spPr>
          <a:xfrm>
            <a:off x="5202494" y="1143000"/>
            <a:ext cx="3941506" cy="5410200"/>
          </a:xfrm>
          <a:prstGeom prst="rect">
            <a:avLst/>
          </a:prstGeom>
        </p:spPr>
      </p:pic>
      <p:sp>
        <p:nvSpPr>
          <p:cNvPr id="25" name="Rectangle 24"/>
          <p:cNvSpPr/>
          <p:nvPr/>
        </p:nvSpPr>
        <p:spPr bwMode="auto">
          <a:xfrm>
            <a:off x="6382651"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t>Using Context to Determine </a:t>
            </a:r>
            <a:r>
              <a:rPr lang="en-US" dirty="0"/>
              <a:t>L</a:t>
            </a:r>
            <a:r>
              <a:rPr lang="en-US" dirty="0" smtClean="0"/>
              <a:t>ayouts</a:t>
            </a:r>
            <a:endParaRPr lang="en-US" dirty="0"/>
          </a:p>
        </p:txBody>
      </p:sp>
      <p:sp>
        <p:nvSpPr>
          <p:cNvPr id="3" name="Content Placeholder 2"/>
          <p:cNvSpPr>
            <a:spLocks noGrp="1"/>
          </p:cNvSpPr>
          <p:nvPr>
            <p:ph idx="1"/>
          </p:nvPr>
        </p:nvSpPr>
        <p:spPr>
          <a:xfrm>
            <a:off x="340885" y="1873732"/>
            <a:ext cx="4231115" cy="4657436"/>
          </a:xfrm>
        </p:spPr>
        <p:txBody>
          <a:bodyPr/>
          <a:lstStyle/>
          <a:p>
            <a:pPr marL="0" indent="0">
              <a:buNone/>
            </a:pPr>
            <a:r>
              <a:rPr lang="en-US" sz="3000" dirty="0" smtClean="0"/>
              <a:t>Know Thy Users! (Design Discovery)</a:t>
            </a:r>
          </a:p>
          <a:p>
            <a:pPr marL="0" indent="0">
              <a:buNone/>
            </a:pPr>
            <a:endParaRPr lang="en-US" sz="3000" dirty="0" smtClean="0"/>
          </a:p>
          <a:p>
            <a:pPr marL="0" indent="0">
              <a:buNone/>
            </a:pPr>
            <a:r>
              <a:rPr lang="en-US" sz="3000" dirty="0" smtClean="0"/>
              <a:t>Context is extremely important to how much “Stuff” should be visible</a:t>
            </a:r>
          </a:p>
          <a:p>
            <a:pPr marL="0" indent="0">
              <a:buNone/>
            </a:pPr>
            <a:endParaRPr lang="en-US" dirty="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19</a:t>
            </a:fld>
            <a:endParaRPr lang="en-US" dirty="0"/>
          </a:p>
        </p:txBody>
      </p:sp>
      <p:grpSp>
        <p:nvGrpSpPr>
          <p:cNvPr id="46" name="Group 45"/>
          <p:cNvGrpSpPr/>
          <p:nvPr/>
        </p:nvGrpSpPr>
        <p:grpSpPr>
          <a:xfrm>
            <a:off x="6405741" y="2317082"/>
            <a:ext cx="1933251" cy="3291695"/>
            <a:chOff x="6405741" y="2297545"/>
            <a:chExt cx="1933251" cy="2968504"/>
          </a:xfrm>
        </p:grpSpPr>
        <p:grpSp>
          <p:nvGrpSpPr>
            <p:cNvPr id="24" name="Group 23"/>
            <p:cNvGrpSpPr/>
            <p:nvPr/>
          </p:nvGrpSpPr>
          <p:grpSpPr>
            <a:xfrm>
              <a:off x="6405741" y="2297545"/>
              <a:ext cx="1933131" cy="1166091"/>
              <a:chOff x="460701" y="1143000"/>
              <a:chExt cx="8270717" cy="4989009"/>
            </a:xfrm>
          </p:grpSpPr>
          <p:sp>
            <p:nvSpPr>
              <p:cNvPr id="8" name="Rectangle 7"/>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2" name="Group 11"/>
              <p:cNvGrpSpPr/>
              <p:nvPr/>
            </p:nvGrpSpPr>
            <p:grpSpPr>
              <a:xfrm>
                <a:off x="3029813" y="1143000"/>
                <a:ext cx="744571" cy="2418303"/>
                <a:chOff x="3029812" y="966758"/>
                <a:chExt cx="2416711" cy="5165250"/>
              </a:xfrm>
              <a:solidFill>
                <a:schemeClr val="accent1"/>
              </a:solidFill>
            </p:grpSpPr>
            <p:sp>
              <p:nvSpPr>
                <p:cNvPr id="13" name="Rectangle 12"/>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5" name="Group 14"/>
              <p:cNvGrpSpPr/>
              <p:nvPr/>
            </p:nvGrpSpPr>
            <p:grpSpPr>
              <a:xfrm>
                <a:off x="3944546" y="1143001"/>
                <a:ext cx="744571" cy="2418303"/>
                <a:chOff x="3029812" y="966758"/>
                <a:chExt cx="2416711" cy="5165250"/>
              </a:xfrm>
              <a:solidFill>
                <a:schemeClr val="accent1"/>
              </a:solidFill>
            </p:grpSpPr>
            <p:sp>
              <p:nvSpPr>
                <p:cNvPr id="16" name="Rectangle 15"/>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8" name="Group 17"/>
              <p:cNvGrpSpPr/>
              <p:nvPr/>
            </p:nvGrpSpPr>
            <p:grpSpPr>
              <a:xfrm>
                <a:off x="3029813" y="3713705"/>
                <a:ext cx="744571" cy="2418303"/>
                <a:chOff x="3029812" y="966758"/>
                <a:chExt cx="2416711" cy="5165250"/>
              </a:xfrm>
              <a:solidFill>
                <a:schemeClr val="accent1"/>
              </a:solidFill>
            </p:grpSpPr>
            <p:sp>
              <p:nvSpPr>
                <p:cNvPr id="19" name="Rectangle 1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Rectangle 1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21" name="Group 20"/>
              <p:cNvGrpSpPr/>
              <p:nvPr/>
            </p:nvGrpSpPr>
            <p:grpSpPr>
              <a:xfrm>
                <a:off x="3944546" y="3713706"/>
                <a:ext cx="744571" cy="2418303"/>
                <a:chOff x="3029812" y="966758"/>
                <a:chExt cx="2416711" cy="5165250"/>
              </a:xfrm>
              <a:solidFill>
                <a:schemeClr val="accent1"/>
              </a:solidFill>
            </p:grpSpPr>
            <p:sp>
              <p:nvSpPr>
                <p:cNvPr id="22" name="Rectangle 21"/>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Rectangle 22"/>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nvGrpSpPr>
            <p:cNvPr id="26" name="Group 25"/>
            <p:cNvGrpSpPr/>
            <p:nvPr/>
          </p:nvGrpSpPr>
          <p:grpSpPr>
            <a:xfrm>
              <a:off x="6405861" y="3500088"/>
              <a:ext cx="1933131" cy="1166091"/>
              <a:chOff x="460701" y="1143000"/>
              <a:chExt cx="8270717" cy="4989009"/>
            </a:xfrm>
          </p:grpSpPr>
          <p:sp>
            <p:nvSpPr>
              <p:cNvPr id="27" name="Rectangle 26"/>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Rectangle 27"/>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 name="Rectangle 28"/>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 name="Rectangle 29"/>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 name="Group 30"/>
              <p:cNvGrpSpPr/>
              <p:nvPr/>
            </p:nvGrpSpPr>
            <p:grpSpPr>
              <a:xfrm>
                <a:off x="3029813" y="1143000"/>
                <a:ext cx="744571" cy="2418303"/>
                <a:chOff x="3029812" y="966758"/>
                <a:chExt cx="2416711" cy="5165250"/>
              </a:xfrm>
              <a:solidFill>
                <a:schemeClr val="accent1"/>
              </a:solidFill>
            </p:grpSpPr>
            <p:sp>
              <p:nvSpPr>
                <p:cNvPr id="41" name="Rectangle 4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2" name="Rectangle 4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32" name="Group 31"/>
              <p:cNvGrpSpPr/>
              <p:nvPr/>
            </p:nvGrpSpPr>
            <p:grpSpPr>
              <a:xfrm>
                <a:off x="3944546" y="1143001"/>
                <a:ext cx="744571" cy="2418303"/>
                <a:chOff x="3029812" y="966758"/>
                <a:chExt cx="2416711" cy="5165250"/>
              </a:xfrm>
              <a:solidFill>
                <a:schemeClr val="accent1"/>
              </a:solidFill>
            </p:grpSpPr>
            <p:sp>
              <p:nvSpPr>
                <p:cNvPr id="39" name="Rectangle 3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0" name="Rectangle 3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33" name="Group 32"/>
              <p:cNvGrpSpPr/>
              <p:nvPr/>
            </p:nvGrpSpPr>
            <p:grpSpPr>
              <a:xfrm>
                <a:off x="3029813" y="3713705"/>
                <a:ext cx="744571" cy="2418303"/>
                <a:chOff x="3029812" y="966758"/>
                <a:chExt cx="2416711" cy="5165250"/>
              </a:xfrm>
              <a:solidFill>
                <a:schemeClr val="accent1"/>
              </a:solidFill>
            </p:grpSpPr>
            <p:sp>
              <p:nvSpPr>
                <p:cNvPr id="37" name="Rectangle 3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8" name="Rectangle 3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34" name="Group 33"/>
              <p:cNvGrpSpPr/>
              <p:nvPr/>
            </p:nvGrpSpPr>
            <p:grpSpPr>
              <a:xfrm>
                <a:off x="3944546" y="3713706"/>
                <a:ext cx="744571" cy="2418303"/>
                <a:chOff x="3029812" y="966758"/>
                <a:chExt cx="2416711" cy="5165250"/>
              </a:xfrm>
              <a:solidFill>
                <a:schemeClr val="accent1"/>
              </a:solidFill>
            </p:grpSpPr>
            <p:sp>
              <p:nvSpPr>
                <p:cNvPr id="35" name="Rectangle 34"/>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6" name="Rectangle 35"/>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nvGrpSpPr>
            <p:cNvPr id="43" name="Group 42"/>
            <p:cNvGrpSpPr/>
            <p:nvPr/>
          </p:nvGrpSpPr>
          <p:grpSpPr>
            <a:xfrm>
              <a:off x="6405741" y="4700814"/>
              <a:ext cx="1933131" cy="565235"/>
              <a:chOff x="460701" y="1143000"/>
              <a:chExt cx="8270717" cy="2418304"/>
            </a:xfrm>
          </p:grpSpPr>
          <p:sp>
            <p:nvSpPr>
              <p:cNvPr id="44" name="Rectangle 43"/>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5" name="Rectangle 44"/>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48" name="Group 47"/>
              <p:cNvGrpSpPr/>
              <p:nvPr/>
            </p:nvGrpSpPr>
            <p:grpSpPr>
              <a:xfrm>
                <a:off x="3029813" y="1143000"/>
                <a:ext cx="744571" cy="2418303"/>
                <a:chOff x="3029812" y="966758"/>
                <a:chExt cx="2416711" cy="5165250"/>
              </a:xfrm>
              <a:solidFill>
                <a:schemeClr val="accent1"/>
              </a:solidFill>
            </p:grpSpPr>
            <p:sp>
              <p:nvSpPr>
                <p:cNvPr id="58" name="Rectangle 57"/>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9" name="Rectangle 58"/>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49" name="Group 48"/>
              <p:cNvGrpSpPr/>
              <p:nvPr/>
            </p:nvGrpSpPr>
            <p:grpSpPr>
              <a:xfrm>
                <a:off x="3944546" y="1143001"/>
                <a:ext cx="744571" cy="2418303"/>
                <a:chOff x="3029812" y="966758"/>
                <a:chExt cx="2416711" cy="5165250"/>
              </a:xfrm>
              <a:solidFill>
                <a:schemeClr val="accent1"/>
              </a:solidFill>
            </p:grpSpPr>
            <p:sp>
              <p:nvSpPr>
                <p:cNvPr id="56" name="Rectangle 55"/>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7" name="Rectangle 56"/>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grpSp>
        <p:nvGrpSpPr>
          <p:cNvPr id="47" name="Group 46"/>
          <p:cNvGrpSpPr/>
          <p:nvPr/>
        </p:nvGrpSpPr>
        <p:grpSpPr>
          <a:xfrm>
            <a:off x="6379153" y="2262910"/>
            <a:ext cx="2005773" cy="3398338"/>
            <a:chOff x="6379153" y="2262910"/>
            <a:chExt cx="2005773" cy="3398338"/>
          </a:xfrm>
        </p:grpSpPr>
        <p:sp>
          <p:nvSpPr>
            <p:cNvPr id="53" name="Rectangle 52"/>
            <p:cNvSpPr/>
            <p:nvPr/>
          </p:nvSpPr>
          <p:spPr bwMode="auto">
            <a:xfrm>
              <a:off x="6379153"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54" name="Group 53"/>
            <p:cNvGrpSpPr/>
            <p:nvPr/>
          </p:nvGrpSpPr>
          <p:grpSpPr>
            <a:xfrm>
              <a:off x="6415175" y="2356159"/>
              <a:ext cx="1916720" cy="3222033"/>
              <a:chOff x="6415175" y="2356159"/>
              <a:chExt cx="1916720" cy="3222033"/>
            </a:xfrm>
          </p:grpSpPr>
          <p:sp>
            <p:nvSpPr>
              <p:cNvPr id="55" name="Rectangle 54"/>
              <p:cNvSpPr/>
              <p:nvPr/>
            </p:nvSpPr>
            <p:spPr bwMode="auto">
              <a:xfrm>
                <a:off x="6417259" y="2356159"/>
                <a:ext cx="1914636" cy="829179"/>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0" name="Rectangle 59"/>
              <p:cNvSpPr/>
              <p:nvPr/>
            </p:nvSpPr>
            <p:spPr bwMode="auto">
              <a:xfrm>
                <a:off x="6417258" y="4240309"/>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1" name="Rectangle 60"/>
              <p:cNvSpPr/>
              <p:nvPr/>
            </p:nvSpPr>
            <p:spPr bwMode="auto">
              <a:xfrm>
                <a:off x="6417258" y="4704396"/>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2" name="Rectangle 61"/>
              <p:cNvSpPr/>
              <p:nvPr/>
            </p:nvSpPr>
            <p:spPr bwMode="auto">
              <a:xfrm>
                <a:off x="6415175" y="5187892"/>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63" name="Group 62"/>
              <p:cNvGrpSpPr/>
              <p:nvPr/>
            </p:nvGrpSpPr>
            <p:grpSpPr>
              <a:xfrm>
                <a:off x="6418229" y="3252052"/>
                <a:ext cx="1911587" cy="920030"/>
                <a:chOff x="6838025" y="3182360"/>
                <a:chExt cx="1491785" cy="717983"/>
              </a:xfrm>
            </p:grpSpPr>
            <p:sp>
              <p:nvSpPr>
                <p:cNvPr id="64" name="Rectangle 63"/>
                <p:cNvSpPr/>
                <p:nvPr/>
              </p:nvSpPr>
              <p:spPr bwMode="auto">
                <a:xfrm>
                  <a:off x="7612302" y="3182360"/>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5" name="Rectangle 64"/>
                <p:cNvSpPr/>
                <p:nvPr/>
              </p:nvSpPr>
              <p:spPr bwMode="auto">
                <a:xfrm>
                  <a:off x="6838025" y="3182361"/>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spTree>
    <p:extLst>
      <p:ext uri="{BB962C8B-B14F-4D97-AF65-F5344CB8AC3E}">
        <p14:creationId xmlns:p14="http://schemas.microsoft.com/office/powerpoint/2010/main" val="32813211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4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963064"/>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pic>
        <p:nvPicPr>
          <p:cNvPr id="2" name="Picture 1"/>
          <p:cNvPicPr>
            <a:picLocks noChangeAspect="1"/>
          </p:cNvPicPr>
          <p:nvPr/>
        </p:nvPicPr>
        <p:blipFill rotWithShape="1">
          <a:blip r:embed="rId4"/>
          <a:srcRect l="1641" t="9443" r="58965" b="1398"/>
          <a:stretch/>
        </p:blipFill>
        <p:spPr>
          <a:xfrm>
            <a:off x="141934" y="1498023"/>
            <a:ext cx="3289372" cy="4997310"/>
          </a:xfrm>
          <a:prstGeom prst="rect">
            <a:avLst/>
          </a:prstGeom>
        </p:spPr>
      </p:pic>
      <p:sp>
        <p:nvSpPr>
          <p:cNvPr id="3" name="TextBox 2"/>
          <p:cNvSpPr txBox="1"/>
          <p:nvPr/>
        </p:nvSpPr>
        <p:spPr>
          <a:xfrm>
            <a:off x="4144820" y="2063007"/>
            <a:ext cx="4191000" cy="1015663"/>
          </a:xfrm>
          <a:prstGeom prst="rect">
            <a:avLst/>
          </a:prstGeom>
          <a:noFill/>
        </p:spPr>
        <p:txBody>
          <a:bodyPr wrap="square" rtlCol="0">
            <a:spAutoFit/>
          </a:bodyPr>
          <a:lstStyle/>
          <a:p>
            <a:r>
              <a:rPr lang="en-US" sz="4000" dirty="0" err="1" smtClean="0">
                <a:latin typeface="Helvetica Light"/>
                <a:cs typeface="Helvetica Light"/>
              </a:rPr>
              <a:t>iFitness</a:t>
            </a:r>
            <a:endParaRPr lang="en-US" sz="4000" dirty="0" smtClean="0">
              <a:latin typeface="Helvetica Light"/>
              <a:cs typeface="Helvetica Light"/>
            </a:endParaRPr>
          </a:p>
          <a:p>
            <a:r>
              <a:rPr lang="en-US" sz="1800" dirty="0" err="1" smtClean="0">
                <a:latin typeface="Helvetica Light"/>
                <a:cs typeface="Helvetica Light"/>
              </a:rPr>
              <a:t>iOS</a:t>
            </a:r>
            <a:r>
              <a:rPr lang="en-US" sz="1800" dirty="0" smtClean="0">
                <a:latin typeface="Helvetica Light"/>
                <a:cs typeface="Helvetica Light"/>
              </a:rPr>
              <a:t> App</a:t>
            </a:r>
            <a:endParaRPr lang="en-US" sz="1800" dirty="0">
              <a:latin typeface="Helvetica Light"/>
              <a:cs typeface="Helvetica Light"/>
            </a:endParaRPr>
          </a:p>
        </p:txBody>
      </p:sp>
      <p:sp>
        <p:nvSpPr>
          <p:cNvPr id="11" name="Title 10"/>
          <p:cNvSpPr>
            <a:spLocks noGrp="1"/>
          </p:cNvSpPr>
          <p:nvPr>
            <p:ph type="title"/>
          </p:nvPr>
        </p:nvSpPr>
        <p:spPr/>
        <p:txBody>
          <a:bodyPr/>
          <a:lstStyle/>
          <a:p>
            <a:r>
              <a:rPr lang="en-US" dirty="0" smtClean="0"/>
              <a:t>Hall of Fame or Shame?</a:t>
            </a:r>
            <a:endParaRPr lang="en-US" dirty="0"/>
          </a:p>
        </p:txBody>
      </p:sp>
      <p:sp>
        <p:nvSpPr>
          <p:cNvPr id="5" name="Date Placeholder 4"/>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2</a:t>
            </a:fld>
            <a:endParaRPr lang="en-US"/>
          </a:p>
        </p:txBody>
      </p:sp>
    </p:spTree>
    <p:extLst>
      <p:ext uri="{BB962C8B-B14F-4D97-AF65-F5344CB8AC3E}">
        <p14:creationId xmlns:p14="http://schemas.microsoft.com/office/powerpoint/2010/main" val="18751024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438575" y="1890211"/>
            <a:ext cx="2214891" cy="1676661"/>
          </a:xfrm>
          <a:prstGeom prst="rect">
            <a:avLst/>
          </a:prstGeom>
          <a:no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t>Using Context to Determine Layouts</a:t>
            </a:r>
            <a:endParaRPr lang="en-US" dirty="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20</a:t>
            </a:fld>
            <a:endParaRPr lang="en-US" dirty="0"/>
          </a:p>
        </p:txBody>
      </p:sp>
      <p:sp>
        <p:nvSpPr>
          <p:cNvPr id="67" name="TextBox 66"/>
          <p:cNvSpPr txBox="1"/>
          <p:nvPr/>
        </p:nvSpPr>
        <p:spPr>
          <a:xfrm>
            <a:off x="58614" y="1948825"/>
            <a:ext cx="2520462" cy="461665"/>
          </a:xfrm>
          <a:prstGeom prst="rect">
            <a:avLst/>
          </a:prstGeom>
          <a:noFill/>
        </p:spPr>
        <p:txBody>
          <a:bodyPr wrap="square" rtlCol="0">
            <a:spAutoFit/>
          </a:bodyPr>
          <a:lstStyle/>
          <a:p>
            <a:pPr algn="r"/>
            <a:r>
              <a:rPr lang="en-US" dirty="0" smtClean="0">
                <a:latin typeface="Helvetica"/>
                <a:cs typeface="Helvetica"/>
              </a:rPr>
              <a:t>Screen Space</a:t>
            </a:r>
            <a:endParaRPr lang="en-US" dirty="0">
              <a:latin typeface="Helvetica"/>
              <a:cs typeface="Helvetica"/>
            </a:endParaRPr>
          </a:p>
        </p:txBody>
      </p:sp>
      <p:grpSp>
        <p:nvGrpSpPr>
          <p:cNvPr id="75" name="Group 74"/>
          <p:cNvGrpSpPr/>
          <p:nvPr/>
        </p:nvGrpSpPr>
        <p:grpSpPr>
          <a:xfrm>
            <a:off x="2653466" y="1929287"/>
            <a:ext cx="5972761" cy="3935480"/>
            <a:chOff x="898769" y="2246923"/>
            <a:chExt cx="7033846" cy="2946400"/>
          </a:xfrm>
        </p:grpSpPr>
        <p:cxnSp>
          <p:nvCxnSpPr>
            <p:cNvPr id="52" name="Straight Connector 51"/>
            <p:cNvCxnSpPr/>
            <p:nvPr/>
          </p:nvCxnSpPr>
          <p:spPr bwMode="auto">
            <a:xfrm flipV="1">
              <a:off x="898769" y="2246923"/>
              <a:ext cx="7033846" cy="2794000"/>
            </a:xfrm>
            <a:prstGeom prst="line">
              <a:avLst/>
            </a:prstGeom>
            <a:solidFill>
              <a:schemeClr val="accent1"/>
            </a:solidFill>
            <a:ln w="57150" cap="flat" cmpd="sng" algn="ctr">
              <a:solidFill>
                <a:schemeClr val="tx1"/>
              </a:solidFill>
              <a:prstDash val="solid"/>
              <a:round/>
              <a:headEnd type="none" w="sm" len="sm"/>
              <a:tailEnd type="arrow" w="sm" len="sm"/>
            </a:ln>
            <a:effectLst/>
          </p:spPr>
        </p:cxnSp>
        <p:cxnSp>
          <p:nvCxnSpPr>
            <p:cNvPr id="69" name="Straight Connector 68"/>
            <p:cNvCxnSpPr/>
            <p:nvPr/>
          </p:nvCxnSpPr>
          <p:spPr bwMode="auto">
            <a:xfrm>
              <a:off x="898769" y="2246923"/>
              <a:ext cx="7033846" cy="2946400"/>
            </a:xfrm>
            <a:prstGeom prst="line">
              <a:avLst/>
            </a:prstGeom>
            <a:solidFill>
              <a:schemeClr val="accent1"/>
            </a:solidFill>
            <a:ln w="57150" cap="flat" cmpd="sng" algn="ctr">
              <a:solidFill>
                <a:schemeClr val="tx1"/>
              </a:solidFill>
              <a:prstDash val="solid"/>
              <a:round/>
              <a:headEnd type="none" w="sm" len="sm"/>
              <a:tailEnd type="arrow" w="sm" len="sm"/>
            </a:ln>
            <a:effectLst/>
          </p:spPr>
        </p:cxnSp>
      </p:grpSp>
      <p:sp>
        <p:nvSpPr>
          <p:cNvPr id="76" name="TextBox 75"/>
          <p:cNvSpPr txBox="1"/>
          <p:nvPr/>
        </p:nvSpPr>
        <p:spPr>
          <a:xfrm>
            <a:off x="58614" y="2481385"/>
            <a:ext cx="2520462" cy="461665"/>
          </a:xfrm>
          <a:prstGeom prst="rect">
            <a:avLst/>
          </a:prstGeom>
          <a:noFill/>
        </p:spPr>
        <p:txBody>
          <a:bodyPr wrap="square" rtlCol="0">
            <a:spAutoFit/>
          </a:bodyPr>
          <a:lstStyle/>
          <a:p>
            <a:pPr algn="r"/>
            <a:r>
              <a:rPr lang="en-US" dirty="0" smtClean="0">
                <a:latin typeface="Helvetica"/>
                <a:cs typeface="Helvetica"/>
              </a:rPr>
              <a:t>Time for tasks</a:t>
            </a:r>
            <a:endParaRPr lang="en-US" dirty="0">
              <a:latin typeface="Helvetica"/>
              <a:cs typeface="Helvetica"/>
            </a:endParaRPr>
          </a:p>
        </p:txBody>
      </p:sp>
      <p:sp>
        <p:nvSpPr>
          <p:cNvPr id="77" name="TextBox 76"/>
          <p:cNvSpPr txBox="1"/>
          <p:nvPr/>
        </p:nvSpPr>
        <p:spPr>
          <a:xfrm>
            <a:off x="58614" y="3005014"/>
            <a:ext cx="2520462" cy="461665"/>
          </a:xfrm>
          <a:prstGeom prst="rect">
            <a:avLst/>
          </a:prstGeom>
          <a:noFill/>
        </p:spPr>
        <p:txBody>
          <a:bodyPr wrap="square" rtlCol="0">
            <a:spAutoFit/>
          </a:bodyPr>
          <a:lstStyle/>
          <a:p>
            <a:pPr algn="r"/>
            <a:r>
              <a:rPr lang="en-US" dirty="0" smtClean="0">
                <a:latin typeface="Helvetica"/>
                <a:cs typeface="Helvetica"/>
              </a:rPr>
              <a:t>UI Elements</a:t>
            </a:r>
            <a:endParaRPr lang="en-US" dirty="0">
              <a:latin typeface="Helvetica"/>
              <a:cs typeface="Helvetica"/>
            </a:endParaRPr>
          </a:p>
        </p:txBody>
      </p:sp>
      <p:sp>
        <p:nvSpPr>
          <p:cNvPr id="80" name="TextBox 79"/>
          <p:cNvSpPr txBox="1"/>
          <p:nvPr/>
        </p:nvSpPr>
        <p:spPr>
          <a:xfrm>
            <a:off x="10808" y="4098054"/>
            <a:ext cx="2520462" cy="461665"/>
          </a:xfrm>
          <a:prstGeom prst="rect">
            <a:avLst/>
          </a:prstGeom>
          <a:noFill/>
        </p:spPr>
        <p:txBody>
          <a:bodyPr wrap="square" rtlCol="0">
            <a:spAutoFit/>
          </a:bodyPr>
          <a:lstStyle/>
          <a:p>
            <a:pPr algn="r"/>
            <a:r>
              <a:rPr lang="en-US" dirty="0" smtClean="0">
                <a:latin typeface="Helvetica"/>
                <a:cs typeface="Helvetica"/>
              </a:rPr>
              <a:t>Mobility</a:t>
            </a:r>
            <a:endParaRPr lang="en-US" dirty="0">
              <a:latin typeface="Helvetica"/>
              <a:cs typeface="Helvetica"/>
            </a:endParaRPr>
          </a:p>
        </p:txBody>
      </p:sp>
      <p:sp>
        <p:nvSpPr>
          <p:cNvPr id="81" name="TextBox 80"/>
          <p:cNvSpPr txBox="1"/>
          <p:nvPr/>
        </p:nvSpPr>
        <p:spPr>
          <a:xfrm>
            <a:off x="39076" y="4559719"/>
            <a:ext cx="2520462" cy="1015663"/>
          </a:xfrm>
          <a:prstGeom prst="rect">
            <a:avLst/>
          </a:prstGeom>
          <a:noFill/>
        </p:spPr>
        <p:txBody>
          <a:bodyPr wrap="square" rtlCol="0">
            <a:spAutoFit/>
          </a:bodyPr>
          <a:lstStyle/>
          <a:p>
            <a:pPr algn="r"/>
            <a:r>
              <a:rPr lang="en-US" sz="2000" dirty="0" smtClean="0">
                <a:latin typeface="Helvetica"/>
                <a:cs typeface="Helvetica"/>
              </a:rPr>
              <a:t>Importance of Information Hierarchy</a:t>
            </a:r>
            <a:endParaRPr lang="en-US" sz="2000" dirty="0">
              <a:latin typeface="Helvetica"/>
              <a:cs typeface="Helvetica"/>
            </a:endParaRPr>
          </a:p>
        </p:txBody>
      </p:sp>
      <p:sp>
        <p:nvSpPr>
          <p:cNvPr id="83" name="Rectangle 82"/>
          <p:cNvSpPr/>
          <p:nvPr/>
        </p:nvSpPr>
        <p:spPr bwMode="auto">
          <a:xfrm>
            <a:off x="438575" y="4019902"/>
            <a:ext cx="2214891" cy="1676661"/>
          </a:xfrm>
          <a:prstGeom prst="rect">
            <a:avLst/>
          </a:prstGeom>
          <a:no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rot="1958960">
            <a:off x="3145695" y="2496339"/>
            <a:ext cx="2383692" cy="461665"/>
          </a:xfrm>
          <a:prstGeom prst="rect">
            <a:avLst/>
          </a:prstGeom>
          <a:noFill/>
        </p:spPr>
        <p:txBody>
          <a:bodyPr wrap="square" rtlCol="0">
            <a:spAutoFit/>
          </a:bodyPr>
          <a:lstStyle/>
          <a:p>
            <a:r>
              <a:rPr lang="en-US" dirty="0" smtClean="0">
                <a:latin typeface="Helvetica Light"/>
                <a:cs typeface="Helvetica Light"/>
              </a:rPr>
              <a:t>decreases</a:t>
            </a:r>
            <a:endParaRPr lang="en-US" dirty="0">
              <a:latin typeface="Helvetica Light"/>
              <a:cs typeface="Helvetica Light"/>
            </a:endParaRPr>
          </a:p>
        </p:txBody>
      </p:sp>
      <p:sp>
        <p:nvSpPr>
          <p:cNvPr id="17" name="TextBox 16"/>
          <p:cNvSpPr txBox="1"/>
          <p:nvPr/>
        </p:nvSpPr>
        <p:spPr>
          <a:xfrm rot="19661905">
            <a:off x="3165226" y="4058473"/>
            <a:ext cx="2383692" cy="461665"/>
          </a:xfrm>
          <a:prstGeom prst="rect">
            <a:avLst/>
          </a:prstGeom>
          <a:noFill/>
        </p:spPr>
        <p:txBody>
          <a:bodyPr wrap="square" rtlCol="0">
            <a:spAutoFit/>
          </a:bodyPr>
          <a:lstStyle/>
          <a:p>
            <a:r>
              <a:rPr lang="en-US" dirty="0" smtClean="0">
                <a:latin typeface="Helvetica Light"/>
                <a:cs typeface="Helvetica Light"/>
              </a:rPr>
              <a:t>increases</a:t>
            </a:r>
            <a:endParaRPr lang="en-US" dirty="0">
              <a:latin typeface="Helvetica Light"/>
              <a:cs typeface="Helvetica Light"/>
            </a:endParaRPr>
          </a:p>
        </p:txBody>
      </p:sp>
    </p:spTree>
    <p:extLst>
      <p:ext uri="{BB962C8B-B14F-4D97-AF65-F5344CB8AC3E}">
        <p14:creationId xmlns:p14="http://schemas.microsoft.com/office/powerpoint/2010/main" val="9821092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9856" y="0"/>
            <a:ext cx="921385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46" name="Picture 45"/>
          <p:cNvPicPr>
            <a:picLocks noChangeAspect="1"/>
          </p:cNvPicPr>
          <p:nvPr/>
        </p:nvPicPr>
        <p:blipFill rotWithShape="1">
          <a:blip r:embed="rId3"/>
          <a:srcRect l="17424" r="16288"/>
          <a:stretch/>
        </p:blipFill>
        <p:spPr>
          <a:xfrm>
            <a:off x="-81401" y="1609438"/>
            <a:ext cx="5477674" cy="4648198"/>
          </a:xfrm>
          <a:prstGeom prst="rect">
            <a:avLst/>
          </a:prstGeom>
        </p:spPr>
      </p:pic>
      <p:pic>
        <p:nvPicPr>
          <p:cNvPr id="7" name="Picture 6"/>
          <p:cNvPicPr>
            <a:picLocks noChangeAspect="1"/>
          </p:cNvPicPr>
          <p:nvPr/>
        </p:nvPicPr>
        <p:blipFill rotWithShape="1">
          <a:blip r:embed="rId4"/>
          <a:srcRect l="22287" r="26833"/>
          <a:stretch/>
        </p:blipFill>
        <p:spPr>
          <a:xfrm>
            <a:off x="5202494" y="1143000"/>
            <a:ext cx="3941506" cy="5410200"/>
          </a:xfrm>
          <a:prstGeom prst="rect">
            <a:avLst/>
          </a:prstGeom>
        </p:spPr>
      </p:pic>
      <p:sp>
        <p:nvSpPr>
          <p:cNvPr id="25" name="Rectangle 24"/>
          <p:cNvSpPr/>
          <p:nvPr/>
        </p:nvSpPr>
        <p:spPr bwMode="auto">
          <a:xfrm>
            <a:off x="6379153"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69856" y="0"/>
            <a:ext cx="9213855" cy="1143000"/>
          </a:xfrm>
        </p:spPr>
        <p:txBody>
          <a:bodyPr/>
          <a:lstStyle/>
          <a:p>
            <a:pPr algn="ctr"/>
            <a:r>
              <a:rPr lang="en-US" dirty="0" smtClean="0">
                <a:solidFill>
                  <a:srgbClr val="414141"/>
                </a:solidFill>
              </a:rPr>
              <a:t>Responsive Layout Design for Web</a:t>
            </a:r>
            <a:endParaRPr lang="en-US" dirty="0">
              <a:solidFill>
                <a:srgbClr val="414141"/>
              </a:solidFill>
            </a:endParaRP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21</a:t>
            </a:fld>
            <a:endParaRPr lang="en-US" dirty="0"/>
          </a:p>
        </p:txBody>
      </p:sp>
      <p:sp>
        <p:nvSpPr>
          <p:cNvPr id="52" name="Rectangle 51"/>
          <p:cNvSpPr/>
          <p:nvPr/>
        </p:nvSpPr>
        <p:spPr bwMode="auto">
          <a:xfrm>
            <a:off x="877454" y="2078182"/>
            <a:ext cx="3532909" cy="202276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60" name="Group 59"/>
          <p:cNvGrpSpPr/>
          <p:nvPr/>
        </p:nvGrpSpPr>
        <p:grpSpPr>
          <a:xfrm>
            <a:off x="1127555" y="2185309"/>
            <a:ext cx="3028808" cy="1827018"/>
            <a:chOff x="460701" y="1143000"/>
            <a:chExt cx="8270717" cy="4989009"/>
          </a:xfrm>
        </p:grpSpPr>
        <p:sp>
          <p:nvSpPr>
            <p:cNvPr id="61" name="Rectangle 60"/>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2" name="Rectangle 61"/>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3" name="Rectangle 62"/>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4" name="Rectangle 63"/>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65" name="Group 64"/>
            <p:cNvGrpSpPr/>
            <p:nvPr/>
          </p:nvGrpSpPr>
          <p:grpSpPr>
            <a:xfrm>
              <a:off x="3029813" y="1143000"/>
              <a:ext cx="744571" cy="2418303"/>
              <a:chOff x="3029812" y="966758"/>
              <a:chExt cx="2416711" cy="5165250"/>
            </a:xfrm>
            <a:solidFill>
              <a:schemeClr val="accent1"/>
            </a:solidFill>
          </p:grpSpPr>
          <p:sp>
            <p:nvSpPr>
              <p:cNvPr id="75" name="Rectangle 74"/>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Rectangle 75"/>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66" name="Group 65"/>
            <p:cNvGrpSpPr/>
            <p:nvPr/>
          </p:nvGrpSpPr>
          <p:grpSpPr>
            <a:xfrm>
              <a:off x="3944546" y="1143001"/>
              <a:ext cx="744571" cy="2418303"/>
              <a:chOff x="3029812" y="966758"/>
              <a:chExt cx="2416711" cy="5165250"/>
            </a:xfrm>
            <a:solidFill>
              <a:schemeClr val="accent1"/>
            </a:solidFill>
          </p:grpSpPr>
          <p:sp>
            <p:nvSpPr>
              <p:cNvPr id="73" name="Rectangle 72"/>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4" name="Rectangle 73"/>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67" name="Group 66"/>
            <p:cNvGrpSpPr/>
            <p:nvPr/>
          </p:nvGrpSpPr>
          <p:grpSpPr>
            <a:xfrm>
              <a:off x="3029813" y="3713705"/>
              <a:ext cx="744571" cy="2418303"/>
              <a:chOff x="3029812" y="966758"/>
              <a:chExt cx="2416711" cy="5165250"/>
            </a:xfrm>
            <a:solidFill>
              <a:schemeClr val="accent1"/>
            </a:solidFill>
          </p:grpSpPr>
          <p:sp>
            <p:nvSpPr>
              <p:cNvPr id="71" name="Rectangle 7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68" name="Group 67"/>
            <p:cNvGrpSpPr/>
            <p:nvPr/>
          </p:nvGrpSpPr>
          <p:grpSpPr>
            <a:xfrm>
              <a:off x="3944546" y="3713706"/>
              <a:ext cx="744571" cy="2418303"/>
              <a:chOff x="3029812" y="966758"/>
              <a:chExt cx="2416711" cy="5165250"/>
            </a:xfrm>
            <a:solidFill>
              <a:schemeClr val="accent1"/>
            </a:solidFill>
          </p:grpSpPr>
          <p:sp>
            <p:nvSpPr>
              <p:cNvPr id="69" name="Rectangle 6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nvGrpSpPr>
          <p:cNvPr id="12" name="Group 11"/>
          <p:cNvGrpSpPr/>
          <p:nvPr/>
        </p:nvGrpSpPr>
        <p:grpSpPr>
          <a:xfrm>
            <a:off x="6415175" y="2356159"/>
            <a:ext cx="1916720" cy="3222033"/>
            <a:chOff x="6415175" y="2356159"/>
            <a:chExt cx="1916720" cy="3222033"/>
          </a:xfrm>
        </p:grpSpPr>
        <p:sp>
          <p:nvSpPr>
            <p:cNvPr id="9" name="Rectangle 8"/>
            <p:cNvSpPr/>
            <p:nvPr/>
          </p:nvSpPr>
          <p:spPr bwMode="auto">
            <a:xfrm>
              <a:off x="6417259" y="2356159"/>
              <a:ext cx="1914636" cy="829179"/>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Rectangle 77"/>
            <p:cNvSpPr/>
            <p:nvPr/>
          </p:nvSpPr>
          <p:spPr bwMode="auto">
            <a:xfrm>
              <a:off x="6417258" y="4240309"/>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5" name="Rectangle 44"/>
            <p:cNvSpPr/>
            <p:nvPr/>
          </p:nvSpPr>
          <p:spPr bwMode="auto">
            <a:xfrm>
              <a:off x="6417258" y="4704396"/>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7" name="Rectangle 46"/>
            <p:cNvSpPr/>
            <p:nvPr/>
          </p:nvSpPr>
          <p:spPr bwMode="auto">
            <a:xfrm>
              <a:off x="6415175" y="5187892"/>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 name="Group 2"/>
            <p:cNvGrpSpPr/>
            <p:nvPr/>
          </p:nvGrpSpPr>
          <p:grpSpPr>
            <a:xfrm>
              <a:off x="6418229" y="3252052"/>
              <a:ext cx="1911587" cy="920030"/>
              <a:chOff x="6838025" y="3182360"/>
              <a:chExt cx="1491785" cy="717983"/>
            </a:xfrm>
          </p:grpSpPr>
          <p:sp>
            <p:nvSpPr>
              <p:cNvPr id="48" name="Rectangle 47"/>
              <p:cNvSpPr/>
              <p:nvPr/>
            </p:nvSpPr>
            <p:spPr bwMode="auto">
              <a:xfrm>
                <a:off x="7612302" y="3182360"/>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9" name="Rectangle 48"/>
              <p:cNvSpPr/>
              <p:nvPr/>
            </p:nvSpPr>
            <p:spPr bwMode="auto">
              <a:xfrm>
                <a:off x="6838025" y="3182361"/>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Tree>
    <p:extLst>
      <p:ext uri="{BB962C8B-B14F-4D97-AF65-F5344CB8AC3E}">
        <p14:creationId xmlns:p14="http://schemas.microsoft.com/office/powerpoint/2010/main" val="13059701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9856" y="0"/>
            <a:ext cx="921385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69856" y="0"/>
            <a:ext cx="9213855" cy="1143000"/>
          </a:xfrm>
        </p:spPr>
        <p:txBody>
          <a:bodyPr/>
          <a:lstStyle/>
          <a:p>
            <a:pPr algn="ctr"/>
            <a:r>
              <a:rPr lang="en-US" dirty="0" smtClean="0">
                <a:solidFill>
                  <a:schemeClr val="bg2"/>
                </a:solidFill>
              </a:rPr>
              <a:t>Responsive Layout Design for Web</a:t>
            </a:r>
            <a:endParaRPr lang="en-US" dirty="0">
              <a:solidFill>
                <a:schemeClr val="bg2"/>
              </a:solidFill>
            </a:endParaRP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22</a:t>
            </a:fld>
            <a:endParaRPr lang="en-US" dirty="0"/>
          </a:p>
        </p:txBody>
      </p:sp>
      <p:grpSp>
        <p:nvGrpSpPr>
          <p:cNvPr id="12" name="Group 11"/>
          <p:cNvGrpSpPr/>
          <p:nvPr/>
        </p:nvGrpSpPr>
        <p:grpSpPr>
          <a:xfrm>
            <a:off x="-233289" y="957384"/>
            <a:ext cx="9611752" cy="7860331"/>
            <a:chOff x="-81401" y="1778084"/>
            <a:chExt cx="5477674" cy="4479551"/>
          </a:xfrm>
        </p:grpSpPr>
        <p:pic>
          <p:nvPicPr>
            <p:cNvPr id="46" name="Picture 45"/>
            <p:cNvPicPr>
              <a:picLocks noChangeAspect="1"/>
            </p:cNvPicPr>
            <p:nvPr/>
          </p:nvPicPr>
          <p:blipFill rotWithShape="1">
            <a:blip r:embed="rId3"/>
            <a:srcRect l="17424" t="3628" r="16288"/>
            <a:stretch/>
          </p:blipFill>
          <p:spPr>
            <a:xfrm>
              <a:off x="-81401" y="1778084"/>
              <a:ext cx="5477674" cy="4479551"/>
            </a:xfrm>
            <a:prstGeom prst="rect">
              <a:avLst/>
            </a:prstGeom>
          </p:spPr>
        </p:pic>
        <p:sp>
          <p:nvSpPr>
            <p:cNvPr id="52" name="Rectangle 51"/>
            <p:cNvSpPr/>
            <p:nvPr/>
          </p:nvSpPr>
          <p:spPr bwMode="auto">
            <a:xfrm>
              <a:off x="877454" y="2078182"/>
              <a:ext cx="3532909" cy="202276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47" name="Picture 46" descr="Icarus 2013-01-14 at 11.05.12.png"/>
          <p:cNvPicPr>
            <a:picLocks noChangeAspect="1"/>
          </p:cNvPicPr>
          <p:nvPr/>
        </p:nvPicPr>
        <p:blipFill rotWithShape="1">
          <a:blip r:embed="rId4" cstate="email">
            <a:extLst>
              <a:ext uri="{28A0092B-C50C-407E-A947-70E740481C1C}">
                <a14:useLocalDpi xmlns:a14="http://schemas.microsoft.com/office/drawing/2010/main" val="0"/>
              </a:ext>
            </a:extLst>
          </a:blip>
          <a:srcRect l="3913" r="3913"/>
          <a:stretch/>
        </p:blipFill>
        <p:spPr>
          <a:xfrm>
            <a:off x="1449227" y="1503508"/>
            <a:ext cx="6199245" cy="3519400"/>
          </a:xfrm>
          <a:prstGeom prst="rect">
            <a:avLst/>
          </a:prstGeom>
        </p:spPr>
      </p:pic>
    </p:spTree>
    <p:extLst>
      <p:ext uri="{BB962C8B-B14F-4D97-AF65-F5344CB8AC3E}">
        <p14:creationId xmlns:p14="http://schemas.microsoft.com/office/powerpoint/2010/main" val="2620631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9856" y="0"/>
            <a:ext cx="921385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69856" y="0"/>
            <a:ext cx="9213855" cy="1143000"/>
          </a:xfrm>
        </p:spPr>
        <p:txBody>
          <a:bodyPr/>
          <a:lstStyle/>
          <a:p>
            <a:pPr algn="ctr"/>
            <a:r>
              <a:rPr lang="en-US" dirty="0" smtClean="0">
                <a:solidFill>
                  <a:schemeClr val="bg2"/>
                </a:solidFill>
              </a:rPr>
              <a:t>Responsive Layout Design for Web</a:t>
            </a:r>
            <a:endParaRPr lang="en-US" dirty="0">
              <a:solidFill>
                <a:schemeClr val="bg2"/>
              </a:solidFill>
            </a:endParaRP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23</a:t>
            </a:fld>
            <a:endParaRPr lang="en-US" dirty="0"/>
          </a:p>
        </p:txBody>
      </p:sp>
      <p:pic>
        <p:nvPicPr>
          <p:cNvPr id="10" name="Picture 9"/>
          <p:cNvPicPr>
            <a:picLocks noChangeAspect="1"/>
          </p:cNvPicPr>
          <p:nvPr/>
        </p:nvPicPr>
        <p:blipFill rotWithShape="1">
          <a:blip r:embed="rId3"/>
          <a:srcRect l="-601" r="357"/>
          <a:stretch/>
        </p:blipFill>
        <p:spPr>
          <a:xfrm>
            <a:off x="-136769" y="1201614"/>
            <a:ext cx="9280769" cy="6465749"/>
          </a:xfrm>
          <a:prstGeom prst="rect">
            <a:avLst/>
          </a:prstGeom>
        </p:spPr>
      </p:pic>
      <p:sp>
        <p:nvSpPr>
          <p:cNvPr id="11" name="Rectangle 10"/>
          <p:cNvSpPr/>
          <p:nvPr/>
        </p:nvSpPr>
        <p:spPr bwMode="auto">
          <a:xfrm>
            <a:off x="3399694" y="2544088"/>
            <a:ext cx="2373998" cy="3989401"/>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8" name="Picture 7" descr="Icarus 2013-01-14 at 11.18.29.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71093" y="2563625"/>
            <a:ext cx="2422137" cy="3989401"/>
          </a:xfrm>
          <a:prstGeom prst="rect">
            <a:avLst/>
          </a:prstGeom>
        </p:spPr>
      </p:pic>
    </p:spTree>
    <p:extLst>
      <p:ext uri="{BB962C8B-B14F-4D97-AF65-F5344CB8AC3E}">
        <p14:creationId xmlns:p14="http://schemas.microsoft.com/office/powerpoint/2010/main" val="3897944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24</a:t>
            </a:fld>
            <a:endParaRPr lang="en-US" dirty="0"/>
          </a:p>
        </p:txBody>
      </p:sp>
      <p:sp>
        <p:nvSpPr>
          <p:cNvPr id="3" name="Rectangle 2"/>
          <p:cNvSpPr/>
          <p:nvPr/>
        </p:nvSpPr>
        <p:spPr>
          <a:xfrm>
            <a:off x="369667" y="4454543"/>
            <a:ext cx="8651557" cy="1384995"/>
          </a:xfrm>
          <a:prstGeom prst="rect">
            <a:avLst/>
          </a:prstGeom>
        </p:spPr>
        <p:txBody>
          <a:bodyPr wrap="square">
            <a:spAutoFit/>
          </a:bodyPr>
          <a:lstStyle/>
          <a:p>
            <a:r>
              <a:rPr lang="en-US" sz="2800" dirty="0" smtClean="0">
                <a:latin typeface="Helvetica Light"/>
                <a:cs typeface="Helvetica Light"/>
              </a:rPr>
              <a:t>Information </a:t>
            </a:r>
            <a:r>
              <a:rPr lang="en-US" sz="2800" dirty="0">
                <a:latin typeface="Helvetica Light"/>
                <a:cs typeface="Helvetica Light"/>
              </a:rPr>
              <a:t>blocks should be grouped </a:t>
            </a:r>
            <a:r>
              <a:rPr lang="en-US" sz="2800" dirty="0" smtClean="0">
                <a:latin typeface="Helvetica Light"/>
                <a:cs typeface="Helvetica Light"/>
              </a:rPr>
              <a:t>together if related, </a:t>
            </a:r>
            <a:r>
              <a:rPr lang="en-US" sz="2800" dirty="0">
                <a:latin typeface="Helvetica Light"/>
                <a:cs typeface="Helvetica Light"/>
              </a:rPr>
              <a:t>but </a:t>
            </a:r>
            <a:r>
              <a:rPr lang="en-US" sz="2800" dirty="0" smtClean="0">
                <a:latin typeface="Helvetica Light"/>
                <a:cs typeface="Helvetica Light"/>
              </a:rPr>
              <a:t>unrelated </a:t>
            </a:r>
            <a:r>
              <a:rPr lang="en-US" sz="2800" dirty="0">
                <a:latin typeface="Helvetica Light"/>
                <a:cs typeface="Helvetica Light"/>
              </a:rPr>
              <a:t>elements </a:t>
            </a:r>
            <a:r>
              <a:rPr lang="en-US" sz="2800" dirty="0" smtClean="0">
                <a:latin typeface="Helvetica Light"/>
                <a:cs typeface="Helvetica Light"/>
              </a:rPr>
              <a:t>should be located </a:t>
            </a:r>
            <a:r>
              <a:rPr lang="en-US" sz="2800" dirty="0">
                <a:latin typeface="Helvetica Light"/>
                <a:cs typeface="Helvetica Light"/>
              </a:rPr>
              <a:t>at some distance from </a:t>
            </a:r>
            <a:r>
              <a:rPr lang="en-US" sz="2800" dirty="0" smtClean="0">
                <a:latin typeface="Helvetica Light"/>
                <a:cs typeface="Helvetica Light"/>
              </a:rPr>
              <a:t>each other. </a:t>
            </a:r>
            <a:endParaRPr lang="en-US" sz="2800" dirty="0">
              <a:latin typeface="Helvetica Light"/>
              <a:cs typeface="Helvetica Light"/>
            </a:endParaRPr>
          </a:p>
        </p:txBody>
      </p:sp>
      <p:sp>
        <p:nvSpPr>
          <p:cNvPr id="11" name="Rectangle 10"/>
          <p:cNvSpPr/>
          <p:nvPr/>
        </p:nvSpPr>
        <p:spPr>
          <a:xfrm>
            <a:off x="982200" y="1898450"/>
            <a:ext cx="7960870" cy="892552"/>
          </a:xfrm>
          <a:prstGeom prst="rect">
            <a:avLst/>
          </a:prstGeom>
        </p:spPr>
        <p:txBody>
          <a:bodyPr wrap="square">
            <a:spAutoFit/>
          </a:bodyPr>
          <a:lstStyle/>
          <a:p>
            <a:r>
              <a:rPr lang="en-US" sz="2800" dirty="0" smtClean="0">
                <a:latin typeface="Helvetica"/>
                <a:cs typeface="Helvetica"/>
              </a:rPr>
              <a:t>“The </a:t>
            </a:r>
            <a:r>
              <a:rPr lang="en-US" sz="2800" dirty="0">
                <a:latin typeface="Helvetica"/>
                <a:cs typeface="Helvetica"/>
              </a:rPr>
              <a:t>whole is greater than the sum of the parts</a:t>
            </a:r>
            <a:r>
              <a:rPr lang="en-US" sz="2800" dirty="0" smtClean="0">
                <a:latin typeface="Helvetica"/>
                <a:cs typeface="Helvetica"/>
              </a:rPr>
              <a:t>.” </a:t>
            </a:r>
            <a:r>
              <a:rPr lang="en-US" dirty="0">
                <a:solidFill>
                  <a:schemeClr val="bg2">
                    <a:lumMod val="40000"/>
                    <a:lumOff val="60000"/>
                  </a:schemeClr>
                </a:solidFill>
                <a:latin typeface="Helvetica"/>
                <a:cs typeface="Helvetica"/>
              </a:rPr>
              <a:t>– David </a:t>
            </a:r>
            <a:r>
              <a:rPr lang="en-US" dirty="0" err="1">
                <a:solidFill>
                  <a:schemeClr val="bg2">
                    <a:lumMod val="40000"/>
                    <a:lumOff val="60000"/>
                  </a:schemeClr>
                </a:solidFill>
                <a:latin typeface="Helvetica"/>
                <a:cs typeface="Helvetica"/>
              </a:rPr>
              <a:t>Hothersall</a:t>
            </a:r>
            <a:endParaRPr lang="en-US" dirty="0">
              <a:solidFill>
                <a:schemeClr val="bg2">
                  <a:lumMod val="40000"/>
                  <a:lumOff val="60000"/>
                </a:schemeClr>
              </a:solidFill>
              <a:latin typeface="Helvetica"/>
              <a:cs typeface="Helvetica"/>
            </a:endParaRPr>
          </a:p>
        </p:txBody>
      </p:sp>
      <p:sp>
        <p:nvSpPr>
          <p:cNvPr id="12" name="Rectangle 11"/>
          <p:cNvSpPr/>
          <p:nvPr/>
        </p:nvSpPr>
        <p:spPr>
          <a:xfrm>
            <a:off x="369667" y="3805005"/>
            <a:ext cx="6148915" cy="400110"/>
          </a:xfrm>
          <a:prstGeom prst="rect">
            <a:avLst/>
          </a:prstGeom>
        </p:spPr>
        <p:txBody>
          <a:bodyPr wrap="square">
            <a:spAutoFit/>
          </a:bodyPr>
          <a:lstStyle/>
          <a:p>
            <a:r>
              <a:rPr lang="en-US" sz="2000" dirty="0">
                <a:latin typeface="Helvetica"/>
                <a:cs typeface="Helvetica"/>
              </a:rPr>
              <a:t>Gestalt </a:t>
            </a:r>
            <a:r>
              <a:rPr lang="en-US" sz="2000" dirty="0" smtClean="0">
                <a:latin typeface="Helvetica"/>
                <a:cs typeface="Helvetica"/>
              </a:rPr>
              <a:t>Psychology in information design</a:t>
            </a:r>
            <a:endParaRPr lang="en-US" sz="2000" dirty="0">
              <a:latin typeface="Helvetica"/>
              <a:cs typeface="Helvetica"/>
            </a:endParaRP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25</a:t>
            </a:fld>
            <a:endParaRPr lang="en-US" dirty="0"/>
          </a:p>
        </p:txBody>
      </p:sp>
      <p:sp>
        <p:nvSpPr>
          <p:cNvPr id="7" name="Rectangle 6"/>
          <p:cNvSpPr/>
          <p:nvPr/>
        </p:nvSpPr>
        <p:spPr bwMode="auto">
          <a:xfrm>
            <a:off x="460702" y="1143000"/>
            <a:ext cx="8270716" cy="4989008"/>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60702"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889804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26</a:t>
            </a:fld>
            <a:endParaRPr lang="en-US" dirty="0"/>
          </a:p>
        </p:txBody>
      </p:sp>
      <p:grpSp>
        <p:nvGrpSpPr>
          <p:cNvPr id="3" name="Group 2"/>
          <p:cNvGrpSpPr/>
          <p:nvPr/>
        </p:nvGrpSpPr>
        <p:grpSpPr>
          <a:xfrm>
            <a:off x="5080000" y="1143000"/>
            <a:ext cx="3651418" cy="4989008"/>
            <a:chOff x="4672260" y="1143000"/>
            <a:chExt cx="4059158" cy="4989008"/>
          </a:xfrm>
        </p:grpSpPr>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1" name="Group 10"/>
          <p:cNvGrpSpPr/>
          <p:nvPr/>
        </p:nvGrpSpPr>
        <p:grpSpPr>
          <a:xfrm>
            <a:off x="340885" y="1143000"/>
            <a:ext cx="3651418" cy="4989008"/>
            <a:chOff x="4672260" y="1143000"/>
            <a:chExt cx="4059158" cy="4989008"/>
          </a:xfrm>
        </p:grpSpPr>
        <p:sp>
          <p:nvSpPr>
            <p:cNvPr id="12" name="Rectangle 11"/>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8145402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27</a:t>
            </a:fld>
            <a:endParaRPr lang="en-US" dirty="0"/>
          </a:p>
        </p:txBody>
      </p:sp>
      <p:sp>
        <p:nvSpPr>
          <p:cNvPr id="7" name="Rectangle 6"/>
          <p:cNvSpPr/>
          <p:nvPr/>
        </p:nvSpPr>
        <p:spPr bwMode="auto">
          <a:xfrm>
            <a:off x="460701"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60701"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22" name="Group 21"/>
          <p:cNvGrpSpPr/>
          <p:nvPr/>
        </p:nvGrpSpPr>
        <p:grpSpPr>
          <a:xfrm>
            <a:off x="5588000" y="1143000"/>
            <a:ext cx="3143418" cy="4989008"/>
            <a:chOff x="4857854" y="1143000"/>
            <a:chExt cx="3873564" cy="4989008"/>
          </a:xfrm>
        </p:grpSpPr>
        <p:sp>
          <p:nvSpPr>
            <p:cNvPr id="8" name="Rectangle 7"/>
            <p:cNvSpPr/>
            <p:nvPr/>
          </p:nvSpPr>
          <p:spPr bwMode="auto">
            <a:xfrm>
              <a:off x="4857854" y="1143000"/>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4857854" y="3713704"/>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3" name="Group 2"/>
          <p:cNvGrpSpPr/>
          <p:nvPr/>
        </p:nvGrpSpPr>
        <p:grpSpPr>
          <a:xfrm>
            <a:off x="3029813" y="1143000"/>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3" name="Group 12"/>
          <p:cNvGrpSpPr/>
          <p:nvPr/>
        </p:nvGrpSpPr>
        <p:grpSpPr>
          <a:xfrm>
            <a:off x="3944546" y="1143001"/>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 name="Group 15"/>
          <p:cNvGrpSpPr/>
          <p:nvPr/>
        </p:nvGrpSpPr>
        <p:grpSpPr>
          <a:xfrm>
            <a:off x="3029813" y="3713705"/>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9" name="Group 18"/>
          <p:cNvGrpSpPr/>
          <p:nvPr/>
        </p:nvGrpSpPr>
        <p:grpSpPr>
          <a:xfrm>
            <a:off x="3944546" y="3713706"/>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428479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28</a:t>
            </a:fld>
            <a:endParaRPr lang="en-US" dirty="0"/>
          </a:p>
        </p:txBody>
      </p:sp>
      <p:sp>
        <p:nvSpPr>
          <p:cNvPr id="7" name="Rectangle 6"/>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 name="Group 2"/>
          <p:cNvGrpSpPr/>
          <p:nvPr/>
        </p:nvGrpSpPr>
        <p:grpSpPr>
          <a:xfrm>
            <a:off x="3029813" y="1143000"/>
            <a:ext cx="744571" cy="2418303"/>
            <a:chOff x="3029812" y="966758"/>
            <a:chExt cx="2416711" cy="5165250"/>
          </a:xfrm>
          <a:solidFill>
            <a:schemeClr val="accent1"/>
          </a:solidFill>
        </p:grpSpPr>
        <p:sp>
          <p:nvSpPr>
            <p:cNvPr id="11" name="Rectangle 1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3" name="Group 12"/>
          <p:cNvGrpSpPr/>
          <p:nvPr/>
        </p:nvGrpSpPr>
        <p:grpSpPr>
          <a:xfrm>
            <a:off x="3944546" y="1143001"/>
            <a:ext cx="744571" cy="2418303"/>
            <a:chOff x="3029812" y="966758"/>
            <a:chExt cx="2416711" cy="5165250"/>
          </a:xfrm>
          <a:solidFill>
            <a:schemeClr val="accent1"/>
          </a:solidFill>
        </p:grpSpPr>
        <p:sp>
          <p:nvSpPr>
            <p:cNvPr id="14" name="Rectangle 13"/>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 name="Group 15"/>
          <p:cNvGrpSpPr/>
          <p:nvPr/>
        </p:nvGrpSpPr>
        <p:grpSpPr>
          <a:xfrm>
            <a:off x="3029813" y="3713705"/>
            <a:ext cx="744571" cy="2418303"/>
            <a:chOff x="3029812" y="966758"/>
            <a:chExt cx="2416711" cy="5165250"/>
          </a:xfrm>
          <a:solidFill>
            <a:schemeClr val="accent1"/>
          </a:solidFill>
        </p:grpSpPr>
        <p:sp>
          <p:nvSpPr>
            <p:cNvPr id="17" name="Rectangle 1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9" name="Group 18"/>
          <p:cNvGrpSpPr/>
          <p:nvPr/>
        </p:nvGrpSpPr>
        <p:grpSpPr>
          <a:xfrm>
            <a:off x="3944546" y="3713706"/>
            <a:ext cx="744571" cy="2418303"/>
            <a:chOff x="3029812" y="966758"/>
            <a:chExt cx="2416711" cy="5165250"/>
          </a:xfrm>
          <a:solidFill>
            <a:schemeClr val="accent1"/>
          </a:solidFill>
        </p:grpSpPr>
        <p:sp>
          <p:nvSpPr>
            <p:cNvPr id="20" name="Rectangle 19"/>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25" name="Group 24"/>
          <p:cNvGrpSpPr/>
          <p:nvPr/>
        </p:nvGrpSpPr>
        <p:grpSpPr>
          <a:xfrm>
            <a:off x="5588000" y="1143000"/>
            <a:ext cx="3143418" cy="4989008"/>
            <a:chOff x="4857854" y="1143000"/>
            <a:chExt cx="3873564" cy="4989008"/>
          </a:xfrm>
          <a:solidFill>
            <a:srgbClr val="DADADA"/>
          </a:solidFill>
        </p:grpSpPr>
        <p:sp>
          <p:nvSpPr>
            <p:cNvPr id="26" name="Rectangle 25"/>
            <p:cNvSpPr/>
            <p:nvPr/>
          </p:nvSpPr>
          <p:spPr bwMode="auto">
            <a:xfrm>
              <a:off x="4857854" y="1143000"/>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Rectangle 26"/>
            <p:cNvSpPr/>
            <p:nvPr/>
          </p:nvSpPr>
          <p:spPr bwMode="auto">
            <a:xfrm>
              <a:off x="4857854" y="3713704"/>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9356523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0"/>
            <a:ext cx="914400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82176" y="82176"/>
            <a:ext cx="8979648" cy="984624"/>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50177" name="Rectangle 2"/>
          <p:cNvSpPr>
            <a:spLocks noGrp="1" noChangeArrowheads="1"/>
          </p:cNvSpPr>
          <p:nvPr>
            <p:ph type="title"/>
          </p:nvPr>
        </p:nvSpPr>
        <p:spPr/>
        <p:txBody>
          <a:bodyPr/>
          <a:lstStyle/>
          <a:p>
            <a:pPr eaLnBrk="1" hangingPunct="1"/>
            <a:r>
              <a:rPr lang="en-US" smtClean="0">
                <a:ea typeface="ＭＳ Ｐゴシック" pitchFamily="34" charset="-128"/>
              </a:rPr>
              <a:t>Small Multiples</a:t>
            </a:r>
          </a:p>
        </p:txBody>
      </p:sp>
      <p:sp>
        <p:nvSpPr>
          <p:cNvPr id="50178" name="Rectangle 3"/>
          <p:cNvSpPr>
            <a:spLocks noGrp="1" noChangeArrowheads="1"/>
          </p:cNvSpPr>
          <p:nvPr>
            <p:ph idx="1"/>
          </p:nvPr>
        </p:nvSpPr>
        <p:spPr>
          <a:xfrm>
            <a:off x="228600" y="1905000"/>
            <a:ext cx="8991600" cy="4419600"/>
          </a:xfrm>
        </p:spPr>
        <p:txBody>
          <a:bodyPr/>
          <a:lstStyle/>
          <a:p>
            <a:pPr eaLnBrk="1" hangingPunct="1"/>
            <a:r>
              <a:rPr lang="en-US" dirty="0" smtClean="0">
                <a:solidFill>
                  <a:schemeClr val="bg2"/>
                </a:solidFill>
                <a:ea typeface="ＭＳ Ｐゴシック" pitchFamily="34" charset="-128"/>
              </a:rPr>
              <a:t>Economy of line</a:t>
            </a:r>
          </a:p>
          <a:p>
            <a:pPr eaLnBrk="1" hangingPunct="1"/>
            <a:r>
              <a:rPr lang="en-US" dirty="0" smtClean="0">
                <a:solidFill>
                  <a:schemeClr val="bg2"/>
                </a:solidFill>
                <a:ea typeface="ＭＳ Ｐゴシック" pitchFamily="34" charset="-128"/>
              </a:rPr>
              <a:t>Similarities enable us to notice differences</a:t>
            </a:r>
          </a:p>
        </p:txBody>
      </p:sp>
      <p:sp>
        <p:nvSpPr>
          <p:cNvPr id="18" name="Date Placeholder 3"/>
          <p:cNvSpPr>
            <a:spLocks noGrp="1"/>
          </p:cNvSpPr>
          <p:nvPr>
            <p:ph type="dt" sz="half" idx="10"/>
          </p:nvPr>
        </p:nvSpPr>
        <p:spPr/>
        <p:txBody>
          <a:bodyPr/>
          <a:lstStyle/>
          <a:p>
            <a:pPr>
              <a:defRPr/>
            </a:pPr>
            <a:r>
              <a:rPr lang="en-US" smtClean="0"/>
              <a:t>October 27, 2015</a:t>
            </a:r>
            <a:endParaRPr lang="en-US" dirty="0"/>
          </a:p>
        </p:txBody>
      </p:sp>
      <p:sp>
        <p:nvSpPr>
          <p:cNvPr id="19"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20" name="Slide Number Placeholder 5"/>
          <p:cNvSpPr>
            <a:spLocks noGrp="1"/>
          </p:cNvSpPr>
          <p:nvPr>
            <p:ph type="sldNum" sz="quarter" idx="12"/>
          </p:nvPr>
        </p:nvSpPr>
        <p:spPr/>
        <p:txBody>
          <a:bodyPr/>
          <a:lstStyle/>
          <a:p>
            <a:pPr>
              <a:defRPr/>
            </a:pPr>
            <a:fld id="{D71D7C31-5DB5-47AD-AB94-4B6B5EAB431F}" type="slidenum">
              <a:rPr lang="en-US" smtClean="0"/>
              <a:pPr>
                <a:defRPr/>
              </a:pPr>
              <a:t>29</a:t>
            </a:fld>
            <a:endParaRPr lang="en-US" dirty="0"/>
          </a:p>
        </p:txBody>
      </p:sp>
      <p:sp>
        <p:nvSpPr>
          <p:cNvPr id="50179" name="Text Box 6"/>
          <p:cNvSpPr txBox="1">
            <a:spLocks noChangeArrowheads="1"/>
          </p:cNvSpPr>
          <p:nvPr/>
        </p:nvSpPr>
        <p:spPr bwMode="auto">
          <a:xfrm>
            <a:off x="0" y="35052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p>
        </p:txBody>
      </p:sp>
      <p:sp>
        <p:nvSpPr>
          <p:cNvPr id="2" name="TextBox 1"/>
          <p:cNvSpPr txBox="1"/>
          <p:nvPr/>
        </p:nvSpPr>
        <p:spPr>
          <a:xfrm>
            <a:off x="228600" y="6019800"/>
            <a:ext cx="8458200" cy="338554"/>
          </a:xfrm>
          <a:prstGeom prst="rect">
            <a:avLst/>
          </a:prstGeom>
          <a:noFill/>
        </p:spPr>
        <p:txBody>
          <a:bodyPr wrap="square" rtlCol="0">
            <a:spAutoFit/>
          </a:bodyPr>
          <a:lstStyle/>
          <a:p>
            <a:pPr>
              <a:buNone/>
            </a:pPr>
            <a:r>
              <a:rPr lang="en-US" sz="1600" dirty="0" smtClean="0">
                <a:solidFill>
                  <a:schemeClr val="accent5"/>
                </a:solidFill>
              </a:rPr>
              <a:t>Images from Edward </a:t>
            </a:r>
            <a:r>
              <a:rPr lang="en-US" sz="1600" dirty="0" err="1" smtClean="0">
                <a:solidFill>
                  <a:schemeClr val="accent5"/>
                </a:solidFill>
              </a:rPr>
              <a:t>Tufte’s</a:t>
            </a:r>
            <a:r>
              <a:rPr lang="en-US" sz="1600" dirty="0" smtClean="0">
                <a:solidFill>
                  <a:schemeClr val="accent5"/>
                </a:solidFill>
              </a:rPr>
              <a:t> </a:t>
            </a:r>
            <a:r>
              <a:rPr lang="en-US" sz="1600" i="1" dirty="0" smtClean="0">
                <a:solidFill>
                  <a:schemeClr val="accent5"/>
                </a:solidFill>
              </a:rPr>
              <a:t>Envisioning Information</a:t>
            </a:r>
            <a:endParaRPr lang="en-US" sz="1600" i="1" dirty="0">
              <a:solidFill>
                <a:schemeClr val="accent5"/>
              </a:solidFill>
            </a:endParaRPr>
          </a:p>
        </p:txBody>
      </p:sp>
    </p:spTree>
    <p:extLst>
      <p:ext uri="{BB962C8B-B14F-4D97-AF65-F5344CB8AC3E}">
        <p14:creationId xmlns:p14="http://schemas.microsoft.com/office/powerpoint/2010/main" val="14198309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m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4" name="Rectangle 3"/>
          <p:cNvSpPr/>
          <p:nvPr/>
        </p:nvSpPr>
        <p:spPr bwMode="auto">
          <a:xfrm>
            <a:off x="3971636" y="1963063"/>
            <a:ext cx="5172364"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4144819" y="2063007"/>
            <a:ext cx="4885390" cy="4093428"/>
          </a:xfrm>
          <a:prstGeom prst="rect">
            <a:avLst/>
          </a:prstGeom>
          <a:noFill/>
        </p:spPr>
        <p:txBody>
          <a:bodyPr wrap="square" rtlCol="0">
            <a:spAutoFit/>
          </a:bodyPr>
          <a:lstStyle/>
          <a:p>
            <a:r>
              <a:rPr lang="en-US" sz="2600" dirty="0" smtClean="0">
                <a:latin typeface="Helvetica Light"/>
                <a:cs typeface="Helvetica Light"/>
              </a:rPr>
              <a:t>Non-conventional design is a waste of resources—</a:t>
            </a:r>
            <a:r>
              <a:rPr lang="en-US" sz="2600" dirty="0" err="1" smtClean="0">
                <a:latin typeface="Helvetica Light"/>
                <a:cs typeface="Helvetica Light"/>
              </a:rPr>
              <a:t>iOS</a:t>
            </a:r>
            <a:r>
              <a:rPr lang="en-US" sz="2600" dirty="0" smtClean="0">
                <a:latin typeface="Helvetica Light"/>
                <a:cs typeface="Helvetica Light"/>
              </a:rPr>
              <a:t> has better defaults</a:t>
            </a:r>
          </a:p>
          <a:p>
            <a:endParaRPr lang="en-US" sz="2600" dirty="0">
              <a:latin typeface="Helvetica Light"/>
              <a:cs typeface="Helvetica Light"/>
            </a:endParaRPr>
          </a:p>
          <a:p>
            <a:r>
              <a:rPr lang="en-US" sz="2600" dirty="0" smtClean="0">
                <a:latin typeface="Helvetica Light"/>
                <a:cs typeface="Helvetica Light"/>
              </a:rPr>
              <a:t>Know your users! 99% </a:t>
            </a:r>
            <a:r>
              <a:rPr lang="en-US" sz="2600" dirty="0">
                <a:latin typeface="Helvetica Light"/>
                <a:cs typeface="Helvetica Light"/>
              </a:rPr>
              <a:t>of users will want to enter </a:t>
            </a:r>
            <a:r>
              <a:rPr lang="en-US" sz="2600" i="1" dirty="0">
                <a:latin typeface="Helvetica Light"/>
                <a:cs typeface="Helvetica Light"/>
              </a:rPr>
              <a:t>today’s</a:t>
            </a:r>
            <a:r>
              <a:rPr lang="en-US" sz="2600" dirty="0">
                <a:latin typeface="Helvetica Light"/>
                <a:cs typeface="Helvetica Light"/>
              </a:rPr>
              <a:t> </a:t>
            </a:r>
            <a:r>
              <a:rPr lang="en-US" sz="2600" dirty="0" smtClean="0">
                <a:latin typeface="Helvetica Light"/>
                <a:cs typeface="Helvetica Light"/>
              </a:rPr>
              <a:t>weight</a:t>
            </a:r>
          </a:p>
          <a:p>
            <a:endParaRPr lang="en-US" sz="2600" dirty="0">
              <a:latin typeface="Helvetica Light"/>
              <a:cs typeface="Helvetica Light"/>
            </a:endParaRPr>
          </a:p>
          <a:p>
            <a:r>
              <a:rPr lang="en-US" sz="2600" dirty="0" smtClean="0">
                <a:latin typeface="Helvetica Light"/>
                <a:cs typeface="Helvetica Light"/>
              </a:rPr>
              <a:t>‘Record’ button almost invisible</a:t>
            </a:r>
          </a:p>
          <a:p>
            <a:endParaRPr lang="en-US" sz="2600" dirty="0">
              <a:latin typeface="Helvetica Light"/>
              <a:cs typeface="Helvetica Light"/>
            </a:endParaRPr>
          </a:p>
          <a:p>
            <a:endParaRPr lang="en-US" sz="2600" dirty="0">
              <a:latin typeface="Helvetica Light"/>
              <a:cs typeface="Helvetica Light"/>
            </a:endParaRPr>
          </a:p>
        </p:txBody>
      </p:sp>
      <p:sp>
        <p:nvSpPr>
          <p:cNvPr id="10" name="Title 9"/>
          <p:cNvSpPr>
            <a:spLocks noGrp="1"/>
          </p:cNvSpPr>
          <p:nvPr>
            <p:ph type="title"/>
          </p:nvPr>
        </p:nvSpPr>
        <p:spPr/>
        <p:txBody>
          <a:bodyPr/>
          <a:lstStyle/>
          <a:p>
            <a:r>
              <a:rPr lang="en-US" dirty="0" smtClean="0"/>
              <a:t>Hall of Shame!</a:t>
            </a:r>
            <a:endParaRPr lang="en-US" dirty="0"/>
          </a:p>
        </p:txBody>
      </p:sp>
      <p:sp>
        <p:nvSpPr>
          <p:cNvPr id="5" name="Date Placeholder 4"/>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9" name="Slide Number Placeholder 8"/>
          <p:cNvSpPr>
            <a:spLocks noGrp="1"/>
          </p:cNvSpPr>
          <p:nvPr>
            <p:ph type="sldNum" sz="quarter" idx="12"/>
          </p:nvPr>
        </p:nvSpPr>
        <p:spPr/>
        <p:txBody>
          <a:bodyPr/>
          <a:lstStyle/>
          <a:p>
            <a:fld id="{F2949DCA-4B18-234C-AD4E-11144FC20355}" type="slidenum">
              <a:rPr lang="en-US" smtClean="0"/>
              <a:pPr/>
              <a:t>3</a:t>
            </a:fld>
            <a:endParaRPr lang="en-US"/>
          </a:p>
        </p:txBody>
      </p:sp>
      <p:pic>
        <p:nvPicPr>
          <p:cNvPr id="11" name="Picture 10"/>
          <p:cNvPicPr>
            <a:picLocks noChangeAspect="1"/>
          </p:cNvPicPr>
          <p:nvPr/>
        </p:nvPicPr>
        <p:blipFill rotWithShape="1">
          <a:blip r:embed="rId3"/>
          <a:srcRect l="1641" t="9443" r="58965" b="1398"/>
          <a:stretch/>
        </p:blipFill>
        <p:spPr>
          <a:xfrm>
            <a:off x="141934" y="1498023"/>
            <a:ext cx="3289372" cy="4997310"/>
          </a:xfrm>
          <a:prstGeom prst="rect">
            <a:avLst/>
          </a:prstGeom>
        </p:spPr>
      </p:pic>
    </p:spTree>
    <p:extLst>
      <p:ext uri="{BB962C8B-B14F-4D97-AF65-F5344CB8AC3E}">
        <p14:creationId xmlns:p14="http://schemas.microsoft.com/office/powerpoint/2010/main" val="13971112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381001" y="-152397"/>
            <a:ext cx="8763000" cy="1143000"/>
          </a:xfrm>
        </p:spPr>
        <p:txBody>
          <a:bodyPr/>
          <a:lstStyle/>
          <a:p>
            <a:pPr eaLnBrk="1" hangingPunct="1"/>
            <a:r>
              <a:rPr lang="en-US" dirty="0" smtClean="0">
                <a:ea typeface="ＭＳ Ｐゴシック" pitchFamily="34" charset="-128"/>
              </a:rPr>
              <a:t>International Women’</a:t>
            </a:r>
            <a:r>
              <a:rPr lang="en-US" altLang="ja-JP" dirty="0" smtClean="0">
                <a:ea typeface="ＭＳ Ｐゴシック" pitchFamily="34" charset="-128"/>
              </a:rPr>
              <a:t>s Day</a:t>
            </a:r>
            <a:endParaRPr lang="en-US" dirty="0" smtClean="0">
              <a:ea typeface="ＭＳ Ｐゴシック" pitchFamily="34" charset="-128"/>
            </a:endParaRPr>
          </a:p>
        </p:txBody>
      </p:sp>
      <p:pic>
        <p:nvPicPr>
          <p:cNvPr id="52226" name="Picture 4" descr="womensday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1487" y="1243544"/>
            <a:ext cx="2962275" cy="4114800"/>
          </a:xfrm>
          <a:noFill/>
        </p:spPr>
      </p:pic>
      <p:sp>
        <p:nvSpPr>
          <p:cNvPr id="2" name="Date Placeholder 1"/>
          <p:cNvSpPr>
            <a:spLocks noGrp="1"/>
          </p:cNvSpPr>
          <p:nvPr>
            <p:ph type="dt" sz="half" idx="10"/>
          </p:nvPr>
        </p:nvSpPr>
        <p:spPr/>
        <p:txBody>
          <a:bodyPr/>
          <a:lstStyle/>
          <a:p>
            <a:pPr>
              <a:buFontTx/>
              <a:buNone/>
              <a:defRPr/>
            </a:pPr>
            <a:r>
              <a:rPr lang="en-US" smtClean="0"/>
              <a:t>October 27, 2015</a:t>
            </a:r>
            <a:endParaRPr lang="en-US" dirty="0"/>
          </a:p>
        </p:txBody>
      </p:sp>
      <p:sp>
        <p:nvSpPr>
          <p:cNvPr id="3" name="Footer Placeholder 2"/>
          <p:cNvSpPr>
            <a:spLocks noGrp="1"/>
          </p:cNvSpPr>
          <p:nvPr>
            <p:ph type="ftr" sz="quarter" idx="11"/>
          </p:nvPr>
        </p:nvSpPr>
        <p:spPr>
          <a:prstGeom prst="rect">
            <a:avLst/>
          </a:prstGeom>
        </p:spPr>
        <p:txBody>
          <a:bodyPr/>
          <a:lstStyle/>
          <a:p>
            <a:pPr>
              <a:buFontTx/>
              <a:buNone/>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a:xfrm>
            <a:off x="8153400" y="6553201"/>
            <a:ext cx="990600" cy="457200"/>
          </a:xfrm>
          <a:prstGeom prst="rect">
            <a:avLst/>
          </a:prstGeom>
        </p:spPr>
        <p:txBody>
          <a:bodyPr/>
          <a:lstStyle/>
          <a:p>
            <a:pPr>
              <a:buFontTx/>
              <a:buNone/>
            </a:pPr>
            <a:fld id="{E68C1138-D693-4036-8896-63830932DBC8}" type="slidenum">
              <a:rPr lang="en-US" smtClean="0"/>
              <a:pPr>
                <a:buFontTx/>
                <a:buNone/>
              </a:pPr>
              <a:t>30</a:t>
            </a:fld>
            <a:endParaRPr lang="en-US" dirty="0"/>
          </a:p>
        </p:txBody>
      </p:sp>
      <p:pic>
        <p:nvPicPr>
          <p:cNvPr id="52227" name="Picture 6" descr="womensda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08587" y="1214969"/>
            <a:ext cx="195421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8" name="Text Box 8"/>
          <p:cNvSpPr txBox="1">
            <a:spLocks noChangeArrowheads="1"/>
          </p:cNvSpPr>
          <p:nvPr/>
        </p:nvSpPr>
        <p:spPr bwMode="auto">
          <a:xfrm>
            <a:off x="5105400" y="5600700"/>
            <a:ext cx="37338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600" b="0">
                <a:solidFill>
                  <a:schemeClr val="tx1"/>
                </a:solidFill>
                <a:latin typeface="+mn-lt"/>
              </a:rPr>
              <a:t>Diaz, Estela   1974 </a:t>
            </a:r>
            <a:br>
              <a:rPr lang="en-US" sz="1600" b="0">
                <a:solidFill>
                  <a:schemeClr val="tx1"/>
                </a:solidFill>
                <a:latin typeface="+mn-lt"/>
              </a:rPr>
            </a:br>
            <a:r>
              <a:rPr lang="en-US" sz="1600" b="0">
                <a:solidFill>
                  <a:schemeClr val="tx1"/>
                </a:solidFill>
                <a:latin typeface="+mn-lt"/>
              </a:rPr>
              <a:t>March 8 - International Women</a:t>
            </a:r>
            <a:r>
              <a:rPr lang="ja-JP" altLang="en-US" sz="1600" b="0">
                <a:solidFill>
                  <a:schemeClr val="tx1"/>
                </a:solidFill>
                <a:latin typeface="+mn-lt"/>
              </a:rPr>
              <a:t>’</a:t>
            </a:r>
            <a:r>
              <a:rPr lang="en-US" altLang="ja-JP" sz="1600" b="0">
                <a:solidFill>
                  <a:schemeClr val="tx1"/>
                </a:solidFill>
                <a:latin typeface="+mn-lt"/>
              </a:rPr>
              <a:t>s Day </a:t>
            </a:r>
            <a:br>
              <a:rPr lang="en-US" altLang="ja-JP" sz="1600" b="0">
                <a:solidFill>
                  <a:schemeClr val="tx1"/>
                </a:solidFill>
                <a:latin typeface="+mn-lt"/>
              </a:rPr>
            </a:br>
            <a:endParaRPr lang="en-US" sz="1600" b="0">
              <a:solidFill>
                <a:schemeClr val="tx1"/>
              </a:solidFill>
              <a:latin typeface="+mn-lt"/>
            </a:endParaRPr>
          </a:p>
        </p:txBody>
      </p:sp>
      <p:sp>
        <p:nvSpPr>
          <p:cNvPr id="52229" name="Text Box 9"/>
          <p:cNvSpPr txBox="1">
            <a:spLocks noChangeArrowheads="1"/>
          </p:cNvSpPr>
          <p:nvPr/>
        </p:nvSpPr>
        <p:spPr bwMode="auto">
          <a:xfrm>
            <a:off x="381000" y="5458357"/>
            <a:ext cx="362740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1600" b="0" dirty="0">
                <a:solidFill>
                  <a:schemeClr val="tx1"/>
                </a:solidFill>
                <a:latin typeface="+mn-lt"/>
              </a:rPr>
              <a:t>Echeverria, </a:t>
            </a:r>
            <a:r>
              <a:rPr lang="en-US" sz="1600" b="0" dirty="0" err="1">
                <a:solidFill>
                  <a:schemeClr val="tx1"/>
                </a:solidFill>
                <a:latin typeface="+mn-lt"/>
              </a:rPr>
              <a:t>Heriberto</a:t>
            </a:r>
            <a:r>
              <a:rPr lang="en-US" sz="1600" b="0" dirty="0">
                <a:solidFill>
                  <a:schemeClr val="tx1"/>
                </a:solidFill>
                <a:latin typeface="+mn-lt"/>
              </a:rPr>
              <a:t>  1971</a:t>
            </a:r>
            <a:br>
              <a:rPr lang="en-US" sz="1600" b="0" dirty="0">
                <a:solidFill>
                  <a:schemeClr val="tx1"/>
                </a:solidFill>
                <a:latin typeface="+mn-lt"/>
              </a:rPr>
            </a:br>
            <a:r>
              <a:rPr lang="en-US" sz="1600" b="0" dirty="0">
                <a:solidFill>
                  <a:schemeClr val="tx1"/>
                </a:solidFill>
                <a:latin typeface="+mn-lt"/>
              </a:rPr>
              <a:t>March 8 - International Women</a:t>
            </a:r>
            <a:r>
              <a:rPr lang="ja-JP" altLang="en-US" sz="1600" b="0" dirty="0">
                <a:solidFill>
                  <a:schemeClr val="tx1"/>
                </a:solidFill>
                <a:latin typeface="+mn-lt"/>
              </a:rPr>
              <a:t>’</a:t>
            </a:r>
            <a:r>
              <a:rPr lang="en-US" altLang="ja-JP" sz="1600" b="0" dirty="0">
                <a:solidFill>
                  <a:schemeClr val="tx1"/>
                </a:solidFill>
                <a:latin typeface="+mn-lt"/>
              </a:rPr>
              <a:t>s </a:t>
            </a:r>
            <a:r>
              <a:rPr lang="en-US" altLang="ja-JP" sz="1600" b="0" dirty="0" smtClean="0">
                <a:solidFill>
                  <a:schemeClr val="tx1"/>
                </a:solidFill>
                <a:latin typeface="+mn-lt"/>
              </a:rPr>
              <a:t>Day</a:t>
            </a:r>
            <a:endParaRPr lang="en-US" sz="1600" b="0" dirty="0">
              <a:solidFill>
                <a:schemeClr val="tx1"/>
              </a:solidFill>
              <a:latin typeface="+mn-lt"/>
            </a:endParaRPr>
          </a:p>
        </p:txBody>
      </p:sp>
      <p:sp>
        <p:nvSpPr>
          <p:cNvPr id="52230" name="Text Box 10"/>
          <p:cNvSpPr txBox="1">
            <a:spLocks noChangeArrowheads="1"/>
          </p:cNvSpPr>
          <p:nvPr/>
        </p:nvSpPr>
        <p:spPr bwMode="auto">
          <a:xfrm>
            <a:off x="381000" y="719669"/>
            <a:ext cx="37941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S M A L L   M U L T I P L E S</a:t>
            </a:r>
          </a:p>
        </p:txBody>
      </p:sp>
      <p:sp>
        <p:nvSpPr>
          <p:cNvPr id="52231" name="Text Box 12"/>
          <p:cNvSpPr txBox="1">
            <a:spLocks noChangeArrowheads="1"/>
          </p:cNvSpPr>
          <p:nvPr/>
        </p:nvSpPr>
        <p:spPr bwMode="auto">
          <a:xfrm>
            <a:off x="395287" y="6043132"/>
            <a:ext cx="7315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400" b="0" i="1" dirty="0" err="1" smtClean="0">
                <a:solidFill>
                  <a:schemeClr val="tx1"/>
                </a:solidFill>
              </a:rPr>
              <a:t>Revolucion</a:t>
            </a:r>
            <a:r>
              <a:rPr lang="en-US" sz="1400" b="0" i="1" dirty="0" smtClean="0">
                <a:solidFill>
                  <a:schemeClr val="tx1"/>
                </a:solidFill>
              </a:rPr>
              <a:t>!: Cuban Poster Art </a:t>
            </a:r>
            <a:r>
              <a:rPr lang="en-US" sz="1400" b="0" dirty="0" smtClean="0">
                <a:solidFill>
                  <a:schemeClr val="tx1"/>
                </a:solidFill>
              </a:rPr>
              <a:t>by </a:t>
            </a:r>
            <a:r>
              <a:rPr lang="en-US" sz="1400" b="0" dirty="0">
                <a:solidFill>
                  <a:schemeClr val="tx1"/>
                </a:solidFill>
              </a:rPr>
              <a:t>Lincoln Cushing</a:t>
            </a:r>
            <a:br>
              <a:rPr lang="en-US" sz="1400" b="0" dirty="0">
                <a:solidFill>
                  <a:schemeClr val="tx1"/>
                </a:solidFill>
              </a:rPr>
            </a:br>
            <a:r>
              <a:rPr lang="en-US" sz="1400" b="0" dirty="0">
                <a:solidFill>
                  <a:schemeClr val="tx1"/>
                </a:solidFill>
              </a:rPr>
              <a:t>http://</a:t>
            </a:r>
            <a:r>
              <a:rPr lang="en-US" sz="1400" b="0" dirty="0" err="1">
                <a:solidFill>
                  <a:schemeClr val="tx1"/>
                </a:solidFill>
              </a:rPr>
              <a:t>www.amazon.com</a:t>
            </a:r>
            <a:r>
              <a:rPr lang="en-US" sz="1400" b="0" dirty="0">
                <a:solidFill>
                  <a:schemeClr val="tx1"/>
                </a:solidFill>
              </a:rPr>
              <a:t>/</a:t>
            </a:r>
            <a:r>
              <a:rPr lang="en-US" sz="1400" b="0" dirty="0" err="1">
                <a:solidFill>
                  <a:schemeClr val="tx1"/>
                </a:solidFill>
              </a:rPr>
              <a:t>Revolucion</a:t>
            </a:r>
            <a:r>
              <a:rPr lang="en-US" sz="1400" b="0" dirty="0">
                <a:solidFill>
                  <a:schemeClr val="tx1"/>
                </a:solidFill>
              </a:rPr>
              <a:t>-Cuban-Poster-Lincoln-Cushing/</a:t>
            </a:r>
            <a:r>
              <a:rPr lang="en-US" sz="1400" b="0" dirty="0" err="1">
                <a:solidFill>
                  <a:schemeClr val="tx1"/>
                </a:solidFill>
              </a:rPr>
              <a:t>dp</a:t>
            </a:r>
            <a:r>
              <a:rPr lang="en-US" sz="1400" b="0" dirty="0">
                <a:solidFill>
                  <a:schemeClr val="tx1"/>
                </a:solidFill>
              </a:rPr>
              <a:t>/0811835820</a:t>
            </a:r>
          </a:p>
        </p:txBody>
      </p:sp>
    </p:spTree>
    <p:extLst>
      <p:ext uri="{BB962C8B-B14F-4D97-AF65-F5344CB8AC3E}">
        <p14:creationId xmlns:p14="http://schemas.microsoft.com/office/powerpoint/2010/main" val="29492440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323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6195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400538" y="1111605"/>
            <a:ext cx="4191000" cy="861774"/>
          </a:xfrm>
          <a:prstGeom prst="rect">
            <a:avLst/>
          </a:prstGeom>
          <a:noFill/>
        </p:spPr>
        <p:txBody>
          <a:bodyPr wrap="square" rtlCol="0">
            <a:spAutoFit/>
          </a:bodyPr>
          <a:lstStyle/>
          <a:p>
            <a:r>
              <a:rPr lang="en-US" sz="3200" dirty="0" smtClean="0">
                <a:latin typeface="Helvetica Light"/>
                <a:cs typeface="Helvetica Light"/>
              </a:rPr>
              <a:t>Today Weather</a:t>
            </a:r>
            <a:r>
              <a:rPr lang="en-US" sz="3200" dirty="0">
                <a:latin typeface="Helvetica Light"/>
                <a:cs typeface="Helvetica Light"/>
              </a:rPr>
              <a:t> </a:t>
            </a:r>
            <a:r>
              <a:rPr lang="en-US" sz="3200" dirty="0" smtClean="0">
                <a:latin typeface="Helvetica Light"/>
                <a:cs typeface="Helvetica Light"/>
              </a:rPr>
              <a:t> </a:t>
            </a:r>
            <a:br>
              <a:rPr lang="en-US" sz="3200" dirty="0" smtClean="0">
                <a:latin typeface="Helvetica Light"/>
                <a:cs typeface="Helvetica Light"/>
              </a:rPr>
            </a:br>
            <a:r>
              <a:rPr lang="en-US" sz="1800" dirty="0" err="1" smtClean="0">
                <a:latin typeface="Helvetica Light"/>
                <a:cs typeface="Helvetica Light"/>
              </a:rPr>
              <a:t>iOS</a:t>
            </a:r>
            <a:r>
              <a:rPr lang="en-US" sz="1800" dirty="0" smtClean="0">
                <a:latin typeface="Helvetica Light"/>
                <a:cs typeface="Helvetica Light"/>
              </a:rPr>
              <a:t> App</a:t>
            </a:r>
            <a:endParaRPr lang="en-US" sz="1800" dirty="0">
              <a:latin typeface="Helvetica Light"/>
              <a:cs typeface="Helvetica Light"/>
            </a:endParaRPr>
          </a:p>
        </p:txBody>
      </p:sp>
      <p:sp>
        <p:nvSpPr>
          <p:cNvPr id="12" name="Title 11"/>
          <p:cNvSpPr>
            <a:spLocks noGrp="1"/>
          </p:cNvSpPr>
          <p:nvPr>
            <p:ph type="title"/>
          </p:nvPr>
        </p:nvSpPr>
        <p:spPr/>
        <p:txBody>
          <a:bodyPr/>
          <a:lstStyle/>
          <a:p>
            <a:r>
              <a:rPr lang="en-US" dirty="0" smtClean="0"/>
              <a:t>Proximity and Small Multiples in Use</a:t>
            </a:r>
            <a:endParaRPr lang="en-US" dirty="0"/>
          </a:p>
        </p:txBody>
      </p:sp>
      <p:sp>
        <p:nvSpPr>
          <p:cNvPr id="6" name="Date Placeholder 5"/>
          <p:cNvSpPr>
            <a:spLocks noGrp="1"/>
          </p:cNvSpPr>
          <p:nvPr>
            <p:ph type="dt" sz="half" idx="10"/>
          </p:nvPr>
        </p:nvSpPr>
        <p:spPr/>
        <p:txBody>
          <a:bodyPr/>
          <a:lstStyle/>
          <a:p>
            <a:pPr>
              <a:defRPr/>
            </a:pPr>
            <a:r>
              <a:rPr lang="en-US" smtClean="0"/>
              <a:t>October 27, 2015</a:t>
            </a:r>
            <a:endParaRPr lang="en-US" dirty="0"/>
          </a:p>
        </p:txBody>
      </p:sp>
      <p:sp>
        <p:nvSpPr>
          <p:cNvPr id="7" name="Footer Placeholder 6"/>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8" name="Slide Number Placeholder 7"/>
          <p:cNvSpPr>
            <a:spLocks noGrp="1"/>
          </p:cNvSpPr>
          <p:nvPr>
            <p:ph type="sldNum" sz="quarter" idx="12"/>
          </p:nvPr>
        </p:nvSpPr>
        <p:spPr/>
        <p:txBody>
          <a:bodyPr/>
          <a:lstStyle/>
          <a:p>
            <a:fld id="{F2949DCA-4B18-234C-AD4E-11144FC20355}" type="slidenum">
              <a:rPr lang="en-US" smtClean="0"/>
              <a:pPr/>
              <a:t>31</a:t>
            </a:fld>
            <a:endParaRPr lang="en-US"/>
          </a:p>
        </p:txBody>
      </p:sp>
    </p:spTree>
    <p:extLst>
      <p:ext uri="{BB962C8B-B14F-4D97-AF65-F5344CB8AC3E}">
        <p14:creationId xmlns:p14="http://schemas.microsoft.com/office/powerpoint/2010/main" val="12898105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323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6195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400538" y="1111605"/>
            <a:ext cx="4191000" cy="861774"/>
          </a:xfrm>
          <a:prstGeom prst="rect">
            <a:avLst/>
          </a:prstGeom>
          <a:noFill/>
        </p:spPr>
        <p:txBody>
          <a:bodyPr wrap="square" rtlCol="0">
            <a:spAutoFit/>
          </a:bodyPr>
          <a:lstStyle/>
          <a:p>
            <a:r>
              <a:rPr lang="en-US" sz="3200" dirty="0" smtClean="0">
                <a:latin typeface="Helvetica Light"/>
                <a:cs typeface="Helvetica Light"/>
              </a:rPr>
              <a:t>Today Weather</a:t>
            </a:r>
            <a:r>
              <a:rPr lang="en-US" sz="3200" dirty="0">
                <a:latin typeface="Helvetica Light"/>
                <a:cs typeface="Helvetica Light"/>
              </a:rPr>
              <a:t> </a:t>
            </a:r>
            <a:r>
              <a:rPr lang="en-US" sz="3200" dirty="0" smtClean="0">
                <a:latin typeface="Helvetica Light"/>
                <a:cs typeface="Helvetica Light"/>
              </a:rPr>
              <a:t> </a:t>
            </a:r>
            <a:br>
              <a:rPr lang="en-US" sz="3200" dirty="0" smtClean="0">
                <a:latin typeface="Helvetica Light"/>
                <a:cs typeface="Helvetica Light"/>
              </a:rPr>
            </a:br>
            <a:r>
              <a:rPr lang="en-US" sz="1800" dirty="0" err="1" smtClean="0">
                <a:latin typeface="Helvetica Light"/>
                <a:cs typeface="Helvetica Light"/>
              </a:rPr>
              <a:t>iOS</a:t>
            </a:r>
            <a:r>
              <a:rPr lang="en-US" sz="1800" dirty="0" smtClean="0">
                <a:latin typeface="Helvetica Light"/>
                <a:cs typeface="Helvetica Light"/>
              </a:rPr>
              <a:t> App</a:t>
            </a:r>
            <a:endParaRPr lang="en-US" sz="1800" dirty="0">
              <a:latin typeface="Helvetica Light"/>
              <a:cs typeface="Helvetica Light"/>
            </a:endParaRPr>
          </a:p>
        </p:txBody>
      </p:sp>
      <p:grpSp>
        <p:nvGrpSpPr>
          <p:cNvPr id="24" name="Group 23"/>
          <p:cNvGrpSpPr/>
          <p:nvPr/>
        </p:nvGrpSpPr>
        <p:grpSpPr>
          <a:xfrm>
            <a:off x="452813" y="2244829"/>
            <a:ext cx="8229297" cy="4263573"/>
            <a:chOff x="452813" y="2244829"/>
            <a:chExt cx="8229297" cy="4263573"/>
          </a:xfrm>
        </p:grpSpPr>
        <p:sp>
          <p:nvSpPr>
            <p:cNvPr id="17" name="Rectangle 16"/>
            <p:cNvSpPr/>
            <p:nvPr/>
          </p:nvSpPr>
          <p:spPr bwMode="auto">
            <a:xfrm>
              <a:off x="452814" y="3969188"/>
              <a:ext cx="2487084" cy="2165889"/>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Rectangle 19"/>
            <p:cNvSpPr/>
            <p:nvPr/>
          </p:nvSpPr>
          <p:spPr bwMode="auto">
            <a:xfrm>
              <a:off x="3323920" y="2244829"/>
              <a:ext cx="2487084" cy="1029815"/>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Rectangle 21"/>
            <p:cNvSpPr/>
            <p:nvPr/>
          </p:nvSpPr>
          <p:spPr bwMode="auto">
            <a:xfrm>
              <a:off x="6195027" y="2460679"/>
              <a:ext cx="545742"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Rectangle 22"/>
            <p:cNvSpPr/>
            <p:nvPr/>
          </p:nvSpPr>
          <p:spPr bwMode="auto">
            <a:xfrm>
              <a:off x="8303845" y="2460678"/>
              <a:ext cx="378265"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10" name="Title 9"/>
          <p:cNvSpPr>
            <a:spLocks noGrp="1"/>
          </p:cNvSpPr>
          <p:nvPr>
            <p:ph type="title"/>
          </p:nvPr>
        </p:nvSpPr>
        <p:spPr/>
        <p:txBody>
          <a:bodyPr/>
          <a:lstStyle/>
          <a:p>
            <a:r>
              <a:rPr lang="en-US" dirty="0" smtClean="0"/>
              <a:t>Proximity and Small Multiples in Use</a:t>
            </a:r>
            <a:endParaRPr lang="en-US" dirty="0"/>
          </a:p>
        </p:txBody>
      </p:sp>
      <p:sp>
        <p:nvSpPr>
          <p:cNvPr id="6" name="Date Placeholder 5"/>
          <p:cNvSpPr>
            <a:spLocks noGrp="1"/>
          </p:cNvSpPr>
          <p:nvPr>
            <p:ph type="dt" sz="half" idx="10"/>
          </p:nvPr>
        </p:nvSpPr>
        <p:spPr/>
        <p:txBody>
          <a:bodyPr/>
          <a:lstStyle/>
          <a:p>
            <a:pPr>
              <a:defRPr/>
            </a:pPr>
            <a:r>
              <a:rPr lang="en-US" smtClean="0"/>
              <a:t>October 27, 2015</a:t>
            </a:r>
            <a:endParaRPr lang="en-US" dirty="0"/>
          </a:p>
        </p:txBody>
      </p:sp>
      <p:sp>
        <p:nvSpPr>
          <p:cNvPr id="7" name="Footer Placeholder 6"/>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8" name="Slide Number Placeholder 7"/>
          <p:cNvSpPr>
            <a:spLocks noGrp="1"/>
          </p:cNvSpPr>
          <p:nvPr>
            <p:ph type="sldNum" sz="quarter" idx="12"/>
          </p:nvPr>
        </p:nvSpPr>
        <p:spPr/>
        <p:txBody>
          <a:bodyPr/>
          <a:lstStyle/>
          <a:p>
            <a:fld id="{F2949DCA-4B18-234C-AD4E-11144FC20355}" type="slidenum">
              <a:rPr lang="en-US" smtClean="0"/>
              <a:pPr/>
              <a:t>32</a:t>
            </a:fld>
            <a:endParaRPr lang="en-US"/>
          </a:p>
        </p:txBody>
      </p:sp>
    </p:spTree>
    <p:extLst>
      <p:ext uri="{BB962C8B-B14F-4D97-AF65-F5344CB8AC3E}">
        <p14:creationId xmlns:p14="http://schemas.microsoft.com/office/powerpoint/2010/main" val="31287082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323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6195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400538" y="1111605"/>
            <a:ext cx="4191000" cy="861774"/>
          </a:xfrm>
          <a:prstGeom prst="rect">
            <a:avLst/>
          </a:prstGeom>
          <a:noFill/>
        </p:spPr>
        <p:txBody>
          <a:bodyPr wrap="square" rtlCol="0">
            <a:spAutoFit/>
          </a:bodyPr>
          <a:lstStyle/>
          <a:p>
            <a:r>
              <a:rPr lang="en-US" sz="3200" dirty="0" smtClean="0">
                <a:latin typeface="Helvetica Light"/>
                <a:cs typeface="Helvetica Light"/>
              </a:rPr>
              <a:t>Today Weather</a:t>
            </a:r>
            <a:r>
              <a:rPr lang="en-US" sz="3200" dirty="0">
                <a:latin typeface="Helvetica Light"/>
                <a:cs typeface="Helvetica Light"/>
              </a:rPr>
              <a:t> </a:t>
            </a:r>
            <a:r>
              <a:rPr lang="en-US" sz="3200" dirty="0" smtClean="0">
                <a:latin typeface="Helvetica Light"/>
                <a:cs typeface="Helvetica Light"/>
              </a:rPr>
              <a:t> </a:t>
            </a:r>
            <a:br>
              <a:rPr lang="en-US" sz="3200" dirty="0" smtClean="0">
                <a:latin typeface="Helvetica Light"/>
                <a:cs typeface="Helvetica Light"/>
              </a:rPr>
            </a:br>
            <a:r>
              <a:rPr lang="en-US" sz="1800" dirty="0" err="1" smtClean="0">
                <a:latin typeface="Helvetica Light"/>
                <a:cs typeface="Helvetica Light"/>
              </a:rPr>
              <a:t>iOS</a:t>
            </a:r>
            <a:r>
              <a:rPr lang="en-US" sz="1800" dirty="0" smtClean="0">
                <a:latin typeface="Helvetica Light"/>
                <a:cs typeface="Helvetica Light"/>
              </a:rPr>
              <a:t> App</a:t>
            </a:r>
            <a:endParaRPr lang="en-US" sz="1800" dirty="0">
              <a:latin typeface="Helvetica Light"/>
              <a:cs typeface="Helvetica Light"/>
            </a:endParaRPr>
          </a:p>
        </p:txBody>
      </p:sp>
      <p:grpSp>
        <p:nvGrpSpPr>
          <p:cNvPr id="24" name="Group 23"/>
          <p:cNvGrpSpPr/>
          <p:nvPr/>
        </p:nvGrpSpPr>
        <p:grpSpPr>
          <a:xfrm>
            <a:off x="452813" y="2303445"/>
            <a:ext cx="7577495" cy="4204957"/>
            <a:chOff x="452813" y="2303445"/>
            <a:chExt cx="7577495" cy="4204957"/>
          </a:xfrm>
        </p:grpSpPr>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10" name="Title 9"/>
          <p:cNvSpPr>
            <a:spLocks noGrp="1"/>
          </p:cNvSpPr>
          <p:nvPr>
            <p:ph type="title"/>
          </p:nvPr>
        </p:nvSpPr>
        <p:spPr/>
        <p:txBody>
          <a:bodyPr/>
          <a:lstStyle/>
          <a:p>
            <a:r>
              <a:rPr lang="en-US" dirty="0" smtClean="0"/>
              <a:t>Proximity and Small Multiples in Use</a:t>
            </a:r>
            <a:endParaRPr lang="en-US" dirty="0"/>
          </a:p>
        </p:txBody>
      </p:sp>
      <p:sp>
        <p:nvSpPr>
          <p:cNvPr id="6" name="Date Placeholder 5"/>
          <p:cNvSpPr>
            <a:spLocks noGrp="1"/>
          </p:cNvSpPr>
          <p:nvPr>
            <p:ph type="dt" sz="half" idx="10"/>
          </p:nvPr>
        </p:nvSpPr>
        <p:spPr/>
        <p:txBody>
          <a:bodyPr/>
          <a:lstStyle/>
          <a:p>
            <a:pPr>
              <a:defRPr/>
            </a:pPr>
            <a:r>
              <a:rPr lang="en-US" smtClean="0"/>
              <a:t>October 27, 2015</a:t>
            </a:r>
            <a:endParaRPr lang="en-US" dirty="0"/>
          </a:p>
        </p:txBody>
      </p:sp>
      <p:sp>
        <p:nvSpPr>
          <p:cNvPr id="7" name="Footer Placeholder 6"/>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8" name="Slide Number Placeholder 7"/>
          <p:cNvSpPr>
            <a:spLocks noGrp="1"/>
          </p:cNvSpPr>
          <p:nvPr>
            <p:ph type="sldNum" sz="quarter" idx="12"/>
          </p:nvPr>
        </p:nvSpPr>
        <p:spPr/>
        <p:txBody>
          <a:bodyPr/>
          <a:lstStyle/>
          <a:p>
            <a:fld id="{F2949DCA-4B18-234C-AD4E-11144FC20355}" type="slidenum">
              <a:rPr lang="en-US" smtClean="0"/>
              <a:pPr/>
              <a:t>33</a:t>
            </a:fld>
            <a:endParaRPr lang="en-US"/>
          </a:p>
        </p:txBody>
      </p:sp>
    </p:spTree>
    <p:extLst>
      <p:ext uri="{BB962C8B-B14F-4D97-AF65-F5344CB8AC3E}">
        <p14:creationId xmlns:p14="http://schemas.microsoft.com/office/powerpoint/2010/main" val="15449107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t>
            </a:r>
            <a:r>
              <a:rPr lang="en-US" dirty="0"/>
              <a:t>B</a:t>
            </a:r>
            <a:r>
              <a:rPr lang="en-US" dirty="0" smtClean="0"/>
              <a:t>lank / White Space as an Object</a:t>
            </a:r>
            <a:endParaRPr lang="en-US" dirty="0"/>
          </a:p>
        </p:txBody>
      </p:sp>
      <p:sp>
        <p:nvSpPr>
          <p:cNvPr id="3" name="Content Placeholder 2"/>
          <p:cNvSpPr>
            <a:spLocks noGrp="1"/>
          </p:cNvSpPr>
          <p:nvPr>
            <p:ph idx="1"/>
          </p:nvPr>
        </p:nvSpPr>
        <p:spPr>
          <a:xfrm>
            <a:off x="685800" y="906583"/>
            <a:ext cx="7772400" cy="5326186"/>
          </a:xfrm>
        </p:spPr>
        <p:txBody>
          <a:bodyPr/>
          <a:lstStyle/>
          <a:p>
            <a:pPr marL="0" indent="0">
              <a:buNone/>
            </a:pPr>
            <a:endParaRPr lang="en-US" dirty="0" smtClean="0"/>
          </a:p>
          <a:p>
            <a:r>
              <a:rPr lang="en-US" dirty="0" smtClean="0"/>
              <a:t>White space can be used to suggest importance or prestige</a:t>
            </a:r>
          </a:p>
          <a:p>
            <a:endParaRPr lang="en-US" dirty="0"/>
          </a:p>
          <a:p>
            <a:r>
              <a:rPr lang="en-US" dirty="0" smtClean="0"/>
              <a:t>The more space around a group, the more valuable it should be for the user</a:t>
            </a:r>
          </a:p>
          <a:p>
            <a:endParaRPr lang="en-US" dirty="0" smtClean="0"/>
          </a:p>
          <a:p>
            <a:r>
              <a:rPr lang="en-US" dirty="0" smtClean="0"/>
              <a:t>Think of whitespace as an “element” so as to consider its positioning</a:t>
            </a:r>
            <a:endParaRPr lang="en-US" dirty="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34</a:t>
            </a:fld>
            <a:endParaRPr lang="en-US" dirty="0"/>
          </a:p>
        </p:txBody>
      </p:sp>
    </p:spTree>
    <p:extLst>
      <p:ext uri="{BB962C8B-B14F-4D97-AF65-F5344CB8AC3E}">
        <p14:creationId xmlns:p14="http://schemas.microsoft.com/office/powerpoint/2010/main" val="19498574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0380"/>
            <a:ext cx="9144000" cy="6908380"/>
          </a:xfrm>
          <a:prstGeom prst="rect">
            <a:avLst/>
          </a:prstGeom>
        </p:spPr>
      </p:pic>
      <p:sp>
        <p:nvSpPr>
          <p:cNvPr id="3" name="Rectangle 2"/>
          <p:cNvSpPr/>
          <p:nvPr/>
        </p:nvSpPr>
        <p:spPr>
          <a:xfrm>
            <a:off x="6915007" y="1175"/>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36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smtClean="0">
                  <a:latin typeface="Helvetica"/>
                  <a:cs typeface="Helvetica"/>
                </a:rPr>
                <a:t>White Space = Value</a:t>
              </a:r>
              <a:endParaRPr lang="en-US" sz="2000" dirty="0">
                <a:latin typeface="Helvetica"/>
                <a:cs typeface="Helvetica"/>
              </a:endParaRPr>
            </a:p>
          </p:txBody>
        </p:sp>
      </p:grpSp>
      <p:sp>
        <p:nvSpPr>
          <p:cNvPr id="8" name="Date Placeholder 7"/>
          <p:cNvSpPr>
            <a:spLocks noGrp="1"/>
          </p:cNvSpPr>
          <p:nvPr>
            <p:ph type="dt" sz="half" idx="10"/>
          </p:nvPr>
        </p:nvSpPr>
        <p:spPr/>
        <p:txBody>
          <a:bodyPr/>
          <a:lstStyle/>
          <a:p>
            <a:pPr>
              <a:defRPr/>
            </a:pPr>
            <a:r>
              <a:rPr lang="en-US" smtClean="0"/>
              <a:t>October 27, 2015</a:t>
            </a:r>
            <a:endParaRPr lang="en-US" dirty="0"/>
          </a:p>
        </p:txBody>
      </p:sp>
      <p:sp>
        <p:nvSpPr>
          <p:cNvPr id="9" name="Footer Placeholder 8"/>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35</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944901"/>
            <a:ext cx="9144000" cy="6065499"/>
          </a:xfrm>
          <a:prstGeom prst="rect">
            <a:avLst/>
          </a:prstGeom>
        </p:spPr>
      </p:pic>
      <p:sp>
        <p:nvSpPr>
          <p:cNvPr id="7" name="Title 6"/>
          <p:cNvSpPr>
            <a:spLocks noGrp="1"/>
          </p:cNvSpPr>
          <p:nvPr>
            <p:ph type="title"/>
          </p:nvPr>
        </p:nvSpPr>
        <p:spPr/>
        <p:txBody>
          <a:bodyPr/>
          <a:lstStyle/>
          <a:p>
            <a:r>
              <a:rPr lang="en-US" dirty="0" smtClean="0"/>
              <a:t>What Are The Important Things Here?</a:t>
            </a:r>
            <a:endParaRPr lang="en-US" dirty="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6" name="Slide Number Placeholder 5"/>
          <p:cNvSpPr>
            <a:spLocks noGrp="1"/>
          </p:cNvSpPr>
          <p:nvPr>
            <p:ph type="sldNum" sz="quarter" idx="12"/>
          </p:nvPr>
        </p:nvSpPr>
        <p:spPr/>
        <p:txBody>
          <a:bodyPr/>
          <a:lstStyle/>
          <a:p>
            <a:fld id="{F2949DCA-4B18-234C-AD4E-11144FC20355}" type="slidenum">
              <a:rPr lang="en-US" smtClean="0"/>
              <a:pPr/>
              <a:t>36</a:t>
            </a:fld>
            <a:endParaRPr lang="en-US"/>
          </a:p>
        </p:txBody>
      </p:sp>
    </p:spTree>
    <p:extLst>
      <p:ext uri="{BB962C8B-B14F-4D97-AF65-F5344CB8AC3E}">
        <p14:creationId xmlns:p14="http://schemas.microsoft.com/office/powerpoint/2010/main" val="18189276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dirty="0" smtClean="0">
                <a:ea typeface="ＭＳ Ｐゴシック" pitchFamily="34" charset="-128"/>
              </a:rPr>
              <a:t>Jan </a:t>
            </a:r>
            <a:r>
              <a:rPr lang="en-US" dirty="0" err="1" smtClean="0">
                <a:ea typeface="ＭＳ Ｐゴシック" pitchFamily="34" charset="-128"/>
              </a:rPr>
              <a:t>Tschichold’</a:t>
            </a:r>
            <a:r>
              <a:rPr lang="en-US" altLang="ja-JP" dirty="0" err="1" smtClean="0">
                <a:ea typeface="ＭＳ Ｐゴシック" pitchFamily="34" charset="-128"/>
              </a:rPr>
              <a:t>s</a:t>
            </a:r>
            <a:r>
              <a:rPr lang="en-US" altLang="ja-JP" dirty="0" smtClean="0">
                <a:ea typeface="ＭＳ Ｐゴシック" pitchFamily="34" charset="-128"/>
              </a:rPr>
              <a:t> Revolution</a:t>
            </a:r>
            <a:endParaRPr lang="en-US" dirty="0" smtClean="0">
              <a:ea typeface="ＭＳ Ｐゴシック" pitchFamily="34" charset="-128"/>
            </a:endParaRPr>
          </a:p>
        </p:txBody>
      </p:sp>
      <p:sp>
        <p:nvSpPr>
          <p:cNvPr id="56322" name="Rectangle 3"/>
          <p:cNvSpPr>
            <a:spLocks noGrp="1" noChangeArrowheads="1"/>
          </p:cNvSpPr>
          <p:nvPr>
            <p:ph idx="1"/>
          </p:nvPr>
        </p:nvSpPr>
        <p:spPr>
          <a:xfrm>
            <a:off x="685800" y="1295400"/>
            <a:ext cx="7772400" cy="889000"/>
          </a:xfrm>
        </p:spPr>
        <p:txBody>
          <a:bodyPr/>
          <a:lstStyle/>
          <a:p>
            <a:pPr marL="0" indent="0" eaLnBrk="1" hangingPunct="1">
              <a:buNone/>
            </a:pPr>
            <a:r>
              <a:rPr lang="en-US" dirty="0" smtClean="0">
                <a:ea typeface="ＭＳ Ｐゴシック" pitchFamily="34" charset="-128"/>
              </a:rPr>
              <a:t>Champion of Modernist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October 27, 2015</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37</a:t>
            </a:fld>
            <a:endParaRPr lang="en-US" dirty="0"/>
          </a:p>
        </p:txBody>
      </p:sp>
      <p:pic>
        <p:nvPicPr>
          <p:cNvPr id="56323" name="Picture 4" descr="bauhaus02"/>
          <p:cNvPicPr>
            <a:picLocks noChangeAspect="1" noChangeArrowheads="1"/>
          </p:cNvPicPr>
          <p:nvPr/>
        </p:nvPicPr>
        <p:blipFill>
          <a:blip r:embed="rId3" cstate="email">
            <a:extLst>
              <a:ext uri="{28A0092B-C50C-407E-A947-70E740481C1C}">
                <a14:useLocalDpi xmlns:a14="http://schemas.microsoft.com/office/drawing/2010/main" val="0"/>
              </a:ext>
            </a:extLst>
          </a:blip>
          <a:srcRect l="1563"/>
          <a:stretch>
            <a:fillRect/>
          </a:stretch>
        </p:blipFill>
        <p:spPr bwMode="auto">
          <a:xfrm>
            <a:off x="3505200" y="2209800"/>
            <a:ext cx="4800600" cy="326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Picture 6" descr="j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0" y="2209800"/>
            <a:ext cx="24415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5" name="Text Box 8"/>
          <p:cNvSpPr txBox="1">
            <a:spLocks noChangeArrowheads="1"/>
          </p:cNvSpPr>
          <p:nvPr/>
        </p:nvSpPr>
        <p:spPr bwMode="auto">
          <a:xfrm>
            <a:off x="723900" y="5562600"/>
            <a:ext cx="2590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dirty="0">
                <a:solidFill>
                  <a:schemeClr val="tx1"/>
                </a:solidFill>
                <a:latin typeface="Helvetica" pitchFamily="34" charset="0"/>
              </a:rPr>
              <a:t>Die </a:t>
            </a:r>
            <a:r>
              <a:rPr lang="en-US" sz="1700" b="0" i="1" dirty="0" err="1">
                <a:solidFill>
                  <a:schemeClr val="tx1"/>
                </a:solidFill>
                <a:latin typeface="Helvetica" pitchFamily="34" charset="0"/>
              </a:rPr>
              <a:t>Neue</a:t>
            </a:r>
            <a:r>
              <a:rPr lang="en-US" sz="1700" b="0" i="1" dirty="0">
                <a:solidFill>
                  <a:schemeClr val="tx1"/>
                </a:solidFill>
                <a:latin typeface="Helvetica" pitchFamily="34" charset="0"/>
              </a:rPr>
              <a:t> </a:t>
            </a:r>
            <a:r>
              <a:rPr lang="en-US" sz="1700" b="0" i="1" dirty="0" err="1">
                <a:solidFill>
                  <a:schemeClr val="tx1"/>
                </a:solidFill>
                <a:latin typeface="Helvetica" pitchFamily="34" charset="0"/>
              </a:rPr>
              <a:t>Typographie</a:t>
            </a:r>
            <a:r>
              <a:rPr lang="en-US" sz="1700" b="0" dirty="0">
                <a:solidFill>
                  <a:schemeClr val="tx1"/>
                </a:solidFill>
                <a:latin typeface="Helvetica" pitchFamily="34" charset="0"/>
              </a:rPr>
              <a:t> Berlin, 1928</a:t>
            </a:r>
          </a:p>
        </p:txBody>
      </p:sp>
      <p:sp>
        <p:nvSpPr>
          <p:cNvPr id="56326" name="Text Box 9"/>
          <p:cNvSpPr txBox="1">
            <a:spLocks noChangeArrowheads="1"/>
          </p:cNvSpPr>
          <p:nvPr/>
        </p:nvSpPr>
        <p:spPr bwMode="auto">
          <a:xfrm>
            <a:off x="3384550" y="5562600"/>
            <a:ext cx="2590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dirty="0">
                <a:solidFill>
                  <a:schemeClr val="tx1"/>
                </a:solidFill>
                <a:latin typeface="Helvetica" pitchFamily="34" charset="0"/>
              </a:rPr>
              <a:t>Bauhaus school</a:t>
            </a:r>
            <a:br>
              <a:rPr lang="en-US" sz="1700" b="0" dirty="0">
                <a:solidFill>
                  <a:schemeClr val="tx1"/>
                </a:solidFill>
                <a:latin typeface="Helvetica" pitchFamily="34" charset="0"/>
              </a:rPr>
            </a:br>
            <a:r>
              <a:rPr lang="en-US" sz="1700" b="0" dirty="0">
                <a:solidFill>
                  <a:schemeClr val="tx1"/>
                </a:solidFill>
                <a:latin typeface="Helvetica" pitchFamily="34" charset="0"/>
              </a:rPr>
              <a:t>Dessau, 1925-26 </a:t>
            </a:r>
          </a:p>
        </p:txBody>
      </p:sp>
    </p:spTree>
    <p:extLst>
      <p:ext uri="{BB962C8B-B14F-4D97-AF65-F5344CB8AC3E}">
        <p14:creationId xmlns:p14="http://schemas.microsoft.com/office/powerpoint/2010/main" val="17952857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smtClean="0">
                <a:ea typeface="ＭＳ Ｐゴシック" pitchFamily="34" charset="-128"/>
              </a:rPr>
              <a:t>Type Classifications</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October 27, 2015</a:t>
            </a:r>
            <a:endParaRPr lang="en-US" dirty="0"/>
          </a:p>
        </p:txBody>
      </p:sp>
      <p:sp>
        <p:nvSpPr>
          <p:cNvPr id="11"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dt+UX: Design Thinking for User Experience Design, Prototyping &amp; Evaluation</a:t>
            </a:r>
            <a:endParaRPr lang="en-US" dirty="0"/>
          </a:p>
        </p:txBody>
      </p:sp>
      <p:sp>
        <p:nvSpPr>
          <p:cNvPr id="13"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38</a:t>
            </a:fld>
            <a:endParaRPr lang="en-US" dirty="0"/>
          </a:p>
        </p:txBody>
      </p:sp>
      <p:sp>
        <p:nvSpPr>
          <p:cNvPr id="58370" name="Rectangle 14"/>
          <p:cNvSpPr>
            <a:spLocks noChangeArrowheads="1"/>
          </p:cNvSpPr>
          <p:nvPr/>
        </p:nvSpPr>
        <p:spPr bwMode="auto">
          <a:xfrm>
            <a:off x="685800" y="1143000"/>
            <a:ext cx="7772400" cy="1385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r>
              <a:rPr lang="en-US" dirty="0">
                <a:solidFill>
                  <a:schemeClr val="tx1"/>
                </a:solidFill>
                <a:latin typeface="Helvetica Light"/>
                <a:cs typeface="Helvetica Light"/>
              </a:rPr>
              <a:t>Typeface (Arial) </a:t>
            </a:r>
            <a:r>
              <a:rPr lang="en-US" dirty="0" err="1">
                <a:solidFill>
                  <a:schemeClr val="tx1"/>
                </a:solidFill>
                <a:latin typeface="Helvetica Light"/>
                <a:cs typeface="Helvetica Light"/>
              </a:rPr>
              <a:t>vs</a:t>
            </a:r>
            <a:r>
              <a:rPr lang="en-US" dirty="0">
                <a:solidFill>
                  <a:schemeClr val="tx1"/>
                </a:solidFill>
                <a:latin typeface="Helvetica Light"/>
                <a:cs typeface="Helvetica Light"/>
              </a:rPr>
              <a:t> Font (Arial Bold)</a:t>
            </a:r>
          </a:p>
          <a:p>
            <a:pPr marL="342900" indent="-342900">
              <a:tabLst>
                <a:tab pos="909638" algn="l"/>
              </a:tabLst>
            </a:pPr>
            <a:r>
              <a:rPr lang="en-US" dirty="0">
                <a:solidFill>
                  <a:schemeClr val="tx1"/>
                </a:solidFill>
                <a:latin typeface="Helvetica Light"/>
                <a:cs typeface="Helvetica Light"/>
              </a:rPr>
              <a:t>Serifs: Structural details in letters that help the reader </a:t>
            </a:r>
            <a:r>
              <a:rPr lang="en-US" dirty="0" smtClean="0">
                <a:solidFill>
                  <a:schemeClr val="tx1"/>
                </a:solidFill>
                <a:latin typeface="Helvetica Light"/>
                <a:cs typeface="Helvetica Light"/>
              </a:rPr>
              <a:t>	connect </a:t>
            </a:r>
            <a:r>
              <a:rPr lang="en-US" dirty="0">
                <a:solidFill>
                  <a:schemeClr val="tx1"/>
                </a:solidFill>
                <a:latin typeface="Helvetica Light"/>
                <a:cs typeface="Helvetica Light"/>
              </a:rPr>
              <a:t>them</a:t>
            </a:r>
          </a:p>
        </p:txBody>
      </p:sp>
      <p:grpSp>
        <p:nvGrpSpPr>
          <p:cNvPr id="58371" name="Group 19"/>
          <p:cNvGrpSpPr>
            <a:grpSpLocks/>
          </p:cNvGrpSpPr>
          <p:nvPr/>
        </p:nvGrpSpPr>
        <p:grpSpPr bwMode="auto">
          <a:xfrm>
            <a:off x="685800" y="3062288"/>
            <a:ext cx="7772400" cy="3414712"/>
            <a:chOff x="432" y="2169"/>
            <a:chExt cx="4896" cy="2151"/>
          </a:xfrm>
        </p:grpSpPr>
        <p:pic>
          <p:nvPicPr>
            <p:cNvPr id="58375" name="Picture 16" descr="typ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2" y="2424"/>
              <a:ext cx="4896" cy="1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Text Box 17"/>
            <p:cNvSpPr txBox="1">
              <a:spLocks noChangeArrowheads="1"/>
            </p:cNvSpPr>
            <p:nvPr/>
          </p:nvSpPr>
          <p:spPr bwMode="auto">
            <a:xfrm>
              <a:off x="2160" y="2169"/>
              <a:ext cx="85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rPr>
                <a:t>Sans Serif</a:t>
              </a:r>
            </a:p>
          </p:txBody>
        </p:sp>
        <p:sp>
          <p:nvSpPr>
            <p:cNvPr id="58377" name="Text Box 18"/>
            <p:cNvSpPr txBox="1">
              <a:spLocks noChangeArrowheads="1"/>
            </p:cNvSpPr>
            <p:nvPr/>
          </p:nvSpPr>
          <p:spPr bwMode="auto">
            <a:xfrm>
              <a:off x="4080" y="2169"/>
              <a:ext cx="44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latin typeface="Georgia" pitchFamily="18" charset="0"/>
                </a:rPr>
                <a:t>Serif</a:t>
              </a:r>
            </a:p>
          </p:txBody>
        </p:sp>
      </p:grpSp>
      <p:sp>
        <p:nvSpPr>
          <p:cNvPr id="58374" name="Rectangle 20"/>
          <p:cNvSpPr>
            <a:spLocks noChangeArrowheads="1"/>
          </p:cNvSpPr>
          <p:nvPr/>
        </p:nvSpPr>
        <p:spPr bwMode="auto">
          <a:xfrm>
            <a:off x="685800" y="5867400"/>
            <a:ext cx="7774366" cy="609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2196638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1752600"/>
            <a:ext cx="9144000" cy="29718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0417" name="Rectangle 2"/>
          <p:cNvSpPr>
            <a:spLocks noGrp="1" noChangeArrowheads="1"/>
          </p:cNvSpPr>
          <p:nvPr>
            <p:ph type="title"/>
          </p:nvPr>
        </p:nvSpPr>
        <p:spPr/>
        <p:txBody>
          <a:bodyPr/>
          <a:lstStyle/>
          <a:p>
            <a:pPr eaLnBrk="1" hangingPunct="1"/>
            <a:r>
              <a:rPr lang="en-US" smtClean="0">
                <a:ea typeface="ＭＳ Ｐゴシック" pitchFamily="34" charset="-128"/>
              </a:rPr>
              <a:t>Asymmetric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October 27, 2015</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39</a:t>
            </a:fld>
            <a:endParaRPr lang="en-US" dirty="0"/>
          </a:p>
        </p:txBody>
      </p:sp>
      <p:sp>
        <p:nvSpPr>
          <p:cNvPr id="60418" name="Text Box 8"/>
          <p:cNvSpPr txBox="1">
            <a:spLocks noChangeArrowheads="1"/>
          </p:cNvSpPr>
          <p:nvPr/>
        </p:nvSpPr>
        <p:spPr bwMode="auto">
          <a:xfrm>
            <a:off x="381000" y="4876800"/>
            <a:ext cx="3657600"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How blocks used to be arranged in magazines. </a:t>
            </a:r>
            <a:r>
              <a:rPr lang="en-US" sz="1700" b="0" dirty="0">
                <a:solidFill>
                  <a:schemeClr val="tx1"/>
                </a:solidFill>
              </a:rPr>
              <a:t>Schematic, thoughtless centering of blocks</a:t>
            </a:r>
            <a:r>
              <a:rPr lang="en-US" sz="1700" dirty="0">
                <a:solidFill>
                  <a:schemeClr val="tx1"/>
                </a:solidFill>
              </a:rPr>
              <a:t> </a:t>
            </a:r>
            <a:br>
              <a:rPr lang="en-US" sz="1700" dirty="0">
                <a:solidFill>
                  <a:schemeClr val="tx1"/>
                </a:solidFill>
              </a:rPr>
            </a:br>
            <a:r>
              <a:rPr lang="en-US" sz="1700" dirty="0">
                <a:solidFill>
                  <a:schemeClr val="tx1"/>
                </a:solidFill>
              </a:rPr>
              <a:t>(= ugly).</a:t>
            </a:r>
          </a:p>
        </p:txBody>
      </p:sp>
      <p:sp>
        <p:nvSpPr>
          <p:cNvPr id="60419" name="Text Box 9"/>
          <p:cNvSpPr txBox="1">
            <a:spLocks noChangeArrowheads="1"/>
          </p:cNvSpPr>
          <p:nvPr/>
        </p:nvSpPr>
        <p:spPr bwMode="auto">
          <a:xfrm>
            <a:off x="4648200" y="4876800"/>
            <a:ext cx="3657600"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The same blocks, correctly arranged in the same type-area. </a:t>
            </a:r>
            <a:r>
              <a:rPr lang="en-US" sz="1700" b="0" dirty="0">
                <a:solidFill>
                  <a:schemeClr val="tx1"/>
                </a:solidFill>
              </a:rPr>
              <a:t>Constructive, meaningful, and economical</a:t>
            </a:r>
            <a:r>
              <a:rPr lang="en-US" sz="1700" dirty="0">
                <a:solidFill>
                  <a:schemeClr val="tx1"/>
                </a:solidFill>
              </a:rPr>
              <a:t> (= beautiful).</a:t>
            </a:r>
          </a:p>
        </p:txBody>
      </p:sp>
      <p:sp>
        <p:nvSpPr>
          <p:cNvPr id="60420" name="Text Box 11"/>
          <p:cNvSpPr txBox="1">
            <a:spLocks noChangeArrowheads="1"/>
          </p:cNvSpPr>
          <p:nvPr/>
        </p:nvSpPr>
        <p:spPr bwMode="auto">
          <a:xfrm>
            <a:off x="457200" y="838200"/>
            <a:ext cx="3581400"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J A N   T S C H I C H O L D</a:t>
            </a:r>
          </a:p>
        </p:txBody>
      </p:sp>
      <p:pic>
        <p:nvPicPr>
          <p:cNvPr id="60421" name="Picture 13" descr="asymmetri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48200" y="1846263"/>
            <a:ext cx="4114800" cy="2830512"/>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0422" name="Picture 14" descr="symmetric"/>
          <p:cNvPicPr>
            <a:picLocks noChangeAspect="1" noChangeArrowheads="1"/>
          </p:cNvPicPr>
          <p:nvPr/>
        </p:nvPicPr>
        <p:blipFill>
          <a:blip r:embed="rId4" cstate="email">
            <a:extLst>
              <a:ext uri="{28A0092B-C50C-407E-A947-70E740481C1C}">
                <a14:useLocalDpi xmlns:a14="http://schemas.microsoft.com/office/drawing/2010/main" val="0"/>
              </a:ext>
            </a:extLst>
          </a:blip>
          <a:srcRect t="7416" b="5354"/>
          <a:stretch>
            <a:fillRect/>
          </a:stretch>
        </p:blipFill>
        <p:spPr bwMode="auto">
          <a:xfrm>
            <a:off x="304800" y="1828800"/>
            <a:ext cx="4114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97676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963064"/>
            <a:ext cx="5172364" cy="438693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4144820" y="2063007"/>
            <a:ext cx="4191000" cy="4154984"/>
          </a:xfrm>
          <a:prstGeom prst="rect">
            <a:avLst/>
          </a:prstGeom>
          <a:noFill/>
        </p:spPr>
        <p:txBody>
          <a:bodyPr wrap="square" rtlCol="0">
            <a:spAutoFit/>
          </a:bodyPr>
          <a:lstStyle/>
          <a:p>
            <a:r>
              <a:rPr lang="en-US" sz="2600" b="1" i="1" dirty="0" smtClean="0">
                <a:latin typeface="Helvetica Light"/>
                <a:cs typeface="Helvetica Light"/>
              </a:rPr>
              <a:t>Possible Re-design</a:t>
            </a:r>
          </a:p>
          <a:p>
            <a:endParaRPr lang="en-US" sz="2600" dirty="0">
              <a:latin typeface="Helvetica Light"/>
              <a:cs typeface="Helvetica Light"/>
            </a:endParaRPr>
          </a:p>
          <a:p>
            <a:r>
              <a:rPr lang="en-US" sz="2600" dirty="0" smtClean="0">
                <a:latin typeface="Helvetica Light"/>
                <a:cs typeface="Helvetica Light"/>
              </a:rPr>
              <a:t>¼ of the controls</a:t>
            </a:r>
          </a:p>
          <a:p>
            <a:endParaRPr lang="en-US" sz="2600" dirty="0">
              <a:latin typeface="Helvetica Light"/>
              <a:cs typeface="Helvetica Light"/>
            </a:endParaRPr>
          </a:p>
          <a:p>
            <a:r>
              <a:rPr lang="en-US" sz="2600" dirty="0" smtClean="0">
                <a:latin typeface="Helvetica Light"/>
                <a:cs typeface="Helvetica Light"/>
              </a:rPr>
              <a:t>Saved space can be used for statistics</a:t>
            </a:r>
          </a:p>
          <a:p>
            <a:endParaRPr lang="en-US" sz="2600" dirty="0">
              <a:latin typeface="Helvetica Light"/>
              <a:cs typeface="Helvetica Light"/>
            </a:endParaRPr>
          </a:p>
          <a:p>
            <a:r>
              <a:rPr lang="en-US" sz="2800" dirty="0">
                <a:latin typeface="Helvetica Light"/>
                <a:cs typeface="Helvetica Light"/>
              </a:rPr>
              <a:t>Date and time can be recorded automatically</a:t>
            </a:r>
            <a:endParaRPr lang="en-US" sz="2600" dirty="0">
              <a:latin typeface="Helvetica Light"/>
              <a:cs typeface="Helvetica Light"/>
            </a:endParaRPr>
          </a:p>
          <a:p>
            <a:endParaRPr lang="en-US" sz="2600" dirty="0">
              <a:latin typeface="Helvetica Light"/>
              <a:cs typeface="Helvetica Light"/>
            </a:endParaRPr>
          </a:p>
        </p:txBody>
      </p:sp>
      <p:pic>
        <p:nvPicPr>
          <p:cNvPr id="10" name="Picture 9"/>
          <p:cNvPicPr>
            <a:picLocks noChangeAspect="1"/>
          </p:cNvPicPr>
          <p:nvPr/>
        </p:nvPicPr>
        <p:blipFill rotWithShape="1">
          <a:blip r:embed="rId2"/>
          <a:srcRect l="51825" t="9443" r="8781" b="1398"/>
          <a:stretch/>
        </p:blipFill>
        <p:spPr>
          <a:xfrm>
            <a:off x="152435" y="1498740"/>
            <a:ext cx="3289372" cy="4997310"/>
          </a:xfrm>
          <a:prstGeom prst="rect">
            <a:avLst/>
          </a:prstGeom>
        </p:spPr>
      </p:pic>
      <p:sp>
        <p:nvSpPr>
          <p:cNvPr id="5" name="Rectangle 4"/>
          <p:cNvSpPr/>
          <p:nvPr/>
        </p:nvSpPr>
        <p:spPr>
          <a:xfrm>
            <a:off x="4144820" y="5779616"/>
            <a:ext cx="4572000" cy="430887"/>
          </a:xfrm>
          <a:prstGeom prst="rect">
            <a:avLst/>
          </a:prstGeom>
        </p:spPr>
        <p:txBody>
          <a:bodyPr>
            <a:spAutoFit/>
          </a:bodyPr>
          <a:lstStyle/>
          <a:p>
            <a:r>
              <a:rPr lang="en-US" sz="1100" dirty="0" smtClean="0">
                <a:solidFill>
                  <a:schemeClr val="accent4"/>
                </a:solidFill>
                <a:latin typeface="Helvetica"/>
                <a:cs typeface="Helvetica"/>
              </a:rPr>
              <a:t>Source: </a:t>
            </a:r>
            <a:r>
              <a:rPr lang="en-US" sz="1100" dirty="0" err="1" smtClean="0">
                <a:solidFill>
                  <a:schemeClr val="accent4"/>
                </a:solidFill>
                <a:latin typeface="Helvetica"/>
                <a:cs typeface="Helvetica"/>
              </a:rPr>
              <a:t>smashingmagazine.com</a:t>
            </a:r>
            <a:r>
              <a:rPr lang="en-US" sz="1100" dirty="0">
                <a:solidFill>
                  <a:schemeClr val="accent4"/>
                </a:solidFill>
                <a:latin typeface="Helvetica"/>
                <a:cs typeface="Helvetica"/>
              </a:rPr>
              <a:t>/2009/07/21/</a:t>
            </a:r>
            <a:r>
              <a:rPr lang="en-US" sz="1100" dirty="0" err="1">
                <a:solidFill>
                  <a:schemeClr val="accent4"/>
                </a:solidFill>
                <a:latin typeface="Helvetica"/>
                <a:cs typeface="Helvetica"/>
              </a:rPr>
              <a:t>iphone</a:t>
            </a:r>
            <a:r>
              <a:rPr lang="en-US" sz="1100" dirty="0">
                <a:solidFill>
                  <a:schemeClr val="accent4"/>
                </a:solidFill>
                <a:latin typeface="Helvetica"/>
                <a:cs typeface="Helvetica"/>
              </a:rPr>
              <a:t>-apps-design-mistakes-overblown-visuals/</a:t>
            </a:r>
          </a:p>
        </p:txBody>
      </p:sp>
      <p:pic>
        <p:nvPicPr>
          <p:cNvPr id="11" name="Picture 10"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12" name="Title 11"/>
          <p:cNvSpPr>
            <a:spLocks noGrp="1"/>
          </p:cNvSpPr>
          <p:nvPr>
            <p:ph type="title"/>
          </p:nvPr>
        </p:nvSpPr>
        <p:spPr/>
        <p:txBody>
          <a:bodyPr/>
          <a:lstStyle/>
          <a:p>
            <a:r>
              <a:rPr lang="en-US" dirty="0" smtClean="0"/>
              <a:t>Hall of Shame!</a:t>
            </a:r>
            <a:endParaRPr lang="en-US" dirty="0"/>
          </a:p>
        </p:txBody>
      </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9" name="Slide Number Placeholder 8"/>
          <p:cNvSpPr>
            <a:spLocks noGrp="1"/>
          </p:cNvSpPr>
          <p:nvPr>
            <p:ph type="sldNum" sz="quarter" idx="12"/>
          </p:nvPr>
        </p:nvSpPr>
        <p:spPr/>
        <p:txBody>
          <a:bodyPr/>
          <a:lstStyle/>
          <a:p>
            <a:fld id="{F2949DCA-4B18-234C-AD4E-11144FC20355}" type="slidenum">
              <a:rPr lang="en-US" smtClean="0"/>
              <a:pPr/>
              <a:t>4</a:t>
            </a:fld>
            <a:endParaRPr lang="en-US"/>
          </a:p>
        </p:txBody>
      </p:sp>
    </p:spTree>
    <p:extLst>
      <p:ext uri="{BB962C8B-B14F-4D97-AF65-F5344CB8AC3E}">
        <p14:creationId xmlns:p14="http://schemas.microsoft.com/office/powerpoint/2010/main" val="11851056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pPr eaLnBrk="1" hangingPunct="1"/>
            <a:r>
              <a:rPr lang="en-US" smtClean="0">
                <a:ea typeface="ＭＳ Ｐゴシック" pitchFamily="34" charset="-128"/>
              </a:rPr>
              <a:t>Grid Systems</a:t>
            </a:r>
          </a:p>
        </p:txBody>
      </p:sp>
      <p:sp>
        <p:nvSpPr>
          <p:cNvPr id="62466" name="Rectangle 3"/>
          <p:cNvSpPr>
            <a:spLocks noGrp="1" noChangeArrowheads="1"/>
          </p:cNvSpPr>
          <p:nvPr>
            <p:ph idx="1"/>
          </p:nvPr>
        </p:nvSpPr>
        <p:spPr>
          <a:xfrm>
            <a:off x="685800" y="1219200"/>
            <a:ext cx="7772400" cy="4114800"/>
          </a:xfrm>
        </p:spPr>
        <p:txBody>
          <a:bodyPr/>
          <a:lstStyle/>
          <a:p>
            <a:pPr eaLnBrk="1" hangingPunct="1"/>
            <a:r>
              <a:rPr lang="en-US" smtClean="0">
                <a:ea typeface="ＭＳ Ｐゴシック" pitchFamily="34" charset="-128"/>
              </a:rPr>
              <a:t>A key pattern for implementing rationality, modernism, asymmetry</a:t>
            </a:r>
          </a:p>
          <a:p>
            <a:pPr eaLnBrk="1" hangingPunct="1"/>
            <a:r>
              <a:rPr lang="en-US" smtClean="0">
                <a:ea typeface="ＭＳ Ｐゴシック" pitchFamily="34" charset="-128"/>
              </a:rPr>
              <a:t>Note that no elements are </a:t>
            </a:r>
            <a:r>
              <a:rPr lang="ja-JP" altLang="en-US" smtClean="0">
                <a:ea typeface="ＭＳ Ｐゴシック" pitchFamily="34" charset="-128"/>
              </a:rPr>
              <a:t>“</a:t>
            </a:r>
            <a:r>
              <a:rPr lang="en-US" altLang="ja-JP" smtClean="0">
                <a:ea typeface="ＭＳ Ｐゴシック" pitchFamily="34" charset="-128"/>
              </a:rPr>
              <a:t>centered</a:t>
            </a:r>
            <a:r>
              <a:rPr lang="ja-JP" altLang="en-US" smtClean="0">
                <a:ea typeface="ＭＳ Ｐゴシック" pitchFamily="34" charset="-128"/>
              </a:rPr>
              <a:t>”</a:t>
            </a:r>
            <a:endParaRPr lang="en-US" smtClean="0">
              <a:ea typeface="ＭＳ Ｐゴシック" pitchFamily="34" charset="-128"/>
            </a:endParaRP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October 27, 2015</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40</a:t>
            </a:fld>
            <a:endParaRPr lang="en-US" dirty="0"/>
          </a:p>
        </p:txBody>
      </p:sp>
      <p:grpSp>
        <p:nvGrpSpPr>
          <p:cNvPr id="62467" name="Group 12"/>
          <p:cNvGrpSpPr>
            <a:grpSpLocks/>
          </p:cNvGrpSpPr>
          <p:nvPr/>
        </p:nvGrpSpPr>
        <p:grpSpPr bwMode="auto">
          <a:xfrm>
            <a:off x="1143000" y="2971800"/>
            <a:ext cx="6934200" cy="2971800"/>
            <a:chOff x="624" y="1920"/>
            <a:chExt cx="4368" cy="1872"/>
          </a:xfrm>
        </p:grpSpPr>
        <p:sp>
          <p:nvSpPr>
            <p:cNvPr id="62471" name="Rectangle 9"/>
            <p:cNvSpPr>
              <a:spLocks noChangeArrowheads="1"/>
            </p:cNvSpPr>
            <p:nvPr/>
          </p:nvSpPr>
          <p:spPr bwMode="auto">
            <a:xfrm>
              <a:off x="624" y="1920"/>
              <a:ext cx="4368" cy="18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62472" name="Picture 7" descr="visualGri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968"/>
              <a:ext cx="4176" cy="1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2468" name="Text Box 13"/>
          <p:cNvSpPr txBox="1">
            <a:spLocks noChangeArrowheads="1"/>
          </p:cNvSpPr>
          <p:nvPr/>
        </p:nvSpPr>
        <p:spPr bwMode="auto">
          <a:xfrm>
            <a:off x="1143000" y="6019800"/>
            <a:ext cx="6858000"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a:solidFill>
                  <a:schemeClr val="tx1"/>
                </a:solidFill>
              </a:rPr>
              <a:t>Java Look and Feel Design Guidelines</a:t>
            </a:r>
          </a:p>
        </p:txBody>
      </p:sp>
    </p:spTree>
    <p:extLst>
      <p:ext uri="{BB962C8B-B14F-4D97-AF65-F5344CB8AC3E}">
        <p14:creationId xmlns:p14="http://schemas.microsoft.com/office/powerpoint/2010/main" val="22413264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noChangeArrowheads="1"/>
          </p:cNvSpPr>
          <p:nvPr>
            <p:ph type="title"/>
          </p:nvPr>
        </p:nvSpPr>
        <p:spPr>
          <a:xfrm>
            <a:off x="386861" y="332154"/>
            <a:ext cx="8991600" cy="1143000"/>
          </a:xfrm>
        </p:spPr>
        <p:txBody>
          <a:bodyPr/>
          <a:lstStyle/>
          <a:p>
            <a:r>
              <a:rPr lang="en-US" sz="4400" dirty="0" smtClean="0"/>
              <a:t>Iconography:</a:t>
            </a:r>
            <a:br>
              <a:rPr lang="en-US" sz="4400" dirty="0" smtClean="0"/>
            </a:br>
            <a:r>
              <a:rPr lang="en-US" sz="3200" dirty="0" smtClean="0"/>
              <a:t>Differences that Make a Difference </a:t>
            </a:r>
            <a:endParaRPr lang="en-US" sz="3200" dirty="0"/>
          </a:p>
        </p:txBody>
      </p:sp>
      <p:sp>
        <p:nvSpPr>
          <p:cNvPr id="5" name="Date Placeholder 4"/>
          <p:cNvSpPr>
            <a:spLocks noGrp="1"/>
          </p:cNvSpPr>
          <p:nvPr>
            <p:ph type="dt" sz="half" idx="10"/>
          </p:nvPr>
        </p:nvSpPr>
        <p:spPr/>
        <p:txBody>
          <a:bodyPr/>
          <a:lstStyle/>
          <a:p>
            <a:pPr>
              <a:buFontTx/>
              <a:buNone/>
              <a:defRPr/>
            </a:pPr>
            <a:r>
              <a:rPr lang="en-US" smtClean="0"/>
              <a:t>October 27, 2015</a:t>
            </a:r>
            <a:endParaRPr lang="en-US" dirty="0"/>
          </a:p>
        </p:txBody>
      </p:sp>
      <p:sp>
        <p:nvSpPr>
          <p:cNvPr id="9" name="Footer Placeholder 8"/>
          <p:cNvSpPr>
            <a:spLocks noGrp="1"/>
          </p:cNvSpPr>
          <p:nvPr>
            <p:ph type="ftr" sz="quarter" idx="11"/>
          </p:nvPr>
        </p:nvSpPr>
        <p:spPr/>
        <p:txBody>
          <a:bodyPr/>
          <a:lstStyle/>
          <a:p>
            <a:pPr>
              <a:buFontTx/>
              <a:buNone/>
              <a:defRPr/>
            </a:pPr>
            <a:r>
              <a:rPr lang="en-US" smtClean="0"/>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pPr>
              <a:buFontTx/>
              <a:buNone/>
            </a:pPr>
            <a:fld id="{E68C1138-D693-4036-8896-63830932DBC8}" type="slidenum">
              <a:rPr lang="en-US" smtClean="0"/>
              <a:pPr>
                <a:buFontTx/>
                <a:buNone/>
              </a:pPr>
              <a:t>41</a:t>
            </a:fld>
            <a:endParaRPr lang="en-US" dirty="0"/>
          </a:p>
        </p:txBody>
      </p:sp>
      <p:pic>
        <p:nvPicPr>
          <p:cNvPr id="54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85" y="1917699"/>
            <a:ext cx="3355731" cy="2360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4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760" y="1917700"/>
            <a:ext cx="4932241" cy="2362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4280" name="Rectangle 8"/>
          <p:cNvSpPr>
            <a:spLocks/>
          </p:cNvSpPr>
          <p:nvPr/>
        </p:nvSpPr>
        <p:spPr bwMode="auto">
          <a:xfrm>
            <a:off x="685800" y="5715000"/>
            <a:ext cx="74866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36468" bIns="0"/>
          <a:lstStyle/>
          <a:p>
            <a:pPr marL="35898">
              <a:buNone/>
            </a:pPr>
            <a:r>
              <a:rPr lang="en-US" sz="1600" dirty="0">
                <a:solidFill>
                  <a:srgbClr val="F2F2F2"/>
                </a:solidFill>
                <a:ea typeface="ＭＳ Ｐゴシック" charset="0"/>
                <a:cs typeface="Lucida Grande" charset="0"/>
                <a:hlinkClick r:id="rId5"/>
              </a:rPr>
              <a:t>www.jensondesign.com/1+1=3.pdf</a:t>
            </a:r>
            <a:endParaRPr lang="en-US" sz="2000" dirty="0">
              <a:solidFill>
                <a:srgbClr val="F2F2F2"/>
              </a:solidFill>
              <a:ea typeface="ＭＳ Ｐゴシック" charset="0"/>
              <a:cs typeface="Lucida Grande" charset="0"/>
            </a:endParaRPr>
          </a:p>
        </p:txBody>
      </p:sp>
    </p:spTree>
    <p:extLst>
      <p:ext uri="{BB962C8B-B14F-4D97-AF65-F5344CB8AC3E}">
        <p14:creationId xmlns:p14="http://schemas.microsoft.com/office/powerpoint/2010/main" val="7142770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a:xfrm>
            <a:off x="2905125" y="6553200"/>
            <a:ext cx="6238875" cy="457200"/>
          </a:xfrm>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42</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101" cy="7010400"/>
          </a:xfrm>
          <a:prstGeom prst="rect">
            <a:avLst/>
          </a:prstGeom>
        </p:spPr>
      </p:pic>
      <p:sp>
        <p:nvSpPr>
          <p:cNvPr id="7" name="Rectangle 6"/>
          <p:cNvSpPr/>
          <p:nvPr/>
        </p:nvSpPr>
        <p:spPr bwMode="auto">
          <a:xfrm>
            <a:off x="4552462" y="5069680"/>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8" name="TextBox 7"/>
          <p:cNvSpPr txBox="1"/>
          <p:nvPr/>
        </p:nvSpPr>
        <p:spPr>
          <a:xfrm>
            <a:off x="4711435" y="5169623"/>
            <a:ext cx="4191000" cy="1015663"/>
          </a:xfrm>
          <a:prstGeom prst="rect">
            <a:avLst/>
          </a:prstGeom>
          <a:noFill/>
        </p:spPr>
        <p:txBody>
          <a:bodyPr wrap="square" rtlCol="0">
            <a:spAutoFit/>
          </a:bodyPr>
          <a:lstStyle/>
          <a:p>
            <a:r>
              <a:rPr lang="en-US" sz="4000" dirty="0" smtClean="0">
                <a:latin typeface="Helvetica Light"/>
                <a:cs typeface="Helvetica Light"/>
              </a:rPr>
              <a:t>The Noun Project</a:t>
            </a:r>
          </a:p>
          <a:p>
            <a:r>
              <a:rPr lang="en-US" sz="1800" dirty="0" smtClean="0">
                <a:latin typeface="Helvetica Light"/>
                <a:cs typeface="Helvetica Light"/>
              </a:rPr>
              <a:t>A “Language” of icons</a:t>
            </a:r>
            <a:endParaRPr lang="en-US" sz="1800" dirty="0">
              <a:latin typeface="Helvetica Light"/>
              <a:cs typeface="Helvetica Light"/>
            </a:endParaRPr>
          </a:p>
        </p:txBody>
      </p:sp>
    </p:spTree>
    <p:extLst>
      <p:ext uri="{BB962C8B-B14F-4D97-AF65-F5344CB8AC3E}">
        <p14:creationId xmlns:p14="http://schemas.microsoft.com/office/powerpoint/2010/main" val="884638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Mid-quarter Feedback: “I Like”</a:t>
            </a:r>
            <a:endParaRPr lang="en-US" dirty="0"/>
          </a:p>
        </p:txBody>
      </p:sp>
      <p:sp>
        <p:nvSpPr>
          <p:cNvPr id="6" name="Content Placeholder 5"/>
          <p:cNvSpPr>
            <a:spLocks noGrp="1"/>
          </p:cNvSpPr>
          <p:nvPr>
            <p:ph idx="1"/>
          </p:nvPr>
        </p:nvSpPr>
        <p:spPr>
          <a:xfrm>
            <a:off x="479425" y="1143000"/>
            <a:ext cx="8553739" cy="5181600"/>
          </a:xfrm>
        </p:spPr>
        <p:txBody>
          <a:bodyPr/>
          <a:lstStyle/>
          <a:p>
            <a:r>
              <a:rPr lang="en-US" dirty="0" smtClean="0"/>
              <a:t>Teams for projects, team meetings/breaks</a:t>
            </a:r>
          </a:p>
          <a:p>
            <a:pPr lvl="1"/>
            <a:endParaRPr lang="en-US" dirty="0" smtClean="0"/>
          </a:p>
          <a:p>
            <a:r>
              <a:rPr lang="en-US" dirty="0" smtClean="0"/>
              <a:t>Like quarter-long project goes all the way</a:t>
            </a:r>
          </a:p>
          <a:p>
            <a:pPr lvl="1"/>
            <a:endParaRPr lang="en-US" dirty="0" smtClean="0"/>
          </a:p>
          <a:p>
            <a:r>
              <a:rPr lang="en-US" dirty="0" smtClean="0"/>
              <a:t>“learning by doing”</a:t>
            </a:r>
          </a:p>
          <a:p>
            <a:pPr lvl="1"/>
            <a:endParaRPr lang="en-US" dirty="0" smtClean="0"/>
          </a:p>
          <a:p>
            <a:r>
              <a:rPr lang="en-US" dirty="0" smtClean="0"/>
              <a:t>Engaging lectures w/ lots of examples</a:t>
            </a:r>
          </a:p>
          <a:p>
            <a:pPr lvl="1"/>
            <a:endParaRPr lang="en-US" dirty="0" smtClean="0"/>
          </a:p>
          <a:p>
            <a:r>
              <a:rPr lang="en-US" dirty="0" smtClean="0"/>
              <a:t>TA feedback (but could have more)</a:t>
            </a:r>
            <a:endParaRPr lang="en-US" dirty="0"/>
          </a:p>
        </p:txBody>
      </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43</a:t>
            </a:fld>
            <a:endParaRPr lang="en-US"/>
          </a:p>
        </p:txBody>
      </p:sp>
    </p:spTree>
    <p:extLst>
      <p:ext uri="{BB962C8B-B14F-4D97-AF65-F5344CB8AC3E}">
        <p14:creationId xmlns:p14="http://schemas.microsoft.com/office/powerpoint/2010/main" val="2635529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Mid-quarter Feedback: “I Wish”</a:t>
            </a:r>
            <a:endParaRPr lang="en-US" dirty="0"/>
          </a:p>
        </p:txBody>
      </p:sp>
      <p:sp>
        <p:nvSpPr>
          <p:cNvPr id="6" name="Content Placeholder 5"/>
          <p:cNvSpPr>
            <a:spLocks noGrp="1"/>
          </p:cNvSpPr>
          <p:nvPr>
            <p:ph idx="1"/>
          </p:nvPr>
        </p:nvSpPr>
        <p:spPr>
          <a:xfrm>
            <a:off x="297873" y="1399309"/>
            <a:ext cx="8846127" cy="5153889"/>
          </a:xfrm>
        </p:spPr>
        <p:txBody>
          <a:bodyPr>
            <a:normAutofit fontScale="77500" lnSpcReduction="20000"/>
          </a:bodyPr>
          <a:lstStyle/>
          <a:p>
            <a:r>
              <a:rPr lang="en-US" dirty="0" smtClean="0"/>
              <a:t>“Grading </a:t>
            </a:r>
            <a:r>
              <a:rPr lang="en-US" b="1" i="1" dirty="0" smtClean="0"/>
              <a:t>appears</a:t>
            </a:r>
            <a:r>
              <a:rPr lang="en-US" dirty="0" smtClean="0"/>
              <a:t> arbitrary”</a:t>
            </a:r>
          </a:p>
          <a:p>
            <a:pPr lvl="1"/>
            <a:r>
              <a:rPr lang="en-US" dirty="0" smtClean="0"/>
              <a:t>some of this is inherent to design</a:t>
            </a:r>
          </a:p>
          <a:p>
            <a:pPr lvl="1"/>
            <a:r>
              <a:rPr lang="en-US" dirty="0" smtClean="0"/>
              <a:t>TAs spend time every Friday going over criteria</a:t>
            </a:r>
          </a:p>
          <a:p>
            <a:pPr lvl="1"/>
            <a:r>
              <a:rPr lang="en-US" dirty="0" smtClean="0"/>
              <a:t>detailed grading rubric </a:t>
            </a:r>
          </a:p>
          <a:p>
            <a:pPr lvl="1"/>
            <a:r>
              <a:rPr lang="en-US" dirty="0" smtClean="0"/>
              <a:t>but, we will take more effort to try for consistency</a:t>
            </a:r>
          </a:p>
          <a:p>
            <a:pPr lvl="1"/>
            <a:endParaRPr lang="en-US" dirty="0" smtClean="0"/>
          </a:p>
          <a:p>
            <a:r>
              <a:rPr lang="en-US" dirty="0" smtClean="0"/>
              <a:t>Expectations for project, especially interviews unrealistic</a:t>
            </a:r>
          </a:p>
          <a:p>
            <a:pPr lvl="1"/>
            <a:r>
              <a:rPr lang="en-US" dirty="0" smtClean="0"/>
              <a:t>need to do this to get through the entire process (5 credits)</a:t>
            </a:r>
          </a:p>
          <a:p>
            <a:pPr lvl="1"/>
            <a:r>
              <a:rPr lang="en-US" dirty="0" smtClean="0"/>
              <a:t>good news: no more interviews/users needed this quarter</a:t>
            </a:r>
          </a:p>
          <a:p>
            <a:pPr lvl="1"/>
            <a:r>
              <a:rPr lang="en-US" dirty="0" smtClean="0"/>
              <a:t>next year: identify domain pools in advance: teachers, etc.</a:t>
            </a:r>
          </a:p>
          <a:p>
            <a:pPr lvl="1"/>
            <a:endParaRPr lang="en-US" dirty="0" smtClean="0"/>
          </a:p>
          <a:p>
            <a:r>
              <a:rPr lang="en-US" dirty="0" smtClean="0"/>
              <a:t>Steps to complete homework unclear</a:t>
            </a:r>
          </a:p>
          <a:p>
            <a:pPr lvl="1"/>
            <a:r>
              <a:rPr lang="en-US" dirty="0" smtClean="0"/>
              <a:t>first few </a:t>
            </a:r>
            <a:r>
              <a:rPr lang="en-US" dirty="0" err="1" smtClean="0"/>
              <a:t>homeworks</a:t>
            </a:r>
            <a:r>
              <a:rPr lang="en-US" dirty="0" smtClean="0"/>
              <a:t> were new this year</a:t>
            </a:r>
          </a:p>
          <a:p>
            <a:pPr lvl="1"/>
            <a:r>
              <a:rPr lang="en-US" dirty="0" smtClean="0"/>
              <a:t>we will continue to promptly answer questions on Piazza/class/OH</a:t>
            </a:r>
          </a:p>
        </p:txBody>
      </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44</a:t>
            </a:fld>
            <a:endParaRPr lang="en-US"/>
          </a:p>
        </p:txBody>
      </p:sp>
    </p:spTree>
    <p:extLst>
      <p:ext uri="{BB962C8B-B14F-4D97-AF65-F5344CB8AC3E}">
        <p14:creationId xmlns:p14="http://schemas.microsoft.com/office/powerpoint/2010/main" val="389803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Mid-quarter Feedback: “I Wish”</a:t>
            </a:r>
            <a:endParaRPr lang="en-US" dirty="0"/>
          </a:p>
        </p:txBody>
      </p:sp>
      <p:sp>
        <p:nvSpPr>
          <p:cNvPr id="6" name="Content Placeholder 5"/>
          <p:cNvSpPr>
            <a:spLocks noGrp="1"/>
          </p:cNvSpPr>
          <p:nvPr>
            <p:ph idx="1"/>
          </p:nvPr>
        </p:nvSpPr>
        <p:spPr>
          <a:xfrm>
            <a:off x="360219" y="1433944"/>
            <a:ext cx="8783782" cy="5119253"/>
          </a:xfrm>
        </p:spPr>
        <p:txBody>
          <a:bodyPr>
            <a:normAutofit fontScale="77500" lnSpcReduction="20000"/>
          </a:bodyPr>
          <a:lstStyle/>
          <a:p>
            <a:r>
              <a:rPr lang="en-US" dirty="0" smtClean="0"/>
              <a:t>Unclear on what will be on the midterm</a:t>
            </a:r>
          </a:p>
          <a:p>
            <a:pPr lvl="1"/>
            <a:r>
              <a:rPr lang="en-US" dirty="0" smtClean="0"/>
              <a:t>will review before midterm, but again: lectures, HWs, reading</a:t>
            </a:r>
          </a:p>
          <a:p>
            <a:pPr lvl="1"/>
            <a:endParaRPr lang="en-US" dirty="0" smtClean="0"/>
          </a:p>
          <a:p>
            <a:r>
              <a:rPr lang="en-US" dirty="0" smtClean="0"/>
              <a:t>Redundant work in </a:t>
            </a:r>
            <a:r>
              <a:rPr lang="en-US" dirty="0" err="1" smtClean="0"/>
              <a:t>presenations</a:t>
            </a:r>
            <a:r>
              <a:rPr lang="en-US" dirty="0" smtClean="0"/>
              <a:t> &amp; written reports</a:t>
            </a:r>
          </a:p>
          <a:p>
            <a:pPr lvl="1"/>
            <a:r>
              <a:rPr lang="en-US" dirty="0" smtClean="0"/>
              <a:t>cut number of written reports significantly this year (6</a:t>
            </a:r>
            <a:r>
              <a:rPr lang="en-US" sz="2100" dirty="0" smtClean="0"/>
              <a:t>→</a:t>
            </a:r>
            <a:r>
              <a:rPr lang="en-US" dirty="0" smtClean="0"/>
              <a:t>3)</a:t>
            </a:r>
          </a:p>
          <a:p>
            <a:pPr lvl="1"/>
            <a:r>
              <a:rPr lang="en-US" dirty="0" smtClean="0"/>
              <a:t>written reports allow us to get more detail than you can give in presentation / presentations obtain immediate feedback</a:t>
            </a:r>
          </a:p>
          <a:p>
            <a:pPr lvl="1"/>
            <a:endParaRPr lang="en-US" dirty="0" smtClean="0"/>
          </a:p>
          <a:p>
            <a:r>
              <a:rPr lang="en-US" dirty="0" smtClean="0"/>
              <a:t>Bulk of examples focus on 1</a:t>
            </a:r>
            <a:r>
              <a:rPr lang="en-US" baseline="30000" dirty="0" smtClean="0"/>
              <a:t>st</a:t>
            </a:r>
            <a:r>
              <a:rPr lang="en-US" dirty="0" smtClean="0"/>
              <a:t> world/SV demographic</a:t>
            </a:r>
          </a:p>
          <a:p>
            <a:pPr lvl="1"/>
            <a:r>
              <a:rPr lang="en-US" dirty="0" smtClean="0"/>
              <a:t>great point &amp; we will look for more diverse examples</a:t>
            </a:r>
          </a:p>
          <a:p>
            <a:pPr lvl="1"/>
            <a:endParaRPr lang="en-US" dirty="0" smtClean="0"/>
          </a:p>
          <a:p>
            <a:r>
              <a:rPr lang="en-US" dirty="0" smtClean="0"/>
              <a:t>Some material could be online &amp; not in </a:t>
            </a:r>
            <a:r>
              <a:rPr lang="en-US" dirty="0" err="1" smtClean="0"/>
              <a:t>lecutre</a:t>
            </a:r>
            <a:endParaRPr lang="en-US" dirty="0" smtClean="0"/>
          </a:p>
          <a:p>
            <a:pPr lvl="1"/>
            <a:r>
              <a:rPr lang="en-US" dirty="0" smtClean="0"/>
              <a:t>Trying this today &amp; Thursday this week</a:t>
            </a:r>
            <a:endParaRPr lang="en-US" dirty="0"/>
          </a:p>
        </p:txBody>
      </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45</a:t>
            </a:fld>
            <a:endParaRPr lang="en-US"/>
          </a:p>
        </p:txBody>
      </p:sp>
      <p:sp>
        <p:nvSpPr>
          <p:cNvPr id="7" name="TextBox 6"/>
          <p:cNvSpPr txBox="1"/>
          <p:nvPr/>
        </p:nvSpPr>
        <p:spPr>
          <a:xfrm>
            <a:off x="12101945" y="644236"/>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321969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Mid-quarter Feedback: “I Will”</a:t>
            </a:r>
            <a:endParaRPr lang="en-US" dirty="0"/>
          </a:p>
        </p:txBody>
      </p:sp>
      <p:sp>
        <p:nvSpPr>
          <p:cNvPr id="6" name="Content Placeholder 5"/>
          <p:cNvSpPr>
            <a:spLocks noGrp="1"/>
          </p:cNvSpPr>
          <p:nvPr>
            <p:ph idx="1"/>
          </p:nvPr>
        </p:nvSpPr>
        <p:spPr>
          <a:xfrm>
            <a:off x="479425" y="1600199"/>
            <a:ext cx="8553739" cy="4952999"/>
          </a:xfrm>
        </p:spPr>
        <p:txBody>
          <a:bodyPr>
            <a:normAutofit/>
          </a:bodyPr>
          <a:lstStyle/>
          <a:p>
            <a:r>
              <a:rPr lang="en-US" dirty="0" smtClean="0"/>
              <a:t>Take advantage of office hours &amp; Piazza</a:t>
            </a:r>
          </a:p>
          <a:p>
            <a:endParaRPr lang="en-US" dirty="0" smtClean="0"/>
          </a:p>
          <a:p>
            <a:r>
              <a:rPr lang="en-US" dirty="0" smtClean="0"/>
              <a:t>Get feedback earlier from TAs/professor</a:t>
            </a:r>
            <a:endParaRPr lang="en-US" dirty="0"/>
          </a:p>
        </p:txBody>
      </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46</a:t>
            </a:fld>
            <a:endParaRPr lang="en-US"/>
          </a:p>
        </p:txBody>
      </p:sp>
    </p:spTree>
    <p:extLst>
      <p:ext uri="{BB962C8B-B14F-4D97-AF65-F5344CB8AC3E}">
        <p14:creationId xmlns:p14="http://schemas.microsoft.com/office/powerpoint/2010/main" val="599209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47</a:t>
            </a:fld>
            <a:endParaRPr lang="en-US"/>
          </a:p>
        </p:txBody>
      </p:sp>
      <p:sp>
        <p:nvSpPr>
          <p:cNvPr id="5" name="TextBox 4"/>
          <p:cNvSpPr txBox="1"/>
          <p:nvPr/>
        </p:nvSpPr>
        <p:spPr>
          <a:xfrm>
            <a:off x="2263754" y="2508845"/>
            <a:ext cx="4610142" cy="1661993"/>
          </a:xfrm>
          <a:prstGeom prst="rect">
            <a:avLst/>
          </a:prstGeom>
          <a:noFill/>
        </p:spPr>
        <p:txBody>
          <a:bodyPr wrap="none" rtlCol="0">
            <a:spAutoFit/>
          </a:bodyPr>
          <a:lstStyle/>
          <a:p>
            <a:r>
              <a:rPr lang="en-US" sz="5400" kern="1600" cap="all" spc="100" dirty="0" smtClean="0">
                <a:solidFill>
                  <a:srgbClr val="FF6600"/>
                </a:solidFill>
                <a:latin typeface="Helvetica Light"/>
                <a:cs typeface="Helvetica Light"/>
              </a:rPr>
              <a:t>TEAM break</a:t>
            </a:r>
          </a:p>
          <a:p>
            <a:r>
              <a:rPr lang="en-US" sz="4400" kern="1600" cap="all" spc="100" dirty="0" smtClean="0">
                <a:solidFill>
                  <a:srgbClr val="FF6600"/>
                </a:solidFill>
                <a:latin typeface="Helvetica Light"/>
                <a:cs typeface="Helvetica Light"/>
              </a:rPr>
              <a:t>(web sites)</a:t>
            </a:r>
          </a:p>
        </p:txBody>
      </p:sp>
    </p:spTree>
    <p:extLst>
      <p:ext uri="{BB962C8B-B14F-4D97-AF65-F5344CB8AC3E}">
        <p14:creationId xmlns:p14="http://schemas.microsoft.com/office/powerpoint/2010/main" val="2438251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4635" t="26187" r="24635" b="26187"/>
          <a:stretch/>
        </p:blipFill>
        <p:spPr>
          <a:xfrm>
            <a:off x="0" y="0"/>
            <a:ext cx="9131300" cy="6858000"/>
          </a:xfrm>
          <a:prstGeom prst="rect">
            <a:avLst/>
          </a:prstGeom>
        </p:spPr>
      </p:pic>
      <p:grpSp>
        <p:nvGrpSpPr>
          <p:cNvPr id="12" name="Group 11"/>
          <p:cNvGrpSpPr/>
          <p:nvPr/>
        </p:nvGrpSpPr>
        <p:grpSpPr>
          <a:xfrm>
            <a:off x="2538106" y="2497976"/>
            <a:ext cx="4067788" cy="1862048"/>
            <a:chOff x="1694001" y="3152357"/>
            <a:chExt cx="4067788" cy="1862048"/>
          </a:xfrm>
        </p:grpSpPr>
        <p:sp>
          <p:nvSpPr>
            <p:cNvPr id="10" name="Rectangle 9"/>
            <p:cNvSpPr/>
            <p:nvPr/>
          </p:nvSpPr>
          <p:spPr bwMode="auto">
            <a:xfrm>
              <a:off x="1694001" y="3152357"/>
              <a:ext cx="4067788" cy="1862048"/>
            </a:xfrm>
            <a:prstGeom prst="rect">
              <a:avLst/>
            </a:prstGeom>
            <a:solidFill>
              <a:srgbClr val="000000">
                <a:alpha val="9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a:xfrm>
              <a:off x="1694001" y="3299409"/>
              <a:ext cx="4067788" cy="1569660"/>
            </a:xfrm>
            <a:prstGeom prst="rect">
              <a:avLst/>
            </a:prstGeom>
          </p:spPr>
          <p:txBody>
            <a:bodyPr wrap="square">
              <a:spAutoFit/>
            </a:bodyPr>
            <a:lstStyle/>
            <a:p>
              <a:pPr algn="ctr"/>
              <a:r>
                <a:rPr lang="en-US" sz="9600" dirty="0" smtClean="0">
                  <a:latin typeface="Helvetica"/>
                  <a:cs typeface="Helvetica"/>
                </a:rPr>
                <a:t>Color</a:t>
              </a:r>
              <a:endParaRPr lang="en-US" sz="9600" dirty="0">
                <a:latin typeface="Helvetica"/>
                <a:cs typeface="Helvetica"/>
              </a:endParaRPr>
            </a:p>
          </p:txBody>
        </p:sp>
      </p:gr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48</a:t>
            </a:fld>
            <a:endParaRPr lang="en-US"/>
          </a:p>
        </p:txBody>
      </p:sp>
    </p:spTree>
    <p:extLst>
      <p:ext uri="{BB962C8B-B14F-4D97-AF65-F5344CB8AC3E}">
        <p14:creationId xmlns:p14="http://schemas.microsoft.com/office/powerpoint/2010/main" val="19172006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pPr eaLnBrk="1" hangingPunct="1"/>
            <a:r>
              <a:rPr lang="en-US" smtClean="0">
                <a:ea typeface="ＭＳ Ｐゴシック" pitchFamily="34" charset="-128"/>
              </a:rPr>
              <a:t>Color</a:t>
            </a:r>
          </a:p>
        </p:txBody>
      </p:sp>
      <p:sp>
        <p:nvSpPr>
          <p:cNvPr id="78850" name="Rectangle 3"/>
          <p:cNvSpPr>
            <a:spLocks noGrp="1" noChangeArrowheads="1"/>
          </p:cNvSpPr>
          <p:nvPr>
            <p:ph idx="1"/>
          </p:nvPr>
        </p:nvSpPr>
        <p:spPr>
          <a:xfrm>
            <a:off x="479425" y="1371600"/>
            <a:ext cx="8545513" cy="4724400"/>
          </a:xfrm>
        </p:spPr>
        <p:txBody>
          <a:bodyPr/>
          <a:lstStyle/>
          <a:p>
            <a:pPr eaLnBrk="1" hangingPunct="1"/>
            <a:r>
              <a:rPr lang="en-US" sz="2800" dirty="0" smtClean="0">
                <a:ea typeface="ＭＳ Ｐゴシック" pitchFamily="34" charset="-128"/>
              </a:rPr>
              <a:t>Hue is gradation of color (i.e., name: “yellow”)</a:t>
            </a:r>
          </a:p>
          <a:p>
            <a:pPr eaLnBrk="1" hangingPunct="1"/>
            <a:r>
              <a:rPr lang="en-US" sz="2800" dirty="0" smtClean="0">
                <a:ea typeface="ＭＳ Ｐゴシック" pitchFamily="34" charset="-128"/>
              </a:rPr>
              <a:t>Saturation is intensity/purity of the hue</a:t>
            </a:r>
          </a:p>
          <a:p>
            <a:pPr lvl="1"/>
            <a:r>
              <a:rPr lang="en-US" sz="2400" dirty="0">
                <a:ea typeface="ＭＳ Ｐゴシック" pitchFamily="34" charset="-128"/>
              </a:rPr>
              <a:t>h</a:t>
            </a:r>
            <a:r>
              <a:rPr lang="en-US" sz="2400" dirty="0" smtClean="0">
                <a:ea typeface="ＭＳ Ｐゴシック" pitchFamily="34" charset="-128"/>
              </a:rPr>
              <a:t>ow much gray</a:t>
            </a:r>
          </a:p>
          <a:p>
            <a:pPr eaLnBrk="1" hangingPunct="1"/>
            <a:r>
              <a:rPr lang="en-US" sz="2800" dirty="0" smtClean="0">
                <a:ea typeface="ＭＳ Ｐゴシック" pitchFamily="34" charset="-128"/>
              </a:rPr>
              <a:t>Luminance is the brightness in an image </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October 27, 2015</a:t>
            </a:r>
            <a:endParaRPr lang="en-US" dirty="0"/>
          </a:p>
        </p:txBody>
      </p:sp>
      <p:sp>
        <p:nvSpPr>
          <p:cNvPr id="11"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dt+UX: Design Thinking for User Experience Design, Prototyping &amp; Evaluation</a:t>
            </a:r>
            <a:endParaRPr lang="en-US" dirty="0"/>
          </a:p>
        </p:txBody>
      </p:sp>
      <p:sp>
        <p:nvSpPr>
          <p:cNvPr id="13"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49</a:t>
            </a:fld>
            <a:endParaRPr lang="en-US" dirty="0"/>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27413"/>
            <a:ext cx="2138363" cy="160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3429000"/>
            <a:ext cx="2101850" cy="159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75" y="3425825"/>
            <a:ext cx="2193925" cy="159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425825"/>
            <a:ext cx="2166938" cy="160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5" name="Text Box 8"/>
          <p:cNvSpPr txBox="1">
            <a:spLocks noChangeArrowheads="1"/>
          </p:cNvSpPr>
          <p:nvPr/>
        </p:nvSpPr>
        <p:spPr bwMode="auto">
          <a:xfrm>
            <a:off x="0" y="5178425"/>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000" b="0" dirty="0"/>
              <a:t>	   </a:t>
            </a:r>
            <a:r>
              <a:rPr lang="en-US" sz="2000" b="0" dirty="0" smtClean="0">
                <a:solidFill>
                  <a:schemeClr val="tx1"/>
                </a:solidFill>
              </a:rPr>
              <a:t>Photo</a:t>
            </a:r>
            <a:r>
              <a:rPr lang="en-US" sz="2000" b="0" dirty="0">
                <a:solidFill>
                  <a:schemeClr val="tx1"/>
                </a:solidFill>
              </a:rPr>
              <a:t> </a:t>
            </a:r>
            <a:r>
              <a:rPr lang="en-US" sz="2000" b="0" dirty="0" smtClean="0">
                <a:solidFill>
                  <a:schemeClr val="tx1"/>
                </a:solidFill>
              </a:rPr>
              <a:t>                          Hue                       Saturation              Luminance</a:t>
            </a:r>
            <a:endParaRPr lang="en-US" sz="2000" b="0" dirty="0">
              <a:solidFill>
                <a:schemeClr val="tx1"/>
              </a:solidFill>
            </a:endParaRPr>
          </a:p>
        </p:txBody>
      </p:sp>
    </p:spTree>
    <p:extLst>
      <p:ext uri="{BB962C8B-B14F-4D97-AF65-F5344CB8AC3E}">
        <p14:creationId xmlns:p14="http://schemas.microsoft.com/office/powerpoint/2010/main" val="29191550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smtClean="0">
                <a:latin typeface="Helvetica Light"/>
                <a:cs typeface="Helvetica Light"/>
              </a:rPr>
              <a:t>Virgin America Website</a:t>
            </a:r>
          </a:p>
          <a:p>
            <a:r>
              <a:rPr lang="en-US" sz="1800" dirty="0" smtClean="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a:t>
            </a:r>
            <a:r>
              <a:rPr lang="en-US" sz="1600" dirty="0" smtClean="0">
                <a:latin typeface="Helvetica Light"/>
                <a:cs typeface="Helvetica Light"/>
              </a:rPr>
              <a:t>book</a:t>
            </a:r>
            <a:endParaRPr lang="en-US" sz="1600" dirty="0">
              <a:latin typeface="Helvetica Light"/>
              <a:cs typeface="Helvetica Light"/>
            </a:endParaRPr>
          </a:p>
        </p:txBody>
      </p:sp>
      <p:sp>
        <p:nvSpPr>
          <p:cNvPr id="11" name="Title 10"/>
          <p:cNvSpPr>
            <a:spLocks noGrp="1"/>
          </p:cNvSpPr>
          <p:nvPr>
            <p:ph type="title"/>
          </p:nvPr>
        </p:nvSpPr>
        <p:spPr/>
        <p:txBody>
          <a:bodyPr/>
          <a:lstStyle/>
          <a:p>
            <a:r>
              <a:rPr lang="en-US" dirty="0" smtClean="0"/>
              <a:t>Hall of Fame or Shame?</a:t>
            </a:r>
            <a:endParaRPr lang="en-US" dirty="0"/>
          </a:p>
        </p:txBody>
      </p:sp>
      <p:sp>
        <p:nvSpPr>
          <p:cNvPr id="5" name="Date Placeholder 4"/>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5</a:t>
            </a:fld>
            <a:endParaRPr lang="en-US"/>
          </a:p>
        </p:txBody>
      </p:sp>
      <p:pic>
        <p:nvPicPr>
          <p:cNvPr id="7" name="Picture 6"/>
          <p:cNvPicPr>
            <a:picLocks noChangeAspect="1"/>
          </p:cNvPicPr>
          <p:nvPr/>
        </p:nvPicPr>
        <p:blipFill>
          <a:blip r:embed="rId4"/>
          <a:stretch>
            <a:fillRect/>
          </a:stretch>
        </p:blipFill>
        <p:spPr>
          <a:xfrm>
            <a:off x="-2" y="2806920"/>
            <a:ext cx="9144000" cy="2801155"/>
          </a:xfrm>
          <a:prstGeom prst="rect">
            <a:avLst/>
          </a:prstGeom>
        </p:spPr>
      </p:pic>
    </p:spTree>
    <p:extLst>
      <p:ext uri="{BB962C8B-B14F-4D97-AF65-F5344CB8AC3E}">
        <p14:creationId xmlns:p14="http://schemas.microsoft.com/office/powerpoint/2010/main" val="26377828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Grp="1" noChangeArrowheads="1"/>
          </p:cNvSpPr>
          <p:nvPr>
            <p:ph type="title"/>
          </p:nvPr>
        </p:nvSpPr>
        <p:spPr/>
        <p:txBody>
          <a:bodyPr/>
          <a:lstStyle/>
          <a:p>
            <a:pPr eaLnBrk="1" hangingPunct="1"/>
            <a:r>
              <a:rPr lang="en-US" dirty="0" smtClean="0">
                <a:ea typeface="ＭＳ Ｐゴシック" pitchFamily="34" charset="-128"/>
              </a:rPr>
              <a:t>Color: Edward </a:t>
            </a:r>
            <a:r>
              <a:rPr lang="en-US" dirty="0" err="1" smtClean="0">
                <a:ea typeface="ＭＳ Ｐゴシック" pitchFamily="34" charset="-128"/>
              </a:rPr>
              <a:t>Tufte</a:t>
            </a:r>
            <a:r>
              <a:rPr lang="en-US" dirty="0" smtClean="0">
                <a:ea typeface="ＭＳ Ｐゴシック" pitchFamily="34" charset="-128"/>
              </a:rPr>
              <a:t> – by hue</a:t>
            </a:r>
          </a:p>
        </p:txBody>
      </p:sp>
      <p:sp>
        <p:nvSpPr>
          <p:cNvPr id="2" name="Date Placeholder 1"/>
          <p:cNvSpPr>
            <a:spLocks noGrp="1"/>
          </p:cNvSpPr>
          <p:nvPr>
            <p:ph type="dt" sz="half" idx="10"/>
          </p:nvPr>
        </p:nvSpPr>
        <p:spPr/>
        <p:txBody>
          <a:bodyPr/>
          <a:lstStyle/>
          <a:p>
            <a:pPr>
              <a:buFontTx/>
              <a:buNone/>
              <a:defRPr/>
            </a:pPr>
            <a:r>
              <a:rPr lang="en-US" smtClean="0"/>
              <a:t>October 27, 2015</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smtClean="0"/>
              <a:t>dt+UX: Design Thinking for User Experience Design, Prototyping &amp; Evaluation</a:t>
            </a:r>
            <a:endParaRPr lang="en-US" dirty="0"/>
          </a:p>
        </p:txBody>
      </p:sp>
      <p:sp>
        <p:nvSpPr>
          <p:cNvPr id="3" name="Slide Number Placeholder 2"/>
          <p:cNvSpPr>
            <a:spLocks noGrp="1"/>
          </p:cNvSpPr>
          <p:nvPr>
            <p:ph type="sldNum" sz="quarter" idx="12"/>
          </p:nvPr>
        </p:nvSpPr>
        <p:spPr>
          <a:xfrm>
            <a:off x="8153400" y="6553201"/>
            <a:ext cx="990600" cy="457200"/>
          </a:xfrm>
          <a:prstGeom prst="rect">
            <a:avLst/>
          </a:prstGeom>
        </p:spPr>
        <p:txBody>
          <a:bodyPr/>
          <a:lstStyle/>
          <a:p>
            <a:pPr>
              <a:buFontTx/>
              <a:buNone/>
            </a:pPr>
            <a:fld id="{E68C1138-D693-4036-8896-63830932DBC8}" type="slidenum">
              <a:rPr lang="en-US" smtClean="0"/>
              <a:pPr>
                <a:buFontTx/>
                <a:buNone/>
              </a:pPr>
              <a:t>50</a:t>
            </a:fld>
            <a:endParaRPr lang="en-US" dirty="0"/>
          </a:p>
        </p:txBody>
      </p:sp>
      <p:sp>
        <p:nvSpPr>
          <p:cNvPr id="91138" name="Text Box 5"/>
          <p:cNvSpPr txBox="1">
            <a:spLocks noChangeArrowheads="1"/>
          </p:cNvSpPr>
          <p:nvPr/>
        </p:nvSpPr>
        <p:spPr bwMode="auto">
          <a:xfrm>
            <a:off x="0" y="46482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a:solidFill>
                  <a:schemeClr val="tx1"/>
                </a:solidFill>
                <a:latin typeface="Times New Roman" pitchFamily="18" charset="0"/>
              </a:rPr>
              <a:t>IMAGE REMOVED</a:t>
            </a:r>
          </a:p>
        </p:txBody>
      </p:sp>
    </p:spTree>
    <p:extLst>
      <p:ext uri="{BB962C8B-B14F-4D97-AF65-F5344CB8AC3E}">
        <p14:creationId xmlns:p14="http://schemas.microsoft.com/office/powerpoint/2010/main" val="4336833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Grp="1" noChangeArrowheads="1"/>
          </p:cNvSpPr>
          <p:nvPr>
            <p:ph type="title"/>
          </p:nvPr>
        </p:nvSpPr>
        <p:spPr/>
        <p:txBody>
          <a:bodyPr/>
          <a:lstStyle/>
          <a:p>
            <a:pPr eaLnBrk="1" hangingPunct="1"/>
            <a:r>
              <a:rPr lang="en-US" dirty="0" smtClean="0">
                <a:ea typeface="ＭＳ Ｐゴシック" pitchFamily="34" charset="-128"/>
              </a:rPr>
              <a:t>Color: Edward </a:t>
            </a:r>
            <a:r>
              <a:rPr lang="en-US" dirty="0" err="1" smtClean="0">
                <a:ea typeface="ＭＳ Ｐゴシック" pitchFamily="34" charset="-128"/>
              </a:rPr>
              <a:t>Tufte</a:t>
            </a:r>
            <a:r>
              <a:rPr lang="en-US" dirty="0" smtClean="0">
                <a:ea typeface="ＭＳ Ｐゴシック" pitchFamily="34" charset="-128"/>
              </a:rPr>
              <a:t> – by luminance</a:t>
            </a:r>
          </a:p>
        </p:txBody>
      </p:sp>
      <p:sp>
        <p:nvSpPr>
          <p:cNvPr id="2" name="Date Placeholder 1"/>
          <p:cNvSpPr>
            <a:spLocks noGrp="1"/>
          </p:cNvSpPr>
          <p:nvPr>
            <p:ph type="dt" sz="half" idx="10"/>
          </p:nvPr>
        </p:nvSpPr>
        <p:spPr/>
        <p:txBody>
          <a:bodyPr/>
          <a:lstStyle/>
          <a:p>
            <a:pPr>
              <a:buFontTx/>
              <a:buNone/>
              <a:defRPr/>
            </a:pPr>
            <a:r>
              <a:rPr lang="en-US" smtClean="0"/>
              <a:t>October 27, 2015</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smtClean="0"/>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51</a:t>
            </a:fld>
            <a:endParaRPr lang="en-US" dirty="0"/>
          </a:p>
        </p:txBody>
      </p:sp>
      <p:sp>
        <p:nvSpPr>
          <p:cNvPr id="93186" name="Text Box 5"/>
          <p:cNvSpPr txBox="1">
            <a:spLocks noChangeArrowheads="1"/>
          </p:cNvSpPr>
          <p:nvPr/>
        </p:nvSpPr>
        <p:spPr bwMode="auto">
          <a:xfrm>
            <a:off x="0" y="46482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a:solidFill>
                  <a:schemeClr val="tx1"/>
                </a:solidFill>
                <a:latin typeface="Times New Roman" pitchFamily="18" charset="0"/>
              </a:rPr>
              <a:t>IMAGE REMOVED</a:t>
            </a:r>
          </a:p>
        </p:txBody>
      </p:sp>
    </p:spTree>
    <p:extLst>
      <p:ext uri="{BB962C8B-B14F-4D97-AF65-F5344CB8AC3E}">
        <p14:creationId xmlns:p14="http://schemas.microsoft.com/office/powerpoint/2010/main" val="24269608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714" y="0"/>
            <a:ext cx="8711514" cy="6858000"/>
          </a:xfrm>
          <a:prstGeom prst="rect">
            <a:avLst/>
          </a:prstGeom>
        </p:spPr>
      </p:pic>
      <p:sp>
        <p:nvSpPr>
          <p:cNvPr id="2" name="Date Placeholder 1"/>
          <p:cNvSpPr>
            <a:spLocks noGrp="1"/>
          </p:cNvSpPr>
          <p:nvPr>
            <p:ph type="dt" sz="half" idx="10"/>
          </p:nvPr>
        </p:nvSpPr>
        <p:spPr>
          <a:xfrm>
            <a:off x="0" y="6643917"/>
            <a:ext cx="1905000" cy="457200"/>
          </a:xfrm>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a:xfrm>
            <a:off x="1909394" y="6643917"/>
            <a:ext cx="6239612" cy="457200"/>
          </a:xfrm>
        </p:spPr>
        <p:txBody>
          <a:bodyPr/>
          <a:lstStyle/>
          <a:p>
            <a:pPr>
              <a:defRPr/>
            </a:pPr>
            <a:r>
              <a:rPr lang="en-US" smtClean="0"/>
              <a:t>dt+UX: Design Thinking for User Experience Design, Prototyping &amp; Evaluation</a:t>
            </a:r>
            <a:endParaRPr lang="en-US" dirty="0" smtClean="0"/>
          </a:p>
        </p:txBody>
      </p:sp>
      <p:sp>
        <p:nvSpPr>
          <p:cNvPr id="6" name="Slide Number Placeholder 5"/>
          <p:cNvSpPr>
            <a:spLocks noGrp="1"/>
          </p:cNvSpPr>
          <p:nvPr>
            <p:ph type="sldNum" sz="quarter" idx="12"/>
          </p:nvPr>
        </p:nvSpPr>
        <p:spPr>
          <a:xfrm>
            <a:off x="8153400" y="6643918"/>
            <a:ext cx="990600" cy="457200"/>
          </a:xfrm>
        </p:spPr>
        <p:txBody>
          <a:bodyPr/>
          <a:lstStyle/>
          <a:p>
            <a:fld id="{F2949DCA-4B18-234C-AD4E-11144FC20355}" type="slidenum">
              <a:rPr lang="en-US" smtClean="0"/>
              <a:pPr/>
              <a:t>52</a:t>
            </a:fld>
            <a:endParaRPr lang="en-US"/>
          </a:p>
        </p:txBody>
      </p:sp>
    </p:spTree>
    <p:extLst>
      <p:ext uri="{BB962C8B-B14F-4D97-AF65-F5344CB8AC3E}">
        <p14:creationId xmlns:p14="http://schemas.microsoft.com/office/powerpoint/2010/main" val="17271155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6" name="Slide Number Placeholder 5"/>
          <p:cNvSpPr>
            <a:spLocks noGrp="1"/>
          </p:cNvSpPr>
          <p:nvPr>
            <p:ph type="sldNum" sz="quarter" idx="12"/>
          </p:nvPr>
        </p:nvSpPr>
        <p:spPr/>
        <p:txBody>
          <a:bodyPr/>
          <a:lstStyle/>
          <a:p>
            <a:fld id="{F2949DCA-4B18-234C-AD4E-11144FC20355}" type="slidenum">
              <a:rPr lang="en-US" smtClean="0"/>
              <a:pPr/>
              <a:t>53</a:t>
            </a:fld>
            <a:endParaRPr lang="en-US"/>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50288" y="-703264"/>
            <a:ext cx="17894288" cy="14086992"/>
          </a:xfrm>
          <a:prstGeom prst="rect">
            <a:avLst/>
          </a:prstGeom>
        </p:spPr>
      </p:pic>
    </p:spTree>
    <p:extLst>
      <p:ext uri="{BB962C8B-B14F-4D97-AF65-F5344CB8AC3E}">
        <p14:creationId xmlns:p14="http://schemas.microsoft.com/office/powerpoint/2010/main" val="21579446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7" name="Picture 6"/>
          <p:cNvPicPr>
            <a:picLocks noChangeAspect="1"/>
          </p:cNvPicPr>
          <p:nvPr/>
        </p:nvPicPr>
        <p:blipFill>
          <a:blip r:embed="rId3"/>
          <a:stretch>
            <a:fillRect/>
          </a:stretch>
        </p:blipFill>
        <p:spPr>
          <a:xfrm>
            <a:off x="1582615" y="1016390"/>
            <a:ext cx="5978770" cy="5739620"/>
          </a:xfrm>
          <a:prstGeom prst="rect">
            <a:avLst/>
          </a:prstGeom>
        </p:spPr>
      </p:pic>
      <p:pic>
        <p:nvPicPr>
          <p:cNvPr id="9" name="Picture 8"/>
          <p:cNvPicPr>
            <a:picLocks noChangeAspect="1"/>
          </p:cNvPicPr>
          <p:nvPr/>
        </p:nvPicPr>
        <p:blipFill>
          <a:blip r:embed="rId3"/>
          <a:stretch>
            <a:fillRect/>
          </a:stretch>
        </p:blipFill>
        <p:spPr>
          <a:xfrm rot="18848962">
            <a:off x="1582616" y="1016386"/>
            <a:ext cx="5978770" cy="5739620"/>
          </a:xfrm>
          <a:prstGeom prst="rect">
            <a:avLst/>
          </a:prstGeom>
        </p:spPr>
      </p:pic>
      <p:sp>
        <p:nvSpPr>
          <p:cNvPr id="2" name="Title 1"/>
          <p:cNvSpPr>
            <a:spLocks noGrp="1"/>
          </p:cNvSpPr>
          <p:nvPr>
            <p:ph type="title"/>
          </p:nvPr>
        </p:nvSpPr>
        <p:spPr>
          <a:xfrm>
            <a:off x="1" y="0"/>
            <a:ext cx="9005460" cy="1143000"/>
          </a:xfrm>
        </p:spPr>
        <p:txBody>
          <a:bodyPr/>
          <a:lstStyle/>
          <a:p>
            <a:pPr algn="ctr"/>
            <a:r>
              <a:rPr lang="en-US" dirty="0" smtClean="0">
                <a:solidFill>
                  <a:srgbClr val="414141"/>
                </a:solidFill>
              </a:rPr>
              <a:t>The Basics of the Color Wheel</a:t>
            </a:r>
            <a:endParaRPr lang="en-US" dirty="0">
              <a:solidFill>
                <a:srgbClr val="414141"/>
              </a:solidFill>
            </a:endParaRPr>
          </a:p>
        </p:txBody>
      </p:sp>
      <p:sp>
        <p:nvSpPr>
          <p:cNvPr id="3" name="Date Placeholder 2"/>
          <p:cNvSpPr>
            <a:spLocks noGrp="1"/>
          </p:cNvSpPr>
          <p:nvPr>
            <p:ph type="dt" sz="half" idx="10"/>
          </p:nvPr>
        </p:nvSpPr>
        <p:spPr>
          <a:xfrm>
            <a:off x="0" y="6637872"/>
            <a:ext cx="1905000" cy="457200"/>
          </a:xfrm>
        </p:spPr>
        <p:txBody>
          <a:bodyPr/>
          <a:lstStyle/>
          <a:p>
            <a:pPr>
              <a:defRPr/>
            </a:pPr>
            <a:r>
              <a:rPr lang="en-US" smtClean="0"/>
              <a:t>October 27, 2015</a:t>
            </a:r>
            <a:endParaRPr lang="en-US" dirty="0"/>
          </a:p>
        </p:txBody>
      </p:sp>
      <p:sp>
        <p:nvSpPr>
          <p:cNvPr id="4" name="Footer Placeholder 3"/>
          <p:cNvSpPr>
            <a:spLocks noGrp="1"/>
          </p:cNvSpPr>
          <p:nvPr>
            <p:ph type="ftr" sz="quarter" idx="11"/>
          </p:nvPr>
        </p:nvSpPr>
        <p:spPr>
          <a:xfrm>
            <a:off x="1909394" y="6637872"/>
            <a:ext cx="6239612" cy="457200"/>
          </a:xfrm>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a:xfrm>
            <a:off x="8153400" y="6637873"/>
            <a:ext cx="990600" cy="457200"/>
          </a:xfrm>
        </p:spPr>
        <p:txBody>
          <a:bodyPr/>
          <a:lstStyle/>
          <a:p>
            <a:pPr>
              <a:defRPr/>
            </a:pPr>
            <a:fld id="{D71D7C31-5DB5-47AD-AB94-4B6B5EAB431F}" type="slidenum">
              <a:rPr lang="en-US" smtClean="0"/>
              <a:pPr>
                <a:defRPr/>
              </a:pPr>
              <a:t>54</a:t>
            </a:fld>
            <a:endParaRPr lang="en-US" dirty="0"/>
          </a:p>
        </p:txBody>
      </p:sp>
      <p:sp>
        <p:nvSpPr>
          <p:cNvPr id="12" name="TextBox 11"/>
          <p:cNvSpPr txBox="1"/>
          <p:nvPr/>
        </p:nvSpPr>
        <p:spPr>
          <a:xfrm>
            <a:off x="156310" y="3516923"/>
            <a:ext cx="3165231" cy="584776"/>
          </a:xfrm>
          <a:prstGeom prst="rect">
            <a:avLst/>
          </a:prstGeom>
          <a:noFill/>
        </p:spPr>
        <p:txBody>
          <a:bodyPr wrap="square" rtlCol="0">
            <a:spAutoFit/>
          </a:bodyPr>
          <a:lstStyle/>
          <a:p>
            <a:r>
              <a:rPr lang="en-US" sz="3200" dirty="0" smtClean="0">
                <a:solidFill>
                  <a:srgbClr val="B00000"/>
                </a:solidFill>
                <a:latin typeface="Helvetica"/>
                <a:cs typeface="Helvetica"/>
              </a:rPr>
              <a:t>WARM</a:t>
            </a:r>
            <a:endParaRPr lang="en-US" sz="3200" dirty="0">
              <a:solidFill>
                <a:srgbClr val="B00000"/>
              </a:solidFill>
              <a:latin typeface="Helvetica"/>
              <a:cs typeface="Helvetica"/>
            </a:endParaRPr>
          </a:p>
        </p:txBody>
      </p:sp>
      <p:sp>
        <p:nvSpPr>
          <p:cNvPr id="13" name="TextBox 12"/>
          <p:cNvSpPr txBox="1"/>
          <p:nvPr/>
        </p:nvSpPr>
        <p:spPr>
          <a:xfrm>
            <a:off x="5763851" y="3516923"/>
            <a:ext cx="3165231" cy="584776"/>
          </a:xfrm>
          <a:prstGeom prst="rect">
            <a:avLst/>
          </a:prstGeom>
          <a:noFill/>
        </p:spPr>
        <p:txBody>
          <a:bodyPr wrap="square" rtlCol="0">
            <a:spAutoFit/>
          </a:bodyPr>
          <a:lstStyle/>
          <a:p>
            <a:pPr algn="r"/>
            <a:r>
              <a:rPr lang="en-US" sz="3200" dirty="0" smtClean="0">
                <a:solidFill>
                  <a:srgbClr val="0000FF"/>
                </a:solidFill>
                <a:latin typeface="Helvetica"/>
                <a:cs typeface="Helvetica"/>
              </a:rPr>
              <a:t>COOL</a:t>
            </a:r>
            <a:endParaRPr lang="en-US" sz="3200" dirty="0">
              <a:solidFill>
                <a:srgbClr val="0000FF"/>
              </a:solidFill>
              <a:latin typeface="Helvetica"/>
              <a:cs typeface="Helvetica"/>
            </a:endParaRPr>
          </a:p>
        </p:txBody>
      </p:sp>
    </p:spTree>
    <p:extLst>
      <p:ext uri="{BB962C8B-B14F-4D97-AF65-F5344CB8AC3E}">
        <p14:creationId xmlns:p14="http://schemas.microsoft.com/office/powerpoint/2010/main" val="15412129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00" fill="hold"/>
                                        <p:tgtEl>
                                          <p:spTgt spid="7"/>
                                        </p:tgtEl>
                                        <p:attrNameLst>
                                          <p:attrName>r</p:attrName>
                                        </p:attrNameLst>
                                      </p:cBhvr>
                                    </p:animRot>
                                  </p:childTnLst>
                                </p:cTn>
                              </p:par>
                              <p:par>
                                <p:cTn id="7" presetID="1" presetClass="entr" presetSubtype="0" fill="hold"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1111"/>
          <a:stretch/>
        </p:blipFill>
        <p:spPr>
          <a:xfrm>
            <a:off x="0" y="0"/>
            <a:ext cx="9144000" cy="6858000"/>
          </a:xfrm>
          <a:prstGeom prst="rect">
            <a:avLst/>
          </a:prstGeom>
        </p:spPr>
      </p:pic>
      <p:sp>
        <p:nvSpPr>
          <p:cNvPr id="11" name="Rectangle 10"/>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Title 1"/>
          <p:cNvSpPr>
            <a:spLocks noGrp="1"/>
          </p:cNvSpPr>
          <p:nvPr>
            <p:ph type="title"/>
          </p:nvPr>
        </p:nvSpPr>
        <p:spPr/>
        <p:txBody>
          <a:bodyPr/>
          <a:lstStyle/>
          <a:p>
            <a:r>
              <a:rPr lang="en-US" dirty="0" smtClean="0">
                <a:solidFill>
                  <a:schemeClr val="tx1"/>
                </a:solidFill>
              </a:rPr>
              <a:t>Warm Colors : Triggering / Sensual</a:t>
            </a:r>
            <a:endParaRPr lang="en-US" dirty="0">
              <a:solidFill>
                <a:schemeClr val="tx1"/>
              </a:solidFill>
            </a:endParaRPr>
          </a:p>
        </p:txBody>
      </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55</a:t>
            </a:fld>
            <a:endParaRPr lang="en-US" dirty="0"/>
          </a:p>
        </p:txBody>
      </p:sp>
    </p:spTree>
    <p:extLst>
      <p:ext uri="{BB962C8B-B14F-4D97-AF65-F5344CB8AC3E}">
        <p14:creationId xmlns:p14="http://schemas.microsoft.com/office/powerpoint/2010/main" val="40830098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Ice-Winter-Landscape-1680x1050-wide-wallpapers.net.jpg"/>
          <p:cNvPicPr>
            <a:picLocks noChangeAspect="1"/>
          </p:cNvPicPr>
          <p:nvPr/>
        </p:nvPicPr>
        <p:blipFill rotWithShape="1">
          <a:blip r:embed="rId3" cstate="email">
            <a:extLst>
              <a:ext uri="{28A0092B-C50C-407E-A947-70E740481C1C}">
                <a14:useLocalDpi xmlns:a14="http://schemas.microsoft.com/office/drawing/2010/main" val="0"/>
              </a:ext>
            </a:extLst>
          </a:blip>
          <a:srcRect r="23279" b="7868"/>
          <a:stretch/>
        </p:blipFill>
        <p:spPr>
          <a:xfrm>
            <a:off x="0" y="-4885"/>
            <a:ext cx="9144000" cy="6862886"/>
          </a:xfrm>
          <a:prstGeom prst="rect">
            <a:avLst/>
          </a:prstGeom>
        </p:spPr>
      </p:pic>
      <p:sp>
        <p:nvSpPr>
          <p:cNvPr id="5" name="Rectangle 4"/>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Title 1"/>
          <p:cNvSpPr>
            <a:spLocks noGrp="1"/>
          </p:cNvSpPr>
          <p:nvPr>
            <p:ph type="title"/>
          </p:nvPr>
        </p:nvSpPr>
        <p:spPr/>
        <p:txBody>
          <a:bodyPr/>
          <a:lstStyle/>
          <a:p>
            <a:r>
              <a:rPr lang="en-US" dirty="0" smtClean="0">
                <a:solidFill>
                  <a:schemeClr val="tx1"/>
                </a:solidFill>
              </a:rPr>
              <a:t>Cool Colors </a:t>
            </a:r>
            <a:r>
              <a:rPr lang="en-US" dirty="0">
                <a:solidFill>
                  <a:schemeClr val="tx1"/>
                </a:solidFill>
              </a:rPr>
              <a:t>: Conserved </a:t>
            </a:r>
            <a:r>
              <a:rPr lang="en-US" dirty="0" smtClean="0">
                <a:solidFill>
                  <a:schemeClr val="tx1"/>
                </a:solidFill>
              </a:rPr>
              <a:t>/ Relaxing</a:t>
            </a: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en-US" smtClean="0"/>
              <a:t>October 27,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56</a:t>
            </a:fld>
            <a:endParaRPr lang="en-US" dirty="0"/>
          </a:p>
        </p:txBody>
      </p:sp>
    </p:spTree>
    <p:extLst>
      <p:ext uri="{BB962C8B-B14F-4D97-AF65-F5344CB8AC3E}">
        <p14:creationId xmlns:p14="http://schemas.microsoft.com/office/powerpoint/2010/main" val="38963835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3183"/>
            <a:ext cx="9143999" cy="1143000"/>
          </a:xfrm>
        </p:spPr>
        <p:txBody>
          <a:bodyPr/>
          <a:lstStyle/>
          <a:p>
            <a:pPr algn="ctr"/>
            <a:r>
              <a:rPr lang="en-US" sz="4400" dirty="0" smtClean="0"/>
              <a:t>Color </a:t>
            </a:r>
            <a:r>
              <a:rPr lang="en-US" sz="4400" b="1" i="1" dirty="0" smtClean="0"/>
              <a:t>Harmonies</a:t>
            </a:r>
            <a:endParaRPr lang="en-US" sz="4400" b="1" i="1" dirty="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57</a:t>
            </a:fld>
            <a:endParaRPr lang="en-US" dirty="0"/>
          </a:p>
        </p:txBody>
      </p:sp>
      <p:sp>
        <p:nvSpPr>
          <p:cNvPr id="7" name="Rectangle 6"/>
          <p:cNvSpPr/>
          <p:nvPr/>
        </p:nvSpPr>
        <p:spPr>
          <a:xfrm>
            <a:off x="1289537" y="3280763"/>
            <a:ext cx="6564924" cy="1569660"/>
          </a:xfrm>
          <a:prstGeom prst="rect">
            <a:avLst/>
          </a:prstGeom>
        </p:spPr>
        <p:txBody>
          <a:bodyPr wrap="square">
            <a:spAutoFit/>
          </a:bodyPr>
          <a:lstStyle/>
          <a:p>
            <a:pPr algn="ctr"/>
            <a:r>
              <a:rPr lang="en-US" sz="3200" dirty="0" smtClean="0">
                <a:latin typeface="Hevetica light"/>
                <a:cs typeface="Hevetica light"/>
              </a:rPr>
              <a:t>“A </a:t>
            </a:r>
            <a:r>
              <a:rPr lang="en-US" sz="3200" dirty="0">
                <a:latin typeface="Hevetica light"/>
                <a:cs typeface="Hevetica light"/>
              </a:rPr>
              <a:t>pleasing arrangement of parts, whether it be music, poetry, color, or </a:t>
            </a:r>
            <a:r>
              <a:rPr lang="en-US" sz="3200" dirty="0" smtClean="0">
                <a:latin typeface="Hevetica light"/>
                <a:cs typeface="Hevetica light"/>
              </a:rPr>
              <a:t>an ice </a:t>
            </a:r>
            <a:r>
              <a:rPr lang="en-US" sz="3200" dirty="0">
                <a:latin typeface="Hevetica light"/>
                <a:cs typeface="Hevetica light"/>
              </a:rPr>
              <a:t>cream sundae</a:t>
            </a:r>
            <a:r>
              <a:rPr lang="en-US" sz="3200" dirty="0" smtClean="0">
                <a:latin typeface="Hevetica light"/>
                <a:cs typeface="Hevetica light"/>
              </a:rPr>
              <a:t>.”</a:t>
            </a:r>
            <a:endParaRPr lang="en-US" sz="3200" dirty="0">
              <a:latin typeface="Hevetica light"/>
              <a:cs typeface="Hevetica light"/>
            </a:endParaRPr>
          </a:p>
        </p:txBody>
      </p:sp>
      <p:grpSp>
        <p:nvGrpSpPr>
          <p:cNvPr id="10" name="Group 9"/>
          <p:cNvGrpSpPr/>
          <p:nvPr/>
        </p:nvGrpSpPr>
        <p:grpSpPr>
          <a:xfrm>
            <a:off x="1358900" y="2624209"/>
            <a:ext cx="6426200" cy="1018999"/>
            <a:chOff x="1545469" y="2624209"/>
            <a:chExt cx="6053064" cy="1018999"/>
          </a:xfrm>
        </p:grpSpPr>
        <p:sp>
          <p:nvSpPr>
            <p:cNvPr id="8" name="Left Brace 7"/>
            <p:cNvSpPr/>
            <p:nvPr/>
          </p:nvSpPr>
          <p:spPr bwMode="auto">
            <a:xfrm rot="16200000">
              <a:off x="5205190" y="1249871"/>
              <a:ext cx="230850" cy="2979526"/>
            </a:xfrm>
            <a:prstGeom prst="leftBrace">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Left Brace 8"/>
            <p:cNvSpPr/>
            <p:nvPr/>
          </p:nvSpPr>
          <p:spPr bwMode="auto">
            <a:xfrm rot="5400000" flipV="1">
              <a:off x="4177806" y="222482"/>
              <a:ext cx="788389" cy="6053064"/>
            </a:xfrm>
            <a:prstGeom prst="leftBrace">
              <a:avLst>
                <a:gd name="adj1" fmla="val 42564"/>
                <a:gd name="adj2" fmla="val 62326"/>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715536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59" name="Group 58"/>
          <p:cNvGrpSpPr/>
          <p:nvPr/>
        </p:nvGrpSpPr>
        <p:grpSpPr>
          <a:xfrm>
            <a:off x="235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1681239"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34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smtClean="0">
                  <a:solidFill>
                    <a:srgbClr val="FFFFFF"/>
                  </a:solidFill>
                  <a:latin typeface="Helvetica"/>
                  <a:cs typeface="Helvetica"/>
                </a:rPr>
                <a:t>Analogous</a:t>
              </a:r>
              <a:endParaRPr lang="en-US" sz="1400" dirty="0">
                <a:solidFill>
                  <a:srgbClr val="FFFFFF"/>
                </a:solidFill>
                <a:latin typeface="Helvetica"/>
                <a:cs typeface="Helvetica"/>
              </a:endParaRP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smtClean="0">
                  <a:solidFill>
                    <a:srgbClr val="FFFFFF"/>
                  </a:solidFill>
                  <a:latin typeface="Helvetica"/>
                  <a:cs typeface="Helvetica"/>
                </a:rPr>
                <a:t>Triad</a:t>
              </a:r>
              <a:endParaRPr lang="en-US" sz="1400" dirty="0">
                <a:solidFill>
                  <a:srgbClr val="FFFFFF"/>
                </a:solidFill>
                <a:latin typeface="Helvetica"/>
                <a:cs typeface="Helvetica"/>
              </a:endParaRP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smtClean="0">
                  <a:solidFill>
                    <a:srgbClr val="FFFFFF"/>
                  </a:solidFill>
                  <a:latin typeface="Helvetica"/>
                  <a:cs typeface="Helvetica"/>
                </a:rPr>
                <a:t>Split</a:t>
              </a:r>
              <a:br>
                <a:rPr lang="en-US" sz="1400" dirty="0" smtClean="0">
                  <a:solidFill>
                    <a:srgbClr val="FFFFFF"/>
                  </a:solidFill>
                  <a:latin typeface="Helvetica"/>
                  <a:cs typeface="Helvetica"/>
                </a:rPr>
              </a:br>
              <a:r>
                <a:rPr lang="en-US" sz="1400" dirty="0" smtClean="0">
                  <a:solidFill>
                    <a:srgbClr val="FFFFFF"/>
                  </a:solidFill>
                  <a:latin typeface="Helvetica"/>
                  <a:cs typeface="Helvetica"/>
                </a:rPr>
                <a:t>Complementary</a:t>
              </a:r>
              <a:endParaRPr lang="en-US" sz="1400" dirty="0">
                <a:solidFill>
                  <a:srgbClr val="FFFFFF"/>
                </a:solidFill>
                <a:latin typeface="Helvetica"/>
                <a:cs typeface="Helvetica"/>
              </a:endParaRP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smtClean="0">
                  <a:solidFill>
                    <a:srgbClr val="FFFFFF"/>
                  </a:solidFill>
                  <a:latin typeface="Helvetica"/>
                  <a:cs typeface="Helvetica"/>
                </a:rPr>
                <a:t>Rectangle</a:t>
              </a:r>
            </a:p>
            <a:p>
              <a:pPr algn="ctr"/>
              <a:r>
                <a:rPr lang="en-US" sz="1400" dirty="0" smtClean="0">
                  <a:solidFill>
                    <a:srgbClr val="FFFFFF"/>
                  </a:solidFill>
                  <a:latin typeface="Helvetica"/>
                  <a:cs typeface="Helvetica"/>
                </a:rPr>
                <a:t>(</a:t>
              </a:r>
              <a:r>
                <a:rPr lang="en-US" sz="1400" dirty="0" err="1" smtClean="0">
                  <a:solidFill>
                    <a:srgbClr val="FFFFFF"/>
                  </a:solidFill>
                  <a:latin typeface="Helvetica"/>
                  <a:cs typeface="Helvetica"/>
                </a:rPr>
                <a:t>Tetradic</a:t>
              </a:r>
              <a:r>
                <a:rPr lang="en-US" sz="1400" dirty="0" smtClean="0">
                  <a:solidFill>
                    <a:srgbClr val="FFFFFF"/>
                  </a:solidFill>
                  <a:latin typeface="Helvetica"/>
                  <a:cs typeface="Helvetica"/>
                </a:rPr>
                <a:t>)</a:t>
              </a:r>
              <a:endParaRPr lang="en-US" sz="1400" dirty="0">
                <a:solidFill>
                  <a:srgbClr val="FFFFFF"/>
                </a:solidFill>
                <a:latin typeface="Helvetica"/>
                <a:cs typeface="Helvetica"/>
              </a:endParaRP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smtClean="0">
                  <a:solidFill>
                    <a:srgbClr val="FFFFFF"/>
                  </a:solidFill>
                  <a:latin typeface="Helvetica"/>
                  <a:cs typeface="Helvetica"/>
                </a:rPr>
                <a:t>Square</a:t>
              </a:r>
              <a:endParaRPr lang="en-US" sz="1400" dirty="0">
                <a:solidFill>
                  <a:srgbClr val="FFFFFF"/>
                </a:solidFill>
                <a:latin typeface="Helvetica"/>
                <a:cs typeface="Helvetica"/>
              </a:endParaRPr>
            </a:p>
          </p:txBody>
        </p:sp>
      </p:grpSp>
      <p:sp>
        <p:nvSpPr>
          <p:cNvPr id="3" name="Rectangle 2"/>
          <p:cNvSpPr/>
          <p:nvPr/>
        </p:nvSpPr>
        <p:spPr bwMode="auto">
          <a:xfrm>
            <a:off x="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1" y="0"/>
            <a:ext cx="9005459" cy="1143000"/>
          </a:xfrm>
        </p:spPr>
        <p:txBody>
          <a:bodyPr/>
          <a:lstStyle/>
          <a:p>
            <a:pPr algn="ctr"/>
            <a:r>
              <a:rPr lang="en-US" sz="3600" dirty="0">
                <a:solidFill>
                  <a:schemeClr val="tx2">
                    <a:lumMod val="50000"/>
                  </a:schemeClr>
                </a:solidFill>
              </a:rPr>
              <a:t>Using </a:t>
            </a:r>
            <a:r>
              <a:rPr lang="en-US" sz="3600" dirty="0" smtClean="0">
                <a:solidFill>
                  <a:schemeClr val="tx2">
                    <a:lumMod val="50000"/>
                  </a:schemeClr>
                </a:solidFill>
              </a:rPr>
              <a:t>Appropriate Color “Harmonies”</a:t>
            </a:r>
            <a:endParaRPr lang="en-US" sz="3600" dirty="0">
              <a:solidFill>
                <a:schemeClr val="tx2">
                  <a:lumMod val="50000"/>
                </a:schemeClr>
              </a:solidFill>
            </a:endParaRPr>
          </a:p>
        </p:txBody>
      </p:sp>
      <p:sp>
        <p:nvSpPr>
          <p:cNvPr id="5" name="Date Placeholder 4"/>
          <p:cNvSpPr>
            <a:spLocks noGrp="1"/>
          </p:cNvSpPr>
          <p:nvPr>
            <p:ph type="dt" sz="half" idx="10"/>
          </p:nvPr>
        </p:nvSpPr>
        <p:spPr/>
        <p:txBody>
          <a:bodyPr/>
          <a:lstStyle/>
          <a:p>
            <a:pPr>
              <a:defRPr/>
            </a:pPr>
            <a:r>
              <a:rPr lang="en-US" smtClean="0"/>
              <a:t>October 27, 2015</a:t>
            </a:r>
            <a:endParaRPr lang="en-US" dirty="0"/>
          </a:p>
        </p:txBody>
      </p:sp>
      <p:sp>
        <p:nvSpPr>
          <p:cNvPr id="7" name="Footer Placeholder 6"/>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58</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967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4833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540955" y="1715751"/>
            <a:ext cx="855580" cy="855580"/>
          </a:xfrm>
          <a:prstGeom prst="rect">
            <a:avLst/>
          </a:prstGeom>
        </p:spPr>
      </p:pic>
    </p:spTree>
    <p:extLst>
      <p:ext uri="{BB962C8B-B14F-4D97-AF65-F5344CB8AC3E}">
        <p14:creationId xmlns:p14="http://schemas.microsoft.com/office/powerpoint/2010/main" val="602543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 y="-10026"/>
            <a:ext cx="4532923" cy="6878053"/>
          </a:xfrm>
          <a:prstGeom prst="rect">
            <a:avLst/>
          </a:prstGeom>
          <a:solidFill>
            <a:srgbClr val="FB001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Rectangle 15"/>
          <p:cNvSpPr/>
          <p:nvPr/>
        </p:nvSpPr>
        <p:spPr bwMode="auto">
          <a:xfrm>
            <a:off x="4532922" y="-10026"/>
            <a:ext cx="4611078"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4638842"/>
            <a:ext cx="9144000"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solidFill>
                  <a:schemeClr val="tx1"/>
                </a:solidFill>
              </a:rPr>
              <a:t>Complimentary</a:t>
            </a: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en-US" smtClean="0"/>
              <a:t>October 27,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59</a:t>
            </a:fld>
            <a:endParaRPr lang="en-US" dirty="0"/>
          </a:p>
        </p:txBody>
      </p:sp>
      <p:sp>
        <p:nvSpPr>
          <p:cNvPr id="9" name="Rectangle 8"/>
          <p:cNvSpPr/>
          <p:nvPr/>
        </p:nvSpPr>
        <p:spPr>
          <a:xfrm>
            <a:off x="340885" y="4950223"/>
            <a:ext cx="5748421" cy="1569660"/>
          </a:xfrm>
          <a:prstGeom prst="rect">
            <a:avLst/>
          </a:prstGeom>
        </p:spPr>
        <p:txBody>
          <a:bodyPr wrap="square">
            <a:spAutoFit/>
          </a:bodyPr>
          <a:lstStyle/>
          <a:p>
            <a:r>
              <a:rPr lang="en-US" sz="3200" dirty="0">
                <a:latin typeface="Helvetica"/>
                <a:cs typeface="Helvetica"/>
              </a:rPr>
              <a:t>This color scheme must be managed well so it is not jarring</a:t>
            </a:r>
            <a:r>
              <a:rPr lang="en-US" sz="3200" dirty="0" smtClean="0">
                <a:latin typeface="Helvetica"/>
                <a:cs typeface="Helvetica"/>
              </a:rPr>
              <a:t>. Bad with Text!!</a:t>
            </a:r>
            <a:endParaRPr lang="en-US" sz="2000" dirty="0">
              <a:latin typeface="Helvetica"/>
              <a:cs typeface="Helvetica"/>
            </a:endParaRPr>
          </a:p>
        </p:txBody>
      </p:sp>
      <p:pic>
        <p:nvPicPr>
          <p:cNvPr id="12" name="Picture 11" descr="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62771" y="3191372"/>
            <a:ext cx="4454770" cy="3400474"/>
          </a:xfrm>
          <a:prstGeom prst="rect">
            <a:avLst/>
          </a:prstGeom>
        </p:spPr>
      </p:pic>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55163" y="1717253"/>
            <a:ext cx="2538413" cy="229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bwMode="auto">
          <a:xfrm>
            <a:off x="5111207" y="2906889"/>
            <a:ext cx="2538413" cy="2257778"/>
          </a:xfrm>
          <a:prstGeom prst="rect">
            <a:avLst/>
          </a:prstGeom>
          <a:solidFill>
            <a:srgbClr val="3333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B500"/>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B500"/>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en-US" dirty="0">
                <a:solidFill>
                  <a:srgbClr val="FFB500"/>
                </a:solidFill>
              </a:rPr>
              <a:t> </a:t>
            </a:r>
            <a:r>
              <a:rPr lang="en-US" dirty="0" smtClean="0">
                <a:solidFill>
                  <a:srgbClr val="FFB500"/>
                </a:solidFill>
              </a:rPr>
              <a:t> </a:t>
            </a:r>
            <a:r>
              <a:rPr kumimoji="0" lang="en-US" sz="2400" b="0" i="0" u="none" strike="noStrike" cap="none" normalizeH="0" baseline="0" dirty="0" smtClean="0">
                <a:ln>
                  <a:noFill/>
                </a:ln>
                <a:solidFill>
                  <a:srgbClr val="FFB500"/>
                </a:solidFill>
                <a:effectLst/>
                <a:latin typeface="Times New Roman" pitchFamily="18" charset="0"/>
              </a:rPr>
              <a:t>Hard on the eyes</a:t>
            </a:r>
          </a:p>
        </p:txBody>
      </p:sp>
      <p:sp>
        <p:nvSpPr>
          <p:cNvPr id="7" name="Rectangle 6"/>
          <p:cNvSpPr/>
          <p:nvPr/>
        </p:nvSpPr>
        <p:spPr bwMode="auto">
          <a:xfrm>
            <a:off x="1787592" y="3644223"/>
            <a:ext cx="2749313" cy="2293937"/>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FF00"/>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dirty="0">
              <a:solidFill>
                <a:srgbClr val="FFFF00"/>
              </a:solidFill>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Times New Roman" pitchFamily="18" charset="0"/>
              </a:rPr>
              <a:t>Not so good for text</a:t>
            </a:r>
          </a:p>
        </p:txBody>
      </p:sp>
    </p:spTree>
    <p:extLst>
      <p:ext uri="{BB962C8B-B14F-4D97-AF65-F5344CB8AC3E}">
        <p14:creationId xmlns:p14="http://schemas.microsoft.com/office/powerpoint/2010/main" val="10356289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smtClean="0">
                <a:latin typeface="Helvetica Light"/>
                <a:cs typeface="Helvetica Light"/>
              </a:rPr>
              <a:t>Virgin America Website</a:t>
            </a:r>
          </a:p>
          <a:p>
            <a:r>
              <a:rPr lang="en-US" sz="1800" dirty="0" smtClean="0">
                <a:latin typeface="Helvetica Light"/>
                <a:cs typeface="Helvetica Light"/>
              </a:rPr>
              <a:t>Courtesy Andrea S.</a:t>
            </a:r>
          </a:p>
          <a:p>
            <a:r>
              <a:rPr lang="en-US" sz="1800" dirty="0">
                <a:latin typeface="Helvetica Light"/>
                <a:cs typeface="Helvetica Light"/>
              </a:rPr>
              <a:t>h</a:t>
            </a:r>
            <a:r>
              <a:rPr lang="en-US" sz="1600" dirty="0">
                <a:latin typeface="Helvetica Light"/>
                <a:cs typeface="Helvetica Light"/>
              </a:rPr>
              <a:t>ttps://</a:t>
            </a:r>
            <a:r>
              <a:rPr lang="en-US" sz="1600" dirty="0" err="1">
                <a:latin typeface="Helvetica Light"/>
                <a:cs typeface="Helvetica Light"/>
              </a:rPr>
              <a:t>www.virginamerica.com</a:t>
            </a:r>
            <a:r>
              <a:rPr lang="en-US" sz="1600" dirty="0">
                <a:latin typeface="Helvetica Light"/>
                <a:cs typeface="Helvetica Light"/>
              </a:rPr>
              <a:t>/</a:t>
            </a:r>
            <a:r>
              <a:rPr lang="en-US" sz="1600" dirty="0" smtClean="0">
                <a:latin typeface="Helvetica Light"/>
                <a:cs typeface="Helvetica Light"/>
              </a:rPr>
              <a:t>book</a:t>
            </a:r>
            <a:endParaRPr lang="en-US" sz="1600" dirty="0">
              <a:latin typeface="Helvetica Light"/>
              <a:cs typeface="Helvetica Light"/>
            </a:endParaRPr>
          </a:p>
        </p:txBody>
      </p:sp>
      <p:sp>
        <p:nvSpPr>
          <p:cNvPr id="11" name="Title 10"/>
          <p:cNvSpPr>
            <a:spLocks noGrp="1"/>
          </p:cNvSpPr>
          <p:nvPr>
            <p:ph type="title"/>
          </p:nvPr>
        </p:nvSpPr>
        <p:spPr/>
        <p:txBody>
          <a:bodyPr/>
          <a:lstStyle/>
          <a:p>
            <a:r>
              <a:rPr lang="en-US" dirty="0" smtClean="0"/>
              <a:t>Hall of Fame or Shame?</a:t>
            </a:r>
            <a:endParaRPr lang="en-US" dirty="0"/>
          </a:p>
        </p:txBody>
      </p:sp>
      <p:sp>
        <p:nvSpPr>
          <p:cNvPr id="5" name="Date Placeholder 4"/>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6</a:t>
            </a:fld>
            <a:endParaRPr lang="en-US"/>
          </a:p>
        </p:txBody>
      </p:sp>
      <p:pic>
        <p:nvPicPr>
          <p:cNvPr id="7" name="Picture 6"/>
          <p:cNvPicPr>
            <a:picLocks noChangeAspect="1"/>
          </p:cNvPicPr>
          <p:nvPr/>
        </p:nvPicPr>
        <p:blipFill>
          <a:blip r:embed="rId4"/>
          <a:stretch>
            <a:fillRect/>
          </a:stretch>
        </p:blipFill>
        <p:spPr>
          <a:xfrm>
            <a:off x="-2" y="2806920"/>
            <a:ext cx="9144000" cy="2801155"/>
          </a:xfrm>
          <a:prstGeom prst="rect">
            <a:avLst/>
          </a:prstGeom>
        </p:spPr>
      </p:pic>
      <p:pic>
        <p:nvPicPr>
          <p:cNvPr id="2" name="Picture 1"/>
          <p:cNvPicPr>
            <a:picLocks noChangeAspect="1"/>
          </p:cNvPicPr>
          <p:nvPr/>
        </p:nvPicPr>
        <p:blipFill rotWithShape="1">
          <a:blip r:embed="rId5"/>
          <a:srcRect t="662" b="10443"/>
          <a:stretch/>
        </p:blipFill>
        <p:spPr>
          <a:xfrm>
            <a:off x="0" y="2806920"/>
            <a:ext cx="9144000" cy="3352454"/>
          </a:xfrm>
          <a:prstGeom prst="rect">
            <a:avLst/>
          </a:prstGeom>
        </p:spPr>
      </p:pic>
    </p:spTree>
    <p:extLst>
      <p:ext uri="{BB962C8B-B14F-4D97-AF65-F5344CB8AC3E}">
        <p14:creationId xmlns:p14="http://schemas.microsoft.com/office/powerpoint/2010/main" val="1066883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43886" y="-1"/>
            <a:ext cx="12709930" cy="6878053"/>
          </a:xfrm>
          <a:prstGeom prst="rect">
            <a:avLst/>
          </a:prstGeom>
        </p:spPr>
      </p:pic>
      <p:sp>
        <p:nvSpPr>
          <p:cNvPr id="8" name="Rectangle 7"/>
          <p:cNvSpPr/>
          <p:nvPr/>
        </p:nvSpPr>
        <p:spPr bwMode="auto">
          <a:xfrm>
            <a:off x="0" y="-13368"/>
            <a:ext cx="955430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0" y="0"/>
            <a:ext cx="10081847" cy="1143000"/>
          </a:xfrm>
        </p:spPr>
        <p:txBody>
          <a:bodyPr/>
          <a:lstStyle/>
          <a:p>
            <a:r>
              <a:rPr lang="en-US" dirty="0" smtClean="0">
                <a:solidFill>
                  <a:schemeClr val="tx1"/>
                </a:solidFill>
              </a:rPr>
              <a:t>Complimentary  (e.g., Children’s Bedroom) </a:t>
            </a:r>
            <a:endParaRPr lang="en-US" dirty="0">
              <a:solidFill>
                <a:schemeClr val="tx1"/>
              </a:solidFill>
            </a:endParaRP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60</a:t>
            </a:fld>
            <a:endParaRPr lang="en-US" dirty="0"/>
          </a:p>
        </p:txBody>
      </p:sp>
    </p:spTree>
    <p:extLst>
      <p:ext uri="{BB962C8B-B14F-4D97-AF65-F5344CB8AC3E}">
        <p14:creationId xmlns:p14="http://schemas.microsoft.com/office/powerpoint/2010/main" val="24725216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3048000"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3048000" y="-10026"/>
            <a:ext cx="3048000" cy="6878053"/>
          </a:xfrm>
          <a:prstGeom prst="rect">
            <a:avLst/>
          </a:prstGeom>
          <a:solidFill>
            <a:srgbClr val="C6E74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Rectangle 15"/>
          <p:cNvSpPr/>
          <p:nvPr/>
        </p:nvSpPr>
        <p:spPr bwMode="auto">
          <a:xfrm>
            <a:off x="6096000" y="-10026"/>
            <a:ext cx="3048000"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4638842"/>
            <a:ext cx="9144000"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solidFill>
                  <a:schemeClr val="tx1"/>
                </a:solidFill>
              </a:rPr>
              <a:t>Analogous</a:t>
            </a: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en-US" smtClean="0"/>
              <a:t>October 27,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61</a:t>
            </a:fld>
            <a:endParaRPr lang="en-US" dirty="0"/>
          </a:p>
        </p:txBody>
      </p:sp>
      <p:sp>
        <p:nvSpPr>
          <p:cNvPr id="9" name="Rectangle 8"/>
          <p:cNvSpPr/>
          <p:nvPr/>
        </p:nvSpPr>
        <p:spPr>
          <a:xfrm>
            <a:off x="340885" y="4950223"/>
            <a:ext cx="5748421" cy="1569660"/>
          </a:xfrm>
          <a:prstGeom prst="rect">
            <a:avLst/>
          </a:prstGeom>
        </p:spPr>
        <p:txBody>
          <a:bodyPr wrap="square">
            <a:spAutoFit/>
          </a:bodyPr>
          <a:lstStyle/>
          <a:p>
            <a:r>
              <a:rPr lang="en-US" sz="3200" dirty="0" smtClean="0">
                <a:latin typeface="Helvetica"/>
                <a:cs typeface="Helvetica"/>
              </a:rPr>
              <a:t>Always easy on the eyes,</a:t>
            </a:r>
          </a:p>
          <a:p>
            <a:r>
              <a:rPr lang="en-US" sz="3200" dirty="0" smtClean="0">
                <a:latin typeface="Helvetica"/>
                <a:cs typeface="Helvetica"/>
              </a:rPr>
              <a:t>This type of color scheme</a:t>
            </a:r>
          </a:p>
          <a:p>
            <a:r>
              <a:rPr lang="en-US" sz="3200" dirty="0" smtClean="0">
                <a:latin typeface="Helvetica"/>
                <a:cs typeface="Helvetica"/>
              </a:rPr>
              <a:t>Always looks “natural”</a:t>
            </a:r>
            <a:endParaRPr lang="en-US" sz="2000" dirty="0">
              <a:latin typeface="Helvetica"/>
              <a:cs typeface="Helvetica"/>
            </a:endParaRPr>
          </a:p>
        </p:txBody>
      </p:sp>
      <p:pic>
        <p:nvPicPr>
          <p:cNvPr id="13" name="Picture 12" descr="Analogou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9590" y="3158187"/>
            <a:ext cx="4625240" cy="3530600"/>
          </a:xfrm>
          <a:prstGeom prst="rect">
            <a:avLst/>
          </a:prstGeom>
        </p:spPr>
      </p:pic>
    </p:spTree>
    <p:extLst>
      <p:ext uri="{BB962C8B-B14F-4D97-AF65-F5344CB8AC3E}">
        <p14:creationId xmlns:p14="http://schemas.microsoft.com/office/powerpoint/2010/main" val="37868726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9144000" cy="687805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solidFill>
                  <a:schemeClr val="tx1"/>
                </a:solidFill>
              </a:rPr>
              <a:t> Analogous (e.g., Beyond Oil)</a:t>
            </a: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62</a:t>
            </a:fld>
            <a:endParaRPr lang="en-US" dirty="0"/>
          </a:p>
        </p:txBody>
      </p:sp>
      <p:pic>
        <p:nvPicPr>
          <p:cNvPr id="3" name="Picture 2"/>
          <p:cNvPicPr>
            <a:picLocks noChangeAspect="1"/>
          </p:cNvPicPr>
          <p:nvPr/>
        </p:nvPicPr>
        <p:blipFill>
          <a:blip r:embed="rId3"/>
          <a:stretch>
            <a:fillRect/>
          </a:stretch>
        </p:blipFill>
        <p:spPr>
          <a:xfrm>
            <a:off x="760175" y="1651804"/>
            <a:ext cx="7506422" cy="4707152"/>
          </a:xfrm>
          <a:prstGeom prst="rect">
            <a:avLst/>
          </a:prstGeom>
        </p:spPr>
      </p:pic>
    </p:spTree>
    <p:extLst>
      <p:ext uri="{BB962C8B-B14F-4D97-AF65-F5344CB8AC3E}">
        <p14:creationId xmlns:p14="http://schemas.microsoft.com/office/powerpoint/2010/main" val="4045577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96000" y="-10026"/>
            <a:ext cx="3048000"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0" y="-10026"/>
            <a:ext cx="3048000" cy="6878053"/>
          </a:xfrm>
          <a:prstGeom prst="rect">
            <a:avLst/>
          </a:prstGeom>
          <a:solidFill>
            <a:srgbClr val="94003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3048000" y="-10026"/>
            <a:ext cx="3048000"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4638842"/>
            <a:ext cx="9144000"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solidFill>
                  <a:schemeClr val="tx1"/>
                </a:solidFill>
              </a:rPr>
              <a:t>Split Complimentary</a:t>
            </a: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en-US" smtClean="0"/>
              <a:t>October 27,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63</a:t>
            </a:fld>
            <a:endParaRPr lang="en-US" dirty="0"/>
          </a:p>
        </p:txBody>
      </p:sp>
      <p:sp>
        <p:nvSpPr>
          <p:cNvPr id="9" name="Rectangle 8"/>
          <p:cNvSpPr/>
          <p:nvPr/>
        </p:nvSpPr>
        <p:spPr>
          <a:xfrm>
            <a:off x="340885" y="4950223"/>
            <a:ext cx="5748421" cy="1569660"/>
          </a:xfrm>
          <a:prstGeom prst="rect">
            <a:avLst/>
          </a:prstGeom>
        </p:spPr>
        <p:txBody>
          <a:bodyPr wrap="square">
            <a:spAutoFit/>
          </a:bodyPr>
          <a:lstStyle/>
          <a:p>
            <a:r>
              <a:rPr lang="en-US" sz="3200" dirty="0" smtClean="0">
                <a:latin typeface="Helvetica"/>
                <a:cs typeface="Helvetica"/>
              </a:rPr>
              <a:t>Often a </a:t>
            </a:r>
            <a:r>
              <a:rPr lang="en-US" sz="3200" dirty="0">
                <a:latin typeface="Helvetica"/>
                <a:cs typeface="Helvetica"/>
              </a:rPr>
              <a:t>good choice for beginners, because it is difficult to mess up.</a:t>
            </a:r>
            <a:r>
              <a:rPr lang="en-US" sz="2000" dirty="0">
                <a:latin typeface="Helvetica"/>
                <a:cs typeface="Helvetica"/>
              </a:rPr>
              <a:t>	</a:t>
            </a:r>
          </a:p>
        </p:txBody>
      </p:sp>
      <p:pic>
        <p:nvPicPr>
          <p:cNvPr id="14" name="Picture 13" descr="Split-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9590" y="3158187"/>
            <a:ext cx="4625240" cy="3530600"/>
          </a:xfrm>
          <a:prstGeom prst="rect">
            <a:avLst/>
          </a:prstGeom>
        </p:spPr>
      </p:pic>
    </p:spTree>
    <p:extLst>
      <p:ext uri="{BB962C8B-B14F-4D97-AF65-F5344CB8AC3E}">
        <p14:creationId xmlns:p14="http://schemas.microsoft.com/office/powerpoint/2010/main" val="1210685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85" y="6158213"/>
            <a:ext cx="8664575" cy="753261"/>
          </a:xfrm>
        </p:spPr>
        <p:txBody>
          <a:bodyPr/>
          <a:lstStyle/>
          <a:p>
            <a:r>
              <a:rPr lang="en-US" dirty="0" smtClean="0">
                <a:solidFill>
                  <a:schemeClr val="tx1"/>
                </a:solidFill>
              </a:rPr>
              <a:t>EG Split Complimentary</a:t>
            </a:r>
            <a:endParaRPr lang="en-US" dirty="0">
              <a:solidFill>
                <a:schemeClr val="tx1"/>
              </a:solidFill>
            </a:endParaRP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64</a:t>
            </a:fld>
            <a:endParaRPr lang="en-US" dirty="0"/>
          </a:p>
        </p:txBody>
      </p:sp>
      <p:pic>
        <p:nvPicPr>
          <p:cNvPr id="3" name="Picture 2"/>
          <p:cNvPicPr>
            <a:picLocks noChangeAspect="1"/>
          </p:cNvPicPr>
          <p:nvPr/>
        </p:nvPicPr>
        <p:blipFill>
          <a:blip r:embed="rId3"/>
          <a:stretch>
            <a:fillRect/>
          </a:stretch>
        </p:blipFill>
        <p:spPr>
          <a:xfrm>
            <a:off x="-1" y="0"/>
            <a:ext cx="14593937" cy="7287845"/>
          </a:xfrm>
          <a:prstGeom prst="rect">
            <a:avLst/>
          </a:prstGeom>
        </p:spPr>
      </p:pic>
      <p:sp>
        <p:nvSpPr>
          <p:cNvPr id="8" name="Rectangle 7"/>
          <p:cNvSpPr/>
          <p:nvPr/>
        </p:nvSpPr>
        <p:spPr bwMode="auto">
          <a:xfrm>
            <a:off x="0" y="6144845"/>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740108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0885" y="6158213"/>
            <a:ext cx="8664575" cy="699787"/>
          </a:xfrm>
        </p:spPr>
        <p:txBody>
          <a:bodyPr/>
          <a:lstStyle/>
          <a:p>
            <a:r>
              <a:rPr lang="en-US" dirty="0" smtClean="0">
                <a:solidFill>
                  <a:schemeClr val="tx1"/>
                </a:solidFill>
              </a:rPr>
              <a:t>EG Analogous</a:t>
            </a: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65</a:t>
            </a:fld>
            <a:endParaRPr lang="en-US" dirty="0"/>
          </a:p>
        </p:txBody>
      </p:sp>
      <p:pic>
        <p:nvPicPr>
          <p:cNvPr id="4" name="Picture 3"/>
          <p:cNvPicPr>
            <a:picLocks noChangeAspect="1"/>
          </p:cNvPicPr>
          <p:nvPr/>
        </p:nvPicPr>
        <p:blipFill>
          <a:blip r:embed="rId3"/>
          <a:stretch>
            <a:fillRect/>
          </a:stretch>
        </p:blipFill>
        <p:spPr>
          <a:xfrm>
            <a:off x="-19539" y="-6817"/>
            <a:ext cx="14664369" cy="7275124"/>
          </a:xfrm>
          <a:prstGeom prst="rect">
            <a:avLst/>
          </a:prstGeom>
        </p:spPr>
      </p:pic>
      <p:sp>
        <p:nvSpPr>
          <p:cNvPr id="8" name="Rectangle 7"/>
          <p:cNvSpPr/>
          <p:nvPr/>
        </p:nvSpPr>
        <p:spPr bwMode="auto">
          <a:xfrm>
            <a:off x="0" y="6144845"/>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351586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85" y="6158213"/>
            <a:ext cx="8664575" cy="699787"/>
          </a:xfrm>
        </p:spPr>
        <p:txBody>
          <a:bodyPr/>
          <a:lstStyle/>
          <a:p>
            <a:r>
              <a:rPr lang="en-US" dirty="0" smtClean="0">
                <a:solidFill>
                  <a:schemeClr val="tx1"/>
                </a:solidFill>
              </a:rPr>
              <a:t>EG : Monochromatic</a:t>
            </a:r>
            <a:endParaRPr lang="en-US" dirty="0">
              <a:solidFill>
                <a:schemeClr val="tx1"/>
              </a:solidFill>
            </a:endParaRPr>
          </a:p>
        </p:txBody>
      </p:sp>
      <p:sp>
        <p:nvSpPr>
          <p:cNvPr id="5" name="Date Placeholder 4"/>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66</a:t>
            </a:fld>
            <a:endParaRPr lang="en-US" dirty="0"/>
          </a:p>
        </p:txBody>
      </p:sp>
      <p:pic>
        <p:nvPicPr>
          <p:cNvPr id="4" name="Picture 3"/>
          <p:cNvPicPr>
            <a:picLocks noChangeAspect="1"/>
          </p:cNvPicPr>
          <p:nvPr/>
        </p:nvPicPr>
        <p:blipFill>
          <a:blip r:embed="rId3"/>
          <a:stretch>
            <a:fillRect/>
          </a:stretch>
        </p:blipFill>
        <p:spPr>
          <a:xfrm>
            <a:off x="-19539" y="-6817"/>
            <a:ext cx="14664369" cy="7275124"/>
          </a:xfrm>
          <a:prstGeom prst="rect">
            <a:avLst/>
          </a:prstGeom>
        </p:spPr>
      </p:pic>
      <p:pic>
        <p:nvPicPr>
          <p:cNvPr id="3" name="Picture 2"/>
          <p:cNvPicPr>
            <a:picLocks noChangeAspect="1"/>
          </p:cNvPicPr>
          <p:nvPr/>
        </p:nvPicPr>
        <p:blipFill>
          <a:blip r:embed="rId4"/>
          <a:stretch>
            <a:fillRect/>
          </a:stretch>
        </p:blipFill>
        <p:spPr>
          <a:xfrm>
            <a:off x="-49906" y="-44273"/>
            <a:ext cx="14753349" cy="7340621"/>
          </a:xfrm>
          <a:prstGeom prst="rect">
            <a:avLst/>
          </a:prstGeom>
        </p:spPr>
      </p:pic>
      <p:sp>
        <p:nvSpPr>
          <p:cNvPr id="8" name="Rectangle 7"/>
          <p:cNvSpPr/>
          <p:nvPr/>
        </p:nvSpPr>
        <p:spPr bwMode="auto">
          <a:xfrm>
            <a:off x="0" y="6144845"/>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765337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cess-app-sketch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0924"/>
            <a:ext cx="9166144" cy="4435231"/>
          </a:xfrm>
          <a:prstGeom prst="rect">
            <a:avLst/>
          </a:prstGeom>
        </p:spPr>
      </p:pic>
      <p:sp>
        <p:nvSpPr>
          <p:cNvPr id="5" name="Title 4"/>
          <p:cNvSpPr>
            <a:spLocks noGrp="1"/>
          </p:cNvSpPr>
          <p:nvPr>
            <p:ph type="title"/>
          </p:nvPr>
        </p:nvSpPr>
        <p:spPr/>
        <p:txBody>
          <a:bodyPr/>
          <a:lstStyle/>
          <a:p>
            <a:r>
              <a:rPr lang="en-US" dirty="0" smtClean="0"/>
              <a:t>Start with </a:t>
            </a:r>
            <a:r>
              <a:rPr lang="en-US" dirty="0" err="1" smtClean="0"/>
              <a:t>Greyscale</a:t>
            </a:r>
            <a:endParaRPr lang="en-US" dirty="0"/>
          </a:p>
        </p:txBody>
      </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67</a:t>
            </a:fld>
            <a:endParaRPr lang="en-US" dirty="0"/>
          </a:p>
        </p:txBody>
      </p:sp>
      <p:sp>
        <p:nvSpPr>
          <p:cNvPr id="7" name="TextBox 6"/>
          <p:cNvSpPr txBox="1"/>
          <p:nvPr/>
        </p:nvSpPr>
        <p:spPr>
          <a:xfrm>
            <a:off x="635028" y="5879898"/>
            <a:ext cx="5673348" cy="492443"/>
          </a:xfrm>
          <a:prstGeom prst="rect">
            <a:avLst/>
          </a:prstGeom>
          <a:noFill/>
        </p:spPr>
        <p:txBody>
          <a:bodyPr wrap="none" rtlCol="0">
            <a:spAutoFit/>
          </a:bodyPr>
          <a:lstStyle/>
          <a:p>
            <a:r>
              <a:rPr lang="en-US" sz="2600" dirty="0" smtClean="0">
                <a:solidFill>
                  <a:srgbClr val="FF6600"/>
                </a:solidFill>
                <a:latin typeface="Helvetica Light"/>
                <a:cs typeface="Helvetica Light"/>
              </a:rPr>
              <a:t>… then </a:t>
            </a:r>
            <a:r>
              <a:rPr lang="en-US" sz="2600" b="1" i="1" dirty="0" smtClean="0">
                <a:solidFill>
                  <a:srgbClr val="FF6600"/>
                </a:solidFill>
                <a:latin typeface="Helvetica Light"/>
                <a:cs typeface="Helvetica Light"/>
              </a:rPr>
              <a:t>accent </a:t>
            </a:r>
            <a:r>
              <a:rPr lang="en-US" sz="2600" dirty="0" smtClean="0">
                <a:solidFill>
                  <a:srgbClr val="FF6600"/>
                </a:solidFill>
                <a:latin typeface="Helvetica Light"/>
                <a:cs typeface="Helvetica Light"/>
              </a:rPr>
              <a:t>or </a:t>
            </a:r>
            <a:r>
              <a:rPr lang="en-US" sz="2600" b="1" i="1" dirty="0" smtClean="0">
                <a:solidFill>
                  <a:srgbClr val="FF6600"/>
                </a:solidFill>
                <a:latin typeface="Helvetica Light"/>
                <a:cs typeface="Helvetica Light"/>
              </a:rPr>
              <a:t>enhance</a:t>
            </a:r>
            <a:r>
              <a:rPr lang="en-US" sz="2600" dirty="0" smtClean="0">
                <a:solidFill>
                  <a:srgbClr val="FF6600"/>
                </a:solidFill>
                <a:latin typeface="Helvetica Light"/>
                <a:cs typeface="Helvetica Light"/>
              </a:rPr>
              <a:t> with color</a:t>
            </a:r>
            <a:endParaRPr lang="en-US" sz="2600" dirty="0">
              <a:solidFill>
                <a:srgbClr val="FF6600"/>
              </a:solidFill>
              <a:latin typeface="Helvetica Light"/>
              <a:cs typeface="Helvetica Light"/>
            </a:endParaRPr>
          </a:p>
        </p:txBody>
      </p:sp>
    </p:spTree>
    <p:extLst>
      <p:ext uri="{BB962C8B-B14F-4D97-AF65-F5344CB8AC3E}">
        <p14:creationId xmlns:p14="http://schemas.microsoft.com/office/powerpoint/2010/main" val="3351632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a:xfrm>
            <a:off x="2905125" y="6553200"/>
            <a:ext cx="6238875" cy="457200"/>
          </a:xfrm>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68</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101" cy="7010400"/>
          </a:xfrm>
          <a:prstGeom prst="rect">
            <a:avLst/>
          </a:prstGeom>
        </p:spPr>
      </p:pic>
    </p:spTree>
    <p:extLst>
      <p:ext uri="{BB962C8B-B14F-4D97-AF65-F5344CB8AC3E}">
        <p14:creationId xmlns:p14="http://schemas.microsoft.com/office/powerpoint/2010/main" val="3819257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a:xfrm>
            <a:off x="2905125" y="6553200"/>
            <a:ext cx="6238875" cy="457200"/>
          </a:xfrm>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69</a:t>
            </a:fld>
            <a:endParaRPr lang="en-US" dirty="0"/>
          </a:p>
        </p:txBody>
      </p:sp>
      <p:pic>
        <p:nvPicPr>
          <p:cNvPr id="2" name="Picture 1" descr="Icarus 2013-01-16 at 01.10.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317"/>
            <a:ext cx="9294902" cy="6912841"/>
          </a:xfrm>
          <a:prstGeom prst="rect">
            <a:avLst/>
          </a:prstGeom>
        </p:spPr>
      </p:pic>
    </p:spTree>
    <p:extLst>
      <p:ext uri="{BB962C8B-B14F-4D97-AF65-F5344CB8AC3E}">
        <p14:creationId xmlns:p14="http://schemas.microsoft.com/office/powerpoint/2010/main" val="26995652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smtClean="0">
                <a:latin typeface="Helvetica Light"/>
                <a:cs typeface="Helvetica Light"/>
              </a:rPr>
              <a:t>Virgin America Website</a:t>
            </a:r>
          </a:p>
          <a:p>
            <a:r>
              <a:rPr lang="en-US" sz="1800" dirty="0" smtClean="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a:t>
            </a:r>
            <a:r>
              <a:rPr lang="en-US" sz="1600" dirty="0" smtClean="0">
                <a:latin typeface="Helvetica Light"/>
                <a:cs typeface="Helvetica Light"/>
              </a:rPr>
              <a:t>book</a:t>
            </a:r>
            <a:endParaRPr lang="en-US" sz="1600" dirty="0">
              <a:latin typeface="Helvetica Light"/>
              <a:cs typeface="Helvetica Light"/>
            </a:endParaRPr>
          </a:p>
        </p:txBody>
      </p:sp>
      <p:sp>
        <p:nvSpPr>
          <p:cNvPr id="11" name="Title 10"/>
          <p:cNvSpPr>
            <a:spLocks noGrp="1"/>
          </p:cNvSpPr>
          <p:nvPr>
            <p:ph type="title"/>
          </p:nvPr>
        </p:nvSpPr>
        <p:spPr/>
        <p:txBody>
          <a:bodyPr/>
          <a:lstStyle/>
          <a:p>
            <a:r>
              <a:rPr lang="en-US" dirty="0" smtClean="0"/>
              <a:t>Hall of Fame or Shame?</a:t>
            </a:r>
            <a:endParaRPr lang="en-US" dirty="0"/>
          </a:p>
        </p:txBody>
      </p:sp>
      <p:sp>
        <p:nvSpPr>
          <p:cNvPr id="5" name="Date Placeholder 4"/>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7</a:t>
            </a:fld>
            <a:endParaRPr lang="en-US"/>
          </a:p>
        </p:txBody>
      </p:sp>
      <p:pic>
        <p:nvPicPr>
          <p:cNvPr id="2" name="Picture 1"/>
          <p:cNvPicPr>
            <a:picLocks noChangeAspect="1"/>
          </p:cNvPicPr>
          <p:nvPr/>
        </p:nvPicPr>
        <p:blipFill rotWithShape="1">
          <a:blip r:embed="rId4"/>
          <a:srcRect t="1447"/>
          <a:stretch/>
        </p:blipFill>
        <p:spPr>
          <a:xfrm>
            <a:off x="0" y="2656689"/>
            <a:ext cx="9144000" cy="3828350"/>
          </a:xfrm>
          <a:prstGeom prst="rect">
            <a:avLst/>
          </a:prstGeom>
        </p:spPr>
      </p:pic>
    </p:spTree>
    <p:extLst>
      <p:ext uri="{BB962C8B-B14F-4D97-AF65-F5344CB8AC3E}">
        <p14:creationId xmlns:p14="http://schemas.microsoft.com/office/powerpoint/2010/main" val="36802410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7922"/>
            <a:ext cx="9005460" cy="1143000"/>
          </a:xfrm>
        </p:spPr>
        <p:txBody>
          <a:bodyPr/>
          <a:lstStyle/>
          <a:p>
            <a:pPr algn="ctr"/>
            <a:r>
              <a:rPr lang="en-US" dirty="0" smtClean="0"/>
              <a:t>Action + Passive Colors</a:t>
            </a:r>
            <a:endParaRPr lang="en-US" dirty="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70</a:t>
            </a:fld>
            <a:endParaRPr lang="en-US" dirty="0"/>
          </a:p>
        </p:txBody>
      </p:sp>
      <p:pic>
        <p:nvPicPr>
          <p:cNvPr id="9" name="Picture 8" descr="13.06.17-Calenda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6644"/>
            <a:ext cx="9143999" cy="5541818"/>
          </a:xfrm>
          <a:prstGeom prst="rect">
            <a:avLst/>
          </a:prstGeom>
        </p:spPr>
      </p:pic>
    </p:spTree>
    <p:extLst>
      <p:ext uri="{BB962C8B-B14F-4D97-AF65-F5344CB8AC3E}">
        <p14:creationId xmlns:p14="http://schemas.microsoft.com/office/powerpoint/2010/main" val="8228938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Poor Use of Color</a:t>
            </a:r>
            <a:endParaRPr lang="en-US" dirty="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71</a:t>
            </a:fld>
            <a:endParaRPr lang="en-US" dirty="0"/>
          </a:p>
        </p:txBody>
      </p:sp>
      <p:pic>
        <p:nvPicPr>
          <p:cNvPr id="10" name="Picture 9" descr="strea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3179" y="1074615"/>
            <a:ext cx="3139180" cy="4708770"/>
          </a:xfrm>
          <a:prstGeom prst="rect">
            <a:avLst/>
          </a:prstGeom>
        </p:spPr>
      </p:pic>
      <p:pic>
        <p:nvPicPr>
          <p:cNvPr id="11" name="Picture 10" descr="dashshortcut3open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14220" y="1074615"/>
            <a:ext cx="3139180" cy="4708770"/>
          </a:xfrm>
          <a:prstGeom prst="rect">
            <a:avLst/>
          </a:prstGeom>
        </p:spPr>
      </p:pic>
    </p:spTree>
    <p:extLst>
      <p:ext uri="{BB962C8B-B14F-4D97-AF65-F5344CB8AC3E}">
        <p14:creationId xmlns:p14="http://schemas.microsoft.com/office/powerpoint/2010/main" val="3141083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Redesigned to Use 3 Actionable Colors</a:t>
            </a:r>
            <a:endParaRPr lang="en-US" dirty="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72</a:t>
            </a:fld>
            <a:endParaRPr lang="en-US" dirty="0"/>
          </a:p>
        </p:txBody>
      </p:sp>
      <p:pic>
        <p:nvPicPr>
          <p:cNvPr id="10" name="Picture 9" descr="strea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3179" y="1074615"/>
            <a:ext cx="3139180" cy="4708770"/>
          </a:xfrm>
          <a:prstGeom prst="rect">
            <a:avLst/>
          </a:prstGeom>
        </p:spPr>
      </p:pic>
      <p:pic>
        <p:nvPicPr>
          <p:cNvPr id="11" name="Picture 10" descr="dashshortcut3open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14220" y="1074615"/>
            <a:ext cx="3139180" cy="4708770"/>
          </a:xfrm>
          <a:prstGeom prst="rect">
            <a:avLst/>
          </a:prstGeom>
        </p:spPr>
      </p:pic>
      <p:pic>
        <p:nvPicPr>
          <p:cNvPr id="3" name="Picture 2" descr="Stream Countdown.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3178" y="965200"/>
            <a:ext cx="3148169" cy="5588000"/>
          </a:xfrm>
          <a:prstGeom prst="rect">
            <a:avLst/>
          </a:prstGeom>
        </p:spPr>
      </p:pic>
      <p:pic>
        <p:nvPicPr>
          <p:cNvPr id="7" name="Picture 6" descr="4b.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14219" y="965200"/>
            <a:ext cx="3148169" cy="5588000"/>
          </a:xfrm>
          <a:prstGeom prst="rect">
            <a:avLst/>
          </a:prstGeom>
        </p:spPr>
      </p:pic>
    </p:spTree>
    <p:extLst>
      <p:ext uri="{BB962C8B-B14F-4D97-AF65-F5344CB8AC3E}">
        <p14:creationId xmlns:p14="http://schemas.microsoft.com/office/powerpoint/2010/main" val="2878716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210368" cy="6858000"/>
          </a:xfrm>
          <a:prstGeom prst="rect">
            <a:avLst/>
          </a:prstGeom>
          <a:solidFill>
            <a:srgbClr val="D0D0D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Helvetica Light"/>
              <a:cs typeface="Helvetica Light"/>
            </a:endParaRPr>
          </a:p>
        </p:txBody>
      </p:sp>
      <p:sp>
        <p:nvSpPr>
          <p:cNvPr id="14" name="Title 1"/>
          <p:cNvSpPr>
            <a:spLocks noGrp="1"/>
          </p:cNvSpPr>
          <p:nvPr>
            <p:ph type="title"/>
          </p:nvPr>
        </p:nvSpPr>
        <p:spPr>
          <a:xfrm>
            <a:off x="1680302" y="439614"/>
            <a:ext cx="8664575" cy="1143000"/>
          </a:xfrm>
        </p:spPr>
        <p:txBody>
          <a:bodyPr/>
          <a:lstStyle/>
          <a:p>
            <a:r>
              <a:rPr lang="en-US" dirty="0" smtClean="0">
                <a:solidFill>
                  <a:srgbClr val="289DEB"/>
                </a:solidFill>
              </a:rPr>
              <a:t>Action</a:t>
            </a:r>
            <a:endParaRPr lang="en-US" dirty="0">
              <a:solidFill>
                <a:srgbClr val="289DEB"/>
              </a:solidFill>
            </a:endParaRP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73</a:t>
            </a:fld>
            <a:endParaRPr lang="en-US" dirty="0"/>
          </a:p>
        </p:txBody>
      </p:sp>
      <p:pic>
        <p:nvPicPr>
          <p:cNvPr id="11" name="Picture 10" descr="4b.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14219" y="547077"/>
            <a:ext cx="3148169" cy="5588000"/>
          </a:xfrm>
          <a:prstGeom prst="rect">
            <a:avLst/>
          </a:prstGeom>
        </p:spPr>
      </p:pic>
      <p:sp>
        <p:nvSpPr>
          <p:cNvPr id="12" name="Rectangle 11"/>
          <p:cNvSpPr/>
          <p:nvPr/>
        </p:nvSpPr>
        <p:spPr bwMode="auto">
          <a:xfrm>
            <a:off x="410308" y="547077"/>
            <a:ext cx="1016000" cy="1016000"/>
          </a:xfrm>
          <a:prstGeom prst="rect">
            <a:avLst/>
          </a:prstGeom>
          <a:solidFill>
            <a:srgbClr val="289DEB"/>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410308" y="1842477"/>
            <a:ext cx="1016000" cy="1016000"/>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Title 1"/>
          <p:cNvSpPr txBox="1">
            <a:spLocks/>
          </p:cNvSpPr>
          <p:nvPr/>
        </p:nvSpPr>
        <p:spPr bwMode="auto">
          <a:xfrm>
            <a:off x="1680302" y="1735014"/>
            <a:ext cx="86645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dirty="0" smtClean="0">
                <a:solidFill>
                  <a:srgbClr val="7928A7"/>
                </a:solidFill>
              </a:rPr>
              <a:t>Immediate</a:t>
            </a:r>
            <a:endParaRPr lang="en-US" dirty="0">
              <a:solidFill>
                <a:srgbClr val="7928A7"/>
              </a:solidFill>
            </a:endParaRPr>
          </a:p>
        </p:txBody>
      </p:sp>
      <p:grpSp>
        <p:nvGrpSpPr>
          <p:cNvPr id="33" name="Group 32"/>
          <p:cNvGrpSpPr/>
          <p:nvPr/>
        </p:nvGrpSpPr>
        <p:grpSpPr>
          <a:xfrm>
            <a:off x="415317" y="3158187"/>
            <a:ext cx="3638963" cy="3264008"/>
            <a:chOff x="415317" y="3158187"/>
            <a:chExt cx="3638963" cy="3264008"/>
          </a:xfrm>
        </p:grpSpPr>
        <p:grpSp>
          <p:nvGrpSpPr>
            <p:cNvPr id="31" name="Group 30"/>
            <p:cNvGrpSpPr/>
            <p:nvPr/>
          </p:nvGrpSpPr>
          <p:grpSpPr>
            <a:xfrm>
              <a:off x="415317" y="3158187"/>
              <a:ext cx="3638963" cy="2777742"/>
              <a:chOff x="-403226" y="3158187"/>
              <a:chExt cx="4625240" cy="3530600"/>
            </a:xfrm>
          </p:grpSpPr>
          <p:grpSp>
            <p:nvGrpSpPr>
              <p:cNvPr id="3" name="Group 2"/>
              <p:cNvGrpSpPr/>
              <p:nvPr/>
            </p:nvGrpSpPr>
            <p:grpSpPr>
              <a:xfrm>
                <a:off x="-403226" y="3158187"/>
                <a:ext cx="4625240" cy="3530600"/>
                <a:chOff x="-403226" y="3158187"/>
                <a:chExt cx="4625240" cy="3530600"/>
              </a:xfrm>
            </p:grpSpPr>
            <p:pic>
              <p:nvPicPr>
                <p:cNvPr id="13" name="Picture 12" descr="Analogou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3226" y="3158187"/>
                  <a:ext cx="4625240" cy="3530600"/>
                </a:xfrm>
                <a:prstGeom prst="rect">
                  <a:avLst/>
                </a:prstGeom>
              </p:spPr>
            </p:pic>
            <p:sp>
              <p:nvSpPr>
                <p:cNvPr id="2" name="Oval 1"/>
                <p:cNvSpPr/>
                <p:nvPr/>
              </p:nvSpPr>
              <p:spPr bwMode="auto">
                <a:xfrm>
                  <a:off x="823220" y="3924090"/>
                  <a:ext cx="2126238" cy="2008764"/>
                </a:xfrm>
                <a:prstGeom prst="ellipse">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cxnSp>
            <p:nvCxnSpPr>
              <p:cNvPr id="9" name="Straight Arrow Connector 8"/>
              <p:cNvCxnSpPr/>
              <p:nvPr/>
            </p:nvCxnSpPr>
            <p:spPr bwMode="auto">
              <a:xfrm flipH="1" flipV="1">
                <a:off x="1066385" y="4383180"/>
                <a:ext cx="814152" cy="504758"/>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1" name="Straight Arrow Connector 20"/>
              <p:cNvCxnSpPr/>
              <p:nvPr/>
            </p:nvCxnSpPr>
            <p:spPr bwMode="auto">
              <a:xfrm flipH="1" flipV="1">
                <a:off x="1473461" y="4100022"/>
                <a:ext cx="419652" cy="787916"/>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2" name="Straight Arrow Connector 21"/>
              <p:cNvCxnSpPr/>
              <p:nvPr/>
            </p:nvCxnSpPr>
            <p:spPr bwMode="auto">
              <a:xfrm flipV="1">
                <a:off x="1884606" y="4008681"/>
                <a:ext cx="122195" cy="879257"/>
              </a:xfrm>
              <a:prstGeom prst="straightConnector1">
                <a:avLst/>
              </a:prstGeom>
              <a:solidFill>
                <a:schemeClr val="accent1"/>
              </a:solidFill>
              <a:ln w="76200" cap="flat" cmpd="sng" algn="ctr">
                <a:solidFill>
                  <a:srgbClr val="000000"/>
                </a:solidFill>
                <a:prstDash val="solid"/>
                <a:round/>
                <a:headEnd type="none" w="sm" len="sm"/>
                <a:tailEnd type="arrow"/>
              </a:ln>
              <a:effectLst/>
            </p:spPr>
          </p:cxnSp>
        </p:grpSp>
        <p:sp>
          <p:nvSpPr>
            <p:cNvPr id="32" name="TextBox 31"/>
            <p:cNvSpPr txBox="1"/>
            <p:nvPr/>
          </p:nvSpPr>
          <p:spPr>
            <a:xfrm>
              <a:off x="1299624" y="5868197"/>
              <a:ext cx="2023619" cy="553998"/>
            </a:xfrm>
            <a:prstGeom prst="rect">
              <a:avLst/>
            </a:prstGeom>
            <a:noFill/>
          </p:spPr>
          <p:txBody>
            <a:bodyPr wrap="none" rtlCol="0">
              <a:spAutoFit/>
            </a:bodyPr>
            <a:lstStyle/>
            <a:p>
              <a:r>
                <a:rPr lang="en-US" sz="3000" dirty="0" smtClean="0">
                  <a:solidFill>
                    <a:srgbClr val="000000"/>
                  </a:solidFill>
                  <a:latin typeface="Helvetica Light"/>
                  <a:cs typeface="Helvetica Light"/>
                </a:rPr>
                <a:t>Analogous</a:t>
              </a:r>
              <a:endParaRPr lang="en-US" sz="3000" dirty="0">
                <a:solidFill>
                  <a:srgbClr val="000000"/>
                </a:solidFill>
                <a:latin typeface="Helvetica Light"/>
                <a:cs typeface="Helvetica Light"/>
              </a:endParaRPr>
            </a:p>
          </p:txBody>
        </p:sp>
      </p:grpSp>
    </p:spTree>
    <p:extLst>
      <p:ext uri="{BB962C8B-B14F-4D97-AF65-F5344CB8AC3E}">
        <p14:creationId xmlns:p14="http://schemas.microsoft.com/office/powerpoint/2010/main" val="15333202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that help with color selection</a:t>
            </a:r>
            <a:endParaRPr lang="en-US" dirty="0"/>
          </a:p>
        </p:txBody>
      </p:sp>
      <p:sp>
        <p:nvSpPr>
          <p:cNvPr id="3" name="Content Placeholder 2"/>
          <p:cNvSpPr>
            <a:spLocks noGrp="1"/>
          </p:cNvSpPr>
          <p:nvPr>
            <p:ph idx="1"/>
          </p:nvPr>
        </p:nvSpPr>
        <p:spPr/>
        <p:txBody>
          <a:bodyPr/>
          <a:lstStyle/>
          <a:p>
            <a:r>
              <a:rPr lang="en-US" dirty="0">
                <a:hlinkClick r:id="rId3"/>
              </a:rPr>
              <a:t>http://colorschemedesigner.com</a:t>
            </a:r>
            <a:r>
              <a:rPr lang="en-US" dirty="0" smtClean="0">
                <a:hlinkClick r:id="rId3"/>
              </a:rPr>
              <a:t>/</a:t>
            </a:r>
            <a:endParaRPr lang="en-US" dirty="0" smtClean="0"/>
          </a:p>
          <a:p>
            <a:r>
              <a:rPr lang="en-US" dirty="0">
                <a:hlinkClick r:id="rId4"/>
              </a:rPr>
              <a:t>http://kuler.adobe.com</a:t>
            </a:r>
            <a:r>
              <a:rPr lang="en-US" dirty="0" smtClean="0">
                <a:hlinkClick r:id="rId4"/>
              </a:rPr>
              <a:t>/</a:t>
            </a:r>
            <a:endParaRPr lang="en-US" dirty="0" smtClean="0"/>
          </a:p>
          <a:p>
            <a:endParaRPr lang="en-US" dirty="0"/>
          </a:p>
          <a:p>
            <a:r>
              <a:rPr lang="en-US" dirty="0">
                <a:hlinkClick r:id="rId5"/>
              </a:rPr>
              <a:t>http://</a:t>
            </a:r>
            <a:r>
              <a:rPr lang="en-US" dirty="0" smtClean="0">
                <a:hlinkClick r:id="rId5"/>
              </a:rPr>
              <a:t>www.colourlovers.com</a:t>
            </a:r>
            <a:endParaRPr lang="en-US" dirty="0" smtClean="0"/>
          </a:p>
          <a:p>
            <a:endParaRPr lang="en-US" dirty="0"/>
          </a:p>
          <a:p>
            <a:endParaRPr lang="en-US" dirty="0" smtClean="0"/>
          </a:p>
          <a:p>
            <a:endParaRPr lang="en-US" dirty="0"/>
          </a:p>
          <a:p>
            <a:endParaRPr lang="en-US" dirty="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74</a:t>
            </a:fld>
            <a:endParaRPr lang="en-US" dirty="0"/>
          </a:p>
        </p:txBody>
      </p:sp>
    </p:spTree>
    <p:extLst>
      <p:ext uri="{BB962C8B-B14F-4D97-AF65-F5344CB8AC3E}">
        <p14:creationId xmlns:p14="http://schemas.microsoft.com/office/powerpoint/2010/main" val="2937068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34143" y="2126225"/>
            <a:ext cx="7075714"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smtClean="0">
                <a:solidFill>
                  <a:srgbClr val="FFFFFF"/>
                </a:solidFill>
              </a:rPr>
              <a:t>Visual Design that is</a:t>
            </a:r>
            <a:endParaRPr lang="en-US" sz="3600" dirty="0">
              <a:solidFill>
                <a:srgbClr val="FFFFFF"/>
              </a:solidFill>
            </a:endParaRPr>
          </a:p>
        </p:txBody>
      </p:sp>
      <p:sp>
        <p:nvSpPr>
          <p:cNvPr id="3" name="Rectangle 2"/>
          <p:cNvSpPr/>
          <p:nvPr/>
        </p:nvSpPr>
        <p:spPr>
          <a:xfrm>
            <a:off x="1844907" y="2742934"/>
            <a:ext cx="5454187" cy="1446550"/>
          </a:xfrm>
          <a:prstGeom prst="rect">
            <a:avLst/>
          </a:prstGeom>
        </p:spPr>
        <p:txBody>
          <a:bodyPr wrap="none">
            <a:spAutoFit/>
          </a:bodyPr>
          <a:lstStyle/>
          <a:p>
            <a:r>
              <a:rPr lang="en-US" sz="8800" dirty="0">
                <a:solidFill>
                  <a:srgbClr val="FF6600"/>
                </a:solidFill>
                <a:latin typeface="Helvetica"/>
                <a:cs typeface="Helvetica"/>
              </a:rPr>
              <a:t>Interesting</a:t>
            </a:r>
          </a:p>
        </p:txBody>
      </p:sp>
      <p:sp>
        <p:nvSpPr>
          <p:cNvPr id="4" name="Title 1"/>
          <p:cNvSpPr txBox="1">
            <a:spLocks/>
          </p:cNvSpPr>
          <p:nvPr/>
        </p:nvSpPr>
        <p:spPr bwMode="auto">
          <a:xfrm>
            <a:off x="0" y="3805145"/>
            <a:ext cx="900082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smtClean="0">
                <a:solidFill>
                  <a:schemeClr val="bg2">
                    <a:lumMod val="60000"/>
                    <a:lumOff val="40000"/>
                  </a:schemeClr>
                </a:solidFill>
              </a:rPr>
              <a:t>[the wow factor]</a:t>
            </a:r>
            <a:endParaRPr lang="en-US" sz="3600" dirty="0">
              <a:solidFill>
                <a:schemeClr val="bg2">
                  <a:lumMod val="60000"/>
                  <a:lumOff val="40000"/>
                </a:schemeClr>
              </a:solidFill>
            </a:endParaRPr>
          </a:p>
        </p:txBody>
      </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7" name="Slide Number Placeholder 6"/>
          <p:cNvSpPr>
            <a:spLocks noGrp="1"/>
          </p:cNvSpPr>
          <p:nvPr>
            <p:ph type="sldNum" sz="quarter" idx="12"/>
          </p:nvPr>
        </p:nvSpPr>
        <p:spPr/>
        <p:txBody>
          <a:bodyPr/>
          <a:lstStyle/>
          <a:p>
            <a:fld id="{F2949DCA-4B18-234C-AD4E-11144FC20355}" type="slidenum">
              <a:rPr lang="en-US" smtClean="0"/>
              <a:pPr/>
              <a:t>75</a:t>
            </a:fld>
            <a:endParaRPr lang="en-US"/>
          </a:p>
        </p:txBody>
      </p:sp>
    </p:spTree>
    <p:extLst>
      <p:ext uri="{BB962C8B-B14F-4D97-AF65-F5344CB8AC3E}">
        <p14:creationId xmlns:p14="http://schemas.microsoft.com/office/powerpoint/2010/main" val="22817407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Make Information Interesting?</a:t>
            </a:r>
            <a:endParaRPr lang="en-US" dirty="0"/>
          </a:p>
        </p:txBody>
      </p:sp>
      <p:sp>
        <p:nvSpPr>
          <p:cNvPr id="3" name="Content Placeholder 2"/>
          <p:cNvSpPr>
            <a:spLocks noGrp="1"/>
          </p:cNvSpPr>
          <p:nvPr>
            <p:ph idx="1"/>
          </p:nvPr>
        </p:nvSpPr>
        <p:spPr>
          <a:xfrm>
            <a:off x="685800" y="1463429"/>
            <a:ext cx="8196354" cy="4724400"/>
          </a:xfrm>
        </p:spPr>
        <p:txBody>
          <a:bodyPr/>
          <a:lstStyle/>
          <a:p>
            <a:r>
              <a:rPr lang="en-US" dirty="0" smtClean="0"/>
              <a:t>Differentiation from similar work</a:t>
            </a:r>
          </a:p>
          <a:p>
            <a:endParaRPr lang="en-US" dirty="0" smtClean="0"/>
          </a:p>
          <a:p>
            <a:r>
              <a:rPr lang="en-US" dirty="0" smtClean="0"/>
              <a:t>Creates “willful” interaction as opposed to “forced”</a:t>
            </a:r>
          </a:p>
          <a:p>
            <a:endParaRPr lang="en-US" dirty="0"/>
          </a:p>
          <a:p>
            <a:r>
              <a:rPr lang="en-US" dirty="0" smtClean="0"/>
              <a:t>With an interesting interface that is simple to learn, the user will teach themselves</a:t>
            </a:r>
            <a:endParaRPr lang="en-US" dirty="0"/>
          </a:p>
          <a:p>
            <a:endParaRPr lang="en-US" dirty="0" smtClean="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76</a:t>
            </a:fld>
            <a:endParaRPr lang="en-US" dirty="0"/>
          </a:p>
        </p:txBody>
      </p:sp>
    </p:spTree>
    <p:extLst>
      <p:ext uri="{BB962C8B-B14F-4D97-AF65-F5344CB8AC3E}">
        <p14:creationId xmlns:p14="http://schemas.microsoft.com/office/powerpoint/2010/main" val="38659613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 Conventional Layouts</a:t>
            </a:r>
            <a:endParaRPr lang="en-US" dirty="0"/>
          </a:p>
        </p:txBody>
      </p:sp>
      <p:sp>
        <p:nvSpPr>
          <p:cNvPr id="3" name="Content Placeholder 2"/>
          <p:cNvSpPr>
            <a:spLocks noGrp="1"/>
          </p:cNvSpPr>
          <p:nvPr>
            <p:ph idx="1"/>
          </p:nvPr>
        </p:nvSpPr>
        <p:spPr>
          <a:xfrm>
            <a:off x="685799" y="1463431"/>
            <a:ext cx="8221095" cy="4724400"/>
          </a:xfrm>
        </p:spPr>
        <p:txBody>
          <a:bodyPr/>
          <a:lstStyle/>
          <a:p>
            <a:r>
              <a:rPr lang="en-US" dirty="0"/>
              <a:t>Hard to get </a:t>
            </a:r>
            <a:r>
              <a:rPr lang="en-US" dirty="0" smtClean="0"/>
              <a:t>right &amp; easy to overdo!</a:t>
            </a:r>
            <a:endParaRPr lang="en-US" dirty="0"/>
          </a:p>
          <a:p>
            <a:endParaRPr lang="en-US" dirty="0" smtClean="0"/>
          </a:p>
          <a:p>
            <a:r>
              <a:rPr lang="en-US" dirty="0" smtClean="0"/>
              <a:t>Try new shapes: </a:t>
            </a:r>
          </a:p>
          <a:p>
            <a:pPr lvl="1"/>
            <a:r>
              <a:rPr lang="en-US" dirty="0" smtClean="0"/>
              <a:t>Circular charts</a:t>
            </a:r>
            <a:endParaRPr lang="en-US" dirty="0"/>
          </a:p>
          <a:p>
            <a:pPr lvl="1"/>
            <a:r>
              <a:rPr lang="en-US" dirty="0" smtClean="0"/>
              <a:t>Hexagonal Objects </a:t>
            </a:r>
          </a:p>
          <a:p>
            <a:pPr marL="0" indent="0">
              <a:buNone/>
            </a:pPr>
            <a:endParaRPr lang="en-US" dirty="0" smtClean="0"/>
          </a:p>
          <a:p>
            <a:r>
              <a:rPr lang="en-US" dirty="0" smtClean="0"/>
              <a:t>Like all techniques (color, </a:t>
            </a:r>
            <a:r>
              <a:rPr lang="en-US" dirty="0" err="1" smtClean="0"/>
              <a:t>etc</a:t>
            </a:r>
            <a:r>
              <a:rPr lang="en-US" dirty="0" smtClean="0"/>
              <a:t>) – restrict unconventional layouts to the most important information</a:t>
            </a: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77</a:t>
            </a:fld>
            <a:endParaRPr lang="en-US" dirty="0"/>
          </a:p>
        </p:txBody>
      </p:sp>
    </p:spTree>
    <p:extLst>
      <p:ext uri="{BB962C8B-B14F-4D97-AF65-F5344CB8AC3E}">
        <p14:creationId xmlns:p14="http://schemas.microsoft.com/office/powerpoint/2010/main" val="36576863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714" y="0"/>
            <a:ext cx="8711514" cy="6858000"/>
          </a:xfrm>
          <a:prstGeom prst="rect">
            <a:avLst/>
          </a:prstGeom>
        </p:spPr>
      </p:pic>
      <p:grpSp>
        <p:nvGrpSpPr>
          <p:cNvPr id="3" name="Group 2"/>
          <p:cNvGrpSpPr/>
          <p:nvPr/>
        </p:nvGrpSpPr>
        <p:grpSpPr>
          <a:xfrm>
            <a:off x="322700" y="658090"/>
            <a:ext cx="8821300" cy="5596818"/>
            <a:chOff x="322700" y="635000"/>
            <a:chExt cx="8821300" cy="5596818"/>
          </a:xfrm>
        </p:grpSpPr>
        <p:grpSp>
          <p:nvGrpSpPr>
            <p:cNvPr id="8" name="Group 7"/>
            <p:cNvGrpSpPr/>
            <p:nvPr/>
          </p:nvGrpSpPr>
          <p:grpSpPr>
            <a:xfrm>
              <a:off x="5896428" y="3038929"/>
              <a:ext cx="3247572" cy="780142"/>
              <a:chOff x="5896428" y="3038929"/>
              <a:chExt cx="3247572" cy="780142"/>
            </a:xfrm>
          </p:grpSpPr>
          <p:sp>
            <p:nvSpPr>
              <p:cNvPr id="6" name="Rectangle 5"/>
              <p:cNvSpPr/>
              <p:nvPr/>
            </p:nvSpPr>
            <p:spPr bwMode="auto">
              <a:xfrm>
                <a:off x="5896428" y="3038929"/>
                <a:ext cx="3247572"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6005288" y="3211285"/>
                <a:ext cx="3084286" cy="400110"/>
              </a:xfrm>
              <a:prstGeom prst="rect">
                <a:avLst/>
              </a:prstGeom>
              <a:noFill/>
            </p:spPr>
            <p:txBody>
              <a:bodyPr wrap="square" rtlCol="0">
                <a:spAutoFit/>
              </a:bodyPr>
              <a:lstStyle/>
              <a:p>
                <a:r>
                  <a:rPr lang="en-US" sz="2000" dirty="0" smtClean="0">
                    <a:latin typeface="Helvetica"/>
                    <a:cs typeface="Helvetica"/>
                  </a:rPr>
                  <a:t>Non Conventional Layout</a:t>
                </a:r>
                <a:endParaRPr lang="en-US" sz="2000" dirty="0">
                  <a:latin typeface="Helvetica"/>
                  <a:cs typeface="Helvetica"/>
                </a:endParaRPr>
              </a:p>
            </p:txBody>
          </p:sp>
        </p:grpSp>
        <p:sp>
          <p:nvSpPr>
            <p:cNvPr id="9" name="Oval 8"/>
            <p:cNvSpPr/>
            <p:nvPr/>
          </p:nvSpPr>
          <p:spPr bwMode="auto">
            <a:xfrm>
              <a:off x="322700" y="635000"/>
              <a:ext cx="5596818" cy="5596818"/>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10" name="Footer Placeholder 9"/>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11" name="Slide Number Placeholder 10"/>
          <p:cNvSpPr>
            <a:spLocks noGrp="1"/>
          </p:cNvSpPr>
          <p:nvPr>
            <p:ph type="sldNum" sz="quarter" idx="12"/>
          </p:nvPr>
        </p:nvSpPr>
        <p:spPr/>
        <p:txBody>
          <a:bodyPr/>
          <a:lstStyle/>
          <a:p>
            <a:fld id="{F2949DCA-4B18-234C-AD4E-11144FC20355}" type="slidenum">
              <a:rPr lang="en-US" smtClean="0"/>
              <a:pPr/>
              <a:t>78</a:t>
            </a:fld>
            <a:endParaRPr lang="en-US"/>
          </a:p>
        </p:txBody>
      </p:sp>
    </p:spTree>
    <p:extLst>
      <p:ext uri="{BB962C8B-B14F-4D97-AF65-F5344CB8AC3E}">
        <p14:creationId xmlns:p14="http://schemas.microsoft.com/office/powerpoint/2010/main" val="18094461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Movement</a:t>
            </a:r>
            <a:endParaRPr lang="en-US" dirty="0"/>
          </a:p>
        </p:txBody>
      </p:sp>
      <p:sp>
        <p:nvSpPr>
          <p:cNvPr id="3" name="Content Placeholder 2"/>
          <p:cNvSpPr>
            <a:spLocks noGrp="1"/>
          </p:cNvSpPr>
          <p:nvPr>
            <p:ph idx="1"/>
          </p:nvPr>
        </p:nvSpPr>
        <p:spPr>
          <a:xfrm>
            <a:off x="479425" y="1463431"/>
            <a:ext cx="8662988" cy="4724400"/>
          </a:xfrm>
        </p:spPr>
        <p:txBody>
          <a:bodyPr/>
          <a:lstStyle/>
          <a:p>
            <a:r>
              <a:rPr lang="en-US" dirty="0"/>
              <a:t>Hard to get </a:t>
            </a:r>
            <a:r>
              <a:rPr lang="en-US" dirty="0" smtClean="0"/>
              <a:t>right &amp; </a:t>
            </a:r>
            <a:r>
              <a:rPr lang="en-US" dirty="0"/>
              <a:t>e</a:t>
            </a:r>
            <a:r>
              <a:rPr lang="en-US" dirty="0" smtClean="0"/>
              <a:t>asy to overdo!</a:t>
            </a:r>
            <a:endParaRPr lang="en-US" dirty="0"/>
          </a:p>
          <a:p>
            <a:endParaRPr lang="en-US" dirty="0" smtClean="0"/>
          </a:p>
          <a:p>
            <a:r>
              <a:rPr lang="en-US" dirty="0" smtClean="0"/>
              <a:t>Animation is best used to connect information &amp; create “flow”</a:t>
            </a:r>
          </a:p>
          <a:p>
            <a:pPr marL="0" indent="0">
              <a:buNone/>
            </a:pPr>
            <a:endParaRPr lang="en-US" dirty="0" smtClean="0"/>
          </a:p>
          <a:p>
            <a:r>
              <a:rPr lang="en-US" dirty="0" smtClean="0"/>
              <a:t>Like size, color &amp; unusual shapes, animation draws attention to the eye &amp; suggests importance</a:t>
            </a: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79</a:t>
            </a:fld>
            <a:endParaRPr lang="en-US" dirty="0"/>
          </a:p>
        </p:txBody>
      </p:sp>
    </p:spTree>
    <p:extLst>
      <p:ext uri="{BB962C8B-B14F-4D97-AF65-F5344CB8AC3E}">
        <p14:creationId xmlns:p14="http://schemas.microsoft.com/office/powerpoint/2010/main" val="25360820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smtClean="0">
                <a:latin typeface="Helvetica Light"/>
                <a:cs typeface="Helvetica Light"/>
              </a:rPr>
              <a:t>Virgin America Website</a:t>
            </a:r>
          </a:p>
          <a:p>
            <a:r>
              <a:rPr lang="en-US" sz="1800" dirty="0" smtClean="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a:t>
            </a:r>
            <a:r>
              <a:rPr lang="en-US" sz="1600" dirty="0" smtClean="0">
                <a:latin typeface="Helvetica Light"/>
                <a:cs typeface="Helvetica Light"/>
              </a:rPr>
              <a:t>book</a:t>
            </a:r>
            <a:endParaRPr lang="en-US" sz="1600" dirty="0">
              <a:latin typeface="Helvetica Light"/>
              <a:cs typeface="Helvetica Light"/>
            </a:endParaRPr>
          </a:p>
        </p:txBody>
      </p:sp>
      <p:sp>
        <p:nvSpPr>
          <p:cNvPr id="11" name="Title 10"/>
          <p:cNvSpPr>
            <a:spLocks noGrp="1"/>
          </p:cNvSpPr>
          <p:nvPr>
            <p:ph type="title"/>
          </p:nvPr>
        </p:nvSpPr>
        <p:spPr/>
        <p:txBody>
          <a:bodyPr/>
          <a:lstStyle/>
          <a:p>
            <a:r>
              <a:rPr lang="en-US" dirty="0" smtClean="0"/>
              <a:t>Hall of Fame or Shame?</a:t>
            </a:r>
            <a:endParaRPr lang="en-US" dirty="0"/>
          </a:p>
        </p:txBody>
      </p:sp>
      <p:sp>
        <p:nvSpPr>
          <p:cNvPr id="5" name="Date Placeholder 4"/>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8</a:t>
            </a:fld>
            <a:endParaRPr lang="en-US"/>
          </a:p>
        </p:txBody>
      </p:sp>
      <p:pic>
        <p:nvPicPr>
          <p:cNvPr id="7" name="Picture 6"/>
          <p:cNvPicPr>
            <a:picLocks noChangeAspect="1"/>
          </p:cNvPicPr>
          <p:nvPr/>
        </p:nvPicPr>
        <p:blipFill>
          <a:blip r:embed="rId4"/>
          <a:stretch>
            <a:fillRect/>
          </a:stretch>
        </p:blipFill>
        <p:spPr>
          <a:xfrm>
            <a:off x="0" y="2651821"/>
            <a:ext cx="9144000" cy="3837978"/>
          </a:xfrm>
          <a:prstGeom prst="rect">
            <a:avLst/>
          </a:prstGeom>
        </p:spPr>
      </p:pic>
    </p:spTree>
    <p:extLst>
      <p:ext uri="{BB962C8B-B14F-4D97-AF65-F5344CB8AC3E}">
        <p14:creationId xmlns:p14="http://schemas.microsoft.com/office/powerpoint/2010/main" val="19742076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arus 2013-01-14 at 14.11.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82"/>
            <a:ext cx="9144000" cy="6819580"/>
          </a:xfrm>
          <a:prstGeom prst="rect">
            <a:avLst/>
          </a:prstGeom>
        </p:spPr>
      </p:pic>
      <p:pic>
        <p:nvPicPr>
          <p:cNvPr id="14" name="Picture 13" descr="Icarus 2013-01-14 at 14.13.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5596"/>
          </a:xfrm>
          <a:prstGeom prst="rect">
            <a:avLst/>
          </a:prstGeom>
        </p:spPr>
      </p:pic>
      <p:grpSp>
        <p:nvGrpSpPr>
          <p:cNvPr id="9" name="Group 8"/>
          <p:cNvGrpSpPr/>
          <p:nvPr/>
        </p:nvGrpSpPr>
        <p:grpSpPr>
          <a:xfrm>
            <a:off x="128398" y="658090"/>
            <a:ext cx="8297313" cy="5596818"/>
            <a:chOff x="-2377795" y="635000"/>
            <a:chExt cx="8297313" cy="5596818"/>
          </a:xfrm>
        </p:grpSpPr>
        <p:grpSp>
          <p:nvGrpSpPr>
            <p:cNvPr id="10" name="Group 9"/>
            <p:cNvGrpSpPr/>
            <p:nvPr/>
          </p:nvGrpSpPr>
          <p:grpSpPr>
            <a:xfrm>
              <a:off x="-2377795" y="3038929"/>
              <a:ext cx="3193146" cy="780142"/>
              <a:chOff x="-2377795" y="3038929"/>
              <a:chExt cx="3193146" cy="780142"/>
            </a:xfrm>
          </p:grpSpPr>
          <p:sp>
            <p:nvSpPr>
              <p:cNvPr id="12" name="Rectangle 11"/>
              <p:cNvSpPr/>
              <p:nvPr/>
            </p:nvSpPr>
            <p:spPr bwMode="auto">
              <a:xfrm>
                <a:off x="-2377795" y="3038929"/>
                <a:ext cx="270049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TextBox 12"/>
              <p:cNvSpPr txBox="1"/>
              <p:nvPr/>
            </p:nvSpPr>
            <p:spPr>
              <a:xfrm>
                <a:off x="-2268935" y="3211285"/>
                <a:ext cx="3084286" cy="400110"/>
              </a:xfrm>
              <a:prstGeom prst="rect">
                <a:avLst/>
              </a:prstGeom>
              <a:noFill/>
            </p:spPr>
            <p:txBody>
              <a:bodyPr wrap="square" rtlCol="0">
                <a:spAutoFit/>
              </a:bodyPr>
              <a:lstStyle/>
              <a:p>
                <a:r>
                  <a:rPr lang="en-US" sz="2000" dirty="0" smtClean="0">
                    <a:latin typeface="Helvetica"/>
                    <a:cs typeface="Helvetica"/>
                  </a:rPr>
                  <a:t>Dynamic Movement</a:t>
                </a:r>
                <a:endParaRPr lang="en-US" sz="2000" dirty="0">
                  <a:latin typeface="Helvetica"/>
                  <a:cs typeface="Helvetica"/>
                </a:endParaRPr>
              </a:p>
            </p:txBody>
          </p:sp>
        </p:grpSp>
        <p:sp>
          <p:nvSpPr>
            <p:cNvPr id="11" name="Oval 10"/>
            <p:cNvSpPr/>
            <p:nvPr/>
          </p:nvSpPr>
          <p:spPr bwMode="auto">
            <a:xfrm>
              <a:off x="322700" y="635000"/>
              <a:ext cx="5596818" cy="5596818"/>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5" name="Slide Number Placeholder 4"/>
          <p:cNvSpPr>
            <a:spLocks noGrp="1"/>
          </p:cNvSpPr>
          <p:nvPr>
            <p:ph type="sldNum" sz="quarter" idx="12"/>
          </p:nvPr>
        </p:nvSpPr>
        <p:spPr/>
        <p:txBody>
          <a:bodyPr/>
          <a:lstStyle/>
          <a:p>
            <a:fld id="{F2949DCA-4B18-234C-AD4E-11144FC20355}" type="slidenum">
              <a:rPr lang="en-US" smtClean="0"/>
              <a:pPr/>
              <a:t>80</a:t>
            </a:fld>
            <a:endParaRPr lang="en-US"/>
          </a:p>
        </p:txBody>
      </p:sp>
    </p:spTree>
    <p:extLst>
      <p:ext uri="{BB962C8B-B14F-4D97-AF65-F5344CB8AC3E}">
        <p14:creationId xmlns:p14="http://schemas.microsoft.com/office/powerpoint/2010/main" val="35898823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Metaphors </a:t>
            </a:r>
            <a:r>
              <a:rPr lang="en-US" sz="2800" dirty="0" smtClean="0"/>
              <a:t>(using the real world to describe info)</a:t>
            </a:r>
            <a:endParaRPr lang="en-US" sz="2800" dirty="0"/>
          </a:p>
        </p:txBody>
      </p:sp>
      <p:sp>
        <p:nvSpPr>
          <p:cNvPr id="3" name="Content Placeholder 2"/>
          <p:cNvSpPr>
            <a:spLocks noGrp="1"/>
          </p:cNvSpPr>
          <p:nvPr>
            <p:ph idx="1"/>
          </p:nvPr>
        </p:nvSpPr>
        <p:spPr>
          <a:xfrm>
            <a:off x="338133" y="1463431"/>
            <a:ext cx="8804280" cy="4724400"/>
          </a:xfrm>
        </p:spPr>
        <p:txBody>
          <a:bodyPr/>
          <a:lstStyle/>
          <a:p>
            <a:r>
              <a:rPr lang="en-US" dirty="0"/>
              <a:t>Hard to get </a:t>
            </a:r>
            <a:r>
              <a:rPr lang="en-US" dirty="0" smtClean="0"/>
              <a:t>right &amp; easy to overdo!</a:t>
            </a:r>
            <a:endParaRPr lang="en-US" dirty="0"/>
          </a:p>
          <a:p>
            <a:endParaRPr lang="en-US" dirty="0" smtClean="0"/>
          </a:p>
          <a:p>
            <a:r>
              <a:rPr lang="en-US" dirty="0" smtClean="0"/>
              <a:t>Very useful to provide meaning and connect information to logic</a:t>
            </a:r>
            <a:endParaRPr lang="en-US" dirty="0"/>
          </a:p>
          <a:p>
            <a:endParaRPr lang="en-US" dirty="0" smtClean="0"/>
          </a:p>
          <a:p>
            <a:r>
              <a:rPr lang="en-US" dirty="0" smtClean="0"/>
              <a:t>As you have seen before, the more direct or specific a metaphor, the more contextually relevant it is to a generation or time</a:t>
            </a:r>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81</a:t>
            </a:fld>
            <a:endParaRPr lang="en-US" dirty="0"/>
          </a:p>
        </p:txBody>
      </p:sp>
      <p:grpSp>
        <p:nvGrpSpPr>
          <p:cNvPr id="11" name="Group 10"/>
          <p:cNvGrpSpPr/>
          <p:nvPr/>
        </p:nvGrpSpPr>
        <p:grpSpPr>
          <a:xfrm>
            <a:off x="5302250" y="0"/>
            <a:ext cx="3841750" cy="6845300"/>
            <a:chOff x="5302250" y="0"/>
            <a:chExt cx="3841750" cy="6845300"/>
          </a:xfrm>
        </p:grpSpPr>
        <p:pic>
          <p:nvPicPr>
            <p:cNvPr id="9" name="Picture 8"/>
            <p:cNvPicPr>
              <a:picLocks noChangeAspect="1"/>
            </p:cNvPicPr>
            <p:nvPr/>
          </p:nvPicPr>
          <p:blipFill rotWithShape="1">
            <a:blip r:embed="rId3"/>
            <a:srcRect l="30640" r="30640"/>
            <a:stretch/>
          </p:blipFill>
          <p:spPr>
            <a:xfrm>
              <a:off x="5302250" y="0"/>
              <a:ext cx="3841750" cy="6845300"/>
            </a:xfrm>
            <a:prstGeom prst="rect">
              <a:avLst/>
            </a:prstGeom>
          </p:spPr>
        </p:pic>
        <p:sp>
          <p:nvSpPr>
            <p:cNvPr id="10" name="Rectangle 9"/>
            <p:cNvSpPr/>
            <p:nvPr/>
          </p:nvSpPr>
          <p:spPr bwMode="auto">
            <a:xfrm>
              <a:off x="5302250" y="0"/>
              <a:ext cx="3841750" cy="6845300"/>
            </a:xfrm>
            <a:prstGeom prst="rect">
              <a:avLst/>
            </a:prstGeom>
            <a:gradFill flip="none" rotWithShape="1">
              <a:gsLst>
                <a:gs pos="0">
                  <a:srgbClr val="000000">
                    <a:alpha val="70000"/>
                  </a:srgbClr>
                </a:gs>
                <a:gs pos="10000">
                  <a:srgbClr val="000000">
                    <a:alpha val="0"/>
                  </a:srgbClr>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625799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 fill="hold"/>
                                        <p:tgtEl>
                                          <p:spTgt spid="11"/>
                                        </p:tgtEl>
                                        <p:attrNameLst>
                                          <p:attrName>ppt_x</p:attrName>
                                        </p:attrNameLst>
                                      </p:cBhvr>
                                      <p:tavLst>
                                        <p:tav tm="0">
                                          <p:val>
                                            <p:strVal val="1+#ppt_w/2"/>
                                          </p:val>
                                        </p:tav>
                                        <p:tav tm="100000">
                                          <p:val>
                                            <p:strVal val="#ppt_x"/>
                                          </p:val>
                                        </p:tav>
                                      </p:tavLst>
                                    </p:anim>
                                    <p:anim calcmode="lin" valueType="num">
                                      <p:cBhvr additive="base">
                                        <p:cTn id="8" dur="3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300"/>
                                        <p:tgtEl>
                                          <p:spTgt spid="11"/>
                                        </p:tgtEl>
                                        <p:attrNameLst>
                                          <p:attrName>ppt_x</p:attrName>
                                        </p:attrNameLst>
                                      </p:cBhvr>
                                      <p:tavLst>
                                        <p:tav tm="0">
                                          <p:val>
                                            <p:strVal val="ppt_x"/>
                                          </p:val>
                                        </p:tav>
                                        <p:tav tm="100000">
                                          <p:val>
                                            <p:strVal val="1+ppt_w/2"/>
                                          </p:val>
                                        </p:tav>
                                      </p:tavLst>
                                    </p:anim>
                                    <p:anim calcmode="lin" valueType="num">
                                      <p:cBhvr additive="base">
                                        <p:cTn id="13" dur="300"/>
                                        <p:tgtEl>
                                          <p:spTgt spid="11"/>
                                        </p:tgtEl>
                                        <p:attrNameLst>
                                          <p:attrName>ppt_y</p:attrName>
                                        </p:attrNameLst>
                                      </p:cBhvr>
                                      <p:tavLst>
                                        <p:tav tm="0">
                                          <p:val>
                                            <p:strVal val="ppt_y"/>
                                          </p:val>
                                        </p:tav>
                                        <p:tav tm="100000">
                                          <p:val>
                                            <p:strVal val="ppt_y"/>
                                          </p:val>
                                        </p:tav>
                                      </p:tavLst>
                                    </p:anim>
                                    <p:set>
                                      <p:cBhvr>
                                        <p:cTn id="14" dur="1" fill="hold">
                                          <p:stCondLst>
                                            <p:cond delay="2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9" name="Slide Number Placeholder 8"/>
          <p:cNvSpPr>
            <a:spLocks noGrp="1"/>
          </p:cNvSpPr>
          <p:nvPr>
            <p:ph type="sldNum" sz="quarter" idx="12"/>
          </p:nvPr>
        </p:nvSpPr>
        <p:spPr/>
        <p:txBody>
          <a:bodyPr/>
          <a:lstStyle/>
          <a:p>
            <a:fld id="{F2949DCA-4B18-234C-AD4E-11144FC20355}" type="slidenum">
              <a:rPr lang="en-US" smtClean="0"/>
              <a:pPr/>
              <a:t>82</a:t>
            </a:fld>
            <a:endParaRPr lang="en-US"/>
          </a:p>
        </p:txBody>
      </p:sp>
      <p:pic>
        <p:nvPicPr>
          <p:cNvPr id="10" name="Picture 9"/>
          <p:cNvPicPr>
            <a:picLocks noChangeAspect="1"/>
          </p:cNvPicPr>
          <p:nvPr/>
        </p:nvPicPr>
        <p:blipFill>
          <a:blip r:embed="rId3"/>
          <a:stretch>
            <a:fillRect/>
          </a:stretch>
        </p:blipFill>
        <p:spPr>
          <a:xfrm>
            <a:off x="0" y="-108857"/>
            <a:ext cx="9154921" cy="7075714"/>
          </a:xfrm>
          <a:prstGeom prst="rect">
            <a:avLst/>
          </a:prstGeom>
        </p:spPr>
      </p:pic>
      <p:grpSp>
        <p:nvGrpSpPr>
          <p:cNvPr id="8" name="Group 7"/>
          <p:cNvGrpSpPr/>
          <p:nvPr/>
        </p:nvGrpSpPr>
        <p:grpSpPr>
          <a:xfrm>
            <a:off x="-639775" y="2553369"/>
            <a:ext cx="7908545" cy="4932470"/>
            <a:chOff x="108857" y="2536556"/>
            <a:chExt cx="6885214" cy="4294230"/>
          </a:xfrm>
        </p:grpSpPr>
        <p:sp>
          <p:nvSpPr>
            <p:cNvPr id="7" name="Oval 6"/>
            <p:cNvSpPr/>
            <p:nvPr/>
          </p:nvSpPr>
          <p:spPr bwMode="auto">
            <a:xfrm>
              <a:off x="108857" y="2536556"/>
              <a:ext cx="4145643" cy="42942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Rectangle 4"/>
            <p:cNvSpPr/>
            <p:nvPr/>
          </p:nvSpPr>
          <p:spPr bwMode="auto">
            <a:xfrm>
              <a:off x="4227287" y="4281230"/>
              <a:ext cx="2766784" cy="780142"/>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3147790" y="4399160"/>
              <a:ext cx="3728354" cy="523220"/>
            </a:xfrm>
            <a:prstGeom prst="rect">
              <a:avLst/>
            </a:prstGeom>
            <a:noFill/>
          </p:spPr>
          <p:txBody>
            <a:bodyPr wrap="square" rtlCol="0">
              <a:spAutoFit/>
            </a:bodyPr>
            <a:lstStyle/>
            <a:p>
              <a:pPr algn="r"/>
              <a:r>
                <a:rPr lang="en-US" sz="2800" dirty="0" smtClean="0">
                  <a:solidFill>
                    <a:schemeClr val="bg1"/>
                  </a:solidFill>
                  <a:latin typeface="Helvetica"/>
                  <a:cs typeface="Helvetica"/>
                </a:rPr>
                <a:t>Metaphors</a:t>
              </a:r>
              <a:endParaRPr lang="en-US" sz="2800" dirty="0">
                <a:solidFill>
                  <a:schemeClr val="bg1"/>
                </a:solidFill>
                <a:latin typeface="Helvetica"/>
                <a:cs typeface="Helvetica"/>
              </a:endParaRPr>
            </a:p>
          </p:txBody>
        </p:sp>
      </p:grpSp>
    </p:spTree>
    <p:extLst>
      <p:ext uri="{BB962C8B-B14F-4D97-AF65-F5344CB8AC3E}">
        <p14:creationId xmlns:p14="http://schemas.microsoft.com/office/powerpoint/2010/main" val="10815365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October 27,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5" name="Slide Number Placeholder 4"/>
          <p:cNvSpPr>
            <a:spLocks noGrp="1"/>
          </p:cNvSpPr>
          <p:nvPr>
            <p:ph type="sldNum" sz="quarter" idx="12"/>
          </p:nvPr>
        </p:nvSpPr>
        <p:spPr/>
        <p:txBody>
          <a:bodyPr/>
          <a:lstStyle/>
          <a:p>
            <a:fld id="{F2949DCA-4B18-234C-AD4E-11144FC20355}" type="slidenum">
              <a:rPr lang="en-US" smtClean="0"/>
              <a:pPr/>
              <a:t>83</a:t>
            </a:fld>
            <a:endParaRPr lang="en-US"/>
          </a:p>
        </p:txBody>
      </p:sp>
      <p:sp>
        <p:nvSpPr>
          <p:cNvPr id="2" name="Title 1"/>
          <p:cNvSpPr>
            <a:spLocks noGrp="1"/>
          </p:cNvSpPr>
          <p:nvPr>
            <p:ph type="title" idx="4294967295"/>
          </p:nvPr>
        </p:nvSpPr>
        <p:spPr>
          <a:xfrm>
            <a:off x="55418" y="1117600"/>
            <a:ext cx="6899564" cy="1143000"/>
          </a:xfrm>
        </p:spPr>
        <p:txBody>
          <a:bodyPr/>
          <a:lstStyle/>
          <a:p>
            <a:pPr algn="ctr"/>
            <a:r>
              <a:rPr lang="en-US" sz="3600" dirty="0" smtClean="0">
                <a:solidFill>
                  <a:srgbClr val="FFFFFF"/>
                </a:solidFill>
              </a:rPr>
              <a:t>The best designs balance the techniques you have seen</a:t>
            </a:r>
            <a:endParaRPr lang="en-US" sz="3600" dirty="0">
              <a:solidFill>
                <a:srgbClr val="FFFFFF"/>
              </a:solidFill>
            </a:endParaRPr>
          </a:p>
        </p:txBody>
      </p:sp>
      <p:sp>
        <p:nvSpPr>
          <p:cNvPr id="15" name="Title 1"/>
          <p:cNvSpPr txBox="1">
            <a:spLocks/>
          </p:cNvSpPr>
          <p:nvPr/>
        </p:nvSpPr>
        <p:spPr bwMode="auto">
          <a:xfrm>
            <a:off x="149874" y="4537052"/>
            <a:ext cx="914399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latin typeface="Helvetica Light"/>
                <a:cs typeface="Helvetica Light"/>
              </a:rPr>
              <a:t>The less techniques used, </a:t>
            </a:r>
            <a:br>
              <a:rPr lang="en-US" sz="3600" dirty="0">
                <a:solidFill>
                  <a:srgbClr val="FFFFFF"/>
                </a:solidFill>
                <a:latin typeface="Helvetica Light"/>
                <a:cs typeface="Helvetica Light"/>
              </a:rPr>
            </a:br>
            <a:r>
              <a:rPr lang="en-US" sz="3600" dirty="0">
                <a:solidFill>
                  <a:srgbClr val="FFFFFF"/>
                </a:solidFill>
                <a:latin typeface="Helvetica Light"/>
                <a:cs typeface="Helvetica Light"/>
              </a:rPr>
              <a:t>the easier it is to balance them</a:t>
            </a:r>
          </a:p>
        </p:txBody>
      </p:sp>
      <p:sp>
        <p:nvSpPr>
          <p:cNvPr id="16" name="Title 1"/>
          <p:cNvSpPr txBox="1">
            <a:spLocks/>
          </p:cNvSpPr>
          <p:nvPr/>
        </p:nvSpPr>
        <p:spPr bwMode="auto">
          <a:xfrm>
            <a:off x="0" y="2821370"/>
            <a:ext cx="914399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smtClean="0"/>
              <a:t>and</a:t>
            </a:r>
            <a:endParaRPr lang="en-US" sz="3600" dirty="0"/>
          </a:p>
        </p:txBody>
      </p:sp>
    </p:spTree>
    <p:extLst>
      <p:ext uri="{BB962C8B-B14F-4D97-AF65-F5344CB8AC3E}">
        <p14:creationId xmlns:p14="http://schemas.microsoft.com/office/powerpoint/2010/main" val="42487174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944901"/>
            <a:ext cx="9144000" cy="6065499"/>
          </a:xfrm>
          <a:prstGeom prst="rect">
            <a:avLst/>
          </a:prstGeom>
        </p:spPr>
      </p:pic>
      <p:sp>
        <p:nvSpPr>
          <p:cNvPr id="7" name="Title 6"/>
          <p:cNvSpPr>
            <a:spLocks noGrp="1"/>
          </p:cNvSpPr>
          <p:nvPr>
            <p:ph type="title"/>
          </p:nvPr>
        </p:nvSpPr>
        <p:spPr/>
        <p:txBody>
          <a:bodyPr/>
          <a:lstStyle/>
          <a:p>
            <a:r>
              <a:rPr lang="en-US" sz="3400" dirty="0" smtClean="0"/>
              <a:t>Overwhelming Use of Different Techniques</a:t>
            </a:r>
            <a:endParaRPr lang="en-US" sz="3400" dirty="0"/>
          </a:p>
        </p:txBody>
      </p:sp>
      <p:sp>
        <p:nvSpPr>
          <p:cNvPr id="4" name="Date Placeholder 3"/>
          <p:cNvSpPr>
            <a:spLocks noGrp="1"/>
          </p:cNvSpPr>
          <p:nvPr>
            <p:ph type="dt" sz="half" idx="10"/>
          </p:nvPr>
        </p:nvSpPr>
        <p:spPr/>
        <p:txBody>
          <a:bodyPr/>
          <a:lstStyle/>
          <a:p>
            <a:pPr>
              <a:defRPr/>
            </a:pPr>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6" name="Slide Number Placeholder 5"/>
          <p:cNvSpPr>
            <a:spLocks noGrp="1"/>
          </p:cNvSpPr>
          <p:nvPr>
            <p:ph type="sldNum" sz="quarter" idx="12"/>
          </p:nvPr>
        </p:nvSpPr>
        <p:spPr/>
        <p:txBody>
          <a:bodyPr/>
          <a:lstStyle/>
          <a:p>
            <a:fld id="{F2949DCA-4B18-234C-AD4E-11144FC20355}" type="slidenum">
              <a:rPr lang="en-US" smtClean="0"/>
              <a:pPr/>
              <a:t>84</a:t>
            </a:fld>
            <a:endParaRPr lang="en-US"/>
          </a:p>
        </p:txBody>
      </p:sp>
    </p:spTree>
    <p:extLst>
      <p:ext uri="{BB962C8B-B14F-4D97-AF65-F5344CB8AC3E}">
        <p14:creationId xmlns:p14="http://schemas.microsoft.com/office/powerpoint/2010/main" val="28686101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October 27, 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5" name="Slide Number Placeholder 4"/>
          <p:cNvSpPr>
            <a:spLocks noGrp="1"/>
          </p:cNvSpPr>
          <p:nvPr>
            <p:ph type="sldNum" sz="quarter" idx="12"/>
          </p:nvPr>
        </p:nvSpPr>
        <p:spPr/>
        <p:txBody>
          <a:bodyPr/>
          <a:lstStyle/>
          <a:p>
            <a:fld id="{F2949DCA-4B18-234C-AD4E-11144FC20355}" type="slidenum">
              <a:rPr lang="en-US" smtClean="0"/>
              <a:pPr/>
              <a:t>85</a:t>
            </a:fld>
            <a:endParaRPr lang="en-US"/>
          </a:p>
        </p:txBody>
      </p:sp>
      <p:sp>
        <p:nvSpPr>
          <p:cNvPr id="2" name="Title 1"/>
          <p:cNvSpPr>
            <a:spLocks noGrp="1"/>
          </p:cNvSpPr>
          <p:nvPr>
            <p:ph type="title" idx="4294967295"/>
          </p:nvPr>
        </p:nvSpPr>
        <p:spPr>
          <a:xfrm>
            <a:off x="0" y="2419350"/>
            <a:ext cx="6276975" cy="1143000"/>
          </a:xfrm>
        </p:spPr>
        <p:txBody>
          <a:bodyPr/>
          <a:lstStyle/>
          <a:p>
            <a:pPr algn="ctr"/>
            <a:r>
              <a:rPr lang="en-US" sz="3600" dirty="0" smtClean="0">
                <a:solidFill>
                  <a:srgbClr val="FFFFFF"/>
                </a:solidFill>
              </a:rPr>
              <a:t>In other words,</a:t>
            </a:r>
            <a:endParaRPr lang="en-US" sz="3600" dirty="0">
              <a:solidFill>
                <a:srgbClr val="FFFFFF"/>
              </a:solidFill>
            </a:endParaRPr>
          </a:p>
        </p:txBody>
      </p:sp>
      <p:sp>
        <p:nvSpPr>
          <p:cNvPr id="16" name="Title 1"/>
          <p:cNvSpPr txBox="1">
            <a:spLocks/>
          </p:cNvSpPr>
          <p:nvPr/>
        </p:nvSpPr>
        <p:spPr bwMode="auto">
          <a:xfrm>
            <a:off x="39439" y="3313851"/>
            <a:ext cx="914399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6600" dirty="0" smtClean="0"/>
              <a:t>Keep it Focused</a:t>
            </a:r>
            <a:endParaRPr lang="en-US" sz="6600" dirty="0"/>
          </a:p>
        </p:txBody>
      </p:sp>
    </p:spTree>
    <p:extLst>
      <p:ext uri="{BB962C8B-B14F-4D97-AF65-F5344CB8AC3E}">
        <p14:creationId xmlns:p14="http://schemas.microsoft.com/office/powerpoint/2010/main" val="4210329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684642" y="16024"/>
            <a:ext cx="7769979" cy="6608958"/>
          </a:xfrm>
          <a:prstGeom prst="rect">
            <a:avLst/>
          </a:prstGeom>
        </p:spPr>
      </p:pic>
      <p:sp>
        <p:nvSpPr>
          <p:cNvPr id="11" name="TextBox 10"/>
          <p:cNvSpPr txBox="1"/>
          <p:nvPr/>
        </p:nvSpPr>
        <p:spPr>
          <a:xfrm>
            <a:off x="74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4512461" y="6495952"/>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sp>
        <p:nvSpPr>
          <p:cNvPr id="2" name="Date Placeholder 1"/>
          <p:cNvSpPr>
            <a:spLocks noGrp="1"/>
          </p:cNvSpPr>
          <p:nvPr>
            <p:ph type="dt" sz="half" idx="10"/>
          </p:nvPr>
        </p:nvSpPr>
        <p:spPr/>
        <p:txBody>
          <a:bodyPr/>
          <a:lstStyle/>
          <a:p>
            <a:pPr>
              <a:defRPr/>
            </a:pPr>
            <a:r>
              <a:rPr lang="en-US" smtClean="0"/>
              <a:t>October 27,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86</a:t>
            </a:fld>
            <a:endParaRPr lang="en-US"/>
          </a:p>
        </p:txBody>
      </p:sp>
    </p:spTree>
    <p:extLst>
      <p:ext uri="{BB962C8B-B14F-4D97-AF65-F5344CB8AC3E}">
        <p14:creationId xmlns:p14="http://schemas.microsoft.com/office/powerpoint/2010/main" val="5562557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pPr>
              <a:defRPr/>
            </a:pPr>
            <a:r>
              <a:rPr lang="en-US" smtClean="0"/>
              <a:t>October 27, 2015</a:t>
            </a:r>
            <a:endParaRPr lang="en-US" dirty="0"/>
          </a:p>
        </p:txBody>
      </p:sp>
      <p:sp>
        <p:nvSpPr>
          <p:cNvPr id="19" name="Footer Placeholder 18"/>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21" name="Slide Number Placeholder 20"/>
          <p:cNvSpPr>
            <a:spLocks noGrp="1"/>
          </p:cNvSpPr>
          <p:nvPr>
            <p:ph type="sldNum" sz="quarter" idx="12"/>
          </p:nvPr>
        </p:nvSpPr>
        <p:spPr/>
        <p:txBody>
          <a:bodyPr/>
          <a:lstStyle/>
          <a:p>
            <a:fld id="{F2949DCA-4B18-234C-AD4E-11144FC20355}" type="slidenum">
              <a:rPr lang="en-US" smtClean="0"/>
              <a:pPr/>
              <a:t>87</a:t>
            </a:fld>
            <a:endParaRPr lang="en-US"/>
          </a:p>
        </p:txBody>
      </p:sp>
      <p:pic>
        <p:nvPicPr>
          <p:cNvPr id="4" name="Picture 3" descr="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0290" y="0"/>
            <a:ext cx="9294290" cy="6858000"/>
          </a:xfrm>
          <a:prstGeom prst="rect">
            <a:avLst/>
          </a:prstGeom>
        </p:spPr>
      </p:pic>
      <p:grpSp>
        <p:nvGrpSpPr>
          <p:cNvPr id="3" name="Group 2"/>
          <p:cNvGrpSpPr/>
          <p:nvPr/>
        </p:nvGrpSpPr>
        <p:grpSpPr>
          <a:xfrm>
            <a:off x="594679" y="667872"/>
            <a:ext cx="8037675" cy="5227680"/>
            <a:chOff x="-15202" y="2384774"/>
            <a:chExt cx="6997635" cy="4551241"/>
          </a:xfrm>
        </p:grpSpPr>
        <p:sp>
          <p:nvSpPr>
            <p:cNvPr id="5" name="Oval 4"/>
            <p:cNvSpPr/>
            <p:nvPr/>
          </p:nvSpPr>
          <p:spPr bwMode="auto">
            <a:xfrm>
              <a:off x="-15202" y="2384774"/>
              <a:ext cx="4393763" cy="4551241"/>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Rectangle 5"/>
            <p:cNvSpPr/>
            <p:nvPr/>
          </p:nvSpPr>
          <p:spPr bwMode="auto">
            <a:xfrm>
              <a:off x="4366923" y="4246745"/>
              <a:ext cx="2615510"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3971207" y="4416311"/>
              <a:ext cx="2858381" cy="455518"/>
            </a:xfrm>
            <a:prstGeom prst="rect">
              <a:avLst/>
            </a:prstGeom>
            <a:noFill/>
          </p:spPr>
          <p:txBody>
            <a:bodyPr wrap="square" rtlCol="0">
              <a:spAutoFit/>
            </a:bodyPr>
            <a:lstStyle/>
            <a:p>
              <a:pPr algn="r"/>
              <a:r>
                <a:rPr lang="en-US" sz="2800" dirty="0" smtClean="0">
                  <a:solidFill>
                    <a:schemeClr val="bg1"/>
                  </a:solidFill>
                  <a:latin typeface="Helvetica"/>
                  <a:cs typeface="Helvetica"/>
                </a:rPr>
                <a:t>Interestingness</a:t>
              </a:r>
              <a:endParaRPr lang="en-US" sz="2800" dirty="0">
                <a:solidFill>
                  <a:schemeClr val="bg1"/>
                </a:solidFill>
                <a:latin typeface="Helvetica"/>
                <a:cs typeface="Helvetica"/>
              </a:endParaRPr>
            </a:p>
          </p:txBody>
        </p:sp>
      </p:grpSp>
      <p:grpSp>
        <p:nvGrpSpPr>
          <p:cNvPr id="13" name="Group 12"/>
          <p:cNvGrpSpPr/>
          <p:nvPr/>
        </p:nvGrpSpPr>
        <p:grpSpPr>
          <a:xfrm>
            <a:off x="-150290" y="26736"/>
            <a:ext cx="9294291" cy="6829112"/>
            <a:chOff x="-150290" y="26736"/>
            <a:chExt cx="9294291" cy="6829112"/>
          </a:xfrm>
        </p:grpSpPr>
        <p:grpSp>
          <p:nvGrpSpPr>
            <p:cNvPr id="8" name="Group 7"/>
            <p:cNvGrpSpPr/>
            <p:nvPr/>
          </p:nvGrpSpPr>
          <p:grpSpPr>
            <a:xfrm>
              <a:off x="4637141" y="5880534"/>
              <a:ext cx="1873280" cy="975314"/>
              <a:chOff x="5351547" y="4246744"/>
              <a:chExt cx="1630886" cy="849113"/>
            </a:xfrm>
          </p:grpSpPr>
          <p:sp>
            <p:nvSpPr>
              <p:cNvPr id="10" name="Rectangle 9"/>
              <p:cNvSpPr/>
              <p:nvPr/>
            </p:nvSpPr>
            <p:spPr bwMode="auto">
              <a:xfrm>
                <a:off x="5351547" y="4246744"/>
                <a:ext cx="1630886"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5456295" y="4416311"/>
                <a:ext cx="1373292" cy="455518"/>
              </a:xfrm>
              <a:prstGeom prst="rect">
                <a:avLst/>
              </a:prstGeom>
              <a:noFill/>
            </p:spPr>
            <p:txBody>
              <a:bodyPr wrap="square" rtlCol="0">
                <a:spAutoFit/>
              </a:bodyPr>
              <a:lstStyle/>
              <a:p>
                <a:pPr algn="r"/>
                <a:r>
                  <a:rPr lang="en-US" sz="2800" dirty="0" smtClean="0">
                    <a:solidFill>
                      <a:schemeClr val="bg1"/>
                    </a:solidFill>
                    <a:latin typeface="Helvetica"/>
                    <a:cs typeface="Helvetica"/>
                  </a:rPr>
                  <a:t>Function</a:t>
                </a:r>
                <a:endParaRPr lang="en-US" sz="2800" dirty="0">
                  <a:solidFill>
                    <a:schemeClr val="bg1"/>
                  </a:solidFill>
                  <a:latin typeface="Helvetica"/>
                  <a:cs typeface="Helvetica"/>
                </a:endParaRPr>
              </a:p>
            </p:txBody>
          </p:sp>
        </p:grpSp>
        <p:sp>
          <p:nvSpPr>
            <p:cNvPr id="2" name="Rectangle 1"/>
            <p:cNvSpPr/>
            <p:nvPr/>
          </p:nvSpPr>
          <p:spPr bwMode="auto">
            <a:xfrm>
              <a:off x="6510421" y="26736"/>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150290" y="6411495"/>
              <a:ext cx="4787431" cy="418983"/>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23" name="Group 22"/>
          <p:cNvGrpSpPr/>
          <p:nvPr/>
        </p:nvGrpSpPr>
        <p:grpSpPr>
          <a:xfrm>
            <a:off x="2478428" y="13368"/>
            <a:ext cx="6665572" cy="6817110"/>
            <a:chOff x="2478428" y="13368"/>
            <a:chExt cx="6665572" cy="6817110"/>
          </a:xfrm>
        </p:grpSpPr>
        <p:grpSp>
          <p:nvGrpSpPr>
            <p:cNvPr id="18" name="Group 17"/>
            <p:cNvGrpSpPr/>
            <p:nvPr/>
          </p:nvGrpSpPr>
          <p:grpSpPr>
            <a:xfrm>
              <a:off x="2478428" y="13368"/>
              <a:ext cx="6665572" cy="6817110"/>
              <a:chOff x="2478428" y="13368"/>
              <a:chExt cx="6665572" cy="6817110"/>
            </a:xfrm>
          </p:grpSpPr>
          <p:sp>
            <p:nvSpPr>
              <p:cNvPr id="14" name="Rectangle 13"/>
              <p:cNvSpPr/>
              <p:nvPr/>
            </p:nvSpPr>
            <p:spPr bwMode="auto">
              <a:xfrm>
                <a:off x="6483685" y="4308408"/>
                <a:ext cx="1978526"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6608745" y="4503177"/>
                <a:ext cx="1577401" cy="523220"/>
              </a:xfrm>
              <a:prstGeom prst="rect">
                <a:avLst/>
              </a:prstGeom>
              <a:noFill/>
            </p:spPr>
            <p:txBody>
              <a:bodyPr wrap="square" rtlCol="0">
                <a:spAutoFit/>
              </a:bodyPr>
              <a:lstStyle/>
              <a:p>
                <a:pPr algn="r"/>
                <a:r>
                  <a:rPr lang="en-US" sz="2800" dirty="0" smtClean="0">
                    <a:solidFill>
                      <a:schemeClr val="bg1"/>
                    </a:solidFill>
                    <a:latin typeface="Helvetica"/>
                    <a:cs typeface="Helvetica"/>
                  </a:rPr>
                  <a:t>Integrity</a:t>
                </a:r>
                <a:endParaRPr lang="en-US" sz="2800" dirty="0">
                  <a:solidFill>
                    <a:schemeClr val="bg1"/>
                  </a:solidFill>
                  <a:latin typeface="Helvetica"/>
                  <a:cs typeface="Helvetica"/>
                </a:endParaRPr>
              </a:p>
            </p:txBody>
          </p:sp>
          <p:sp>
            <p:nvSpPr>
              <p:cNvPr id="16" name="Oval 15"/>
              <p:cNvSpPr/>
              <p:nvPr/>
            </p:nvSpPr>
            <p:spPr bwMode="auto">
              <a:xfrm>
                <a:off x="2478428" y="2659531"/>
                <a:ext cx="1263254" cy="13085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8456792" y="13368"/>
                <a:ext cx="687208"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cxnSp>
          <p:nvCxnSpPr>
            <p:cNvPr id="20" name="Straight Connector 19"/>
            <p:cNvCxnSpPr>
              <a:stCxn id="16" idx="6"/>
              <a:endCxn id="14" idx="1"/>
            </p:cNvCxnSpPr>
            <p:nvPr/>
          </p:nvCxnSpPr>
          <p:spPr bwMode="auto">
            <a:xfrm>
              <a:off x="3741682" y="3313796"/>
              <a:ext cx="2742003" cy="1482269"/>
            </a:xfrm>
            <a:prstGeom prst="line">
              <a:avLst/>
            </a:prstGeom>
            <a:solidFill>
              <a:schemeClr val="accent1"/>
            </a:solidFill>
            <a:ln w="38100" cap="flat" cmpd="sng" algn="ctr">
              <a:solidFill>
                <a:schemeClr val="tx1"/>
              </a:solidFill>
              <a:prstDash val="solid"/>
              <a:round/>
              <a:headEnd type="none" w="sm" len="sm"/>
              <a:tailEnd type="none" w="sm" len="sm"/>
            </a:ln>
            <a:effectLst/>
          </p:spPr>
        </p:cxnSp>
      </p:grpSp>
      <p:grpSp>
        <p:nvGrpSpPr>
          <p:cNvPr id="29" name="Group 28"/>
          <p:cNvGrpSpPr/>
          <p:nvPr/>
        </p:nvGrpSpPr>
        <p:grpSpPr>
          <a:xfrm>
            <a:off x="594679" y="0"/>
            <a:ext cx="8562689" cy="6817110"/>
            <a:chOff x="581312" y="13368"/>
            <a:chExt cx="8562689" cy="6817110"/>
          </a:xfrm>
        </p:grpSpPr>
        <p:grpSp>
          <p:nvGrpSpPr>
            <p:cNvPr id="26" name="Group 25"/>
            <p:cNvGrpSpPr/>
            <p:nvPr/>
          </p:nvGrpSpPr>
          <p:grpSpPr>
            <a:xfrm>
              <a:off x="581312" y="13368"/>
              <a:ext cx="8562689" cy="6817110"/>
              <a:chOff x="581312" y="13368"/>
              <a:chExt cx="8562689" cy="6817110"/>
            </a:xfrm>
          </p:grpSpPr>
          <p:sp>
            <p:nvSpPr>
              <p:cNvPr id="24" name="Oval 23"/>
              <p:cNvSpPr/>
              <p:nvPr/>
            </p:nvSpPr>
            <p:spPr bwMode="auto">
              <a:xfrm>
                <a:off x="581312" y="673220"/>
                <a:ext cx="5046796" cy="522768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Rectangle 24"/>
              <p:cNvSpPr/>
              <p:nvPr/>
            </p:nvSpPr>
            <p:spPr bwMode="auto">
              <a:xfrm>
                <a:off x="6510421" y="13368"/>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7" name="Rectangle 26"/>
            <p:cNvSpPr/>
            <p:nvPr/>
          </p:nvSpPr>
          <p:spPr bwMode="auto">
            <a:xfrm>
              <a:off x="2426226" y="2819951"/>
              <a:ext cx="1409032"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TextBox 27"/>
            <p:cNvSpPr txBox="1"/>
            <p:nvPr/>
          </p:nvSpPr>
          <p:spPr>
            <a:xfrm>
              <a:off x="2426226" y="3014720"/>
              <a:ext cx="1409032" cy="523220"/>
            </a:xfrm>
            <a:prstGeom prst="rect">
              <a:avLst/>
            </a:prstGeom>
            <a:noFill/>
          </p:spPr>
          <p:txBody>
            <a:bodyPr wrap="square" rtlCol="0">
              <a:spAutoFit/>
            </a:bodyPr>
            <a:lstStyle/>
            <a:p>
              <a:pPr algn="ctr"/>
              <a:r>
                <a:rPr lang="en-US" sz="2800" dirty="0" smtClean="0">
                  <a:solidFill>
                    <a:schemeClr val="bg1"/>
                  </a:solidFill>
                  <a:latin typeface="Helvetica"/>
                  <a:cs typeface="Helvetica"/>
                </a:rPr>
                <a:t>Form</a:t>
              </a:r>
              <a:endParaRPr lang="en-US" sz="2800" dirty="0">
                <a:solidFill>
                  <a:schemeClr val="bg1"/>
                </a:solidFill>
                <a:latin typeface="Helvetica"/>
                <a:cs typeface="Helvetica"/>
              </a:endParaRPr>
            </a:p>
          </p:txBody>
        </p:sp>
      </p:grpSp>
    </p:spTree>
    <p:extLst>
      <p:ext uri="{BB962C8B-B14F-4D97-AF65-F5344CB8AC3E}">
        <p14:creationId xmlns:p14="http://schemas.microsoft.com/office/powerpoint/2010/main" val="14914183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3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9"/>
                                        </p:tgtEl>
                                      </p:cBhvr>
                                    </p:animEffect>
                                    <p:set>
                                      <p:cBhvr>
                                        <p:cTn id="12" dur="1" fill="hold">
                                          <p:stCondLst>
                                            <p:cond delay="2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3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300"/>
                                        <p:tgtEl>
                                          <p:spTgt spid="13"/>
                                        </p:tgtEl>
                                      </p:cBhvr>
                                    </p:animEffect>
                                    <p:set>
                                      <p:cBhvr>
                                        <p:cTn id="22" dur="1" fill="hold">
                                          <p:stCondLst>
                                            <p:cond delay="2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3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300"/>
                                        <p:tgtEl>
                                          <p:spTgt spid="23"/>
                                        </p:tgtEl>
                                      </p:cBhvr>
                                    </p:animEffect>
                                    <p:set>
                                      <p:cBhvr>
                                        <p:cTn id="32" dur="1" fill="hold">
                                          <p:stCondLst>
                                            <p:cond delay="2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3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300"/>
                                        <p:tgtEl>
                                          <p:spTgt spid="3"/>
                                        </p:tgtEl>
                                      </p:cBhvr>
                                    </p:animEffect>
                                    <p:set>
                                      <p:cBhvr>
                                        <p:cTn id="42" dur="1" fill="hold">
                                          <p:stCondLst>
                                            <p:cond delay="2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r>
              <a:rPr lang="en-US" smtClean="0">
                <a:ea typeface="ＭＳ Ｐゴシック" pitchFamily="34" charset="-128"/>
              </a:rPr>
              <a:t>Summary</a:t>
            </a:r>
          </a:p>
        </p:txBody>
      </p:sp>
      <p:sp>
        <p:nvSpPr>
          <p:cNvPr id="288771" name="Rectangle 3"/>
          <p:cNvSpPr>
            <a:spLocks noGrp="1" noChangeArrowheads="1"/>
          </p:cNvSpPr>
          <p:nvPr>
            <p:ph idx="1"/>
          </p:nvPr>
        </p:nvSpPr>
        <p:spPr>
          <a:xfrm>
            <a:off x="457199" y="1295399"/>
            <a:ext cx="8506691" cy="4937369"/>
          </a:xfrm>
        </p:spPr>
        <p:txBody>
          <a:bodyPr/>
          <a:lstStyle/>
          <a:p>
            <a:pPr eaLnBrk="1" hangingPunct="1">
              <a:lnSpc>
                <a:spcPct val="90000"/>
              </a:lnSpc>
              <a:spcAft>
                <a:spcPts val="1200"/>
              </a:spcAft>
            </a:pPr>
            <a:r>
              <a:rPr lang="en-US" sz="2800" dirty="0" smtClean="0">
                <a:ea typeface="ＭＳ Ｐゴシック" pitchFamily="34" charset="-128"/>
              </a:rPr>
              <a:t>Start with Context, what is the nature of the information? What is the most important?</a:t>
            </a:r>
          </a:p>
          <a:p>
            <a:pPr>
              <a:lnSpc>
                <a:spcPct val="90000"/>
              </a:lnSpc>
              <a:spcAft>
                <a:spcPts val="1200"/>
              </a:spcAft>
            </a:pPr>
            <a:r>
              <a:rPr lang="en-US" sz="2800" dirty="0">
                <a:ea typeface="ＭＳ Ｐゴシック" pitchFamily="34" charset="-128"/>
              </a:rPr>
              <a:t>Design first in </a:t>
            </a:r>
            <a:r>
              <a:rPr lang="en-US" sz="2800" dirty="0" smtClean="0">
                <a:ea typeface="ＭＳ Ｐゴシック" pitchFamily="34" charset="-128"/>
              </a:rPr>
              <a:t>gray scale </a:t>
            </a:r>
            <a:r>
              <a:rPr lang="en-US" sz="2800" dirty="0">
                <a:ea typeface="ＭＳ Ｐゴシック" pitchFamily="34" charset="-128"/>
              </a:rPr>
              <a:t>to focus on </a:t>
            </a:r>
            <a:r>
              <a:rPr lang="en-US" sz="2800" dirty="0" smtClean="0">
                <a:ea typeface="ＭＳ Ｐゴシック" pitchFamily="34" charset="-128"/>
              </a:rPr>
              <a:t>hierarchy</a:t>
            </a:r>
          </a:p>
          <a:p>
            <a:pPr eaLnBrk="1" hangingPunct="1">
              <a:lnSpc>
                <a:spcPct val="90000"/>
              </a:lnSpc>
              <a:spcAft>
                <a:spcPts val="1200"/>
              </a:spcAft>
            </a:pPr>
            <a:r>
              <a:rPr lang="en-US" sz="2800" dirty="0" smtClean="0">
                <a:ea typeface="ＭＳ Ｐゴシック" pitchFamily="34" charset="-128"/>
              </a:rPr>
              <a:t>Small changes help us see key differences </a:t>
            </a:r>
            <a:br>
              <a:rPr lang="en-US" sz="2800" dirty="0" smtClean="0">
                <a:ea typeface="ＭＳ Ｐゴシック" pitchFamily="34" charset="-128"/>
              </a:rPr>
            </a:br>
            <a:r>
              <a:rPr lang="en-US" sz="2800" dirty="0" smtClean="0">
                <a:ea typeface="ＭＳ Ｐゴシック" pitchFamily="34" charset="-128"/>
              </a:rPr>
              <a:t>(e.g., small multiples)</a:t>
            </a:r>
          </a:p>
          <a:p>
            <a:pPr>
              <a:lnSpc>
                <a:spcPct val="90000"/>
              </a:lnSpc>
              <a:spcAft>
                <a:spcPts val="1200"/>
              </a:spcAft>
            </a:pPr>
            <a:r>
              <a:rPr lang="en-US" sz="2800" dirty="0">
                <a:ea typeface="ＭＳ Ｐゴシック" pitchFamily="34" charset="-128"/>
              </a:rPr>
              <a:t>Avoid clutter, focus on the essence of your </a:t>
            </a:r>
            <a:r>
              <a:rPr lang="en-US" sz="2800" dirty="0" smtClean="0">
                <a:ea typeface="ＭＳ Ｐゴシック" pitchFamily="34" charset="-128"/>
              </a:rPr>
              <a:t>tasks</a:t>
            </a:r>
          </a:p>
          <a:p>
            <a:pPr eaLnBrk="1" hangingPunct="1">
              <a:lnSpc>
                <a:spcPct val="90000"/>
              </a:lnSpc>
              <a:spcAft>
                <a:spcPts val="1200"/>
              </a:spcAft>
            </a:pPr>
            <a:r>
              <a:rPr lang="en-US" sz="2800" dirty="0" smtClean="0">
                <a:ea typeface="ＭＳ Ｐゴシック" pitchFamily="34" charset="-128"/>
              </a:rPr>
              <a:t>Use color properly – not for ordering!</a:t>
            </a:r>
          </a:p>
          <a:p>
            <a:pPr eaLnBrk="1" hangingPunct="1">
              <a:lnSpc>
                <a:spcPct val="90000"/>
              </a:lnSpc>
              <a:spcAft>
                <a:spcPts val="1200"/>
              </a:spcAft>
            </a:pPr>
            <a:r>
              <a:rPr lang="en-US" sz="2800" dirty="0" smtClean="0">
                <a:ea typeface="ＭＳ Ｐゴシック" pitchFamily="34" charset="-128"/>
              </a:rPr>
              <a:t>Only use one or two colors at a time, unless absolutely necessary</a:t>
            </a:r>
          </a:p>
        </p:txBody>
      </p:sp>
      <p:sp>
        <p:nvSpPr>
          <p:cNvPr id="5" name="Date Placeholder 4"/>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October 27, 2015</a:t>
            </a:r>
            <a:endParaRPr lang="en-US" dirty="0"/>
          </a:p>
        </p:txBody>
      </p:sp>
      <p:sp>
        <p:nvSpPr>
          <p:cNvPr id="6" name="Footer Placeholder 5"/>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88</a:t>
            </a:fld>
            <a:endParaRPr lang="en-US" dirty="0"/>
          </a:p>
        </p:txBody>
      </p:sp>
    </p:spTree>
    <p:extLst>
      <p:ext uri="{BB962C8B-B14F-4D97-AF65-F5344CB8AC3E}">
        <p14:creationId xmlns:p14="http://schemas.microsoft.com/office/powerpoint/2010/main" val="2019216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87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87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8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pPr eaLnBrk="1" hangingPunct="1"/>
            <a:r>
              <a:rPr lang="en-US" smtClean="0">
                <a:ea typeface="ＭＳ Ｐゴシック" pitchFamily="34" charset="-128"/>
              </a:rPr>
              <a:t>Further Reading</a:t>
            </a:r>
          </a:p>
        </p:txBody>
      </p:sp>
      <p:sp>
        <p:nvSpPr>
          <p:cNvPr id="115714" name="Rectangle 3"/>
          <p:cNvSpPr>
            <a:spLocks noGrp="1" noChangeArrowheads="1"/>
          </p:cNvSpPr>
          <p:nvPr>
            <p:ph idx="1"/>
          </p:nvPr>
        </p:nvSpPr>
        <p:spPr>
          <a:xfrm>
            <a:off x="457200" y="1143000"/>
            <a:ext cx="7772400" cy="5181600"/>
          </a:xfrm>
        </p:spPr>
        <p:txBody>
          <a:bodyPr/>
          <a:lstStyle/>
          <a:p>
            <a:pPr eaLnBrk="1" hangingPunct="1">
              <a:lnSpc>
                <a:spcPct val="90000"/>
              </a:lnSpc>
            </a:pPr>
            <a:r>
              <a:rPr lang="en-US" sz="2800" dirty="0" smtClean="0">
                <a:ea typeface="ＭＳ Ｐゴシック" pitchFamily="34" charset="-128"/>
              </a:rPr>
              <a:t>Kevin Mullet and Darrell Sano, </a:t>
            </a:r>
            <a:br>
              <a:rPr lang="en-US" sz="2800" dirty="0" smtClean="0">
                <a:ea typeface="ＭＳ Ｐゴシック" pitchFamily="34" charset="-128"/>
              </a:rPr>
            </a:br>
            <a:r>
              <a:rPr lang="en-US" sz="2800" i="1" dirty="0" smtClean="0">
                <a:ea typeface="ＭＳ Ｐゴシック" pitchFamily="34" charset="-128"/>
              </a:rPr>
              <a:t>Designing Visual Interfaces</a:t>
            </a:r>
          </a:p>
          <a:p>
            <a:pPr eaLnBrk="1" hangingPunct="1">
              <a:lnSpc>
                <a:spcPct val="90000"/>
              </a:lnSpc>
            </a:pPr>
            <a:r>
              <a:rPr lang="en-US" sz="2800" dirty="0" smtClean="0">
                <a:ea typeface="ＭＳ Ｐゴシック" pitchFamily="34" charset="-128"/>
              </a:rPr>
              <a:t>Edward </a:t>
            </a:r>
            <a:r>
              <a:rPr lang="en-US" sz="2800" dirty="0" err="1" smtClean="0">
                <a:ea typeface="ＭＳ Ｐゴシック" pitchFamily="34" charset="-128"/>
              </a:rPr>
              <a:t>Tufte’</a:t>
            </a:r>
            <a:r>
              <a:rPr lang="en-US" altLang="ja-JP" sz="2800" dirty="0" err="1" smtClean="0">
                <a:ea typeface="ＭＳ Ｐゴシック" pitchFamily="34" charset="-128"/>
              </a:rPr>
              <a:t>s</a:t>
            </a:r>
            <a:r>
              <a:rPr lang="en-US" altLang="ja-JP" sz="2800" dirty="0" smtClean="0">
                <a:ea typeface="ＭＳ Ｐゴシック" pitchFamily="34" charset="-128"/>
              </a:rPr>
              <a:t> books and course</a:t>
            </a:r>
          </a:p>
          <a:p>
            <a:pPr eaLnBrk="1" hangingPunct="1">
              <a:lnSpc>
                <a:spcPct val="90000"/>
              </a:lnSpc>
            </a:pPr>
            <a:r>
              <a:rPr lang="en-US" sz="2800" dirty="0" smtClean="0">
                <a:ea typeface="ＭＳ Ｐゴシック" pitchFamily="34" charset="-128"/>
              </a:rPr>
              <a:t>Anne </a:t>
            </a:r>
            <a:r>
              <a:rPr lang="en-US" sz="2800" dirty="0" err="1" smtClean="0">
                <a:ea typeface="ＭＳ Ｐゴシック" pitchFamily="34" charset="-128"/>
              </a:rPr>
              <a:t>Spalter</a:t>
            </a:r>
            <a:r>
              <a:rPr lang="en-US" sz="2800" dirty="0" smtClean="0">
                <a:ea typeface="ＭＳ Ｐゴシック" pitchFamily="34" charset="-128"/>
              </a:rPr>
              <a:t>, </a:t>
            </a:r>
            <a:br>
              <a:rPr lang="en-US" sz="2800" dirty="0" smtClean="0">
                <a:ea typeface="ＭＳ Ｐゴシック" pitchFamily="34" charset="-128"/>
              </a:rPr>
            </a:br>
            <a:r>
              <a:rPr lang="en-US" sz="2800" i="1" dirty="0" smtClean="0">
                <a:ea typeface="ＭＳ Ｐゴシック" pitchFamily="34" charset="-128"/>
              </a:rPr>
              <a:t>The Computer in the Visual Arts</a:t>
            </a:r>
          </a:p>
          <a:p>
            <a:pPr eaLnBrk="1" hangingPunct="1">
              <a:lnSpc>
                <a:spcPct val="90000"/>
              </a:lnSpc>
            </a:pPr>
            <a:r>
              <a:rPr lang="en-US" sz="2800" dirty="0" smtClean="0">
                <a:ea typeface="ＭＳ Ｐゴシック" pitchFamily="34" charset="-128"/>
              </a:rPr>
              <a:t>Robin Williams, </a:t>
            </a:r>
            <a:br>
              <a:rPr lang="en-US" sz="2800" dirty="0" smtClean="0">
                <a:ea typeface="ＭＳ Ｐゴシック" pitchFamily="34" charset="-128"/>
              </a:rPr>
            </a:br>
            <a:r>
              <a:rPr lang="en-US" sz="2800" i="1" dirty="0" smtClean="0">
                <a:ea typeface="ＭＳ Ｐゴシック" pitchFamily="34" charset="-128"/>
              </a:rPr>
              <a:t>The Non-Designer</a:t>
            </a:r>
            <a:r>
              <a:rPr lang="ja-JP" altLang="en-US" sz="2800" i="1" dirty="0" smtClean="0">
                <a:ea typeface="ＭＳ Ｐゴシック" pitchFamily="34" charset="-128"/>
              </a:rPr>
              <a:t>’</a:t>
            </a:r>
            <a:r>
              <a:rPr lang="en-US" altLang="ja-JP" sz="2800" i="1" dirty="0" smtClean="0">
                <a:ea typeface="ＭＳ Ｐゴシック" pitchFamily="34" charset="-128"/>
              </a:rPr>
              <a:t>s Design Book</a:t>
            </a:r>
          </a:p>
          <a:p>
            <a:pPr eaLnBrk="1" hangingPunct="1">
              <a:lnSpc>
                <a:spcPct val="90000"/>
              </a:lnSpc>
            </a:pPr>
            <a:r>
              <a:rPr lang="en-US" sz="2800" dirty="0" smtClean="0">
                <a:ea typeface="ＭＳ Ｐゴシック" pitchFamily="34" charset="-128"/>
              </a:rPr>
              <a:t>Typography</a:t>
            </a:r>
          </a:p>
          <a:p>
            <a:pPr lvl="1" eaLnBrk="1" hangingPunct="1">
              <a:lnSpc>
                <a:spcPct val="90000"/>
              </a:lnSpc>
            </a:pPr>
            <a:r>
              <a:rPr lang="en-US" sz="2400" dirty="0" smtClean="0">
                <a:ea typeface="ＭＳ Ｐゴシック" pitchFamily="34" charset="-128"/>
              </a:rPr>
              <a:t>Jan </a:t>
            </a:r>
            <a:r>
              <a:rPr lang="en-US" sz="2400" dirty="0" err="1" smtClean="0">
                <a:ea typeface="ＭＳ Ｐゴシック" pitchFamily="34" charset="-128"/>
              </a:rPr>
              <a:t>Tschichold</a:t>
            </a:r>
            <a:r>
              <a:rPr lang="en-US" sz="2400" dirty="0" smtClean="0">
                <a:ea typeface="ＭＳ Ｐゴシック" pitchFamily="34" charset="-128"/>
              </a:rPr>
              <a:t>, </a:t>
            </a:r>
            <a:r>
              <a:rPr lang="en-US" sz="2400" i="1" dirty="0" smtClean="0">
                <a:ea typeface="ＭＳ Ｐゴシック" pitchFamily="34" charset="-128"/>
              </a:rPr>
              <a:t>The New Typography</a:t>
            </a:r>
          </a:p>
          <a:p>
            <a:pPr lvl="1" eaLnBrk="1" hangingPunct="1">
              <a:lnSpc>
                <a:spcPct val="90000"/>
              </a:lnSpc>
            </a:pPr>
            <a:r>
              <a:rPr lang="en-US" sz="2400" dirty="0" smtClean="0">
                <a:ea typeface="ＭＳ Ｐゴシック" pitchFamily="34" charset="-128"/>
              </a:rPr>
              <a:t>Robert </a:t>
            </a:r>
            <a:r>
              <a:rPr lang="en-US" sz="2400" dirty="0" err="1" smtClean="0">
                <a:ea typeface="ＭＳ Ｐゴシック" pitchFamily="34" charset="-128"/>
              </a:rPr>
              <a:t>Bringhurst</a:t>
            </a:r>
            <a:r>
              <a:rPr lang="en-US" sz="2400" dirty="0" smtClean="0">
                <a:ea typeface="ＭＳ Ｐゴシック" pitchFamily="34" charset="-128"/>
              </a:rPr>
              <a:t>, </a:t>
            </a:r>
            <a:br>
              <a:rPr lang="en-US" sz="2400" dirty="0" smtClean="0">
                <a:ea typeface="ＭＳ Ｐゴシック" pitchFamily="34" charset="-128"/>
              </a:rPr>
            </a:br>
            <a:r>
              <a:rPr lang="en-US" sz="2400" i="1" dirty="0" smtClean="0">
                <a:ea typeface="ＭＳ Ｐゴシック" pitchFamily="34" charset="-128"/>
              </a:rPr>
              <a:t>The Elements of Typographic Style</a:t>
            </a:r>
          </a:p>
          <a:p>
            <a:pPr lvl="1" eaLnBrk="1" hangingPunct="1">
              <a:lnSpc>
                <a:spcPct val="90000"/>
              </a:lnSpc>
            </a:pPr>
            <a:r>
              <a:rPr lang="en-US" sz="2400" dirty="0" smtClean="0">
                <a:ea typeface="ＭＳ Ｐゴシック" pitchFamily="34" charset="-128"/>
              </a:rPr>
              <a:t>http://www.adobe.com/type/</a:t>
            </a:r>
          </a:p>
        </p:txBody>
      </p:sp>
      <p:sp>
        <p:nvSpPr>
          <p:cNvPr id="5" name="Date Placeholder 4"/>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October 27, 2015</a:t>
            </a:r>
            <a:endParaRPr lang="en-US" dirty="0"/>
          </a:p>
        </p:txBody>
      </p:sp>
      <p:sp>
        <p:nvSpPr>
          <p:cNvPr id="6" name="Footer Placeholder 5"/>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89</a:t>
            </a:fld>
            <a:endParaRPr lang="en-US" dirty="0"/>
          </a:p>
        </p:txBody>
      </p:sp>
    </p:spTree>
    <p:extLst>
      <p:ext uri="{BB962C8B-B14F-4D97-AF65-F5344CB8AC3E}">
        <p14:creationId xmlns:p14="http://schemas.microsoft.com/office/powerpoint/2010/main" val="26387966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104627" y="1143000"/>
            <a:ext cx="42111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Box 2"/>
          <p:cNvSpPr txBox="1"/>
          <p:nvPr/>
        </p:nvSpPr>
        <p:spPr>
          <a:xfrm>
            <a:off x="5277840" y="1242943"/>
            <a:ext cx="4131404" cy="1200329"/>
          </a:xfrm>
          <a:prstGeom prst="rect">
            <a:avLst/>
          </a:prstGeom>
          <a:noFill/>
        </p:spPr>
        <p:txBody>
          <a:bodyPr wrap="square" rtlCol="0">
            <a:spAutoFit/>
          </a:bodyPr>
          <a:lstStyle/>
          <a:p>
            <a:r>
              <a:rPr lang="en-US" sz="3600" dirty="0" smtClean="0">
                <a:latin typeface="Helvetica Light"/>
                <a:cs typeface="Helvetica Light"/>
              </a:rPr>
              <a:t>Virgin America </a:t>
            </a:r>
            <a:r>
              <a:rPr lang="en-US" sz="1800" dirty="0" smtClean="0">
                <a:latin typeface="Helvetica Light"/>
                <a:cs typeface="Helvetica Light"/>
              </a:rPr>
              <a:t>Courtesy Andrea S.</a:t>
            </a:r>
          </a:p>
          <a:p>
            <a:r>
              <a:rPr lang="en-US" sz="1600" dirty="0" smtClean="0">
                <a:latin typeface="Helvetica Light"/>
                <a:cs typeface="Helvetica Light"/>
              </a:rPr>
              <a:t>https://</a:t>
            </a:r>
            <a:r>
              <a:rPr lang="en-US" sz="1600" dirty="0" err="1" smtClean="0">
                <a:latin typeface="Helvetica Light"/>
                <a:cs typeface="Helvetica Light"/>
              </a:rPr>
              <a:t>www.virginamerica.com</a:t>
            </a:r>
            <a:r>
              <a:rPr lang="en-US" sz="1600" dirty="0" smtClean="0">
                <a:latin typeface="Helvetica Light"/>
                <a:cs typeface="Helvetica Light"/>
              </a:rPr>
              <a:t>/book</a:t>
            </a:r>
            <a:endParaRPr lang="en-US" sz="1600" dirty="0">
              <a:latin typeface="Helvetica Light"/>
              <a:cs typeface="Helvetica Light"/>
            </a:endParaRPr>
          </a:p>
        </p:txBody>
      </p:sp>
      <p:sp>
        <p:nvSpPr>
          <p:cNvPr id="11" name="Title 10"/>
          <p:cNvSpPr>
            <a:spLocks noGrp="1"/>
          </p:cNvSpPr>
          <p:nvPr>
            <p:ph type="title"/>
          </p:nvPr>
        </p:nvSpPr>
        <p:spPr/>
        <p:txBody>
          <a:bodyPr/>
          <a:lstStyle/>
          <a:p>
            <a:r>
              <a:rPr lang="en-US" dirty="0" smtClean="0"/>
              <a:t>Hall of Fame!</a:t>
            </a:r>
            <a:endParaRPr lang="en-US" dirty="0"/>
          </a:p>
        </p:txBody>
      </p:sp>
      <p:sp>
        <p:nvSpPr>
          <p:cNvPr id="5" name="Date Placeholder 4"/>
          <p:cNvSpPr>
            <a:spLocks noGrp="1"/>
          </p:cNvSpPr>
          <p:nvPr>
            <p:ph type="dt" sz="half" idx="10"/>
          </p:nvPr>
        </p:nvSpPr>
        <p:spPr/>
        <p:txBody>
          <a:bodyPr/>
          <a:lstStyle/>
          <a:p>
            <a:pPr>
              <a:defRPr/>
            </a:pPr>
            <a:r>
              <a:rPr lang="en-US" smtClean="0"/>
              <a:t>October 27, 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10" name="Slide Number Placeholder 9"/>
          <p:cNvSpPr>
            <a:spLocks noGrp="1"/>
          </p:cNvSpPr>
          <p:nvPr>
            <p:ph type="sldNum" sz="quarter" idx="12"/>
          </p:nvPr>
        </p:nvSpPr>
        <p:spPr/>
        <p:txBody>
          <a:bodyPr/>
          <a:lstStyle/>
          <a:p>
            <a:fld id="{F2949DCA-4B18-234C-AD4E-11144FC20355}" type="slidenum">
              <a:rPr lang="en-US" smtClean="0"/>
              <a:pPr/>
              <a:t>9</a:t>
            </a:fld>
            <a:endParaRPr lang="en-US"/>
          </a:p>
        </p:txBody>
      </p:sp>
      <p:pic>
        <p:nvPicPr>
          <p:cNvPr id="7" name="Picture 6"/>
          <p:cNvPicPr>
            <a:picLocks noChangeAspect="1"/>
          </p:cNvPicPr>
          <p:nvPr/>
        </p:nvPicPr>
        <p:blipFill>
          <a:blip r:embed="rId3"/>
          <a:stretch>
            <a:fillRect/>
          </a:stretch>
        </p:blipFill>
        <p:spPr>
          <a:xfrm>
            <a:off x="5104627" y="2515182"/>
            <a:ext cx="4065819" cy="1245515"/>
          </a:xfrm>
          <a:prstGeom prst="rect">
            <a:avLst/>
          </a:prstGeom>
        </p:spPr>
      </p:pic>
      <p:pic>
        <p:nvPicPr>
          <p:cNvPr id="12" name="Picture 11" descr="f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4594" y="281635"/>
            <a:ext cx="802907" cy="826756"/>
          </a:xfrm>
          <a:prstGeom prst="rect">
            <a:avLst/>
          </a:prstGeom>
        </p:spPr>
      </p:pic>
      <p:sp>
        <p:nvSpPr>
          <p:cNvPr id="13" name="Rectangle 12"/>
          <p:cNvSpPr/>
          <p:nvPr/>
        </p:nvSpPr>
        <p:spPr bwMode="auto">
          <a:xfrm>
            <a:off x="0" y="1963063"/>
            <a:ext cx="4932836"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extBox 13"/>
          <p:cNvSpPr txBox="1"/>
          <p:nvPr/>
        </p:nvSpPr>
        <p:spPr>
          <a:xfrm>
            <a:off x="173183" y="2063007"/>
            <a:ext cx="4759653" cy="3693318"/>
          </a:xfrm>
          <a:prstGeom prst="rect">
            <a:avLst/>
          </a:prstGeom>
          <a:noFill/>
        </p:spPr>
        <p:txBody>
          <a:bodyPr wrap="square" rtlCol="0">
            <a:spAutoFit/>
          </a:bodyPr>
          <a:lstStyle/>
          <a:p>
            <a:r>
              <a:rPr lang="en-US" sz="2600" dirty="0" smtClean="0">
                <a:latin typeface="Helvetica Light"/>
                <a:cs typeface="Helvetica Light"/>
              </a:rPr>
              <a:t>Minimalist design w/ large &amp; simple instructions</a:t>
            </a:r>
          </a:p>
          <a:p>
            <a:endParaRPr lang="en-US" sz="2600" dirty="0">
              <a:latin typeface="Helvetica Light"/>
              <a:cs typeface="Helvetica Light"/>
            </a:endParaRPr>
          </a:p>
          <a:p>
            <a:r>
              <a:rPr lang="en-US" sz="2600" dirty="0" smtClean="0">
                <a:latin typeface="Helvetica Light"/>
                <a:cs typeface="Helvetica Light"/>
              </a:rPr>
              <a:t>Automatic location setting</a:t>
            </a:r>
          </a:p>
          <a:p>
            <a:endParaRPr lang="en-US" sz="2600" dirty="0">
              <a:latin typeface="Helvetica Light"/>
              <a:cs typeface="Helvetica Light"/>
            </a:endParaRPr>
          </a:p>
          <a:p>
            <a:r>
              <a:rPr lang="en-US" sz="2600" dirty="0" smtClean="0">
                <a:latin typeface="Helvetica Light"/>
                <a:cs typeface="Helvetica Light"/>
              </a:rPr>
              <a:t>Large calendar for easy/fast date selection (</a:t>
            </a:r>
            <a:r>
              <a:rPr lang="en-US" sz="2600" dirty="0" err="1" smtClean="0">
                <a:latin typeface="Helvetica Light"/>
                <a:cs typeface="Helvetica Light"/>
              </a:rPr>
              <a:t>Fitts</a:t>
            </a:r>
            <a:r>
              <a:rPr lang="en-US" sz="2600" dirty="0" smtClean="0">
                <a:latin typeface="Helvetica Light"/>
                <a:cs typeface="Helvetica Light"/>
              </a:rPr>
              <a:t>’ Law)</a:t>
            </a:r>
          </a:p>
          <a:p>
            <a:endParaRPr lang="en-US" sz="2600" dirty="0">
              <a:latin typeface="Helvetica Light"/>
              <a:cs typeface="Helvetica Light"/>
            </a:endParaRPr>
          </a:p>
          <a:p>
            <a:endParaRPr lang="en-US" sz="2600" dirty="0">
              <a:latin typeface="Helvetica Light"/>
              <a:cs typeface="Helvetica Light"/>
            </a:endParaRPr>
          </a:p>
        </p:txBody>
      </p:sp>
      <p:pic>
        <p:nvPicPr>
          <p:cNvPr id="15" name="Picture 14"/>
          <p:cNvPicPr>
            <a:picLocks noChangeAspect="1"/>
          </p:cNvPicPr>
          <p:nvPr/>
        </p:nvPicPr>
        <p:blipFill rotWithShape="1">
          <a:blip r:embed="rId5"/>
          <a:srcRect t="9194" b="13522"/>
          <a:stretch/>
        </p:blipFill>
        <p:spPr>
          <a:xfrm>
            <a:off x="5104627" y="3807960"/>
            <a:ext cx="4065819" cy="1295949"/>
          </a:xfrm>
          <a:prstGeom prst="rect">
            <a:avLst/>
          </a:prstGeom>
        </p:spPr>
      </p:pic>
      <p:pic>
        <p:nvPicPr>
          <p:cNvPr id="16" name="Picture 15"/>
          <p:cNvPicPr>
            <a:picLocks noChangeAspect="1"/>
          </p:cNvPicPr>
          <p:nvPr/>
        </p:nvPicPr>
        <p:blipFill rotWithShape="1">
          <a:blip r:embed="rId6"/>
          <a:srcRect t="1447"/>
          <a:stretch/>
        </p:blipFill>
        <p:spPr>
          <a:xfrm>
            <a:off x="5104627" y="5155749"/>
            <a:ext cx="4065819" cy="1702251"/>
          </a:xfrm>
          <a:prstGeom prst="rect">
            <a:avLst/>
          </a:prstGeom>
        </p:spPr>
      </p:pic>
    </p:spTree>
    <p:extLst>
      <p:ext uri="{BB962C8B-B14F-4D97-AF65-F5344CB8AC3E}">
        <p14:creationId xmlns:p14="http://schemas.microsoft.com/office/powerpoint/2010/main" val="21833861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US" smtClean="0">
                <a:ea typeface="ＭＳ Ｐゴシック" pitchFamily="34" charset="-128"/>
              </a:rPr>
              <a:t>Further Reading</a:t>
            </a:r>
          </a:p>
        </p:txBody>
      </p:sp>
      <p:sp>
        <p:nvSpPr>
          <p:cNvPr id="117762" name="Rectangle 3"/>
          <p:cNvSpPr>
            <a:spLocks noGrp="1" noChangeArrowheads="1"/>
          </p:cNvSpPr>
          <p:nvPr>
            <p:ph idx="1"/>
          </p:nvPr>
        </p:nvSpPr>
        <p:spPr>
          <a:xfrm>
            <a:off x="381000" y="1600200"/>
            <a:ext cx="8839200" cy="4724400"/>
          </a:xfrm>
        </p:spPr>
        <p:txBody>
          <a:bodyPr/>
          <a:lstStyle/>
          <a:p>
            <a:pPr eaLnBrk="1" hangingPunct="1">
              <a:lnSpc>
                <a:spcPct val="90000"/>
              </a:lnSpc>
            </a:pPr>
            <a:r>
              <a:rPr lang="en-US" dirty="0" smtClean="0">
                <a:ea typeface="ＭＳ Ｐゴシック" pitchFamily="34" charset="-128"/>
              </a:rPr>
              <a:t>Color: Charles </a:t>
            </a:r>
            <a:r>
              <a:rPr lang="en-US" dirty="0" err="1" smtClean="0">
                <a:ea typeface="ＭＳ Ｐゴシック" pitchFamily="34" charset="-128"/>
              </a:rPr>
              <a:t>Poynton</a:t>
            </a:r>
            <a:r>
              <a:rPr lang="en-US" dirty="0" smtClean="0">
                <a:ea typeface="ＭＳ Ｐゴシック" pitchFamily="34" charset="-128"/>
              </a:rPr>
              <a:t>, </a:t>
            </a:r>
            <a:r>
              <a:rPr lang="en-US" i="1" dirty="0" smtClean="0">
                <a:ea typeface="ＭＳ Ｐゴシック" pitchFamily="34" charset="-128"/>
              </a:rPr>
              <a:t>A Technical Introduction to Digital Video</a:t>
            </a:r>
            <a:endParaRPr lang="en-US" dirty="0" smtClean="0">
              <a:ea typeface="ＭＳ Ｐゴシック" pitchFamily="34" charset="-128"/>
            </a:endParaRPr>
          </a:p>
          <a:p>
            <a:pPr lvl="1" eaLnBrk="1" hangingPunct="1">
              <a:lnSpc>
                <a:spcPct val="90000"/>
              </a:lnSpc>
            </a:pPr>
            <a:r>
              <a:rPr lang="en-US" dirty="0" smtClean="0">
                <a:ea typeface="ＭＳ Ｐゴシック" pitchFamily="34" charset="-128"/>
              </a:rPr>
              <a:t>also his SIGGRAPH course</a:t>
            </a:r>
          </a:p>
          <a:p>
            <a:pPr lvl="1" eaLnBrk="1" hangingPunct="1">
              <a:lnSpc>
                <a:spcPct val="90000"/>
              </a:lnSpc>
            </a:pPr>
            <a:r>
              <a:rPr lang="en-US" dirty="0" smtClean="0">
                <a:ea typeface="ＭＳ Ｐゴシック" pitchFamily="34" charset="-128"/>
              </a:rPr>
              <a:t>web http://www.inforamp.net/~poynton/</a:t>
            </a:r>
          </a:p>
          <a:p>
            <a:pPr eaLnBrk="1" hangingPunct="1">
              <a:lnSpc>
                <a:spcPct val="90000"/>
              </a:lnSpc>
            </a:pPr>
            <a:r>
              <a:rPr lang="en-US" dirty="0" smtClean="0">
                <a:ea typeface="ＭＳ Ｐゴシック" pitchFamily="34" charset="-128"/>
              </a:rPr>
              <a:t>Typography on the web</a:t>
            </a:r>
          </a:p>
          <a:p>
            <a:pPr lvl="1" eaLnBrk="1" hangingPunct="1">
              <a:lnSpc>
                <a:spcPct val="90000"/>
              </a:lnSpc>
            </a:pPr>
            <a:r>
              <a:rPr lang="en-US" dirty="0" smtClean="0">
                <a:ea typeface="ＭＳ Ｐゴシック" pitchFamily="34" charset="-128"/>
              </a:rPr>
              <a:t>http://www.pemberley.com/janeinfo/latin1.html</a:t>
            </a:r>
          </a:p>
          <a:p>
            <a:pPr lvl="1" eaLnBrk="1" hangingPunct="1">
              <a:lnSpc>
                <a:spcPct val="90000"/>
              </a:lnSpc>
            </a:pPr>
            <a:r>
              <a:rPr lang="en-US" dirty="0" smtClean="0">
                <a:ea typeface="ＭＳ Ｐゴシック" pitchFamily="34" charset="-128"/>
              </a:rPr>
              <a:t>http://www.microsoft.com/typography/</a:t>
            </a:r>
          </a:p>
        </p:txBody>
      </p:sp>
      <p:sp>
        <p:nvSpPr>
          <p:cNvPr id="5" name="Date Placeholder 4"/>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October 27, 2015</a:t>
            </a:r>
            <a:endParaRPr lang="en-US" dirty="0"/>
          </a:p>
        </p:txBody>
      </p:sp>
      <p:sp>
        <p:nvSpPr>
          <p:cNvPr id="6" name="Footer Placeholder 5"/>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smtClean="0"/>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90</a:t>
            </a:fld>
            <a:endParaRPr lang="en-US" dirty="0"/>
          </a:p>
        </p:txBody>
      </p:sp>
    </p:spTree>
    <p:extLst>
      <p:ext uri="{BB962C8B-B14F-4D97-AF65-F5344CB8AC3E}">
        <p14:creationId xmlns:p14="http://schemas.microsoft.com/office/powerpoint/2010/main" val="4511513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smtClean="0"/>
              <a:t>Next Time</a:t>
            </a:r>
            <a:endParaRPr lang="en-US" dirty="0"/>
          </a:p>
        </p:txBody>
      </p:sp>
      <p:sp>
        <p:nvSpPr>
          <p:cNvPr id="137218" name="Rectangle 3"/>
          <p:cNvSpPr>
            <a:spLocks noGrp="1" noChangeArrowheads="1"/>
          </p:cNvSpPr>
          <p:nvPr>
            <p:ph idx="1"/>
          </p:nvPr>
        </p:nvSpPr>
        <p:spPr>
          <a:xfrm>
            <a:off x="495785" y="1237487"/>
            <a:ext cx="8550585" cy="5330163"/>
          </a:xfrm>
        </p:spPr>
        <p:txBody>
          <a:bodyPr>
            <a:normAutofit/>
          </a:bodyPr>
          <a:lstStyle/>
          <a:p>
            <a:r>
              <a:rPr lang="en-US" dirty="0" smtClean="0"/>
              <a:t>Heuristic Evaluation</a:t>
            </a:r>
          </a:p>
          <a:p>
            <a:r>
              <a:rPr lang="en-US" dirty="0" smtClean="0"/>
              <a:t>Reading</a:t>
            </a:r>
          </a:p>
          <a:p>
            <a:pPr lvl="1"/>
            <a:r>
              <a:rPr lang="en-US" dirty="0">
                <a:hlinkClick r:id="rId3"/>
              </a:rPr>
              <a:t>How to Conduct a Heuristic Evaluation </a:t>
            </a:r>
            <a:r>
              <a:rPr lang="en-US" dirty="0"/>
              <a:t>by </a:t>
            </a:r>
            <a:r>
              <a:rPr lang="en-US" dirty="0" err="1"/>
              <a:t>Jakob</a:t>
            </a:r>
            <a:r>
              <a:rPr lang="en-US" dirty="0"/>
              <a:t> Nielsen</a:t>
            </a:r>
            <a:endParaRPr lang="en-US" dirty="0" smtClean="0"/>
          </a:p>
          <a:p>
            <a:r>
              <a:rPr lang="en-US" dirty="0" smtClean="0"/>
              <a:t>Watch last year’s lecture</a:t>
            </a:r>
          </a:p>
          <a:p>
            <a:pPr lvl="1"/>
            <a:r>
              <a:rPr lang="en-US" dirty="0" smtClean="0">
                <a:hlinkClick r:id="rId4"/>
              </a:rPr>
              <a:t>Heuristic Evaluation</a:t>
            </a:r>
            <a:endParaRPr lang="en-US" dirty="0" smtClean="0"/>
          </a:p>
          <a:p>
            <a:r>
              <a:rPr lang="en-US" dirty="0" smtClean="0"/>
              <a:t>Next individual assignment</a:t>
            </a:r>
          </a:p>
          <a:p>
            <a:pPr lvl="1"/>
            <a:r>
              <a:rPr lang="en-US" dirty="0" smtClean="0"/>
              <a:t>Simple Heuristic Evaluation (in class)</a:t>
            </a:r>
          </a:p>
        </p:txBody>
      </p:sp>
      <p:sp>
        <p:nvSpPr>
          <p:cNvPr id="3" name="Date Placeholder 2"/>
          <p:cNvSpPr>
            <a:spLocks noGrp="1"/>
          </p:cNvSpPr>
          <p:nvPr>
            <p:ph type="dt" sz="half" idx="10"/>
          </p:nvPr>
        </p:nvSpPr>
        <p:spPr/>
        <p:txBody>
          <a:bodyPr/>
          <a:lstStyle/>
          <a:p>
            <a:r>
              <a:rPr lang="en-US" smtClean="0"/>
              <a:t>October 27,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91</a:t>
            </a:fld>
            <a:endParaRPr lang="en-US" dirty="0"/>
          </a:p>
        </p:txBody>
      </p:sp>
    </p:spTree>
    <p:extLst>
      <p:ext uri="{BB962C8B-B14F-4D97-AF65-F5344CB8AC3E}">
        <p14:creationId xmlns:p14="http://schemas.microsoft.com/office/powerpoint/2010/main" val="288005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0108A"/>
    </a:dk2>
    <a:lt2>
      <a:srgbClr val="F8F8F8"/>
    </a:lt2>
    <a:accent1>
      <a:srgbClr val="A19862"/>
    </a:accent1>
    <a:accent2>
      <a:srgbClr val="70A373"/>
    </a:accent2>
    <a:accent3>
      <a:srgbClr val="AAAAC4"/>
    </a:accent3>
    <a:accent4>
      <a:srgbClr val="DADADA"/>
    </a:accent4>
    <a:accent5>
      <a:srgbClr val="CDCAB7"/>
    </a:accent5>
    <a:accent6>
      <a:srgbClr val="659368"/>
    </a:accent6>
    <a:hlink>
      <a:srgbClr val="468293"/>
    </a:hlink>
    <a:folHlink>
      <a:srgbClr val="876A88"/>
    </a:folHlink>
  </a:clrScheme>
</a:themeOverride>
</file>

<file path=docProps/app.xml><?xml version="1.0" encoding="utf-8"?>
<Properties xmlns="http://schemas.openxmlformats.org/officeDocument/2006/extended-properties" xmlns:vt="http://schemas.openxmlformats.org/officeDocument/2006/docPropsVTypes">
  <Template>Default Theme.thmx</Template>
  <TotalTime>14505</TotalTime>
  <Words>6042</Words>
  <Application>Microsoft Office PowerPoint</Application>
  <PresentationFormat>On-screen Show (4:3)</PresentationFormat>
  <Paragraphs>841</Paragraphs>
  <Slides>91</Slides>
  <Notes>87</Notes>
  <HiddenSlides>1</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91</vt:i4>
      </vt:variant>
    </vt:vector>
  </HeadingPairs>
  <TitlesOfParts>
    <vt:vector size="106" baseType="lpstr">
      <vt:lpstr>Arial</vt:lpstr>
      <vt:lpstr>Arial Black</vt:lpstr>
      <vt:lpstr>Calibri</vt:lpstr>
      <vt:lpstr>Georgia</vt:lpstr>
      <vt:lpstr>Gill Sans Light</vt:lpstr>
      <vt:lpstr>Helvetica</vt:lpstr>
      <vt:lpstr>Helvetica Light</vt:lpstr>
      <vt:lpstr>Hevetica light</vt:lpstr>
      <vt:lpstr>Lucida Grande</vt:lpstr>
      <vt:lpstr>ＭＳ Ｐゴシック</vt:lpstr>
      <vt:lpstr>Times New Roman</vt:lpstr>
      <vt:lpstr>Wingdings</vt:lpstr>
      <vt:lpstr>1_Summer HCI</vt:lpstr>
      <vt:lpstr>2_Summer HCI</vt:lpstr>
      <vt:lpstr>3_Summer HCI</vt:lpstr>
      <vt:lpstr>Visual Information Design</vt:lpstr>
      <vt:lpstr>Hall of Fame or Shame?</vt:lpstr>
      <vt:lpstr>Hall of Shame!</vt:lpstr>
      <vt:lpstr>Hall of Shame!</vt:lpstr>
      <vt:lpstr>Hall of Fame or Shame?</vt:lpstr>
      <vt:lpstr>Hall of Fame or Shame?</vt:lpstr>
      <vt:lpstr>Hall of Fame or Shame?</vt:lpstr>
      <vt:lpstr>Hall of Fame or Shame?</vt:lpstr>
      <vt:lpstr>Hall of Fame!</vt:lpstr>
      <vt:lpstr>Visual Information Design</vt:lpstr>
      <vt:lpstr>Outline</vt:lpstr>
      <vt:lpstr>Information is Beautiful</vt:lpstr>
      <vt:lpstr>PowerPoint Presentation</vt:lpstr>
      <vt:lpstr>PowerPoint Presentation</vt:lpstr>
      <vt:lpstr>PowerPoint Presentation</vt:lpstr>
      <vt:lpstr>PowerPoint Presentation</vt:lpstr>
      <vt:lpstr>The Art of Balance</vt:lpstr>
      <vt:lpstr>PowerPoint Presentation</vt:lpstr>
      <vt:lpstr>Using Context to Determine Layouts</vt:lpstr>
      <vt:lpstr>Using Context to Determine Layouts</vt:lpstr>
      <vt:lpstr>Responsive Layout Design for Web</vt:lpstr>
      <vt:lpstr>Responsive Layout Design for Web</vt:lpstr>
      <vt:lpstr>Responsive Layout Design for Web</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Small Multiples</vt:lpstr>
      <vt:lpstr>International Women’s Day</vt:lpstr>
      <vt:lpstr>Proximity and Small Multiples in Use</vt:lpstr>
      <vt:lpstr>Proximity and Small Multiples in Use</vt:lpstr>
      <vt:lpstr>Proximity and Small Multiples in Use</vt:lpstr>
      <vt:lpstr>Using Blank / White Space as an Object</vt:lpstr>
      <vt:lpstr>PowerPoint Presentation</vt:lpstr>
      <vt:lpstr>What Are The Important Things Here?</vt:lpstr>
      <vt:lpstr>Jan Tschichold’s Revolution</vt:lpstr>
      <vt:lpstr>Type Classifications</vt:lpstr>
      <vt:lpstr>Asymmetric Typography</vt:lpstr>
      <vt:lpstr>Grid Systems</vt:lpstr>
      <vt:lpstr>Iconography: Differences that Make a Difference </vt:lpstr>
      <vt:lpstr>PowerPoint Presentation</vt:lpstr>
      <vt:lpstr>Mid-quarter Feedback: “I Like”</vt:lpstr>
      <vt:lpstr>Mid-quarter Feedback: “I Wish”</vt:lpstr>
      <vt:lpstr>Mid-quarter Feedback: “I Wish”</vt:lpstr>
      <vt:lpstr>Mid-quarter Feedback: “I Will”</vt:lpstr>
      <vt:lpstr>PowerPoint Presentation</vt:lpstr>
      <vt:lpstr>PowerPoint Presentation</vt:lpstr>
      <vt:lpstr>Color</vt:lpstr>
      <vt:lpstr>Color: Edward Tufte – by hue</vt:lpstr>
      <vt:lpstr>Color: Edward Tufte – by luminance</vt:lpstr>
      <vt:lpstr>PowerPoint Presentation</vt:lpstr>
      <vt:lpstr>PowerPoint Presentation</vt:lpstr>
      <vt:lpstr>The Basics of the Color Wheel</vt:lpstr>
      <vt:lpstr>Warm Colors : Triggering / Sensual</vt:lpstr>
      <vt:lpstr>Cool Colors : Conserved / Relaxing</vt:lpstr>
      <vt:lpstr>Color Harmonies</vt:lpstr>
      <vt:lpstr>Using Appropriate Color “Harmonies”</vt:lpstr>
      <vt:lpstr>Complimentary</vt:lpstr>
      <vt:lpstr>Complimentary  (e.g., Children’s Bedroom) </vt:lpstr>
      <vt:lpstr>Analogous</vt:lpstr>
      <vt:lpstr> Analogous (e.g., Beyond Oil)</vt:lpstr>
      <vt:lpstr>Split Complimentary</vt:lpstr>
      <vt:lpstr>EG Split Complimentary</vt:lpstr>
      <vt:lpstr>EG Analogous</vt:lpstr>
      <vt:lpstr>EG : Monochromatic</vt:lpstr>
      <vt:lpstr>Start with Greyscale</vt:lpstr>
      <vt:lpstr>PowerPoint Presentation</vt:lpstr>
      <vt:lpstr>PowerPoint Presentation</vt:lpstr>
      <vt:lpstr>Action + Passive Colors</vt:lpstr>
      <vt:lpstr>Poor Use of Color</vt:lpstr>
      <vt:lpstr>Redesigned to Use 3 Actionable Colors</vt:lpstr>
      <vt:lpstr>Action</vt:lpstr>
      <vt:lpstr>Tools that help with color selection</vt:lpstr>
      <vt:lpstr>PowerPoint Presentation</vt:lpstr>
      <vt:lpstr>Why Make Information Interesting?</vt:lpstr>
      <vt:lpstr>Non Conventional Layouts</vt:lpstr>
      <vt:lpstr>PowerPoint Presentation</vt:lpstr>
      <vt:lpstr>Dynamic Movement</vt:lpstr>
      <vt:lpstr>PowerPoint Presentation</vt:lpstr>
      <vt:lpstr>Metaphors (using the real world to describe info)</vt:lpstr>
      <vt:lpstr>PowerPoint Presentation</vt:lpstr>
      <vt:lpstr>The best designs balance the techniques you have seen</vt:lpstr>
      <vt:lpstr>Overwhelming Use of Different Techniques</vt:lpstr>
      <vt:lpstr>In other words,</vt:lpstr>
      <vt:lpstr>PowerPoint Presentation</vt:lpstr>
      <vt:lpstr>PowerPoint Presentation</vt:lpstr>
      <vt:lpstr>Summary</vt:lpstr>
      <vt:lpstr>Further Reading</vt:lpstr>
      <vt:lpstr>Further Reading</vt:lpstr>
      <vt:lpstr>Next Time</vt:lpstr>
    </vt:vector>
  </TitlesOfParts>
  <Company>LAJV : INK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Design</dc:title>
  <dc:creator>Luke Vink;James Landay</dc:creator>
  <cp:lastModifiedBy>James Landay</cp:lastModifiedBy>
  <cp:revision>289</cp:revision>
  <cp:lastPrinted>2014-07-30T18:30:02Z</cp:lastPrinted>
  <dcterms:created xsi:type="dcterms:W3CDTF">2013-01-07T18:00:48Z</dcterms:created>
  <dcterms:modified xsi:type="dcterms:W3CDTF">2015-10-29T03:53:03Z</dcterms:modified>
</cp:coreProperties>
</file>