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mp4" ContentType="video/mp4"/>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4" r:id="rId1"/>
  </p:sldMasterIdLst>
  <p:notesMasterIdLst>
    <p:notesMasterId r:id="rId68"/>
  </p:notesMasterIdLst>
  <p:handoutMasterIdLst>
    <p:handoutMasterId r:id="rId69"/>
  </p:handoutMasterIdLst>
  <p:sldIdLst>
    <p:sldId id="735" r:id="rId2"/>
    <p:sldId id="728" r:id="rId3"/>
    <p:sldId id="729" r:id="rId4"/>
    <p:sldId id="730" r:id="rId5"/>
    <p:sldId id="731" r:id="rId6"/>
    <p:sldId id="732" r:id="rId7"/>
    <p:sldId id="738" r:id="rId8"/>
    <p:sldId id="724" r:id="rId9"/>
    <p:sldId id="725" r:id="rId10"/>
    <p:sldId id="743" r:id="rId11"/>
    <p:sldId id="325" r:id="rId12"/>
    <p:sldId id="641" r:id="rId13"/>
    <p:sldId id="614" r:id="rId14"/>
    <p:sldId id="615" r:id="rId15"/>
    <p:sldId id="744" r:id="rId16"/>
    <p:sldId id="616" r:id="rId17"/>
    <p:sldId id="617" r:id="rId18"/>
    <p:sldId id="618" r:id="rId19"/>
    <p:sldId id="619" r:id="rId20"/>
    <p:sldId id="597" r:id="rId21"/>
    <p:sldId id="598" r:id="rId22"/>
    <p:sldId id="594" r:id="rId23"/>
    <p:sldId id="595" r:id="rId24"/>
    <p:sldId id="600" r:id="rId25"/>
    <p:sldId id="602" r:id="rId26"/>
    <p:sldId id="652" r:id="rId27"/>
    <p:sldId id="589" r:id="rId28"/>
    <p:sldId id="642" r:id="rId29"/>
    <p:sldId id="654" r:id="rId30"/>
    <p:sldId id="590" r:id="rId31"/>
    <p:sldId id="623" r:id="rId32"/>
    <p:sldId id="621" r:id="rId33"/>
    <p:sldId id="741" r:id="rId34"/>
    <p:sldId id="737" r:id="rId35"/>
    <p:sldId id="712" r:id="rId36"/>
    <p:sldId id="713" r:id="rId37"/>
    <p:sldId id="714" r:id="rId38"/>
    <p:sldId id="700" r:id="rId39"/>
    <p:sldId id="742" r:id="rId40"/>
    <p:sldId id="671" r:id="rId41"/>
    <p:sldId id="672" r:id="rId42"/>
    <p:sldId id="673" r:id="rId43"/>
    <p:sldId id="745" r:id="rId44"/>
    <p:sldId id="674" r:id="rId45"/>
    <p:sldId id="675" r:id="rId46"/>
    <p:sldId id="677" r:id="rId47"/>
    <p:sldId id="655" r:id="rId48"/>
    <p:sldId id="656" r:id="rId49"/>
    <p:sldId id="657" r:id="rId50"/>
    <p:sldId id="662" r:id="rId51"/>
    <p:sldId id="661" r:id="rId52"/>
    <p:sldId id="658" r:id="rId53"/>
    <p:sldId id="660" r:id="rId54"/>
    <p:sldId id="663" r:id="rId55"/>
    <p:sldId id="664" r:id="rId56"/>
    <p:sldId id="665" r:id="rId57"/>
    <p:sldId id="659" r:id="rId58"/>
    <p:sldId id="716" r:id="rId59"/>
    <p:sldId id="717" r:id="rId60"/>
    <p:sldId id="718" r:id="rId61"/>
    <p:sldId id="719" r:id="rId62"/>
    <p:sldId id="666" r:id="rId63"/>
    <p:sldId id="520" r:id="rId64"/>
    <p:sldId id="620" r:id="rId65"/>
    <p:sldId id="739" r:id="rId66"/>
    <p:sldId id="740" r:id="rId67"/>
  </p:sldIdLst>
  <p:sldSz cx="9144000" cy="6858000" type="screen4x3"/>
  <p:notesSz cx="7200900" cy="95123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19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38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57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76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5950" algn="l" defTabSz="457190" rtl="0" eaLnBrk="1" latinLnBrk="0" hangingPunct="1">
      <a:defRPr sz="2400" kern="1200">
        <a:solidFill>
          <a:schemeClr val="tx1"/>
        </a:solidFill>
        <a:latin typeface="Times New Roman" charset="0"/>
        <a:ea typeface="ＭＳ Ｐゴシック" charset="0"/>
        <a:cs typeface="+mn-cs"/>
      </a:defRPr>
    </a:lvl6pPr>
    <a:lvl7pPr marL="2743140" algn="l" defTabSz="457190" rtl="0" eaLnBrk="1" latinLnBrk="0" hangingPunct="1">
      <a:defRPr sz="2400" kern="1200">
        <a:solidFill>
          <a:schemeClr val="tx1"/>
        </a:solidFill>
        <a:latin typeface="Times New Roman" charset="0"/>
        <a:ea typeface="ＭＳ Ｐゴシック" charset="0"/>
        <a:cs typeface="+mn-cs"/>
      </a:defRPr>
    </a:lvl7pPr>
    <a:lvl8pPr marL="3200329" algn="l" defTabSz="457190" rtl="0" eaLnBrk="1" latinLnBrk="0" hangingPunct="1">
      <a:defRPr sz="2400" kern="1200">
        <a:solidFill>
          <a:schemeClr val="tx1"/>
        </a:solidFill>
        <a:latin typeface="Times New Roman" charset="0"/>
        <a:ea typeface="ＭＳ Ｐゴシック" charset="0"/>
        <a:cs typeface="+mn-cs"/>
      </a:defRPr>
    </a:lvl8pPr>
    <a:lvl9pPr marL="3657520" algn="l" defTabSz="45719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49">
          <p15:clr>
            <a:srgbClr val="A4A3A4"/>
          </p15:clr>
        </p15:guide>
        <p15:guide id="2" pos="2881">
          <p15:clr>
            <a:srgbClr val="A4A3A4"/>
          </p15:clr>
        </p15:guide>
      </p15:sldGuideLst>
    </p:ext>
    <p:ext uri="{2D200454-40CA-4A62-9FC3-DE9A4176ACB9}">
      <p15:notesGuideLst xmlns:p15="http://schemas.microsoft.com/office/powerpoint/2012/main">
        <p15:guide id="1" orient="horz" pos="2221">
          <p15:clr>
            <a:srgbClr val="A4A3A4"/>
          </p15:clr>
        </p15:guide>
        <p15:guide id="2" pos="297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e"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190A"/>
    <a:srgbClr val="E3482C"/>
    <a:srgbClr val="E5642F"/>
    <a:srgbClr val="184DA5"/>
    <a:srgbClr val="1A2F9E"/>
    <a:srgbClr val="3D699D"/>
    <a:srgbClr val="000000"/>
    <a:srgbClr val="7888A6"/>
    <a:srgbClr val="F7D7C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78578" autoAdjust="0"/>
  </p:normalViewPr>
  <p:slideViewPr>
    <p:cSldViewPr snapToGrid="0" showGuides="1">
      <p:cViewPr varScale="1">
        <p:scale>
          <a:sx n="149" d="100"/>
          <a:sy n="149" d="100"/>
        </p:scale>
        <p:origin x="1840" y="176"/>
      </p:cViewPr>
      <p:guideLst>
        <p:guide orient="horz" pos="2149"/>
        <p:guide pos="2881"/>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28" d="100"/>
        <a:sy n="128" d="100"/>
      </p:scale>
      <p:origin x="0" y="0"/>
    </p:cViewPr>
  </p:sorterViewPr>
  <p:notesViewPr>
    <p:cSldViewPr snapToGrid="0" showGuides="1">
      <p:cViewPr>
        <p:scale>
          <a:sx n="93" d="100"/>
          <a:sy n="93" d="100"/>
        </p:scale>
        <p:origin x="5152" y="1576"/>
      </p:cViewPr>
      <p:guideLst>
        <p:guide orient="horz" pos="2221"/>
        <p:guide pos="29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079876" y="9037638"/>
            <a:ext cx="2593582" cy="355744"/>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397606FF-3D8F-7A4D-962D-73E132A3CCAD}" type="slidenum">
              <a:rPr lang="en-US"/>
              <a:pPr/>
              <a:t>‹#›</a:t>
            </a:fld>
            <a:endParaRPr lang="en-US"/>
          </a:p>
        </p:txBody>
      </p:sp>
      <p:sp>
        <p:nvSpPr>
          <p:cNvPr id="7" name="Header Placeholder 1"/>
          <p:cNvSpPr>
            <a:spLocks noGrp="1"/>
          </p:cNvSpPr>
          <p:nvPr>
            <p:ph type="hdr" sz="quarter"/>
          </p:nvPr>
        </p:nvSpPr>
        <p:spPr>
          <a:xfrm>
            <a:off x="-1" y="-1"/>
            <a:ext cx="5207093" cy="851223"/>
          </a:xfrm>
          <a:prstGeom prst="rect">
            <a:avLst/>
          </a:prstGeom>
        </p:spPr>
        <p:txBody>
          <a:bodyPr vert="horz" lIns="91440" tIns="45720" rIns="91440" bIns="45720" rtlCol="0"/>
          <a:lstStyle>
            <a:lvl1pPr algn="l">
              <a:defRPr sz="1200"/>
            </a:lvl1pPr>
          </a:lstStyle>
          <a:p>
            <a:r>
              <a:rPr lang="en-US" i="1" dirty="0" err="1" smtClean="0"/>
              <a:t>dt+UX</a:t>
            </a:r>
            <a:r>
              <a:rPr lang="en-US" i="1" dirty="0" smtClean="0"/>
              <a:t> </a:t>
            </a:r>
            <a:r>
              <a:rPr lang="en-US" i="1" dirty="0"/>
              <a:t>– </a:t>
            </a:r>
            <a:r>
              <a:rPr lang="en-US" i="1" dirty="0" smtClean="0"/>
              <a:t>Design Thinking for User </a:t>
            </a:r>
            <a:r>
              <a:rPr lang="en-US" i="1" dirty="0"/>
              <a:t>Experience Design, </a:t>
            </a:r>
            <a:r>
              <a:rPr lang="en-US" i="1" dirty="0" smtClean="0"/>
              <a:t>Prototyping &amp; Evaluation </a:t>
            </a:r>
            <a:r>
              <a:rPr lang="en-US" dirty="0" smtClean="0"/>
              <a:t>CS 147, Autumn 2015</a:t>
            </a:r>
            <a:endParaRPr lang="en-US" dirty="0"/>
          </a:p>
          <a:p>
            <a:r>
              <a:rPr lang="en-US" dirty="0"/>
              <a:t>Prof. James A. Landay</a:t>
            </a:r>
          </a:p>
          <a:p>
            <a:r>
              <a:rPr lang="en-US" dirty="0"/>
              <a:t>Stanford University</a:t>
            </a:r>
          </a:p>
        </p:txBody>
      </p:sp>
      <p:sp>
        <p:nvSpPr>
          <p:cNvPr id="8" name="Date Placeholder 2"/>
          <p:cNvSpPr>
            <a:spLocks noGrp="1"/>
          </p:cNvSpPr>
          <p:nvPr>
            <p:ph type="dt" sz="quarter" idx="1"/>
          </p:nvPr>
        </p:nvSpPr>
        <p:spPr>
          <a:xfrm>
            <a:off x="5240343" y="0"/>
            <a:ext cx="1433114" cy="457200"/>
          </a:xfrm>
          <a:prstGeom prst="rect">
            <a:avLst/>
          </a:prstGeom>
        </p:spPr>
        <p:txBody>
          <a:bodyPr vert="horz" lIns="91440" tIns="45720" rIns="91440" bIns="45720" rtlCol="0"/>
          <a:lstStyle>
            <a:lvl1pPr algn="r">
              <a:defRPr sz="1200"/>
            </a:lvl1pPr>
          </a:lstStyle>
          <a:p>
            <a:r>
              <a:rPr lang="en-US" dirty="0" smtClean="0"/>
              <a:t>10/6/2015</a:t>
            </a:r>
            <a:endParaRPr lang="en-US" dirty="0"/>
          </a:p>
        </p:txBody>
      </p:sp>
    </p:spTree>
    <p:extLst>
      <p:ext uri="{BB962C8B-B14F-4D97-AF65-F5344CB8AC3E}">
        <p14:creationId xmlns:p14="http://schemas.microsoft.com/office/powerpoint/2010/main" val="582138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079875"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algn="r" defTabSz="977900" eaLnBrk="0" hangingPunct="0">
              <a:defRPr sz="1000" i="1">
                <a:latin typeface="Times New Roman" pitchFamily="18" charset="0"/>
                <a:ea typeface="+mn-ea"/>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208088" y="720725"/>
            <a:ext cx="4738687" cy="3554413"/>
          </a:xfrm>
          <a:prstGeom prst="rect">
            <a:avLst/>
          </a:prstGeom>
          <a:noFill/>
          <a:ln w="12700">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58850" y="4516438"/>
            <a:ext cx="5283200" cy="4279900"/>
          </a:xfrm>
          <a:prstGeom prst="rect">
            <a:avLst/>
          </a:prstGeom>
          <a:noFill/>
          <a:ln w="9525">
            <a:noFill/>
            <a:miter lim="800000"/>
            <a:headEnd/>
            <a:tailEnd/>
          </a:ln>
          <a:effectLst/>
        </p:spPr>
        <p:txBody>
          <a:bodyPr vert="horz" wrap="square" lIns="96657" tIns="49148" rIns="96657" bIns="49148"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2054" name="Rectangle 6"/>
          <p:cNvSpPr>
            <a:spLocks noGrp="1" noChangeArrowheads="1"/>
          </p:cNvSpPr>
          <p:nvPr>
            <p:ph type="ftr" sz="quarter" idx="4"/>
          </p:nvPr>
        </p:nvSpPr>
        <p:spPr bwMode="auto">
          <a:xfrm>
            <a:off x="0"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079875"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A300C090-F137-A747-947F-59586F962920}" type="slidenum">
              <a:rPr lang="en-US"/>
              <a:pPr/>
              <a:t>‹#›</a:t>
            </a:fld>
            <a:endParaRPr lang="en-US"/>
          </a:p>
        </p:txBody>
      </p:sp>
    </p:spTree>
    <p:extLst>
      <p:ext uri="{BB962C8B-B14F-4D97-AF65-F5344CB8AC3E}">
        <p14:creationId xmlns:p14="http://schemas.microsoft.com/office/powerpoint/2010/main" val="2190980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1pPr>
    <a:lvl2pPr marL="742934" indent="-285744"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297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60016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35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5950" algn="l" defTabSz="914380" rtl="0" eaLnBrk="1" latinLnBrk="0" hangingPunct="1">
      <a:defRPr sz="1200" kern="1200">
        <a:solidFill>
          <a:schemeClr val="tx1"/>
        </a:solidFill>
        <a:latin typeface="+mn-lt"/>
        <a:ea typeface="+mn-ea"/>
        <a:cs typeface="+mn-cs"/>
      </a:defRPr>
    </a:lvl6pPr>
    <a:lvl7pPr marL="2743140" algn="l" defTabSz="914380" rtl="0" eaLnBrk="1" latinLnBrk="0" hangingPunct="1">
      <a:defRPr sz="1200" kern="1200">
        <a:solidFill>
          <a:schemeClr val="tx1"/>
        </a:solidFill>
        <a:latin typeface="+mn-lt"/>
        <a:ea typeface="+mn-ea"/>
        <a:cs typeface="+mn-cs"/>
      </a:defRPr>
    </a:lvl7pPr>
    <a:lvl8pPr marL="3200329" algn="l" defTabSz="914380" rtl="0" eaLnBrk="1" latinLnBrk="0" hangingPunct="1">
      <a:defRPr sz="1200" kern="1200">
        <a:solidFill>
          <a:schemeClr val="tx1"/>
        </a:solidFill>
        <a:latin typeface="+mn-lt"/>
        <a:ea typeface="+mn-ea"/>
        <a:cs typeface="+mn-cs"/>
      </a:defRPr>
    </a:lvl8pPr>
    <a:lvl9pPr marL="3657520" algn="l" defTabSz="9143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en.wikipedia.org/wiki/Skeuomorph#cite_note-:0-1"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a:t>
            </a:fld>
            <a:endParaRPr lang="en-US" sz="1000"/>
          </a:p>
        </p:txBody>
      </p:sp>
      <p:sp>
        <p:nvSpPr>
          <p:cNvPr id="57347" name="Rectangle 2"/>
          <p:cNvSpPr>
            <a:spLocks noGrp="1" noRot="1" noChangeAspect="1" noChangeArrowheads="1" noTextEdit="1"/>
          </p:cNvSpPr>
          <p:nvPr>
            <p:ph type="sldImg"/>
          </p:nvPr>
        </p:nvSpPr>
        <p:spPr>
          <a:xfrm>
            <a:off x="1230313" y="719138"/>
            <a:ext cx="4741862"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smtClean="0">
                <a:latin typeface="Times New Roman" charset="0"/>
              </a:rPr>
              <a:t>51 minutes</a:t>
            </a:r>
            <a:r>
              <a:rPr lang="en-US" baseline="0" dirty="0" smtClean="0">
                <a:latin typeface="Times New Roman" charset="0"/>
              </a:rPr>
              <a:t> until the team break (at 12:20)</a:t>
            </a:r>
          </a:p>
          <a:p>
            <a:r>
              <a:rPr lang="en-US" baseline="0" dirty="0" smtClean="0">
                <a:latin typeface="Times New Roman" charset="0"/>
              </a:rPr>
              <a:t>Finished at 1:16 (4 minutes early)</a:t>
            </a:r>
          </a:p>
          <a:p>
            <a:endParaRPr lang="en-US" baseline="0" dirty="0" smtClean="0">
              <a:latin typeface="Times New Roman" charset="0"/>
            </a:endParaRPr>
          </a:p>
          <a:p>
            <a:r>
              <a:rPr lang="en-US" baseline="0" dirty="0" smtClean="0">
                <a:latin typeface="Times New Roman" charset="0"/>
              </a:rPr>
              <a:t>Perfect on time. Maybe MORE info on how to create experience prototypes (example).</a:t>
            </a:r>
          </a:p>
          <a:p>
            <a:r>
              <a:rPr lang="en-US" baseline="0" dirty="0" smtClean="0">
                <a:latin typeface="Times New Roman" charset="0"/>
              </a:rPr>
              <a:t>Also move some of the Experience Prototype content to the previous lecture on Ideation so that is has been seen before that assignment is </a:t>
            </a:r>
            <a:r>
              <a:rPr lang="en-US" baseline="0" smtClean="0">
                <a:latin typeface="Times New Roman" charset="0"/>
              </a:rPr>
              <a:t>given out.</a:t>
            </a:r>
            <a:endParaRPr lang="en-US" dirty="0">
              <a:latin typeface="Times New Roman" charset="0"/>
            </a:endParaRPr>
          </a:p>
        </p:txBody>
      </p:sp>
    </p:spTree>
    <p:extLst>
      <p:ext uri="{BB962C8B-B14F-4D97-AF65-F5344CB8AC3E}">
        <p14:creationId xmlns:p14="http://schemas.microsoft.com/office/powerpoint/2010/main" val="136269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10</a:t>
            </a:fld>
            <a:endParaRPr lang="en-US" sz="1000"/>
          </a:p>
        </p:txBody>
      </p:sp>
      <p:sp>
        <p:nvSpPr>
          <p:cNvPr id="57347" name="Rectangle 2"/>
          <p:cNvSpPr>
            <a:spLocks noGrp="1" noRot="1" noChangeAspect="1" noChangeArrowheads="1" noTextEdit="1"/>
          </p:cNvSpPr>
          <p:nvPr>
            <p:ph type="sldImg"/>
          </p:nvPr>
        </p:nvSpPr>
        <p:spPr>
          <a:xfrm>
            <a:off x="1230313" y="719138"/>
            <a:ext cx="4741862"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smtClean="0">
                <a:latin typeface="Times New Roman" charset="0"/>
              </a:rPr>
              <a:t>45 minutes</a:t>
            </a:r>
            <a:endParaRPr lang="en-US" dirty="0">
              <a:latin typeface="Times New Roman" charset="0"/>
            </a:endParaRPr>
          </a:p>
        </p:txBody>
      </p:sp>
    </p:spTree>
    <p:extLst>
      <p:ext uri="{BB962C8B-B14F-4D97-AF65-F5344CB8AC3E}">
        <p14:creationId xmlns:p14="http://schemas.microsoft.com/office/powerpoint/2010/main" val="106510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000"/>
              <a:pPr/>
              <a:t>11</a:t>
            </a:fld>
            <a:endParaRPr lang="en-US" sz="1000"/>
          </a:p>
        </p:txBody>
      </p:sp>
      <p:sp>
        <p:nvSpPr>
          <p:cNvPr id="62467" name="Rectangle 2"/>
          <p:cNvSpPr>
            <a:spLocks noGrp="1" noRot="1" noChangeAspect="1" noChangeArrowheads="1" noTextEdit="1"/>
          </p:cNvSpPr>
          <p:nvPr>
            <p:ph type="sldImg"/>
          </p:nvPr>
        </p:nvSpPr>
        <p:spPr>
          <a:xfrm>
            <a:off x="1208088" y="720725"/>
            <a:ext cx="4738687" cy="3554413"/>
          </a:xfrm>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4563">
              <a:spcBef>
                <a:spcPct val="0"/>
              </a:spcBef>
            </a:pPr>
            <a:endParaRPr kumimoji="0" lang="en-US" sz="2500">
              <a:latin typeface="Times New Roman" charset="0"/>
            </a:endParaRPr>
          </a:p>
        </p:txBody>
      </p:sp>
    </p:spTree>
    <p:extLst>
      <p:ext uri="{BB962C8B-B14F-4D97-AF65-F5344CB8AC3E}">
        <p14:creationId xmlns:p14="http://schemas.microsoft.com/office/powerpoint/2010/main" val="195913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12</a:t>
            </a:fld>
            <a:endParaRPr lang="en-US" sz="1000"/>
          </a:p>
        </p:txBody>
      </p:sp>
      <p:sp>
        <p:nvSpPr>
          <p:cNvPr id="44034" name="Rectangle 2"/>
          <p:cNvSpPr>
            <a:spLocks noGrp="1" noRot="1" noChangeAspect="1" noChangeArrowheads="1" noTextEdit="1"/>
          </p:cNvSpPr>
          <p:nvPr>
            <p:ph type="sldImg"/>
          </p:nvPr>
        </p:nvSpPr>
        <p:spPr>
          <a:xfrm>
            <a:off x="1223963" y="714375"/>
            <a:ext cx="475456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94840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13</a:t>
            </a:fld>
            <a:endParaRPr lang="en-US" sz="1000"/>
          </a:p>
        </p:txBody>
      </p:sp>
      <p:sp>
        <p:nvSpPr>
          <p:cNvPr id="44034" name="Rectangle 2"/>
          <p:cNvSpPr>
            <a:spLocks noGrp="1" noRot="1" noChangeAspect="1" noChangeArrowheads="1" noTextEdit="1"/>
          </p:cNvSpPr>
          <p:nvPr>
            <p:ph type="sldImg"/>
          </p:nvPr>
        </p:nvSpPr>
        <p:spPr>
          <a:xfrm>
            <a:off x="1223963" y="714375"/>
            <a:ext cx="475456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smtClean="0">
                <a:latin typeface="Arial" pitchFamily="34" charset="0"/>
                <a:ea typeface="ＭＳ Ｐゴシック" pitchFamily="34" charset="-128"/>
              </a:rPr>
              <a:t>Expand design space: </a:t>
            </a:r>
          </a:p>
          <a:p>
            <a:pPr eaLnBrk="1" hangingPunct="1"/>
            <a:r>
              <a:rPr lang="en-US" dirty="0" smtClean="0">
                <a:latin typeface="Arial" pitchFamily="34" charset="0"/>
                <a:ea typeface="ＭＳ Ｐゴシック" pitchFamily="34" charset="-128"/>
              </a:rPr>
              <a:t>	brainstorming,</a:t>
            </a:r>
            <a:r>
              <a:rPr lang="en-US" baseline="0" dirty="0" smtClean="0">
                <a:latin typeface="Arial" pitchFamily="34" charset="0"/>
                <a:ea typeface="ＭＳ Ｐゴシック" pitchFamily="34" charset="-128"/>
              </a:rPr>
              <a:t> sketching, storyboarding, prototyping</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929041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14</a:t>
            </a:fld>
            <a:endParaRPr lang="en-US" sz="1000"/>
          </a:p>
        </p:txBody>
      </p:sp>
      <p:sp>
        <p:nvSpPr>
          <p:cNvPr id="94211" name="Rectangle 2"/>
          <p:cNvSpPr>
            <a:spLocks noGrp="1" noRot="1" noChangeAspect="1" noChangeArrowheads="1" noTextEdit="1"/>
          </p:cNvSpPr>
          <p:nvPr>
            <p:ph type="sldImg"/>
          </p:nvPr>
        </p:nvSpPr>
        <p:spPr>
          <a:xfrm>
            <a:off x="1208088" y="720725"/>
            <a:ext cx="4738687"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836762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group in the ceramics class described in the Buxton reading produced the highest quality pots?
https://www.polleverywhere.com/multiple_choice_polls/gDPJfIClD6BWh52</a:t>
            </a:r>
          </a:p>
        </p:txBody>
      </p:sp>
      <p:sp>
        <p:nvSpPr>
          <p:cNvPr id="4" name="Slide Number Placeholder 3"/>
          <p:cNvSpPr>
            <a:spLocks noGrp="1"/>
          </p:cNvSpPr>
          <p:nvPr>
            <p:ph type="sldNum" sz="quarter" idx="10"/>
          </p:nvPr>
        </p:nvSpPr>
        <p:spPr/>
        <p:txBody>
          <a:bodyPr/>
          <a:lstStyle/>
          <a:p>
            <a:fld id="{1C4BCB7D-BF4E-1446-AA25-7CBBEE977063}" type="slidenum">
              <a:rPr lang="en-US" smtClean="0"/>
              <a:t>15</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654390E-ECD3-43BC-9B35-04CC08F244D7}" type="slidenum">
              <a:rPr lang="en-US" smtClean="0"/>
              <a:pPr/>
              <a:t>16</a:t>
            </a:fld>
            <a:endParaRPr lang="en-US" smtClean="0"/>
          </a:p>
        </p:txBody>
      </p:sp>
      <p:sp>
        <p:nvSpPr>
          <p:cNvPr id="67587" name="Rectangle 2"/>
          <p:cNvSpPr>
            <a:spLocks noGrp="1" noRot="1" noChangeAspect="1" noChangeArrowheads="1" noTextEdit="1"/>
          </p:cNvSpPr>
          <p:nvPr>
            <p:ph type="sldImg"/>
          </p:nvPr>
        </p:nvSpPr>
        <p:spPr>
          <a:xfrm>
            <a:off x="1208088" y="720725"/>
            <a:ext cx="4738687" cy="3554413"/>
          </a:xfrm>
          <a:ln/>
        </p:spPr>
      </p:sp>
      <p:sp>
        <p:nvSpPr>
          <p:cNvPr id="67588" name="Rectangle 3"/>
          <p:cNvSpPr>
            <a:spLocks noGrp="1" noChangeArrowheads="1"/>
          </p:cNvSpPr>
          <p:nvPr>
            <p:ph type="body" idx="1"/>
          </p:nvPr>
        </p:nvSpPr>
        <p:spPr>
          <a:noFill/>
          <a:ln/>
        </p:spPr>
        <p:txBody>
          <a:bodyPr/>
          <a:lstStyle/>
          <a:p>
            <a:pPr marL="0" marR="0" indent="0" algn="l" defTabSz="945947" rtl="0" eaLnBrk="0" fontAlgn="base" latinLnBrk="0" hangingPunct="0">
              <a:lnSpc>
                <a:spcPct val="100000"/>
              </a:lnSpc>
              <a:spcBef>
                <a:spcPct val="30000"/>
              </a:spcBef>
              <a:spcAft>
                <a:spcPct val="0"/>
              </a:spcAft>
              <a:buClrTx/>
              <a:buSzTx/>
              <a:buFontTx/>
              <a:buNone/>
              <a:tabLst/>
              <a:defRPr/>
            </a:pPr>
            <a:r>
              <a:rPr lang="en-US" b="1" dirty="0" smtClean="0"/>
              <a:t>Design and Innovation comes from sweat</a:t>
            </a:r>
            <a:r>
              <a:rPr lang="en-US" dirty="0" smtClean="0"/>
              <a:t>. From </a:t>
            </a:r>
            <a:r>
              <a:rPr lang="en-US" b="1" dirty="0" smtClean="0"/>
              <a:t>trying many</a:t>
            </a:r>
            <a:r>
              <a:rPr lang="en-US" b="1" baseline="0" dirty="0" smtClean="0"/>
              <a:t> ideas</a:t>
            </a:r>
            <a:r>
              <a:rPr lang="en-US" baseline="0" dirty="0" smtClean="0"/>
              <a:t>. </a:t>
            </a:r>
            <a:r>
              <a:rPr lang="en-US" b="1" baseline="0" dirty="0" smtClean="0"/>
              <a:t>Sketching</a:t>
            </a:r>
            <a:r>
              <a:rPr lang="en-US" baseline="0" dirty="0" smtClean="0"/>
              <a:t> them. </a:t>
            </a:r>
            <a:r>
              <a:rPr lang="en-US" b="1" baseline="0" dirty="0" smtClean="0"/>
              <a:t>Building</a:t>
            </a:r>
            <a:r>
              <a:rPr lang="en-US" baseline="0" dirty="0" smtClean="0"/>
              <a:t> prototypes. </a:t>
            </a:r>
            <a:endParaRPr lang="en-US" dirty="0" smtClean="0"/>
          </a:p>
          <a:p>
            <a:pPr defTabSz="945947">
              <a:defRPr/>
            </a:pPr>
            <a:endParaRPr lang="en-US" dirty="0" smtClean="0"/>
          </a:p>
        </p:txBody>
      </p:sp>
    </p:spTree>
    <p:extLst>
      <p:ext uri="{BB962C8B-B14F-4D97-AF65-F5344CB8AC3E}">
        <p14:creationId xmlns:p14="http://schemas.microsoft.com/office/powerpoint/2010/main" val="74755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r>
              <a:rPr lang="en-US" dirty="0" smtClean="0"/>
              <a:t>Trying</a:t>
            </a:r>
            <a:r>
              <a:rPr lang="en-US" baseline="0" dirty="0" smtClean="0"/>
              <a:t> literally </a:t>
            </a:r>
            <a:r>
              <a:rPr lang="en-US" b="1" baseline="0" dirty="0" smtClean="0"/>
              <a:t>dozens and dozens of ideas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17</a:t>
            </a:fld>
            <a:endParaRPr lang="en-US"/>
          </a:p>
        </p:txBody>
      </p:sp>
    </p:spTree>
    <p:extLst>
      <p:ext uri="{BB962C8B-B14F-4D97-AF65-F5344CB8AC3E}">
        <p14:creationId xmlns:p14="http://schemas.microsoft.com/office/powerpoint/2010/main" val="1311111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baseline="0" dirty="0" smtClean="0"/>
              <a:t>Trying them out </a:t>
            </a:r>
            <a:r>
              <a:rPr lang="en-US" b="1" baseline="0" dirty="0" smtClean="0"/>
              <a:t>with people and observing </a:t>
            </a:r>
            <a:r>
              <a:rPr lang="en-US" baseline="0" dirty="0" smtClean="0"/>
              <a:t>what occurs.  </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18</a:t>
            </a:fld>
            <a:endParaRPr lang="en-US"/>
          </a:p>
        </p:txBody>
      </p:sp>
    </p:spTree>
    <p:extLst>
      <p:ext uri="{BB962C8B-B14F-4D97-AF65-F5344CB8AC3E}">
        <p14:creationId xmlns:p14="http://schemas.microsoft.com/office/powerpoint/2010/main" val="529329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baseline="0" dirty="0" smtClean="0"/>
              <a:t>Until you find </a:t>
            </a:r>
            <a:r>
              <a:rPr lang="en-US" b="1" baseline="0" dirty="0" smtClean="0"/>
              <a:t>ideas/products/services that evoke an emotional response </a:t>
            </a:r>
            <a:r>
              <a:rPr lang="en-US" baseline="0" dirty="0" smtClean="0"/>
              <a:t>with your customers.  Ideas that </a:t>
            </a:r>
            <a:r>
              <a:rPr lang="en-US" b="1" baseline="0" dirty="0" smtClean="0"/>
              <a:t>give new experiences that people value</a:t>
            </a:r>
            <a:r>
              <a:rPr lang="en-US" baseline="0" dirty="0" smtClean="0"/>
              <a:t>.  The differences of opinion are on </a:t>
            </a:r>
            <a:r>
              <a:rPr lang="en-US" b="1" baseline="0" dirty="0" smtClean="0"/>
              <a:t>how you might get to this point</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19</a:t>
            </a:fld>
            <a:endParaRPr lang="en-US"/>
          </a:p>
        </p:txBody>
      </p:sp>
    </p:spTree>
    <p:extLst>
      <p:ext uri="{BB962C8B-B14F-4D97-AF65-F5344CB8AC3E}">
        <p14:creationId xmlns:p14="http://schemas.microsoft.com/office/powerpoint/2010/main" val="155836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3909" eaLnBrk="0" hangingPunct="0">
              <a:defRPr sz="2400">
                <a:solidFill>
                  <a:schemeClr val="tx1"/>
                </a:solidFill>
                <a:latin typeface="Times New Roman" charset="0"/>
                <a:ea typeface="ＭＳ Ｐゴシック" charset="0"/>
              </a:defRPr>
            </a:lvl1pPr>
            <a:lvl2pPr marL="733960" indent="-282292" defTabSz="973909" eaLnBrk="0" hangingPunct="0">
              <a:defRPr sz="2400">
                <a:solidFill>
                  <a:schemeClr val="tx1"/>
                </a:solidFill>
                <a:latin typeface="Times New Roman" charset="0"/>
                <a:ea typeface="ＭＳ Ｐゴシック" charset="0"/>
              </a:defRPr>
            </a:lvl2pPr>
            <a:lvl3pPr marL="1129170" indent="-225834" defTabSz="973909" eaLnBrk="0" hangingPunct="0">
              <a:defRPr sz="2400">
                <a:solidFill>
                  <a:schemeClr val="tx1"/>
                </a:solidFill>
                <a:latin typeface="Times New Roman" charset="0"/>
                <a:ea typeface="ＭＳ Ｐゴシック" charset="0"/>
              </a:defRPr>
            </a:lvl3pPr>
            <a:lvl4pPr marL="1580838" indent="-225834" defTabSz="973909" eaLnBrk="0" hangingPunct="0">
              <a:defRPr sz="2400">
                <a:solidFill>
                  <a:schemeClr val="tx1"/>
                </a:solidFill>
                <a:latin typeface="Times New Roman" charset="0"/>
                <a:ea typeface="ＭＳ Ｐゴシック" charset="0"/>
              </a:defRPr>
            </a:lvl4pPr>
            <a:lvl5pPr marL="2032505" indent="-225834" defTabSz="973909" eaLnBrk="0" hangingPunct="0">
              <a:defRPr sz="2400">
                <a:solidFill>
                  <a:schemeClr val="tx1"/>
                </a:solidFill>
                <a:latin typeface="Times New Roman" charset="0"/>
                <a:ea typeface="ＭＳ Ｐゴシック" charset="0"/>
              </a:defRPr>
            </a:lvl5pPr>
            <a:lvl6pPr marL="2484173" indent="-225834" defTabSz="973909"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3909"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3909"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3909" eaLnBrk="0" fontAlgn="base" hangingPunct="0">
              <a:spcBef>
                <a:spcPct val="0"/>
              </a:spcBef>
              <a:spcAft>
                <a:spcPct val="0"/>
              </a:spcAft>
              <a:defRPr sz="2400">
                <a:solidFill>
                  <a:schemeClr val="tx1"/>
                </a:solidFill>
                <a:latin typeface="Times New Roman" charset="0"/>
                <a:ea typeface="ＭＳ Ｐゴシック" charset="0"/>
              </a:defRPr>
            </a:lvl9pPr>
          </a:lstStyle>
          <a:p>
            <a:fld id="{CDDEAB95-A661-754B-8636-3734D3ACD8F2}" type="slidenum">
              <a:rPr lang="en-US" sz="1100"/>
              <a:pPr/>
              <a:t>2</a:t>
            </a:fld>
            <a:endParaRPr lang="en-US" sz="11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59495" y="4518658"/>
            <a:ext cx="5281910" cy="4279591"/>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Samsung </a:t>
            </a:r>
            <a:r>
              <a:rPr lang="en-US" smtClean="0">
                <a:latin typeface="Times New Roman" charset="0"/>
              </a:rPr>
              <a:t>Smart Fridge (THINQ UI)</a:t>
            </a:r>
            <a:endParaRPr lang="en-US">
              <a:latin typeface="Times New Roman" charset="0"/>
            </a:endParaRPr>
          </a:p>
        </p:txBody>
      </p:sp>
    </p:spTree>
    <p:extLst>
      <p:ext uri="{BB962C8B-B14F-4D97-AF65-F5344CB8AC3E}">
        <p14:creationId xmlns:p14="http://schemas.microsoft.com/office/powerpoint/2010/main" val="2107909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1D4D3AC-38BD-DA46-B9F4-440617A482C8}" type="slidenum">
              <a:rPr lang="en-US" sz="1000"/>
              <a:pPr/>
              <a:t>20</a:t>
            </a:fld>
            <a:endParaRPr lang="en-US" sz="1000"/>
          </a:p>
        </p:txBody>
      </p:sp>
      <p:sp>
        <p:nvSpPr>
          <p:cNvPr id="75779" name="Rectangle 2"/>
          <p:cNvSpPr>
            <a:spLocks noGrp="1" noRot="1" noChangeAspect="1" noChangeArrowheads="1" noTextEdit="1"/>
          </p:cNvSpPr>
          <p:nvPr>
            <p:ph type="sldImg"/>
          </p:nvPr>
        </p:nvSpPr>
        <p:spPr>
          <a:xfrm>
            <a:off x="1208088" y="720725"/>
            <a:ext cx="4738687" cy="3554413"/>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Because investment is low in the early stages, this is the one time in the product pipeline</a:t>
            </a:r>
            <a:r>
              <a:rPr lang="en-US" baseline="0" dirty="0" smtClean="0">
                <a:latin typeface="Times New Roman" charset="0"/>
              </a:rPr>
              <a:t> when one can afford to play, explore, learn, and really try and gain a deep understanding of the undertaking.</a:t>
            </a:r>
          </a:p>
          <a:p>
            <a:r>
              <a:rPr lang="en-US" baseline="0" dirty="0" smtClean="0">
                <a:latin typeface="Times New Roman" charset="0"/>
              </a:rPr>
              <a:t/>
            </a:r>
            <a:br>
              <a:rPr lang="en-US" baseline="0" dirty="0" smtClean="0">
                <a:latin typeface="Times New Roman" charset="0"/>
              </a:rPr>
            </a:br>
            <a:r>
              <a:rPr lang="en-US" baseline="0" dirty="0" smtClean="0">
                <a:latin typeface="Times New Roman" charset="0"/>
              </a:rPr>
              <a:t>This is where YOUR TEAM WILL be for most of this quarter!!!!</a:t>
            </a:r>
            <a:endParaRPr lang="en-US" dirty="0">
              <a:latin typeface="Times New Roman" charset="0"/>
            </a:endParaRPr>
          </a:p>
        </p:txBody>
      </p:sp>
    </p:spTree>
    <p:extLst>
      <p:ext uri="{BB962C8B-B14F-4D97-AF65-F5344CB8AC3E}">
        <p14:creationId xmlns:p14="http://schemas.microsoft.com/office/powerpoint/2010/main" val="70021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21</a:t>
            </a:fld>
            <a:endParaRPr lang="en-US" sz="1000"/>
          </a:p>
        </p:txBody>
      </p:sp>
      <p:sp>
        <p:nvSpPr>
          <p:cNvPr id="76803" name="Rectangle 2"/>
          <p:cNvSpPr>
            <a:spLocks noGrp="1" noRot="1" noChangeAspect="1" noChangeArrowheads="1" noTextEdit="1"/>
          </p:cNvSpPr>
          <p:nvPr>
            <p:ph type="sldImg"/>
          </p:nvPr>
        </p:nvSpPr>
        <p:spPr>
          <a:xfrm>
            <a:off x="1208088" y="720725"/>
            <a:ext cx="4738687"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This is a </a:t>
            </a:r>
            <a:r>
              <a:rPr lang="en-US" b="1" dirty="0" smtClean="0">
                <a:latin typeface="Times New Roman" charset="0"/>
              </a:rPr>
              <a:t>continuum</a:t>
            </a:r>
            <a:r>
              <a:rPr lang="en-US" dirty="0" smtClean="0">
                <a:latin typeface="Times New Roman" charset="0"/>
              </a:rPr>
              <a:t>,</a:t>
            </a:r>
            <a:r>
              <a:rPr lang="en-US" baseline="0" dirty="0" smtClean="0">
                <a:latin typeface="Times New Roman" charset="0"/>
              </a:rPr>
              <a:t> not an either/or proposition</a:t>
            </a:r>
          </a:p>
          <a:p>
            <a:r>
              <a:rPr lang="en-US" baseline="0" dirty="0" smtClean="0">
                <a:latin typeface="Times New Roman" charset="0"/>
              </a:rPr>
              <a:t>The </a:t>
            </a:r>
            <a:r>
              <a:rPr lang="en-US" b="1" baseline="0" dirty="0" smtClean="0">
                <a:latin typeface="Times New Roman" charset="0"/>
              </a:rPr>
              <a:t>difference</a:t>
            </a:r>
            <a:r>
              <a:rPr lang="en-US" baseline="0" dirty="0" smtClean="0">
                <a:latin typeface="Times New Roman" charset="0"/>
              </a:rPr>
              <a:t> between the two is as much a contrast of </a:t>
            </a:r>
            <a:r>
              <a:rPr lang="en-US" b="1" baseline="0" dirty="0" smtClean="0">
                <a:latin typeface="Times New Roman" charset="0"/>
              </a:rPr>
              <a:t>purpose</a:t>
            </a:r>
            <a:r>
              <a:rPr lang="en-US" baseline="0" dirty="0" smtClean="0">
                <a:latin typeface="Times New Roman" charset="0"/>
              </a:rPr>
              <a:t>, or intent, as it is a contrast in form</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C95A9A7-8217-E940-A675-17CA1AFD8371}" type="slidenum">
              <a:rPr lang="en-US" sz="1000"/>
              <a:pPr/>
              <a:t>22</a:t>
            </a:fld>
            <a:endParaRPr lang="en-US" sz="1000"/>
          </a:p>
        </p:txBody>
      </p:sp>
      <p:sp>
        <p:nvSpPr>
          <p:cNvPr id="72707" name="Rectangle 2"/>
          <p:cNvSpPr>
            <a:spLocks noGrp="1" noRot="1" noChangeAspect="1" noChangeArrowheads="1" noTextEdit="1"/>
          </p:cNvSpPr>
          <p:nvPr>
            <p:ph type="sldImg"/>
          </p:nvPr>
        </p:nvSpPr>
        <p:spPr>
          <a:xfrm>
            <a:off x="1208088" y="720725"/>
            <a:ext cx="4738687" cy="3554413"/>
          </a:xfrm>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12564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208088" y="720725"/>
            <a:ext cx="4738687" cy="3554413"/>
          </a:xfrm>
          <a:ln/>
        </p:spPr>
      </p:sp>
      <p:sp>
        <p:nvSpPr>
          <p:cNvPr id="7373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Ambiguity in sketches is VERY important</a:t>
            </a:r>
            <a:endParaRPr lang="en-US" dirty="0">
              <a:latin typeface="Times New Roman"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6A73BB84-B365-F44D-9D1F-37F370C744C8}" type="slidenum">
              <a:rPr lang="en-US" sz="1000"/>
              <a:pPr/>
              <a:t>23</a:t>
            </a:fld>
            <a:endParaRPr lang="en-US" sz="1000"/>
          </a:p>
        </p:txBody>
      </p:sp>
    </p:spTree>
    <p:extLst>
      <p:ext uri="{BB962C8B-B14F-4D97-AF65-F5344CB8AC3E}">
        <p14:creationId xmlns:p14="http://schemas.microsoft.com/office/powerpoint/2010/main" val="229463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08088" y="720725"/>
            <a:ext cx="4738687" cy="3554413"/>
          </a:xfrm>
          <a:ln/>
        </p:spPr>
      </p:sp>
      <p:sp>
        <p:nvSpPr>
          <p:cNvPr id="7885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Choice</a:t>
            </a:r>
            <a:r>
              <a:rPr lang="en-US" baseline="0" dirty="0" smtClean="0">
                <a:latin typeface="Times New Roman" charset="0"/>
              </a:rPr>
              <a:t> where there are two key places for creativity:</a:t>
            </a:r>
          </a:p>
          <a:p>
            <a:pPr marL="228600" indent="-228600">
              <a:buAutoNum type="arabicPeriod"/>
            </a:pPr>
            <a:r>
              <a:rPr lang="en-US" baseline="0" dirty="0" smtClean="0">
                <a:latin typeface="Times New Roman" charset="0"/>
              </a:rPr>
              <a:t>the creativity that you bring to </a:t>
            </a:r>
            <a:r>
              <a:rPr lang="en-US" b="1" baseline="0" dirty="0" smtClean="0">
                <a:latin typeface="Times New Roman" charset="0"/>
              </a:rPr>
              <a:t>enumerating meaningfully distinct options </a:t>
            </a:r>
            <a:r>
              <a:rPr lang="en-US" baseline="0" dirty="0" smtClean="0">
                <a:latin typeface="Times New Roman" charset="0"/>
              </a:rPr>
              <a:t>from which to choose</a:t>
            </a:r>
          </a:p>
          <a:p>
            <a:pPr marL="228600" indent="-228600">
              <a:buAutoNum type="arabicPeriod"/>
            </a:pPr>
            <a:r>
              <a:rPr lang="en-US" baseline="0" dirty="0" smtClean="0">
                <a:latin typeface="Times New Roman" charset="0"/>
              </a:rPr>
              <a:t>the creativity that you bring to </a:t>
            </a:r>
            <a:r>
              <a:rPr lang="en-US" b="1" baseline="0" dirty="0" smtClean="0">
                <a:latin typeface="Times New Roman" charset="0"/>
              </a:rPr>
              <a:t>defining the criteria</a:t>
            </a:r>
            <a:r>
              <a:rPr lang="en-US" baseline="0" dirty="0" smtClean="0">
                <a:latin typeface="Times New Roman" charset="0"/>
              </a:rPr>
              <a:t>, or heuristics, according to which you make your choices</a:t>
            </a:r>
          </a:p>
          <a:p>
            <a:pPr marL="0" indent="0">
              <a:buNone/>
            </a:pPr>
            <a:endParaRPr lang="en-US" baseline="0" dirty="0" smtClean="0">
              <a:latin typeface="Times New Roman" charset="0"/>
            </a:endParaRPr>
          </a:p>
          <a:p>
            <a:pPr marL="0" indent="0">
              <a:buNone/>
            </a:pPr>
            <a:r>
              <a:rPr lang="en-US" baseline="0" dirty="0" smtClean="0">
                <a:latin typeface="Times New Roman" charset="0"/>
              </a:rPr>
              <a:t>Design is both </a:t>
            </a:r>
            <a:r>
              <a:rPr lang="en-US" b="1" baseline="0" dirty="0" smtClean="0">
                <a:latin typeface="Times New Roman" charset="0"/>
              </a:rPr>
              <a:t>GENERATIVE</a:t>
            </a:r>
            <a:r>
              <a:rPr lang="en-US" baseline="0" dirty="0" smtClean="0">
                <a:latin typeface="Times New Roman" charset="0"/>
              </a:rPr>
              <a:t> and </a:t>
            </a:r>
            <a:r>
              <a:rPr lang="en-US" b="1" baseline="0" dirty="0" smtClean="0">
                <a:latin typeface="Times New Roman" charset="0"/>
              </a:rPr>
              <a:t>REDUCTIVE</a:t>
            </a:r>
            <a:endParaRPr lang="en-US" b="1" dirty="0">
              <a:latin typeface="Times New Roman"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A1AE62-87F0-7D41-809E-1545145B566E}" type="slidenum">
              <a:rPr lang="en-US" sz="1000"/>
              <a:pPr/>
              <a:t>24</a:t>
            </a:fld>
            <a:endParaRPr lang="en-US" sz="1000"/>
          </a:p>
        </p:txBody>
      </p:sp>
    </p:spTree>
    <p:extLst>
      <p:ext uri="{BB962C8B-B14F-4D97-AF65-F5344CB8AC3E}">
        <p14:creationId xmlns:p14="http://schemas.microsoft.com/office/powerpoint/2010/main" val="1860301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25</a:t>
            </a:fld>
            <a:endParaRPr lang="en-US" sz="1000"/>
          </a:p>
        </p:txBody>
      </p:sp>
      <p:sp>
        <p:nvSpPr>
          <p:cNvPr id="80899" name="Rectangle 2"/>
          <p:cNvSpPr>
            <a:spLocks noGrp="1" noRot="1" noChangeAspect="1" noChangeArrowheads="1" noTextEdit="1"/>
          </p:cNvSpPr>
          <p:nvPr>
            <p:ph type="sldImg"/>
          </p:nvPr>
        </p:nvSpPr>
        <p:spPr>
          <a:xfrm>
            <a:off x="1208088" y="720725"/>
            <a:ext cx="4738687"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Design is NOT a straight path</a:t>
            </a:r>
          </a:p>
          <a:p>
            <a:r>
              <a:rPr lang="en-US" dirty="0" smtClean="0">
                <a:latin typeface="Times New Roman" charset="0"/>
              </a:rPr>
              <a:t>We must generate and discard much more than we keep</a:t>
            </a:r>
          </a:p>
          <a:p>
            <a:r>
              <a:rPr lang="en-US" dirty="0" smtClean="0">
                <a:latin typeface="Times New Roman" charset="0"/>
              </a:rPr>
              <a:t>All of these representations of the design process converge. </a:t>
            </a:r>
          </a:p>
          <a:p>
            <a:r>
              <a:rPr lang="en-US" dirty="0" smtClean="0">
                <a:latin typeface="Times New Roman" charset="0"/>
              </a:rPr>
              <a:t>Some of the ideas thrown out may</a:t>
            </a:r>
            <a:r>
              <a:rPr lang="en-US" baseline="0" dirty="0" smtClean="0">
                <a:latin typeface="Times New Roman" charset="0"/>
              </a:rPr>
              <a:t> be </a:t>
            </a:r>
            <a:r>
              <a:rPr lang="en-US" baseline="0" dirty="0" err="1" smtClean="0">
                <a:latin typeface="Times New Roman" charset="0"/>
              </a:rPr>
              <a:t>your’s</a:t>
            </a:r>
            <a:r>
              <a:rPr lang="en-US" baseline="0" dirty="0" smtClean="0">
                <a:latin typeface="Times New Roman" charset="0"/>
              </a:rPr>
              <a:t>! – you need to learn to embrace this [ADVANCE]</a:t>
            </a:r>
            <a:endParaRPr lang="en-US" dirty="0">
              <a:latin typeface="Times New Roman" charset="0"/>
            </a:endParaRPr>
          </a:p>
        </p:txBody>
      </p:sp>
    </p:spTree>
    <p:extLst>
      <p:ext uri="{BB962C8B-B14F-4D97-AF65-F5344CB8AC3E}">
        <p14:creationId xmlns:p14="http://schemas.microsoft.com/office/powerpoint/2010/main" val="872944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26</a:t>
            </a:fld>
            <a:endParaRPr lang="en-US" sz="1000"/>
          </a:p>
        </p:txBody>
      </p:sp>
      <p:sp>
        <p:nvSpPr>
          <p:cNvPr id="80899" name="Rectangle 2"/>
          <p:cNvSpPr>
            <a:spLocks noGrp="1" noRot="1" noChangeAspect="1" noChangeArrowheads="1" noTextEdit="1"/>
          </p:cNvSpPr>
          <p:nvPr>
            <p:ph type="sldImg"/>
          </p:nvPr>
        </p:nvSpPr>
        <p:spPr>
          <a:xfrm>
            <a:off x="1208088" y="720725"/>
            <a:ext cx="4738687"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bringing </a:t>
            </a:r>
            <a:r>
              <a:rPr lang="en-US" b="1" dirty="0" smtClean="0">
                <a:latin typeface="Times New Roman" charset="0"/>
              </a:rPr>
              <a:t>“design rational</a:t>
            </a:r>
            <a:r>
              <a:rPr lang="en-US" dirty="0" smtClean="0">
                <a:latin typeface="Times New Roman" charset="0"/>
              </a:rPr>
              <a:t>e” or reasoning for decisions is the key to making this work well</a:t>
            </a:r>
          </a:p>
          <a:p>
            <a:r>
              <a:rPr lang="en-US" dirty="0" smtClean="0">
                <a:latin typeface="Times New Roman" charset="0"/>
              </a:rPr>
              <a:t>diverse</a:t>
            </a:r>
            <a:r>
              <a:rPr lang="en-US" baseline="0" dirty="0" smtClean="0">
                <a:latin typeface="Times New Roman" charset="0"/>
              </a:rPr>
              <a:t> teams help make this work better &amp; that is why we are creating such teams in this class</a:t>
            </a:r>
            <a:endParaRPr lang="en-US" dirty="0">
              <a:latin typeface="Times New Roman" charset="0"/>
            </a:endParaRPr>
          </a:p>
        </p:txBody>
      </p:sp>
    </p:spTree>
    <p:extLst>
      <p:ext uri="{BB962C8B-B14F-4D97-AF65-F5344CB8AC3E}">
        <p14:creationId xmlns:p14="http://schemas.microsoft.com/office/powerpoint/2010/main" val="2113183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208088" y="720725"/>
            <a:ext cx="4738687" cy="3554413"/>
          </a:xfrm>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This clearly shows the DESIGN of the bike…</a:t>
            </a:r>
          </a:p>
          <a:p>
            <a:r>
              <a:rPr lang="en-US" dirty="0" smtClean="0">
                <a:latin typeface="Times New Roman" charset="0"/>
              </a:rPr>
              <a:t>But what the bike owner buys is this [ADVANCE]</a:t>
            </a:r>
            <a:endParaRPr lang="en-US" dirty="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27</a:t>
            </a:fld>
            <a:endParaRPr lang="en-US" sz="1000"/>
          </a:p>
        </p:txBody>
      </p:sp>
    </p:spTree>
    <p:extLst>
      <p:ext uri="{BB962C8B-B14F-4D97-AF65-F5344CB8AC3E}">
        <p14:creationId xmlns:p14="http://schemas.microsoft.com/office/powerpoint/2010/main" val="1190177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208088" y="720725"/>
            <a:ext cx="4738687" cy="3554413"/>
          </a:xfrm>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The EXPERIENCE of</a:t>
            </a:r>
            <a:r>
              <a:rPr lang="en-US" baseline="0" dirty="0" smtClean="0">
                <a:latin typeface="Times New Roman" charset="0"/>
              </a:rPr>
              <a:t> using the bike. The aspiration (and hopefully the reality) of the experience</a:t>
            </a:r>
          </a:p>
          <a:p>
            <a:r>
              <a:rPr lang="en-US" dirty="0" smtClean="0">
                <a:latin typeface="Times New Roman" charset="0"/>
              </a:rPr>
              <a:t>Experience depends on the bike, your equipment, the weather, the terrain, your skill, your current state of mind, etc.</a:t>
            </a:r>
          </a:p>
          <a:p>
            <a:endParaRPr lang="en-US" dirty="0" smtClean="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28</a:t>
            </a:fld>
            <a:endParaRPr lang="en-US" sz="1000"/>
          </a:p>
        </p:txBody>
      </p:sp>
    </p:spTree>
    <p:extLst>
      <p:ext uri="{BB962C8B-B14F-4D97-AF65-F5344CB8AC3E}">
        <p14:creationId xmlns:p14="http://schemas.microsoft.com/office/powerpoint/2010/main" val="164999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smtClean="0"/>
              <a:t>He loved his first juicer every morning… complained he didn’t have it at the cabin</a:t>
            </a:r>
          </a:p>
          <a:p>
            <a:r>
              <a:rPr lang="en-US" dirty="0" smtClean="0"/>
              <a:t>Then got the gift of the second for his cabin. Quiet!!!</a:t>
            </a:r>
            <a:r>
              <a:rPr lang="en-US" baseline="0" dirty="0" smtClean="0"/>
              <a:t> Loved the experience and now no longer liked the original!</a:t>
            </a:r>
          </a:p>
          <a:p>
            <a:r>
              <a:rPr lang="en-US" baseline="0" dirty="0" smtClean="0"/>
              <a:t>Complained… then got a gift of the 3</a:t>
            </a:r>
            <a:r>
              <a:rPr lang="en-US" baseline="30000" dirty="0" smtClean="0"/>
              <a:t>rd</a:t>
            </a:r>
            <a:r>
              <a:rPr lang="en-US" baseline="0" dirty="0" smtClean="0"/>
              <a:t> for home… Same interface as the second…</a:t>
            </a:r>
          </a:p>
          <a:p>
            <a:r>
              <a:rPr lang="en-US" baseline="0" dirty="0" smtClean="0"/>
              <a:t>but DIFFERENT experience. Easy at end of pulling down lever.</a:t>
            </a:r>
          </a:p>
          <a:p>
            <a:r>
              <a:rPr lang="en-US" baseline="0" dirty="0" smtClean="0"/>
              <a:t>USER EXPERIENCE!</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29</a:t>
            </a:fld>
            <a:endParaRPr lang="en-US"/>
          </a:p>
        </p:txBody>
      </p:sp>
    </p:spTree>
    <p:extLst>
      <p:ext uri="{BB962C8B-B14F-4D97-AF65-F5344CB8AC3E}">
        <p14:creationId xmlns:p14="http://schemas.microsoft.com/office/powerpoint/2010/main" val="45816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3909" eaLnBrk="0" hangingPunct="0">
              <a:defRPr sz="2400">
                <a:solidFill>
                  <a:schemeClr val="tx1"/>
                </a:solidFill>
                <a:latin typeface="Times New Roman" charset="0"/>
                <a:ea typeface="ＭＳ Ｐゴシック" charset="0"/>
              </a:defRPr>
            </a:lvl1pPr>
            <a:lvl2pPr marL="733960" indent="-282292" defTabSz="973909" eaLnBrk="0" hangingPunct="0">
              <a:defRPr sz="2400">
                <a:solidFill>
                  <a:schemeClr val="tx1"/>
                </a:solidFill>
                <a:latin typeface="Times New Roman" charset="0"/>
                <a:ea typeface="ＭＳ Ｐゴシック" charset="0"/>
              </a:defRPr>
            </a:lvl2pPr>
            <a:lvl3pPr marL="1129170" indent="-225834" defTabSz="973909" eaLnBrk="0" hangingPunct="0">
              <a:defRPr sz="2400">
                <a:solidFill>
                  <a:schemeClr val="tx1"/>
                </a:solidFill>
                <a:latin typeface="Times New Roman" charset="0"/>
                <a:ea typeface="ＭＳ Ｐゴシック" charset="0"/>
              </a:defRPr>
            </a:lvl3pPr>
            <a:lvl4pPr marL="1580838" indent="-225834" defTabSz="973909" eaLnBrk="0" hangingPunct="0">
              <a:defRPr sz="2400">
                <a:solidFill>
                  <a:schemeClr val="tx1"/>
                </a:solidFill>
                <a:latin typeface="Times New Roman" charset="0"/>
                <a:ea typeface="ＭＳ Ｐゴシック" charset="0"/>
              </a:defRPr>
            </a:lvl4pPr>
            <a:lvl5pPr marL="2032505" indent="-225834" defTabSz="973909" eaLnBrk="0" hangingPunct="0">
              <a:defRPr sz="2400">
                <a:solidFill>
                  <a:schemeClr val="tx1"/>
                </a:solidFill>
                <a:latin typeface="Times New Roman" charset="0"/>
                <a:ea typeface="ＭＳ Ｐゴシック" charset="0"/>
              </a:defRPr>
            </a:lvl5pPr>
            <a:lvl6pPr marL="2484173" indent="-225834" defTabSz="973909"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3909"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3909"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3909" eaLnBrk="0" fontAlgn="base" hangingPunct="0">
              <a:spcBef>
                <a:spcPct val="0"/>
              </a:spcBef>
              <a:spcAft>
                <a:spcPct val="0"/>
              </a:spcAft>
              <a:defRPr sz="2400">
                <a:solidFill>
                  <a:schemeClr val="tx1"/>
                </a:solidFill>
                <a:latin typeface="Times New Roman" charset="0"/>
                <a:ea typeface="ＭＳ Ｐゴシック" charset="0"/>
              </a:defRPr>
            </a:lvl9pPr>
          </a:lstStyle>
          <a:p>
            <a:fld id="{CDDEAB95-A661-754B-8636-3734D3ACD8F2}" type="slidenum">
              <a:rPr lang="en-US" sz="1100"/>
              <a:pPr/>
              <a:t>3</a:t>
            </a:fld>
            <a:endParaRPr lang="en-US" sz="11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59495" y="4518658"/>
            <a:ext cx="5281910" cy="4279591"/>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Samsung </a:t>
            </a:r>
            <a:r>
              <a:rPr lang="en-US" smtClean="0">
                <a:latin typeface="Times New Roman" charset="0"/>
              </a:rPr>
              <a:t>Smart Fridge (THINQ UI)</a:t>
            </a:r>
            <a:endParaRPr lang="en-US">
              <a:latin typeface="Times New Roman" charset="0"/>
            </a:endParaRPr>
          </a:p>
        </p:txBody>
      </p:sp>
    </p:spTree>
    <p:extLst>
      <p:ext uri="{BB962C8B-B14F-4D97-AF65-F5344CB8AC3E}">
        <p14:creationId xmlns:p14="http://schemas.microsoft.com/office/powerpoint/2010/main" val="602653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208088" y="720725"/>
            <a:ext cx="4738687" cy="3554413"/>
          </a:xfrm>
          <a:ln/>
        </p:spPr>
      </p:sp>
      <p:sp>
        <p:nvSpPr>
          <p:cNvPr id="8294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75BF5505-F817-5344-93D4-A57EA351C708}" type="slidenum">
              <a:rPr lang="en-US" sz="1000"/>
              <a:pPr/>
              <a:t>30</a:t>
            </a:fld>
            <a:endParaRPr lang="en-US" sz="1000"/>
          </a:p>
        </p:txBody>
      </p:sp>
    </p:spTree>
    <p:extLst>
      <p:ext uri="{BB962C8B-B14F-4D97-AF65-F5344CB8AC3E}">
        <p14:creationId xmlns:p14="http://schemas.microsoft.com/office/powerpoint/2010/main" val="905816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smtClean="0"/>
              <a:t>Abstract it</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31</a:t>
            </a:fld>
            <a:endParaRPr lang="en-US"/>
          </a:p>
        </p:txBody>
      </p:sp>
    </p:spTree>
    <p:extLst>
      <p:ext uri="{BB962C8B-B14F-4D97-AF65-F5344CB8AC3E}">
        <p14:creationId xmlns:p14="http://schemas.microsoft.com/office/powerpoint/2010/main" val="9243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smtClean="0"/>
              <a:t>Scott McCloud’s Understanding Comics</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32</a:t>
            </a:fld>
            <a:endParaRPr lang="en-US"/>
          </a:p>
        </p:txBody>
      </p:sp>
    </p:spTree>
    <p:extLst>
      <p:ext uri="{BB962C8B-B14F-4D97-AF65-F5344CB8AC3E}">
        <p14:creationId xmlns:p14="http://schemas.microsoft.com/office/powerpoint/2010/main" val="2636989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33</a:t>
            </a:fld>
            <a:endParaRPr lang="en-US"/>
          </a:p>
        </p:txBody>
      </p:sp>
    </p:spTree>
    <p:extLst>
      <p:ext uri="{BB962C8B-B14F-4D97-AF65-F5344CB8AC3E}">
        <p14:creationId xmlns:p14="http://schemas.microsoft.com/office/powerpoint/2010/main" val="272920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34</a:t>
            </a:fld>
            <a:endParaRPr lang="en-US"/>
          </a:p>
        </p:txBody>
      </p:sp>
    </p:spTree>
    <p:extLst>
      <p:ext uri="{BB962C8B-B14F-4D97-AF65-F5344CB8AC3E}">
        <p14:creationId xmlns:p14="http://schemas.microsoft.com/office/powerpoint/2010/main" val="3196087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35</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36</a:t>
            </a:fld>
            <a:endParaRPr lang="en-US"/>
          </a:p>
        </p:txBody>
      </p:sp>
    </p:spTree>
    <p:extLst>
      <p:ext uri="{BB962C8B-B14F-4D97-AF65-F5344CB8AC3E}">
        <p14:creationId xmlns:p14="http://schemas.microsoft.com/office/powerpoint/2010/main" val="450671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37</a:t>
            </a:fld>
            <a:endParaRPr lang="en-US"/>
          </a:p>
        </p:txBody>
      </p:sp>
    </p:spTree>
    <p:extLst>
      <p:ext uri="{BB962C8B-B14F-4D97-AF65-F5344CB8AC3E}">
        <p14:creationId xmlns:p14="http://schemas.microsoft.com/office/powerpoint/2010/main" val="908345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 From a resources and project management point of view: Prototyping reduces risk! Early failures are much cheaper (time and $) than late failures!</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38</a:t>
            </a:fld>
            <a:endParaRPr lang="en-US"/>
          </a:p>
        </p:txBody>
      </p:sp>
    </p:spTree>
    <p:extLst>
      <p:ext uri="{BB962C8B-B14F-4D97-AF65-F5344CB8AC3E}">
        <p14:creationId xmlns:p14="http://schemas.microsoft.com/office/powerpoint/2010/main" val="3831107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39</a:t>
            </a:fld>
            <a:endParaRPr lang="en-US"/>
          </a:p>
        </p:txBody>
      </p:sp>
    </p:spTree>
    <p:extLst>
      <p:ext uri="{BB962C8B-B14F-4D97-AF65-F5344CB8AC3E}">
        <p14:creationId xmlns:p14="http://schemas.microsoft.com/office/powerpoint/2010/main" val="355690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3909" eaLnBrk="0" hangingPunct="0">
              <a:defRPr sz="2400">
                <a:solidFill>
                  <a:schemeClr val="tx1"/>
                </a:solidFill>
                <a:latin typeface="Times New Roman" charset="0"/>
                <a:ea typeface="ＭＳ Ｐゴシック" charset="0"/>
              </a:defRPr>
            </a:lvl1pPr>
            <a:lvl2pPr marL="733960" indent="-282292" defTabSz="973909" eaLnBrk="0" hangingPunct="0">
              <a:defRPr sz="2400">
                <a:solidFill>
                  <a:schemeClr val="tx1"/>
                </a:solidFill>
                <a:latin typeface="Times New Roman" charset="0"/>
                <a:ea typeface="ＭＳ Ｐゴシック" charset="0"/>
              </a:defRPr>
            </a:lvl2pPr>
            <a:lvl3pPr marL="1129170" indent="-225834" defTabSz="973909" eaLnBrk="0" hangingPunct="0">
              <a:defRPr sz="2400">
                <a:solidFill>
                  <a:schemeClr val="tx1"/>
                </a:solidFill>
                <a:latin typeface="Times New Roman" charset="0"/>
                <a:ea typeface="ＭＳ Ｐゴシック" charset="0"/>
              </a:defRPr>
            </a:lvl3pPr>
            <a:lvl4pPr marL="1580838" indent="-225834" defTabSz="973909" eaLnBrk="0" hangingPunct="0">
              <a:defRPr sz="2400">
                <a:solidFill>
                  <a:schemeClr val="tx1"/>
                </a:solidFill>
                <a:latin typeface="Times New Roman" charset="0"/>
                <a:ea typeface="ＭＳ Ｐゴシック" charset="0"/>
              </a:defRPr>
            </a:lvl4pPr>
            <a:lvl5pPr marL="2032505" indent="-225834" defTabSz="973909" eaLnBrk="0" hangingPunct="0">
              <a:defRPr sz="2400">
                <a:solidFill>
                  <a:schemeClr val="tx1"/>
                </a:solidFill>
                <a:latin typeface="Times New Roman" charset="0"/>
                <a:ea typeface="ＭＳ Ｐゴシック" charset="0"/>
              </a:defRPr>
            </a:lvl5pPr>
            <a:lvl6pPr marL="2484173" indent="-225834" defTabSz="973909"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3909"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3909"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3909" eaLnBrk="0" fontAlgn="base" hangingPunct="0">
              <a:spcBef>
                <a:spcPct val="0"/>
              </a:spcBef>
              <a:spcAft>
                <a:spcPct val="0"/>
              </a:spcAft>
              <a:defRPr sz="2400">
                <a:solidFill>
                  <a:schemeClr val="tx1"/>
                </a:solidFill>
                <a:latin typeface="Times New Roman" charset="0"/>
                <a:ea typeface="ＭＳ Ｐゴシック" charset="0"/>
              </a:defRPr>
            </a:lvl9pPr>
          </a:lstStyle>
          <a:p>
            <a:fld id="{CDDEAB95-A661-754B-8636-3734D3ACD8F2}" type="slidenum">
              <a:rPr lang="en-US" sz="1100"/>
              <a:pPr/>
              <a:t>4</a:t>
            </a:fld>
            <a:endParaRPr lang="en-US" sz="11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59495" y="4518658"/>
            <a:ext cx="5281910" cy="4279591"/>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charset="0"/>
              </a:rPr>
              <a:t>Samsung </a:t>
            </a:r>
            <a:r>
              <a:rPr lang="en-US" smtClean="0">
                <a:latin typeface="Times New Roman" charset="0"/>
              </a:rPr>
              <a:t>Smart Fridge (THINQ UI)</a:t>
            </a:r>
            <a:endParaRPr lang="en-US">
              <a:latin typeface="Times New Roman" charset="0"/>
            </a:endParaRPr>
          </a:p>
        </p:txBody>
      </p:sp>
    </p:spTree>
    <p:extLst>
      <p:ext uri="{BB962C8B-B14F-4D97-AF65-F5344CB8AC3E}">
        <p14:creationId xmlns:p14="http://schemas.microsoft.com/office/powerpoint/2010/main" val="1269453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40</a:t>
            </a:fld>
            <a:endParaRPr lang="en-US"/>
          </a:p>
        </p:txBody>
      </p:sp>
    </p:spTree>
    <p:extLst>
      <p:ext uri="{BB962C8B-B14F-4D97-AF65-F5344CB8AC3E}">
        <p14:creationId xmlns:p14="http://schemas.microsoft.com/office/powerpoint/2010/main" val="2766706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208088" y="720725"/>
            <a:ext cx="4738687" cy="3554413"/>
          </a:xfrm>
          <a:prstGeom prst="rect">
            <a:avLst/>
          </a:prstGeom>
        </p:spPr>
        <p:txBody>
          <a:bodyPr lIns="95500" tIns="47750" rIns="95500" bIns="47750"/>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1200" dirty="0"/>
              <a:t>You can also prototype what something INTERACTS like. We also call these EXPERIENCE prototypes. In these, we test how users interact with our ideas– what they think and how they feel during that experience.</a:t>
            </a:r>
          </a:p>
          <a:p>
            <a:pPr lvl="0">
              <a:defRPr sz="1800"/>
            </a:pPr>
            <a:endParaRPr sz="1200" dirty="0"/>
          </a:p>
          <a:p>
            <a:pPr lvl="0">
              <a:defRPr sz="1800"/>
            </a:pPr>
            <a:r>
              <a:rPr sz="1200" dirty="0"/>
              <a:t>This is a picture of a team testing a new fast food counter concept.  They are actually letting the users experience the process the team has developed.</a:t>
            </a:r>
          </a:p>
          <a:p>
            <a:pPr lvl="0">
              <a:defRPr sz="1800"/>
            </a:pPr>
            <a:r>
              <a:rPr sz="1200" dirty="0"/>
              <a:t>Don’t just tell users about an idea that you have—a prototype is an opportunity for you to create an experience for your user.</a:t>
            </a:r>
          </a:p>
          <a:p>
            <a:pPr lvl="0">
              <a:defRPr sz="1800"/>
            </a:pPr>
            <a:r>
              <a:rPr sz="1200" dirty="0"/>
              <a:t>You get to observe how the user acts, and also ask them about the experience they had.</a:t>
            </a:r>
          </a:p>
          <a:p>
            <a:pPr lvl="0">
              <a:defRPr sz="1800"/>
            </a:pPr>
            <a:r>
              <a:rPr sz="1200" dirty="0"/>
              <a:t>Let the user react to something they are doing, rather than just intellectually judging something you describe.</a:t>
            </a:r>
          </a:p>
        </p:txBody>
      </p:sp>
    </p:spTree>
    <p:extLst>
      <p:ext uri="{BB962C8B-B14F-4D97-AF65-F5344CB8AC3E}">
        <p14:creationId xmlns:p14="http://schemas.microsoft.com/office/powerpoint/2010/main" val="2010942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208088" y="720725"/>
            <a:ext cx="4738687" cy="3554413"/>
          </a:xfrm>
          <a:prstGeom prst="rect">
            <a:avLst/>
          </a:prstGeom>
        </p:spPr>
        <p:txBody>
          <a:bodyPr lIns="95500" tIns="47750" rIns="95500" bIns="47750"/>
          <a:lstStyle/>
          <a:p>
            <a:pPr lvl="0"/>
            <a:endParaRPr/>
          </a:p>
        </p:txBody>
      </p:sp>
      <p:sp>
        <p:nvSpPr>
          <p:cNvPr id="56" name="Shape 56"/>
          <p:cNvSpPr>
            <a:spLocks noGrp="1"/>
          </p:cNvSpPr>
          <p:nvPr>
            <p:ph type="body" sz="quarter" idx="1"/>
          </p:nvPr>
        </p:nvSpPr>
        <p:spPr>
          <a:prstGeom prst="rect">
            <a:avLst/>
          </a:prstGeom>
        </p:spPr>
        <p:txBody>
          <a:bodyPr/>
          <a:lstStyle/>
          <a:p>
            <a:pPr lvl="0">
              <a:defRPr sz="1800"/>
            </a:pPr>
            <a:r>
              <a:rPr sz="2500" dirty="0"/>
              <a:t>This is another </a:t>
            </a:r>
            <a:r>
              <a:rPr lang="en-US" sz="2500" dirty="0" smtClean="0"/>
              <a:t>experience </a:t>
            </a:r>
            <a:r>
              <a:rPr sz="2500" dirty="0" smtClean="0"/>
              <a:t>prototype </a:t>
            </a:r>
            <a:r>
              <a:rPr sz="2500" dirty="0"/>
              <a:t>– an early concept to explore buying a car with a smartphone.  Notice that even though this is low-res, it is still developed.  It is not just something that looks like an iPhone – it takes a shot at a possible sequence that the user can actually try out.  The idea in testing this isn’t whether the user likes it or not – instead by going through the process (with some realism) it can bring up issues you hadn’t thought of, or feelings from the user, or stark memories of stories . . .</a:t>
            </a:r>
          </a:p>
        </p:txBody>
      </p:sp>
    </p:spTree>
    <p:extLst>
      <p:ext uri="{BB962C8B-B14F-4D97-AF65-F5344CB8AC3E}">
        <p14:creationId xmlns:p14="http://schemas.microsoft.com/office/powerpoint/2010/main" val="813834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757" eaLnBrk="0" hangingPunct="0">
              <a:defRPr sz="2400">
                <a:solidFill>
                  <a:schemeClr val="tx1"/>
                </a:solidFill>
                <a:latin typeface="Times New Roman" pitchFamily="18" charset="0"/>
                <a:ea typeface="ＭＳ Ｐゴシック" pitchFamily="34" charset="-128"/>
              </a:defRPr>
            </a:lvl1pPr>
            <a:lvl2pPr marL="742842" indent="-285709" defTabSz="977757" eaLnBrk="0" hangingPunct="0">
              <a:defRPr sz="2400">
                <a:solidFill>
                  <a:schemeClr val="tx1"/>
                </a:solidFill>
                <a:latin typeface="Times New Roman" pitchFamily="18" charset="0"/>
                <a:ea typeface="ＭＳ Ｐゴシック" pitchFamily="34" charset="-128"/>
              </a:defRPr>
            </a:lvl2pPr>
            <a:lvl3pPr marL="1142832" indent="-228566" defTabSz="977757" eaLnBrk="0" hangingPunct="0">
              <a:defRPr sz="2400">
                <a:solidFill>
                  <a:schemeClr val="tx1"/>
                </a:solidFill>
                <a:latin typeface="Times New Roman" pitchFamily="18" charset="0"/>
                <a:ea typeface="ＭＳ Ｐゴシック" pitchFamily="34" charset="-128"/>
              </a:defRPr>
            </a:lvl3pPr>
            <a:lvl4pPr marL="1599965" indent="-228566" defTabSz="977757" eaLnBrk="0" hangingPunct="0">
              <a:defRPr sz="2400">
                <a:solidFill>
                  <a:schemeClr val="tx1"/>
                </a:solidFill>
                <a:latin typeface="Times New Roman" pitchFamily="18" charset="0"/>
                <a:ea typeface="ＭＳ Ｐゴシック" pitchFamily="34" charset="-128"/>
              </a:defRPr>
            </a:lvl4pPr>
            <a:lvl5pPr marL="2057099" indent="-228566" defTabSz="977757" eaLnBrk="0" hangingPunct="0">
              <a:defRPr sz="2400">
                <a:solidFill>
                  <a:schemeClr val="tx1"/>
                </a:solidFill>
                <a:latin typeface="Times New Roman" pitchFamily="18" charset="0"/>
                <a:ea typeface="ＭＳ Ｐゴシック" pitchFamily="34" charset="-128"/>
              </a:defRPr>
            </a:lvl5pPr>
            <a:lvl6pPr marL="2514232" indent="-228566" defTabSz="977757"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5" indent="-228566" defTabSz="977757"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8" indent="-228566" defTabSz="977757"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31" indent="-228566" defTabSz="977757"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43</a:t>
            </a:fld>
            <a:endParaRPr lang="en-US" sz="1000"/>
          </a:p>
        </p:txBody>
      </p:sp>
      <p:sp>
        <p:nvSpPr>
          <p:cNvPr id="94210" name="Rectangle 2"/>
          <p:cNvSpPr>
            <a:spLocks noGrp="1" noRot="1" noChangeAspect="1" noChangeArrowheads="1" noTextEdit="1"/>
          </p:cNvSpPr>
          <p:nvPr>
            <p:ph type="sldImg"/>
          </p:nvPr>
        </p:nvSpPr>
        <p:spPr>
          <a:xfrm>
            <a:off x="1231900" y="720725"/>
            <a:ext cx="4738688" cy="3554413"/>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9" tIns="49921" rIns="98179" bIns="49921"/>
          <a:lstStyle/>
          <a:p>
            <a:pPr defTabSz="958710">
              <a:spcBef>
                <a:spcPct val="0"/>
              </a:spcBef>
            </a:pPr>
            <a:r>
              <a:rPr lang="en-US" sz="1200" dirty="0">
                <a:ea typeface="ＭＳ Ｐゴシック" pitchFamily="34" charset="-128"/>
              </a:rPr>
              <a:t>Jeff Hawkins carried around a block of wood like this in his pocket &amp; pulled it out when meeting people and used a pen to act like he was adding things to his device</a:t>
            </a:r>
          </a:p>
          <a:p>
            <a:pPr defTabSz="958710">
              <a:spcBef>
                <a:spcPct val="0"/>
              </a:spcBef>
            </a:pPr>
            <a:r>
              <a:rPr lang="en-US" sz="1200" dirty="0">
                <a:ea typeface="ＭＳ Ｐゴシック" pitchFamily="34" charset="-128"/>
              </a:rPr>
              <a:t>This led to the </a:t>
            </a:r>
            <a:r>
              <a:rPr lang="en-US" sz="1200" dirty="0" smtClean="0">
                <a:ea typeface="ＭＳ Ｐゴシック" pitchFamily="34" charset="-128"/>
              </a:rPr>
              <a:t>The </a:t>
            </a:r>
            <a:r>
              <a:rPr lang="en-US" sz="1200" dirty="0" err="1">
                <a:ea typeface="ＭＳ Ｐゴシック" pitchFamily="34" charset="-128"/>
              </a:rPr>
              <a:t>PalmPilot</a:t>
            </a:r>
            <a:r>
              <a:rPr lang="en-US" sz="1200" dirty="0">
                <a:ea typeface="ＭＳ Ｐゴシック" pitchFamily="34" charset="-128"/>
              </a:rPr>
              <a:t> </a:t>
            </a:r>
          </a:p>
        </p:txBody>
      </p:sp>
    </p:spTree>
    <p:extLst>
      <p:ext uri="{BB962C8B-B14F-4D97-AF65-F5344CB8AC3E}">
        <p14:creationId xmlns:p14="http://schemas.microsoft.com/office/powerpoint/2010/main" val="801127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208088" y="720725"/>
            <a:ext cx="4738687" cy="3554413"/>
          </a:xfrm>
          <a:prstGeom prst="rect">
            <a:avLst/>
          </a:prstGeom>
        </p:spPr>
        <p:txBody>
          <a:bodyPr lIns="95500" tIns="47750" rIns="95500" bIns="47750"/>
          <a:lstStyle/>
          <a:p>
            <a:pPr lvl="0"/>
            <a:endParaRPr/>
          </a:p>
        </p:txBody>
      </p:sp>
      <p:sp>
        <p:nvSpPr>
          <p:cNvPr id="60" name="Shape 60"/>
          <p:cNvSpPr>
            <a:spLocks noGrp="1"/>
          </p:cNvSpPr>
          <p:nvPr>
            <p:ph type="body" sz="quarter" idx="1"/>
          </p:nvPr>
        </p:nvSpPr>
        <p:spPr>
          <a:prstGeom prst="rect">
            <a:avLst/>
          </a:prstGeom>
        </p:spPr>
        <p:txBody>
          <a:bodyPr/>
          <a:lstStyle/>
          <a:p>
            <a:pPr lvl="0">
              <a:defRPr sz="1800"/>
            </a:pPr>
            <a:r>
              <a:rPr sz="2500"/>
              <a:t>So how can we get from all the ideas we generated in our brainstorm to making a prototype that helps us learn from users</a:t>
            </a:r>
          </a:p>
        </p:txBody>
      </p:sp>
    </p:spTree>
    <p:extLst>
      <p:ext uri="{BB962C8B-B14F-4D97-AF65-F5344CB8AC3E}">
        <p14:creationId xmlns:p14="http://schemas.microsoft.com/office/powerpoint/2010/main" val="1974959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208088" y="720725"/>
            <a:ext cx="4738687" cy="3554413"/>
          </a:xfrm>
          <a:prstGeom prst="rect">
            <a:avLst/>
          </a:prstGeom>
        </p:spPr>
        <p:txBody>
          <a:bodyPr lIns="95500" tIns="47750" rIns="95500" bIns="47750"/>
          <a:lstStyle/>
          <a:p>
            <a:pPr lvl="0"/>
            <a:endParaRPr/>
          </a:p>
        </p:txBody>
      </p:sp>
      <p:sp>
        <p:nvSpPr>
          <p:cNvPr id="64" name="Shape 64"/>
          <p:cNvSpPr>
            <a:spLocks noGrp="1"/>
          </p:cNvSpPr>
          <p:nvPr>
            <p:ph type="body" sz="quarter" idx="1"/>
          </p:nvPr>
        </p:nvSpPr>
        <p:spPr>
          <a:prstGeom prst="rect">
            <a:avLst/>
          </a:prstGeom>
        </p:spPr>
        <p:txBody>
          <a:bodyPr/>
          <a:lstStyle/>
          <a:p>
            <a:pPr lvl="0">
              <a:defRPr sz="1800"/>
            </a:pPr>
            <a:r>
              <a:rPr sz="2500" dirty="0"/>
              <a:t>We need to think about the various components of the </a:t>
            </a:r>
            <a:r>
              <a:rPr lang="en-US" sz="2500" dirty="0" smtClean="0"/>
              <a:t>experience </a:t>
            </a:r>
            <a:r>
              <a:rPr sz="2500" dirty="0" smtClean="0"/>
              <a:t>prototype</a:t>
            </a:r>
            <a:r>
              <a:rPr sz="2500" dirty="0"/>
              <a:t>. Think about it like a developing a play.</a:t>
            </a:r>
          </a:p>
          <a:p>
            <a:pPr lvl="0">
              <a:defRPr sz="1800"/>
            </a:pPr>
            <a:endParaRPr sz="2500" dirty="0"/>
          </a:p>
          <a:p>
            <a:pPr lvl="0">
              <a:defRPr sz="1800"/>
            </a:pPr>
            <a:r>
              <a:rPr sz="2500" dirty="0"/>
              <a:t>You’ve got the props – i.e. the physical objects.  These could be the things you are actually testing (the prototype itself) – or they could be objects in the larger prototype.</a:t>
            </a:r>
          </a:p>
          <a:p>
            <a:pPr lvl="0">
              <a:defRPr sz="1800"/>
            </a:pPr>
            <a:endParaRPr sz="2500" dirty="0"/>
          </a:p>
          <a:p>
            <a:pPr lvl="0">
              <a:defRPr sz="1800"/>
            </a:pPr>
            <a:r>
              <a:rPr sz="2500" dirty="0"/>
              <a:t>Then, you have the scene or scenario surrounding the objects – you’re not just giving things to people in a vacuum.  You are helping people imagine and experience the possible situation they are in.</a:t>
            </a:r>
          </a:p>
          <a:p>
            <a:pPr lvl="0">
              <a:defRPr sz="1800"/>
            </a:pPr>
            <a:endParaRPr sz="2500" dirty="0"/>
          </a:p>
          <a:p>
            <a:pPr lvl="0">
              <a:defRPr sz="1800"/>
            </a:pPr>
            <a:r>
              <a:rPr sz="2500" dirty="0"/>
              <a:t>And finally, you may have roles that you play within the prototype – you become part of the prototype.</a:t>
            </a:r>
          </a:p>
        </p:txBody>
      </p:sp>
    </p:spTree>
    <p:extLst>
      <p:ext uri="{BB962C8B-B14F-4D97-AF65-F5344CB8AC3E}">
        <p14:creationId xmlns:p14="http://schemas.microsoft.com/office/powerpoint/2010/main" val="164342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46</a:t>
            </a:fld>
            <a:endParaRPr lang="en-US"/>
          </a:p>
        </p:txBody>
      </p:sp>
    </p:spTree>
    <p:extLst>
      <p:ext uri="{BB962C8B-B14F-4D97-AF65-F5344CB8AC3E}">
        <p14:creationId xmlns:p14="http://schemas.microsoft.com/office/powerpoint/2010/main" val="1831294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Let me give you an example that I worked on with my team.</a:t>
            </a:r>
          </a:p>
          <a:p>
            <a:pPr defTabSz="945947">
              <a:defRPr/>
            </a:pPr>
            <a:endParaRPr lang="en-US" dirty="0" smtClean="0"/>
          </a:p>
          <a:p>
            <a:pPr defTabSz="945947">
              <a:defRPr/>
            </a:pPr>
            <a:r>
              <a:rPr lang="en-US" dirty="0" smtClean="0"/>
              <a:t>Now that you have a refined point of view, we can continue with ideation</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47</a:t>
            </a:fld>
            <a:endParaRPr lang="en-US"/>
          </a:p>
        </p:txBody>
      </p:sp>
    </p:spTree>
    <p:extLst>
      <p:ext uri="{BB962C8B-B14F-4D97-AF65-F5344CB8AC3E}">
        <p14:creationId xmlns:p14="http://schemas.microsoft.com/office/powerpoint/2010/main" val="2015313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I worked on a team over Spring Break at the </a:t>
            </a:r>
            <a:r>
              <a:rPr lang="en-US" dirty="0" err="1" smtClean="0"/>
              <a:t>d.School</a:t>
            </a:r>
            <a:r>
              <a:rPr lang="en-US" dirty="0" smtClean="0"/>
              <a:t> that was exploring how to improve the customer experience outside of the hotel for Hyatt Hotels </a:t>
            </a:r>
          </a:p>
          <a:p>
            <a:pPr defTabSz="945947">
              <a:defRPr/>
            </a:pPr>
            <a:endParaRPr lang="en-US" dirty="0" smtClean="0"/>
          </a:p>
          <a:p>
            <a:pPr defTabSz="945947">
              <a:defRPr/>
            </a:pPr>
            <a:r>
              <a:rPr lang="en-US" dirty="0" smtClean="0"/>
              <a:t>We interviewed a number of people in downtown San Francisco around the Hyatt (mainly in Union Square).</a:t>
            </a:r>
          </a:p>
          <a:p>
            <a:pPr defTabSz="945947">
              <a:defRPr/>
            </a:pPr>
            <a:endParaRPr lang="en-US" dirty="0" smtClean="0"/>
          </a:p>
          <a:p>
            <a:pPr defTabSz="945947">
              <a:defRPr/>
            </a:pPr>
            <a:r>
              <a:rPr lang="en-US" dirty="0" smtClean="0"/>
              <a:t>We met two interesting older ladies who gave</a:t>
            </a:r>
            <a:r>
              <a:rPr lang="en-US" baseline="0" dirty="0" smtClean="0"/>
              <a:t> us a lot of insight in to the travel experience.</a:t>
            </a:r>
          </a:p>
          <a:p>
            <a:pPr defTabSz="945947">
              <a:defRPr/>
            </a:pPr>
            <a:r>
              <a:rPr lang="en-US" baseline="0" dirty="0" smtClean="0"/>
              <a:t/>
            </a:r>
            <a:br>
              <a:rPr lang="en-US" baseline="0" dirty="0" smtClean="0"/>
            </a:br>
            <a:r>
              <a:rPr lang="en-US" baseline="0" dirty="0" smtClean="0"/>
              <a:t>This led to the following Point of View (POV)</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48</a:t>
            </a:fld>
            <a:endParaRPr lang="en-US"/>
          </a:p>
        </p:txBody>
      </p:sp>
    </p:spTree>
    <p:extLst>
      <p:ext uri="{BB962C8B-B14F-4D97-AF65-F5344CB8AC3E}">
        <p14:creationId xmlns:p14="http://schemas.microsoft.com/office/powerpoint/2010/main" val="1263191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After sitting on</a:t>
            </a:r>
            <a:r>
              <a:rPr lang="en-US" baseline="0" dirty="0" smtClean="0"/>
              <a:t> it overnight we revised a bit to make the last bit “Game Changing To:” more general.</a:t>
            </a:r>
          </a:p>
          <a:p>
            <a:pPr defTabSz="945947">
              <a:defRPr/>
            </a:pPr>
            <a:r>
              <a:rPr lang="en-US" baseline="0" dirty="0" smtClean="0"/>
              <a:t/>
            </a:r>
            <a:br>
              <a:rPr lang="en-US" baseline="0" dirty="0" smtClean="0"/>
            </a:br>
            <a:r>
              <a:rPr lang="en-US" baseline="0" dirty="0" smtClean="0"/>
              <a:t>Your teams are at the point of needing to create such opportunity statements.</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49</a:t>
            </a:fld>
            <a:endParaRPr lang="en-US"/>
          </a:p>
        </p:txBody>
      </p:sp>
    </p:spTree>
    <p:extLst>
      <p:ext uri="{BB962C8B-B14F-4D97-AF65-F5344CB8AC3E}">
        <p14:creationId xmlns:p14="http://schemas.microsoft.com/office/powerpoint/2010/main" val="43365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pitchFamily="18" charset="0"/>
                <a:ea typeface="ＭＳ Ｐゴシック" pitchFamily="34" charset="-128"/>
              </a:defRPr>
            </a:lvl1pPr>
            <a:lvl2pPr marL="742950" indent="-285750" defTabSz="977900" eaLnBrk="0" hangingPunct="0">
              <a:defRPr sz="2400">
                <a:solidFill>
                  <a:schemeClr val="tx1"/>
                </a:solidFill>
                <a:latin typeface="Times New Roman" pitchFamily="18" charset="0"/>
                <a:ea typeface="ＭＳ Ｐゴシック" pitchFamily="34" charset="-128"/>
              </a:defRPr>
            </a:lvl2pPr>
            <a:lvl3pPr marL="1143000" indent="-228600" defTabSz="977900" eaLnBrk="0" hangingPunct="0">
              <a:defRPr sz="2400">
                <a:solidFill>
                  <a:schemeClr val="tx1"/>
                </a:solidFill>
                <a:latin typeface="Times New Roman" pitchFamily="18" charset="0"/>
                <a:ea typeface="ＭＳ Ｐゴシック" pitchFamily="34" charset="-128"/>
              </a:defRPr>
            </a:lvl3pPr>
            <a:lvl4pPr marL="1600200" indent="-228600" defTabSz="977900" eaLnBrk="0" hangingPunct="0">
              <a:defRPr sz="2400">
                <a:solidFill>
                  <a:schemeClr val="tx1"/>
                </a:solidFill>
                <a:latin typeface="Times New Roman" pitchFamily="18" charset="0"/>
                <a:ea typeface="ＭＳ Ｐゴシック" pitchFamily="34" charset="-128"/>
              </a:defRPr>
            </a:lvl4pPr>
            <a:lvl5pPr marL="2057400" indent="-228600" defTabSz="977900" eaLnBrk="0" hangingPunct="0">
              <a:defRPr sz="2400">
                <a:solidFill>
                  <a:schemeClr val="tx1"/>
                </a:solidFill>
                <a:latin typeface="Times New Roman" pitchFamily="18" charset="0"/>
                <a:ea typeface="ＭＳ Ｐゴシック" pitchFamily="34" charset="-128"/>
              </a:defRPr>
            </a:lvl5pPr>
            <a:lvl6pPr marL="25146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2AD9B73-CC61-44D7-874F-26EFE929AA4F}" type="slidenum">
              <a:rPr lang="en-US" sz="1000"/>
              <a:pPr/>
              <a:t>5</a:t>
            </a:fld>
            <a:endParaRPr lang="en-US" sz="1000"/>
          </a:p>
        </p:txBody>
      </p:sp>
      <p:sp>
        <p:nvSpPr>
          <p:cNvPr id="40962" name="Rectangle 2"/>
          <p:cNvSpPr>
            <a:spLocks noGrp="1" noRot="1" noChangeAspect="1" noChangeArrowheads="1" noTextEdit="1"/>
          </p:cNvSpPr>
          <p:nvPr>
            <p:ph type="sldImg"/>
          </p:nvPr>
        </p:nvSpPr>
        <p:spPr>
          <a:xfrm>
            <a:off x="1233488" y="722313"/>
            <a:ext cx="4737100" cy="3552825"/>
          </a:xfrm>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ea typeface="ＭＳ Ｐゴシック" pitchFamily="34" charset="-128"/>
            </a:endParaRPr>
          </a:p>
        </p:txBody>
      </p:sp>
    </p:spTree>
    <p:extLst>
      <p:ext uri="{BB962C8B-B14F-4D97-AF65-F5344CB8AC3E}">
        <p14:creationId xmlns:p14="http://schemas.microsoft.com/office/powerpoint/2010/main" val="451798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We used this to then brainstorm on some possible opportunities (4-6).</a:t>
            </a:r>
          </a:p>
          <a:p>
            <a:pPr defTabSz="945947">
              <a:defRPr/>
            </a:pPr>
            <a:endParaRPr lang="en-US" dirty="0" smtClean="0"/>
          </a:p>
          <a:p>
            <a:pPr defTabSz="945947">
              <a:defRPr/>
            </a:pPr>
            <a:r>
              <a:rPr lang="en-US" dirty="0" smtClean="0"/>
              <a:t>“How might we statements”</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50</a:t>
            </a:fld>
            <a:endParaRPr lang="en-US"/>
          </a:p>
        </p:txBody>
      </p:sp>
    </p:spTree>
    <p:extLst>
      <p:ext uri="{BB962C8B-B14F-4D97-AF65-F5344CB8AC3E}">
        <p14:creationId xmlns:p14="http://schemas.microsoft.com/office/powerpoint/2010/main" val="1970326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Here are 5 of them</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51</a:t>
            </a:fld>
            <a:endParaRPr lang="en-US"/>
          </a:p>
        </p:txBody>
      </p:sp>
    </p:spTree>
    <p:extLst>
      <p:ext uri="{BB962C8B-B14F-4D97-AF65-F5344CB8AC3E}">
        <p14:creationId xmlns:p14="http://schemas.microsoft.com/office/powerpoint/2010/main" val="1072707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Here is the 6</a:t>
            </a:r>
            <a:r>
              <a:rPr lang="en-US" baseline="30000" dirty="0" smtClean="0"/>
              <a:t>th</a:t>
            </a:r>
            <a:r>
              <a:rPr lang="en-US" dirty="0" smtClean="0"/>
              <a:t> that we decided</a:t>
            </a:r>
            <a:r>
              <a:rPr lang="en-US" baseline="0" dirty="0" smtClean="0"/>
              <a:t> to push on further</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52</a:t>
            </a:fld>
            <a:endParaRPr lang="en-US"/>
          </a:p>
        </p:txBody>
      </p:sp>
    </p:spTree>
    <p:extLst>
      <p:ext uri="{BB962C8B-B14F-4D97-AF65-F5344CB8AC3E}">
        <p14:creationId xmlns:p14="http://schemas.microsoft.com/office/powerpoint/2010/main" val="869214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We</a:t>
            </a:r>
            <a:r>
              <a:rPr lang="en-US" baseline="0" dirty="0" smtClean="0"/>
              <a:t> brainstormed on how we might do this</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53</a:t>
            </a:fld>
            <a:endParaRPr lang="en-US"/>
          </a:p>
        </p:txBody>
      </p:sp>
    </p:spTree>
    <p:extLst>
      <p:ext uri="{BB962C8B-B14F-4D97-AF65-F5344CB8AC3E}">
        <p14:creationId xmlns:p14="http://schemas.microsoft.com/office/powerpoint/2010/main" val="1711359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generating 27 ideas in only 10 minutes or so… and then trying to decide on how to select among the two “How Might We” statements we brainstormed on</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54</a:t>
            </a:fld>
            <a:endParaRPr lang="en-US"/>
          </a:p>
        </p:txBody>
      </p:sp>
    </p:spTree>
    <p:extLst>
      <p:ext uri="{BB962C8B-B14F-4D97-AF65-F5344CB8AC3E}">
        <p14:creationId xmlns:p14="http://schemas.microsoft.com/office/powerpoint/2010/main" val="1577892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everyone got 3</a:t>
            </a:r>
            <a:r>
              <a:rPr lang="en-US" baseline="0" dirty="0" smtClean="0"/>
              <a:t> votes</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55</a:t>
            </a:fld>
            <a:endParaRPr lang="en-US"/>
          </a:p>
        </p:txBody>
      </p:sp>
    </p:spTree>
    <p:extLst>
      <p:ext uri="{BB962C8B-B14F-4D97-AF65-F5344CB8AC3E}">
        <p14:creationId xmlns:p14="http://schemas.microsoft.com/office/powerpoint/2010/main" val="369623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we then selected an idea to go further</a:t>
            </a:r>
            <a:r>
              <a:rPr lang="en-US" baseline="0" dirty="0" smtClean="0"/>
              <a:t> with and create a rapid prototype to learn more</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56</a:t>
            </a:fld>
            <a:endParaRPr lang="en-US"/>
          </a:p>
        </p:txBody>
      </p:sp>
    </p:spTree>
    <p:extLst>
      <p:ext uri="{BB962C8B-B14F-4D97-AF65-F5344CB8AC3E}">
        <p14:creationId xmlns:p14="http://schemas.microsoft.com/office/powerpoint/2010/main" val="1740600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dirty="0" smtClean="0"/>
              <a:t>This is what we ended up with.  A special Activity Watch.</a:t>
            </a:r>
          </a:p>
          <a:p>
            <a:pPr defTabSz="945947">
              <a:defRPr/>
            </a:pPr>
            <a:endParaRPr lang="en-US" dirty="0" smtClean="0"/>
          </a:p>
          <a:p>
            <a:pPr defTabSz="945947">
              <a:defRPr/>
            </a:pPr>
            <a:r>
              <a:rPr lang="en-US" dirty="0" smtClean="0"/>
              <a:t>We</a:t>
            </a:r>
            <a:r>
              <a:rPr lang="en-US" baseline="0" dirty="0" smtClean="0"/>
              <a:t> did NOT think this would be a product. It was purely to let us explore the assumption of letting go of control, but somehow giving feedback on how the experience was going.</a:t>
            </a:r>
            <a:endParaRPr lang="en-US" dirty="0" smtClean="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57</a:t>
            </a:fld>
            <a:endParaRPr lang="en-US"/>
          </a:p>
        </p:txBody>
      </p:sp>
    </p:spTree>
    <p:extLst>
      <p:ext uri="{BB962C8B-B14F-4D97-AF65-F5344CB8AC3E}">
        <p14:creationId xmlns:p14="http://schemas.microsoft.com/office/powerpoint/2010/main" val="1246195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you do this.</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58</a:t>
            </a:fld>
            <a:endParaRPr lang="en-US"/>
          </a:p>
        </p:txBody>
      </p:sp>
    </p:spTree>
    <p:extLst>
      <p:ext uri="{BB962C8B-B14F-4D97-AF65-F5344CB8AC3E}">
        <p14:creationId xmlns:p14="http://schemas.microsoft.com/office/powerpoint/2010/main" val="1491369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59</a:t>
            </a:fld>
            <a:endParaRPr lang="en-US"/>
          </a:p>
        </p:txBody>
      </p:sp>
    </p:spTree>
    <p:extLst>
      <p:ext uri="{BB962C8B-B14F-4D97-AF65-F5344CB8AC3E}">
        <p14:creationId xmlns:p14="http://schemas.microsoft.com/office/powerpoint/2010/main" val="313477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pitchFamily="18" charset="0"/>
                <a:ea typeface="ＭＳ Ｐゴシック" pitchFamily="34" charset="-128"/>
              </a:defRPr>
            </a:lvl1pPr>
            <a:lvl2pPr marL="742950" indent="-285750" defTabSz="977900" eaLnBrk="0" hangingPunct="0">
              <a:defRPr sz="2400">
                <a:solidFill>
                  <a:schemeClr val="tx1"/>
                </a:solidFill>
                <a:latin typeface="Times New Roman" pitchFamily="18" charset="0"/>
                <a:ea typeface="ＭＳ Ｐゴシック" pitchFamily="34" charset="-128"/>
              </a:defRPr>
            </a:lvl2pPr>
            <a:lvl3pPr marL="1143000" indent="-228600" defTabSz="977900" eaLnBrk="0" hangingPunct="0">
              <a:defRPr sz="2400">
                <a:solidFill>
                  <a:schemeClr val="tx1"/>
                </a:solidFill>
                <a:latin typeface="Times New Roman" pitchFamily="18" charset="0"/>
                <a:ea typeface="ＭＳ Ｐゴシック" pitchFamily="34" charset="-128"/>
              </a:defRPr>
            </a:lvl3pPr>
            <a:lvl4pPr marL="1600200" indent="-228600" defTabSz="977900" eaLnBrk="0" hangingPunct="0">
              <a:defRPr sz="2400">
                <a:solidFill>
                  <a:schemeClr val="tx1"/>
                </a:solidFill>
                <a:latin typeface="Times New Roman" pitchFamily="18" charset="0"/>
                <a:ea typeface="ＭＳ Ｐゴシック" pitchFamily="34" charset="-128"/>
              </a:defRPr>
            </a:lvl4pPr>
            <a:lvl5pPr marL="2057400" indent="-228600" defTabSz="977900" eaLnBrk="0" hangingPunct="0">
              <a:defRPr sz="2400">
                <a:solidFill>
                  <a:schemeClr val="tx1"/>
                </a:solidFill>
                <a:latin typeface="Times New Roman" pitchFamily="18" charset="0"/>
                <a:ea typeface="ＭＳ Ｐゴシック" pitchFamily="34" charset="-128"/>
              </a:defRPr>
            </a:lvl5pPr>
            <a:lvl6pPr marL="25146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CAD0217-D940-45A3-BCE0-A4A88E2F2445}" type="slidenum">
              <a:rPr lang="en-US" sz="1000"/>
              <a:pPr/>
              <a:t>6</a:t>
            </a:fld>
            <a:endParaRPr lang="en-US" sz="1000"/>
          </a:p>
        </p:txBody>
      </p:sp>
      <p:sp>
        <p:nvSpPr>
          <p:cNvPr id="43010" name="Rectangle 2"/>
          <p:cNvSpPr>
            <a:spLocks noGrp="1" noRot="1" noChangeAspect="1" noChangeArrowheads="1" noTextEdit="1"/>
          </p:cNvSpPr>
          <p:nvPr>
            <p:ph type="sldImg"/>
          </p:nvPr>
        </p:nvSpPr>
        <p:spPr>
          <a:xfrm>
            <a:off x="1233488" y="722313"/>
            <a:ext cx="4737100" cy="3552825"/>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2025151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60</a:t>
            </a:fld>
            <a:endParaRPr lang="en-US"/>
          </a:p>
        </p:txBody>
      </p:sp>
    </p:spTree>
    <p:extLst>
      <p:ext uri="{BB962C8B-B14F-4D97-AF65-F5344CB8AC3E}">
        <p14:creationId xmlns:p14="http://schemas.microsoft.com/office/powerpoint/2010/main" val="3842369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61</a:t>
            </a:fld>
            <a:endParaRPr lang="en-US"/>
          </a:p>
        </p:txBody>
      </p:sp>
    </p:spTree>
    <p:extLst>
      <p:ext uri="{BB962C8B-B14F-4D97-AF65-F5344CB8AC3E}">
        <p14:creationId xmlns:p14="http://schemas.microsoft.com/office/powerpoint/2010/main" val="1902153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62</a:t>
            </a:fld>
            <a:endParaRPr lang="en-US"/>
          </a:p>
        </p:txBody>
      </p:sp>
    </p:spTree>
    <p:extLst>
      <p:ext uri="{BB962C8B-B14F-4D97-AF65-F5344CB8AC3E}">
        <p14:creationId xmlns:p14="http://schemas.microsoft.com/office/powerpoint/2010/main" val="18275918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63</a:t>
            </a:fld>
            <a:endParaRPr lang="en-US" sz="1000"/>
          </a:p>
        </p:txBody>
      </p:sp>
      <p:sp>
        <p:nvSpPr>
          <p:cNvPr id="107523" name="Rectangle 2"/>
          <p:cNvSpPr>
            <a:spLocks noGrp="1" noRot="1" noChangeAspect="1" noChangeArrowheads="1" noTextEdit="1"/>
          </p:cNvSpPr>
          <p:nvPr>
            <p:ph type="sldImg"/>
          </p:nvPr>
        </p:nvSpPr>
        <p:spPr>
          <a:xfrm>
            <a:off x="1231900" y="720725"/>
            <a:ext cx="4738688"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a:latin typeface="Times New Roman" charset="0"/>
            </a:endParaRPr>
          </a:p>
        </p:txBody>
      </p:sp>
    </p:spTree>
    <p:extLst>
      <p:ext uri="{BB962C8B-B14F-4D97-AF65-F5344CB8AC3E}">
        <p14:creationId xmlns:p14="http://schemas.microsoft.com/office/powerpoint/2010/main" val="1799973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64</a:t>
            </a:fld>
            <a:endParaRPr lang="en-US" sz="1100"/>
          </a:p>
        </p:txBody>
      </p:sp>
      <p:sp>
        <p:nvSpPr>
          <p:cNvPr id="79875" name="Rectangle 2"/>
          <p:cNvSpPr>
            <a:spLocks noGrp="1" noRot="1" noChangeAspect="1" noChangeArrowheads="1" noTextEdit="1"/>
          </p:cNvSpPr>
          <p:nvPr>
            <p:ph type="sldImg"/>
          </p:nvPr>
        </p:nvSpPr>
        <p:spPr>
          <a:xfrm>
            <a:off x="1208088" y="720725"/>
            <a:ext cx="4738687"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474034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prime example of Apple's foray in excessive </a:t>
            </a:r>
            <a:r>
              <a:rPr lang="en-US" dirty="0" err="1" smtClean="0"/>
              <a:t>skeuomorphism</a:t>
            </a:r>
            <a:endParaRPr lang="en-US" dirty="0" smtClean="0"/>
          </a:p>
          <a:p>
            <a:endParaRPr lang="en-US" dirty="0" smtClean="0"/>
          </a:p>
          <a:p>
            <a:r>
              <a:rPr lang="en-US" dirty="0" smtClean="0"/>
              <a:t>A </a:t>
            </a:r>
            <a:r>
              <a:rPr lang="en-US" b="1" dirty="0" err="1" smtClean="0"/>
              <a:t>skeuomorph</a:t>
            </a:r>
            <a:r>
              <a:rPr lang="en-US" dirty="0" smtClean="0"/>
              <a:t> is a derivative object that retains ornamental design cues from structures that were necessary in the original.</a:t>
            </a:r>
            <a:r>
              <a:rPr lang="en-US" baseline="30000" dirty="0" smtClean="0">
                <a:hlinkClick r:id="rId3"/>
              </a:rPr>
              <a:t>[</a:t>
            </a:r>
            <a:endParaRPr lang="en-US" dirty="0" smtClean="0"/>
          </a:p>
        </p:txBody>
      </p:sp>
      <p:sp>
        <p:nvSpPr>
          <p:cNvPr id="4" name="Slide Number Placeholder 3"/>
          <p:cNvSpPr>
            <a:spLocks noGrp="1"/>
          </p:cNvSpPr>
          <p:nvPr>
            <p:ph type="sldNum" sz="quarter" idx="10"/>
          </p:nvPr>
        </p:nvSpPr>
        <p:spPr/>
        <p:txBody>
          <a:bodyPr/>
          <a:lstStyle/>
          <a:p>
            <a:fld id="{A300C090-F137-A747-947F-59586F962920}" type="slidenum">
              <a:rPr lang="en-US" smtClean="0"/>
              <a:pPr/>
              <a:t>65</a:t>
            </a:fld>
            <a:endParaRPr lang="en-US"/>
          </a:p>
        </p:txBody>
      </p:sp>
    </p:spTree>
    <p:extLst>
      <p:ext uri="{BB962C8B-B14F-4D97-AF65-F5344CB8AC3E}">
        <p14:creationId xmlns:p14="http://schemas.microsoft.com/office/powerpoint/2010/main" val="26509171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66</a:t>
            </a:fld>
            <a:endParaRPr lang="en-US"/>
          </a:p>
        </p:txBody>
      </p:sp>
    </p:spTree>
    <p:extLst>
      <p:ext uri="{BB962C8B-B14F-4D97-AF65-F5344CB8AC3E}">
        <p14:creationId xmlns:p14="http://schemas.microsoft.com/office/powerpoint/2010/main" val="305772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pitchFamily="18" charset="0"/>
                <a:ea typeface="ＭＳ Ｐゴシック" pitchFamily="34" charset="-128"/>
              </a:defRPr>
            </a:lvl1pPr>
            <a:lvl2pPr marL="742950" indent="-285750" defTabSz="977900" eaLnBrk="0" hangingPunct="0">
              <a:defRPr sz="2400">
                <a:solidFill>
                  <a:schemeClr val="tx1"/>
                </a:solidFill>
                <a:latin typeface="Times New Roman" pitchFamily="18" charset="0"/>
                <a:ea typeface="ＭＳ Ｐゴシック" pitchFamily="34" charset="-128"/>
              </a:defRPr>
            </a:lvl2pPr>
            <a:lvl3pPr marL="1143000" indent="-228600" defTabSz="977900" eaLnBrk="0" hangingPunct="0">
              <a:defRPr sz="2400">
                <a:solidFill>
                  <a:schemeClr val="tx1"/>
                </a:solidFill>
                <a:latin typeface="Times New Roman" pitchFamily="18" charset="0"/>
                <a:ea typeface="ＭＳ Ｐゴシック" pitchFamily="34" charset="-128"/>
              </a:defRPr>
            </a:lvl3pPr>
            <a:lvl4pPr marL="1600200" indent="-228600" defTabSz="977900" eaLnBrk="0" hangingPunct="0">
              <a:defRPr sz="2400">
                <a:solidFill>
                  <a:schemeClr val="tx1"/>
                </a:solidFill>
                <a:latin typeface="Times New Roman" pitchFamily="18" charset="0"/>
                <a:ea typeface="ＭＳ Ｐゴシック" pitchFamily="34" charset="-128"/>
              </a:defRPr>
            </a:lvl4pPr>
            <a:lvl5pPr marL="2057400" indent="-228600" defTabSz="977900" eaLnBrk="0" hangingPunct="0">
              <a:defRPr sz="2400">
                <a:solidFill>
                  <a:schemeClr val="tx1"/>
                </a:solidFill>
                <a:latin typeface="Times New Roman" pitchFamily="18" charset="0"/>
                <a:ea typeface="ＭＳ Ｐゴシック" pitchFamily="34" charset="-128"/>
              </a:defRPr>
            </a:lvl5pPr>
            <a:lvl6pPr marL="25146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CAD0217-D940-45A3-BCE0-A4A88E2F2445}" type="slidenum">
              <a:rPr lang="en-US" sz="1000"/>
              <a:pPr/>
              <a:t>7</a:t>
            </a:fld>
            <a:endParaRPr lang="en-US" sz="1000"/>
          </a:p>
        </p:txBody>
      </p:sp>
      <p:sp>
        <p:nvSpPr>
          <p:cNvPr id="43010" name="Rectangle 2"/>
          <p:cNvSpPr>
            <a:spLocks noGrp="1" noRot="1" noChangeAspect="1" noChangeArrowheads="1" noTextEdit="1"/>
          </p:cNvSpPr>
          <p:nvPr>
            <p:ph type="sldImg"/>
          </p:nvPr>
        </p:nvSpPr>
        <p:spPr>
          <a:xfrm>
            <a:off x="1233488" y="722313"/>
            <a:ext cx="4737100" cy="3552825"/>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124751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046" eaLnBrk="0" hangingPunct="0">
              <a:defRPr sz="2400">
                <a:solidFill>
                  <a:schemeClr val="tx1"/>
                </a:solidFill>
                <a:latin typeface="Times New Roman" charset="0"/>
                <a:ea typeface="ＭＳ Ｐゴシック" charset="0"/>
                <a:cs typeface="ＭＳ Ｐゴシック" charset="0"/>
              </a:defRPr>
            </a:lvl1pPr>
            <a:lvl2pPr marL="733960" indent="-282292" defTabSz="977046" eaLnBrk="0" hangingPunct="0">
              <a:defRPr sz="2400">
                <a:solidFill>
                  <a:schemeClr val="tx1"/>
                </a:solidFill>
                <a:latin typeface="Times New Roman" charset="0"/>
                <a:ea typeface="ＭＳ Ｐゴシック" charset="0"/>
              </a:defRPr>
            </a:lvl2pPr>
            <a:lvl3pPr marL="1129170" indent="-225834" defTabSz="977046" eaLnBrk="0" hangingPunct="0">
              <a:defRPr sz="2400">
                <a:solidFill>
                  <a:schemeClr val="tx1"/>
                </a:solidFill>
                <a:latin typeface="Times New Roman" charset="0"/>
                <a:ea typeface="ＭＳ Ｐゴシック" charset="0"/>
              </a:defRPr>
            </a:lvl3pPr>
            <a:lvl4pPr marL="1580838" indent="-225834" defTabSz="977046" eaLnBrk="0" hangingPunct="0">
              <a:defRPr sz="2400">
                <a:solidFill>
                  <a:schemeClr val="tx1"/>
                </a:solidFill>
                <a:latin typeface="Times New Roman" charset="0"/>
                <a:ea typeface="ＭＳ Ｐゴシック" charset="0"/>
              </a:defRPr>
            </a:lvl4pPr>
            <a:lvl5pPr marL="2032505" indent="-225834" defTabSz="977046" eaLnBrk="0" hangingPunct="0">
              <a:defRPr sz="2400">
                <a:solidFill>
                  <a:schemeClr val="tx1"/>
                </a:solidFill>
                <a:latin typeface="Times New Roman" charset="0"/>
                <a:ea typeface="ＭＳ Ｐゴシック" charset="0"/>
              </a:defRPr>
            </a:lvl5pPr>
            <a:lvl6pPr marL="2484173" indent="-225834" defTabSz="977046"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7046"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7046"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7046" eaLnBrk="0" fontAlgn="base" hangingPunct="0">
              <a:spcBef>
                <a:spcPct val="0"/>
              </a:spcBef>
              <a:spcAft>
                <a:spcPct val="0"/>
              </a:spcAft>
              <a:defRPr sz="2400">
                <a:solidFill>
                  <a:schemeClr val="tx1"/>
                </a:solidFill>
                <a:latin typeface="Times New Roman" charset="0"/>
                <a:ea typeface="ＭＳ Ｐゴシック" charset="0"/>
              </a:defRPr>
            </a:lvl9pPr>
          </a:lstStyle>
          <a:p>
            <a:fld id="{9DE9223F-138F-7049-A3BF-36E4DDC43DB5}" type="slidenum">
              <a:rPr lang="en-US" sz="1000"/>
              <a:pPr/>
              <a:t>8</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2673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046" eaLnBrk="0" hangingPunct="0">
              <a:defRPr sz="2400">
                <a:solidFill>
                  <a:schemeClr val="tx1"/>
                </a:solidFill>
                <a:latin typeface="Times New Roman" charset="0"/>
                <a:ea typeface="ＭＳ Ｐゴシック" charset="0"/>
                <a:cs typeface="ＭＳ Ｐゴシック" charset="0"/>
              </a:defRPr>
            </a:lvl1pPr>
            <a:lvl2pPr marL="733960" indent="-282292" defTabSz="977046" eaLnBrk="0" hangingPunct="0">
              <a:defRPr sz="2400">
                <a:solidFill>
                  <a:schemeClr val="tx1"/>
                </a:solidFill>
                <a:latin typeface="Times New Roman" charset="0"/>
                <a:ea typeface="ＭＳ Ｐゴシック" charset="0"/>
              </a:defRPr>
            </a:lvl2pPr>
            <a:lvl3pPr marL="1129170" indent="-225834" defTabSz="977046" eaLnBrk="0" hangingPunct="0">
              <a:defRPr sz="2400">
                <a:solidFill>
                  <a:schemeClr val="tx1"/>
                </a:solidFill>
                <a:latin typeface="Times New Roman" charset="0"/>
                <a:ea typeface="ＭＳ Ｐゴシック" charset="0"/>
              </a:defRPr>
            </a:lvl3pPr>
            <a:lvl4pPr marL="1580838" indent="-225834" defTabSz="977046" eaLnBrk="0" hangingPunct="0">
              <a:defRPr sz="2400">
                <a:solidFill>
                  <a:schemeClr val="tx1"/>
                </a:solidFill>
                <a:latin typeface="Times New Roman" charset="0"/>
                <a:ea typeface="ＭＳ Ｐゴシック" charset="0"/>
              </a:defRPr>
            </a:lvl4pPr>
            <a:lvl5pPr marL="2032505" indent="-225834" defTabSz="977046" eaLnBrk="0" hangingPunct="0">
              <a:defRPr sz="2400">
                <a:solidFill>
                  <a:schemeClr val="tx1"/>
                </a:solidFill>
                <a:latin typeface="Times New Roman" charset="0"/>
                <a:ea typeface="ＭＳ Ｐゴシック" charset="0"/>
              </a:defRPr>
            </a:lvl5pPr>
            <a:lvl6pPr marL="2484173" indent="-225834" defTabSz="977046"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7046"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7046"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7046" eaLnBrk="0" fontAlgn="base" hangingPunct="0">
              <a:spcBef>
                <a:spcPct val="0"/>
              </a:spcBef>
              <a:spcAft>
                <a:spcPct val="0"/>
              </a:spcAft>
              <a:defRPr sz="2400">
                <a:solidFill>
                  <a:schemeClr val="tx1"/>
                </a:solidFill>
                <a:latin typeface="Times New Roman" charset="0"/>
                <a:ea typeface="ＭＳ Ｐゴシック" charset="0"/>
              </a:defRPr>
            </a:lvl9pPr>
          </a:lstStyle>
          <a:p>
            <a:fld id="{9DE9223F-138F-7049-A3BF-36E4DDC43DB5}" type="slidenum">
              <a:rPr lang="en-US" sz="1000"/>
              <a:pPr/>
              <a:t>9</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859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6"/>
          </a:xfrm>
          <a:prstGeom prst="rect">
            <a:avLst/>
          </a:prstGeom>
          <a:noFill/>
          <a:ln w="9525">
            <a:noFill/>
            <a:miter lim="800000"/>
            <a:headEnd/>
            <a:tailEnd/>
          </a:ln>
          <a:effectLst/>
        </p:spPr>
        <p:txBody>
          <a:bodyPr wrap="square" lIns="91438" tIns="45719" rIns="91438" bIns="45719">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9" y="4922793"/>
            <a:ext cx="5983653" cy="830995"/>
          </a:xfrm>
          <a:prstGeom prst="rect">
            <a:avLst/>
          </a:prstGeom>
          <a:noFill/>
          <a:ln w="9525">
            <a:noFill/>
            <a:miter lim="800000"/>
            <a:headEnd/>
            <a:tailEnd/>
          </a:ln>
          <a:effectLst/>
        </p:spPr>
        <p:txBody>
          <a:bodyPr wrap="square" lIns="91438" tIns="45719" rIns="91438" bIns="45719">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1261674" y="-1"/>
            <a:ext cx="7882326" cy="50970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smtClean="0"/>
              <a:t>DESIGN THINKING FOR USER EXPERIENCE </a:t>
            </a:r>
            <a:r>
              <a:rPr lang="en-US" sz="1500" dirty="0" smtClean="0"/>
              <a:t>DESIGN +</a:t>
            </a:r>
            <a:r>
              <a:rPr lang="en-US" sz="1500" baseline="0" dirty="0" smtClean="0"/>
              <a:t> PROTOTYPING + EVALUATION</a:t>
            </a:r>
            <a:endParaRPr lang="en-US" sz="1500" dirty="0"/>
          </a:p>
        </p:txBody>
      </p:sp>
      <p:pic>
        <p:nvPicPr>
          <p:cNvPr id="7" name="Picture 6" descr="dt+ux.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604" y="-362440"/>
            <a:ext cx="1566388" cy="1174792"/>
          </a:xfrm>
          <a:prstGeom prst="rect">
            <a:avLst/>
          </a:prstGeom>
        </p:spPr>
      </p:pic>
    </p:spTree>
    <p:extLst>
      <p:ext uri="{BB962C8B-B14F-4D97-AF65-F5344CB8AC3E}">
        <p14:creationId xmlns:p14="http://schemas.microsoft.com/office/powerpoint/2010/main" val="2804547785"/>
      </p:ext>
    </p:extLst>
  </p:cSld>
  <p:clrMapOvr>
    <a:masterClrMapping/>
  </p:clrMapOvr>
  <p:transition>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6" name="Rectangle 7"/>
          <p:cNvSpPr>
            <a:spLocks noGrp="1" noChangeArrowheads="1"/>
          </p:cNvSpPr>
          <p:nvPr>
            <p:ph type="sldNum" sz="quarter" idx="12"/>
          </p:nvPr>
        </p:nvSpPr>
        <p:spPr>
          <a:ln/>
        </p:spPr>
        <p:txBody>
          <a:bodyPr/>
          <a:lstStyle>
            <a:lvl1pPr>
              <a:defRPr/>
            </a:lvl1pPr>
          </a:lstStyle>
          <a:p>
            <a:fld id="{5B6C5B9F-3BA4-3341-9258-0E5A3A909FEC}" type="slidenum">
              <a:rPr lang="en-US" smtClean="0"/>
              <a:pPr/>
              <a:t>‹#›</a:t>
            </a:fld>
            <a:endParaRPr lang="en-US"/>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6"/>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6" y="352426"/>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6" name="Rectangle 7"/>
          <p:cNvSpPr>
            <a:spLocks noGrp="1" noChangeArrowheads="1"/>
          </p:cNvSpPr>
          <p:nvPr>
            <p:ph type="sldNum" sz="quarter" idx="12"/>
          </p:nvPr>
        </p:nvSpPr>
        <p:spPr>
          <a:ln/>
        </p:spPr>
        <p:txBody>
          <a:bodyPr/>
          <a:lstStyle>
            <a:lvl1pPr>
              <a:defRPr/>
            </a:lvl1pPr>
          </a:lstStyle>
          <a:p>
            <a:fld id="{249A13FF-E770-1B4B-9D7B-276AB21D7226}" type="slidenum">
              <a:rPr lang="en-US" smtClean="0"/>
              <a:pPr/>
              <a:t>‹#›</a:t>
            </a:fld>
            <a:endParaRPr lang="en-US"/>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AB1192D2-65FE-3A4C-B51F-29A4B4E0F15E}"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50388676"/>
      </p:ext>
    </p:extLst>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AA4821AA-B547-D643-83AD-C22A6C22B556}"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39694534"/>
      </p:ext>
    </p:extLst>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35183307"/>
      </p:ext>
    </p:extLst>
  </p:cSld>
  <p:clrMapOvr>
    <a:masterClrMapping/>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8"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085757"/>
      </p:ext>
    </p:extLst>
  </p:cSld>
  <p:clrMapOvr>
    <a:masterClrMapping/>
  </p:clrMapOvr>
  <p:transition>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6"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9"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10" name="Rectangle 9"/>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7063232"/>
      </p:ext>
    </p:extLst>
  </p:cSld>
  <p:clrMapOvr>
    <a:masterClrMapping/>
  </p:clrMapOvr>
  <p:transition>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a:p>
        </p:txBody>
      </p:sp>
    </p:spTree>
    <p:extLst>
      <p:ext uri="{BB962C8B-B14F-4D97-AF65-F5344CB8AC3E}">
        <p14:creationId xmlns:p14="http://schemas.microsoft.com/office/powerpoint/2010/main" val="34725154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52431" y="0"/>
            <a:ext cx="86645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4162261686"/>
      </p:ext>
    </p:extLst>
  </p:cSld>
  <p:clrMapOvr>
    <a:masterClrMapping/>
  </p:clrMapOvr>
  <p:transition>
    <p:dissolv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64072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10/6/2015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dirty="0"/>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fld id="{BAAF5C87-F9D2-5F40-9F3B-3AB33998CE64}" type="slidenum">
              <a:rPr lang="en-US" smtClean="0"/>
              <a:pPr/>
              <a:t>‹#›</a:t>
            </a:fld>
            <a:endParaRPr lang="en-US" dirty="0"/>
          </a:p>
        </p:txBody>
      </p:sp>
    </p:spTree>
    <p:extLst>
      <p:ext uri="{BB962C8B-B14F-4D97-AF65-F5344CB8AC3E}">
        <p14:creationId xmlns:p14="http://schemas.microsoft.com/office/powerpoint/2010/main" val="2609870162"/>
      </p:ext>
    </p:extLst>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132390"/>
      </p:ext>
    </p:extLst>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B0B9F693-355E-1947-8D16-4F6F8F93E44D}" type="slidenum">
              <a:rPr lang="en-US" smtClean="0"/>
              <a:pPr/>
              <a:t>‹#›</a:t>
            </a:fld>
            <a:endParaRPr lang="en-US"/>
          </a:p>
        </p:txBody>
      </p:sp>
      <p:sp>
        <p:nvSpPr>
          <p:cNvPr id="8" name="Rectangle 7"/>
          <p:cNvSpPr/>
          <p:nvPr/>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9" name="Rectangle 7"/>
          <p:cNvSpPr>
            <a:spLocks noGrp="1" noChangeArrowheads="1"/>
          </p:cNvSpPr>
          <p:nvPr>
            <p:ph type="sldNum" sz="quarter" idx="12"/>
          </p:nvPr>
        </p:nvSpPr>
        <p:spPr>
          <a:ln/>
        </p:spPr>
        <p:txBody>
          <a:bodyPr/>
          <a:lstStyle>
            <a:lvl1pPr>
              <a:defRPr/>
            </a:lvl1pPr>
          </a:lstStyle>
          <a:p>
            <a:fld id="{A99CC337-6716-DF4F-A347-D67426867F7C}" type="slidenum">
              <a:rPr lang="en-US" smtClean="0"/>
              <a:pPr/>
              <a:t>‹#›</a:t>
            </a:fld>
            <a:endParaRPr lang="en-US"/>
          </a:p>
        </p:txBody>
      </p:sp>
      <p:sp>
        <p:nvSpPr>
          <p:cNvPr id="10" name="Rectangle 9"/>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5" name="Rectangle 7"/>
          <p:cNvSpPr>
            <a:spLocks noGrp="1" noChangeArrowheads="1"/>
          </p:cNvSpPr>
          <p:nvPr>
            <p:ph type="sldNum" sz="quarter" idx="12"/>
          </p:nvPr>
        </p:nvSpPr>
        <p:spPr>
          <a:ln/>
        </p:spPr>
        <p:txBody>
          <a:bodyPr/>
          <a:lstStyle>
            <a:lvl1pPr>
              <a:defRPr/>
            </a:lvl1pPr>
          </a:lstStyle>
          <a:p>
            <a:fld id="{63AA7834-23CB-3344-B42F-BB3C863F1847}" type="slidenum">
              <a:rPr lang="en-US" smtClean="0"/>
              <a:pPr/>
              <a:t>‹#›</a:t>
            </a:fld>
            <a:endParaRPr lang="en-US"/>
          </a:p>
        </p:txBody>
      </p:sp>
      <p:sp>
        <p:nvSpPr>
          <p:cNvPr id="6" name="Rectangle 5"/>
          <p:cNvSpPr/>
          <p:nvPr/>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10/6/2015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22BC5F7C-EC8F-834E-889F-E850C9C46485}"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0" indent="0">
              <a:buNone/>
              <a:defRPr sz="2800"/>
            </a:lvl2pPr>
            <a:lvl3pPr marL="914380" indent="0">
              <a:buNone/>
              <a:defRPr sz="2400"/>
            </a:lvl3pPr>
            <a:lvl4pPr marL="1371570" indent="0">
              <a:buNone/>
              <a:defRPr sz="2000"/>
            </a:lvl4pPr>
            <a:lvl5pPr marL="1828760" indent="0">
              <a:buNone/>
              <a:defRPr sz="2000"/>
            </a:lvl5pPr>
            <a:lvl6pPr marL="2285950" indent="0">
              <a:buNone/>
              <a:defRPr sz="2000"/>
            </a:lvl6pPr>
            <a:lvl7pPr marL="2743140" indent="0">
              <a:buNone/>
              <a:defRPr sz="2000"/>
            </a:lvl7pPr>
            <a:lvl8pPr marL="3200329" indent="0">
              <a:buNone/>
              <a:defRPr sz="2000"/>
            </a:lvl8pPr>
            <a:lvl9pPr marL="365752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10/6/2015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 </a:t>
            </a:r>
            <a:endParaRPr lang="en-US"/>
          </a:p>
        </p:txBody>
      </p:sp>
      <p:sp>
        <p:nvSpPr>
          <p:cNvPr id="7" name="Rectangle 7"/>
          <p:cNvSpPr>
            <a:spLocks noGrp="1" noChangeArrowheads="1"/>
          </p:cNvSpPr>
          <p:nvPr>
            <p:ph type="sldNum" sz="quarter" idx="12"/>
          </p:nvPr>
        </p:nvSpPr>
        <p:spPr>
          <a:ln/>
        </p:spPr>
        <p:txBody>
          <a:bodyPr/>
          <a:lstStyle>
            <a:lvl1pPr>
              <a:defRPr/>
            </a:lvl1pPr>
          </a:lstStyle>
          <a:p>
            <a:fld id="{141DDB8B-87EE-2E4C-9536-C5C8F2116F51}"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6" y="0"/>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10/6/2015</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dt+UX: Design Thinking for User Experience Design, Prototyping &amp; Evaluation </a:t>
            </a:r>
            <a:endParaRPr lang="en-US"/>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transition>
    <p:dissolve/>
  </p:transition>
  <p:timing>
    <p:tnLst>
      <p:par>
        <p:cT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190" algn="l" rtl="0" eaLnBrk="1" fontAlgn="base" hangingPunct="1">
        <a:spcBef>
          <a:spcPct val="0"/>
        </a:spcBef>
        <a:spcAft>
          <a:spcPct val="0"/>
        </a:spcAft>
        <a:defRPr sz="3700">
          <a:solidFill>
            <a:srgbClr val="3E4E6C"/>
          </a:solidFill>
          <a:latin typeface="Arial Black" pitchFamily="34" charset="0"/>
        </a:defRPr>
      </a:lvl6pPr>
      <a:lvl7pPr marL="914380" algn="l" rtl="0" eaLnBrk="1" fontAlgn="base" hangingPunct="1">
        <a:spcBef>
          <a:spcPct val="0"/>
        </a:spcBef>
        <a:spcAft>
          <a:spcPct val="0"/>
        </a:spcAft>
        <a:defRPr sz="3700">
          <a:solidFill>
            <a:srgbClr val="3E4E6C"/>
          </a:solidFill>
          <a:latin typeface="Arial Black" pitchFamily="34" charset="0"/>
        </a:defRPr>
      </a:lvl7pPr>
      <a:lvl8pPr marL="1371570" algn="l" rtl="0" eaLnBrk="1" fontAlgn="base" hangingPunct="1">
        <a:spcBef>
          <a:spcPct val="0"/>
        </a:spcBef>
        <a:spcAft>
          <a:spcPct val="0"/>
        </a:spcAft>
        <a:defRPr sz="3700">
          <a:solidFill>
            <a:srgbClr val="3E4E6C"/>
          </a:solidFill>
          <a:latin typeface="Arial Black" pitchFamily="34" charset="0"/>
        </a:defRPr>
      </a:lvl8pPr>
      <a:lvl9pPr marL="1828760" algn="l" rtl="0" eaLnBrk="1" fontAlgn="base" hangingPunct="1">
        <a:spcBef>
          <a:spcPct val="0"/>
        </a:spcBef>
        <a:spcAft>
          <a:spcPct val="0"/>
        </a:spcAft>
        <a:defRPr sz="3700">
          <a:solidFill>
            <a:srgbClr val="3E4E6C"/>
          </a:solidFill>
          <a:latin typeface="Arial Black" pitchFamily="34" charset="0"/>
        </a:defRPr>
      </a:lvl9pPr>
    </p:titleStyle>
    <p:bodyStyle>
      <a:lvl1pPr marL="342893" indent="-342893"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34" indent="-285744"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2975" indent="-228595"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165" indent="-228595"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355" indent="-228595"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545" indent="-228595" algn="l" rtl="0" eaLnBrk="1" fontAlgn="base" hangingPunct="1">
        <a:spcBef>
          <a:spcPct val="20000"/>
        </a:spcBef>
        <a:spcAft>
          <a:spcPct val="0"/>
        </a:spcAft>
        <a:buChar char="»"/>
        <a:defRPr sz="2000" b="1">
          <a:solidFill>
            <a:schemeClr val="tx1"/>
          </a:solidFill>
          <a:latin typeface="+mn-lt"/>
        </a:defRPr>
      </a:lvl6pPr>
      <a:lvl7pPr marL="2971735" indent="-228595" algn="l" rtl="0" eaLnBrk="1" fontAlgn="base" hangingPunct="1">
        <a:spcBef>
          <a:spcPct val="20000"/>
        </a:spcBef>
        <a:spcAft>
          <a:spcPct val="0"/>
        </a:spcAft>
        <a:buChar char="»"/>
        <a:defRPr sz="2000" b="1">
          <a:solidFill>
            <a:schemeClr val="tx1"/>
          </a:solidFill>
          <a:latin typeface="+mn-lt"/>
        </a:defRPr>
      </a:lvl7pPr>
      <a:lvl8pPr marL="3428925" indent="-228595" algn="l" rtl="0" eaLnBrk="1" fontAlgn="base" hangingPunct="1">
        <a:spcBef>
          <a:spcPct val="20000"/>
        </a:spcBef>
        <a:spcAft>
          <a:spcPct val="0"/>
        </a:spcAft>
        <a:buChar char="»"/>
        <a:defRPr sz="2000" b="1">
          <a:solidFill>
            <a:schemeClr val="tx1"/>
          </a:solidFill>
          <a:latin typeface="+mn-lt"/>
        </a:defRPr>
      </a:lvl8pPr>
      <a:lvl9pPr marL="3886115" indent="-228595"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creativecommons.org/licenses/by-nc-sa/3.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creativecommons.org/licenses/by-nc-sa/3.0/" TargetMode="External"/><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8.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multiple_choice_polls/gDPJfIClD6BWh52?preview=true" TargetMode="External"/><Relationship Id="rId1" Type="http://schemas.openxmlformats.org/officeDocument/2006/relationships/tags" Target="../tags/tag1.xml"/><Relationship Id="rId2"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65.xml"/><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a:t>
            </a:r>
            <a:r>
              <a:rPr lang="en-US" dirty="0" smtClean="0"/>
              <a:t>Exploration Through Sketching &amp; Experience Prototyping</a:t>
            </a:r>
            <a:endParaRPr lang="en-US" dirty="0"/>
          </a:p>
        </p:txBody>
      </p:sp>
      <p:sp>
        <p:nvSpPr>
          <p:cNvPr id="2" name="TextBox 1"/>
          <p:cNvSpPr txBox="1"/>
          <p:nvPr/>
        </p:nvSpPr>
        <p:spPr>
          <a:xfrm>
            <a:off x="753406" y="6195811"/>
            <a:ext cx="7891248"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753997" y="5687349"/>
            <a:ext cx="6400800"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6, </a:t>
            </a:r>
            <a:r>
              <a:rPr lang="en-US" sz="2000" dirty="0">
                <a:solidFill>
                  <a:srgbClr val="878787"/>
                </a:solidFill>
                <a:latin typeface="Helvetica"/>
                <a:cs typeface="Helvetica"/>
              </a:rPr>
              <a:t>2015</a:t>
            </a:r>
          </a:p>
        </p:txBody>
      </p:sp>
      <p:pic>
        <p:nvPicPr>
          <p:cNvPr id="6" name="Picture 3"/>
          <p:cNvPicPr>
            <a:picLocks noChangeAspect="1" noChangeArrowheads="1"/>
          </p:cNvPicPr>
          <p:nvPr/>
        </p:nvPicPr>
        <p:blipFill>
          <a:blip r:embed="rId3"/>
          <a:srcRect/>
          <a:stretch>
            <a:fillRect/>
          </a:stretch>
        </p:blipFill>
        <p:spPr bwMode="auto">
          <a:xfrm>
            <a:off x="3287125" y="628104"/>
            <a:ext cx="1814513" cy="857250"/>
          </a:xfrm>
          <a:prstGeom prst="rect">
            <a:avLst/>
          </a:prstGeom>
          <a:noFill/>
        </p:spPr>
      </p:pic>
      <p:sp>
        <p:nvSpPr>
          <p:cNvPr id="7" name="TextBox 6"/>
          <p:cNvSpPr txBox="1"/>
          <p:nvPr/>
        </p:nvSpPr>
        <p:spPr>
          <a:xfrm>
            <a:off x="5258321" y="686683"/>
            <a:ext cx="3885679" cy="540558"/>
          </a:xfrm>
          <a:prstGeom prst="rect">
            <a:avLst/>
          </a:prstGeom>
          <a:noFill/>
        </p:spPr>
        <p:txBody>
          <a:bodyPr wrap="none" lIns="0" tIns="0" rIns="0" bIns="19202" rtlCol="0">
            <a:spAutoFit/>
          </a:bodyPr>
          <a:lstStyle/>
          <a:p>
            <a:pPr>
              <a:lnSpc>
                <a:spcPts val="1050"/>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work</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under</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the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Creative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Commons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Attribution-</a:t>
            </a:r>
          </a:p>
          <a:p>
            <a:pPr>
              <a:lnSpc>
                <a:spcPts val="1092"/>
              </a:lnSpc>
            </a:pPr>
            <a:r>
              <a:rPr lang="en-US" altLang="zh-CN" sz="1000" dirty="0">
                <a:solidFill>
                  <a:srgbClr val="000000"/>
                </a:solidFill>
                <a:latin typeface="Gotham Book " pitchFamily="18" charset="0"/>
                <a:cs typeface="Gotham Book " pitchFamily="18" charset="0"/>
              </a:rPr>
              <a:t>Noncommercial-Share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Alike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3.0</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Unported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To</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view</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copy</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of</a:t>
            </a:r>
          </a:p>
          <a:p>
            <a:pPr>
              <a:lnSpc>
                <a:spcPts val="1092"/>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visit</a:t>
            </a:r>
            <a:r>
              <a:rPr lang="en-US" altLang="zh-CN" sz="1000" dirty="0">
                <a:latin typeface="Times New Roman" pitchFamily="18" charset="0"/>
                <a:cs typeface="Times New Roman" pitchFamily="18" charset="0"/>
              </a:rPr>
              <a:t> </a:t>
            </a:r>
            <a:r>
              <a:rPr lang="en-US" altLang="zh-CN" sz="1000" u="sng" dirty="0">
                <a:solidFill>
                  <a:srgbClr val="000000"/>
                </a:solidFill>
                <a:latin typeface="Gotham Book " pitchFamily="18" charset="0"/>
                <a:cs typeface="Gotham Book " pitchFamily="18" charset="0"/>
                <a:hlinkClick r:id="rId4"/>
              </a:rPr>
              <a:t>http://creativecommons.org/licenses/by-nc-sa/3.0/</a:t>
            </a:r>
          </a:p>
          <a:p>
            <a:pPr>
              <a:lnSpc>
                <a:spcPts val="420"/>
              </a:lnSpc>
            </a:pPr>
            <a:endParaRPr lang="en-US" altLang="zh-CN" dirty="0" smtClean="0"/>
          </a:p>
        </p:txBody>
      </p:sp>
    </p:spTree>
    <p:extLst>
      <p:ext uri="{BB962C8B-B14F-4D97-AF65-F5344CB8AC3E}">
        <p14:creationId xmlns:p14="http://schemas.microsoft.com/office/powerpoint/2010/main" val="1131543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a:t>
            </a:r>
            <a:r>
              <a:rPr lang="en-US" dirty="0" smtClean="0"/>
              <a:t>Exploration Through Sketching &amp; Experience Prototyping</a:t>
            </a:r>
            <a:endParaRPr lang="en-US" dirty="0"/>
          </a:p>
        </p:txBody>
      </p:sp>
      <p:sp>
        <p:nvSpPr>
          <p:cNvPr id="2" name="TextBox 1"/>
          <p:cNvSpPr txBox="1"/>
          <p:nvPr/>
        </p:nvSpPr>
        <p:spPr>
          <a:xfrm>
            <a:off x="753406" y="6195811"/>
            <a:ext cx="7891248"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753997" y="5687349"/>
            <a:ext cx="6400800"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October 6, </a:t>
            </a:r>
            <a:r>
              <a:rPr lang="en-US" sz="2000" dirty="0">
                <a:solidFill>
                  <a:srgbClr val="878787"/>
                </a:solidFill>
                <a:latin typeface="Helvetica"/>
                <a:cs typeface="Helvetica"/>
              </a:rPr>
              <a:t>2015</a:t>
            </a:r>
          </a:p>
        </p:txBody>
      </p:sp>
      <p:pic>
        <p:nvPicPr>
          <p:cNvPr id="6" name="Picture 3"/>
          <p:cNvPicPr>
            <a:picLocks noChangeAspect="1" noChangeArrowheads="1"/>
          </p:cNvPicPr>
          <p:nvPr/>
        </p:nvPicPr>
        <p:blipFill>
          <a:blip r:embed="rId3"/>
          <a:srcRect/>
          <a:stretch>
            <a:fillRect/>
          </a:stretch>
        </p:blipFill>
        <p:spPr bwMode="auto">
          <a:xfrm>
            <a:off x="3287125" y="628104"/>
            <a:ext cx="1814513" cy="857250"/>
          </a:xfrm>
          <a:prstGeom prst="rect">
            <a:avLst/>
          </a:prstGeom>
          <a:noFill/>
        </p:spPr>
      </p:pic>
      <p:sp>
        <p:nvSpPr>
          <p:cNvPr id="7" name="TextBox 6"/>
          <p:cNvSpPr txBox="1"/>
          <p:nvPr/>
        </p:nvSpPr>
        <p:spPr>
          <a:xfrm>
            <a:off x="5258321" y="686683"/>
            <a:ext cx="3885679" cy="540558"/>
          </a:xfrm>
          <a:prstGeom prst="rect">
            <a:avLst/>
          </a:prstGeom>
          <a:noFill/>
        </p:spPr>
        <p:txBody>
          <a:bodyPr wrap="none" lIns="0" tIns="0" rIns="0" bIns="19202" rtlCol="0">
            <a:spAutoFit/>
          </a:bodyPr>
          <a:lstStyle/>
          <a:p>
            <a:pPr>
              <a:lnSpc>
                <a:spcPts val="1050"/>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work</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under</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the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Creative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Commons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Attribution-</a:t>
            </a:r>
          </a:p>
          <a:p>
            <a:pPr>
              <a:lnSpc>
                <a:spcPts val="1092"/>
              </a:lnSpc>
            </a:pPr>
            <a:r>
              <a:rPr lang="en-US" altLang="zh-CN" sz="1000" dirty="0">
                <a:solidFill>
                  <a:srgbClr val="000000"/>
                </a:solidFill>
                <a:latin typeface="Gotham Book " pitchFamily="18" charset="0"/>
                <a:cs typeface="Gotham Book " pitchFamily="18" charset="0"/>
              </a:rPr>
              <a:t>Noncommercial-Share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Alike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3.0</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Unported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To</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view</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copy</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of</a:t>
            </a:r>
          </a:p>
          <a:p>
            <a:pPr>
              <a:lnSpc>
                <a:spcPts val="1092"/>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visit</a:t>
            </a:r>
            <a:r>
              <a:rPr lang="en-US" altLang="zh-CN" sz="1000" dirty="0">
                <a:latin typeface="Times New Roman" pitchFamily="18" charset="0"/>
                <a:cs typeface="Times New Roman" pitchFamily="18" charset="0"/>
              </a:rPr>
              <a:t> </a:t>
            </a:r>
            <a:r>
              <a:rPr lang="en-US" altLang="zh-CN" sz="1000" u="sng" dirty="0">
                <a:solidFill>
                  <a:srgbClr val="000000"/>
                </a:solidFill>
                <a:latin typeface="Gotham Book " pitchFamily="18" charset="0"/>
                <a:cs typeface="Gotham Book " pitchFamily="18" charset="0"/>
                <a:hlinkClick r:id="rId4"/>
              </a:rPr>
              <a:t>http://creativecommons.org/licenses/by-nc-sa/3.0/</a:t>
            </a:r>
          </a:p>
          <a:p>
            <a:pPr>
              <a:lnSpc>
                <a:spcPts val="420"/>
              </a:lnSpc>
            </a:pPr>
            <a:endParaRPr lang="en-US" altLang="zh-CN" dirty="0" smtClean="0"/>
          </a:p>
        </p:txBody>
      </p:sp>
    </p:spTree>
    <p:extLst>
      <p:ext uri="{BB962C8B-B14F-4D97-AF65-F5344CB8AC3E}">
        <p14:creationId xmlns:p14="http://schemas.microsoft.com/office/powerpoint/2010/main" val="8599378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smtClean="0"/>
              <a:t>Outline</a:t>
            </a:r>
            <a:endParaRPr lang="en-US" dirty="0"/>
          </a:p>
        </p:txBody>
      </p:sp>
      <p:sp>
        <p:nvSpPr>
          <p:cNvPr id="12294" name="Rectangle 9"/>
          <p:cNvSpPr>
            <a:spLocks noGrp="1" noChangeArrowheads="1"/>
          </p:cNvSpPr>
          <p:nvPr>
            <p:ph idx="1"/>
          </p:nvPr>
        </p:nvSpPr>
        <p:spPr/>
        <p:txBody>
          <a:bodyPr/>
          <a:lstStyle/>
          <a:p>
            <a:r>
              <a:rPr lang="en-US" dirty="0" smtClean="0"/>
              <a:t>Sketching to explore user experiences</a:t>
            </a:r>
          </a:p>
          <a:p>
            <a:r>
              <a:rPr lang="en-US" dirty="0" smtClean="0"/>
              <a:t>Team Break</a:t>
            </a:r>
          </a:p>
          <a:p>
            <a:r>
              <a:rPr lang="en-US" dirty="0" smtClean="0"/>
              <a:t>Experience prototyping</a:t>
            </a:r>
          </a:p>
          <a:p>
            <a:pPr marL="0" indent="0">
              <a:buNone/>
            </a:pPr>
            <a:endParaRPr lang="en-US" dirty="0"/>
          </a:p>
        </p:txBody>
      </p:sp>
      <p:sp>
        <p:nvSpPr>
          <p:cNvPr id="2" name="Date Placeholder 1"/>
          <p:cNvSpPr>
            <a:spLocks noGrp="1"/>
          </p:cNvSpPr>
          <p:nvPr>
            <p:ph type="dt" sz="half" idx="10"/>
          </p:nvPr>
        </p:nvSpPr>
        <p:spPr/>
        <p:txBody>
          <a:bodyPr/>
          <a:lstStyle/>
          <a:p>
            <a:r>
              <a:rPr lang="en-US" smtClean="0"/>
              <a:t>10/6/2015</a:t>
            </a:r>
            <a:endParaRPr lang="en-US" dirty="0"/>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 </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11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184DA5"/>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solidFill>
                  <a:schemeClr val="tx1">
                    <a:lumMod val="50000"/>
                  </a:schemeClr>
                </a:solidFill>
                <a:latin typeface="Helvetica Light"/>
              </a:rPr>
              <a:t>10/6/2015</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12</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3596645" y="2289122"/>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3596645" y="1348473"/>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29324338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37051" y="0"/>
            <a:ext cx="8461375" cy="1143000"/>
          </a:xfrm>
        </p:spPr>
        <p:txBody>
          <a:bodyPr/>
          <a:lstStyle/>
          <a:p>
            <a:pPr eaLnBrk="1" hangingPunct="1"/>
            <a:r>
              <a:rPr lang="en-US" dirty="0" smtClean="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13</a:t>
            </a:fld>
            <a:endParaRPr lang="en-US" dirty="0"/>
          </a:p>
        </p:txBody>
      </p:sp>
      <p:sp>
        <p:nvSpPr>
          <p:cNvPr id="43014" name="Rectangle 6"/>
          <p:cNvSpPr>
            <a:spLocks noChangeArrowheads="1"/>
          </p:cNvSpPr>
          <p:nvPr/>
        </p:nvSpPr>
        <p:spPr bwMode="auto">
          <a:xfrm>
            <a:off x="928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8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928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928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4782201"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3595813"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3595813" y="1349676"/>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0"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1"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915761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lIns="92073" tIns="46037" rIns="92073" bIns="46037"/>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984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14</a:t>
            </a:fld>
            <a:endParaRPr lang="en-US"/>
          </a:p>
        </p:txBody>
      </p:sp>
      <p:grpSp>
        <p:nvGrpSpPr>
          <p:cNvPr id="1032" name="Group 1034"/>
          <p:cNvGrpSpPr>
            <a:grpSpLocks/>
          </p:cNvGrpSpPr>
          <p:nvPr/>
        </p:nvGrpSpPr>
        <p:grpSpPr bwMode="auto">
          <a:xfrm>
            <a:off x="542925" y="1520826"/>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555196" y="3731817"/>
            <a:ext cx="1364823" cy="1938990"/>
          </a:xfrm>
          <a:prstGeom prst="rect">
            <a:avLst/>
          </a:prstGeom>
          <a:noFill/>
        </p:spPr>
        <p:txBody>
          <a:bodyPr wrap="none" lIns="91438" tIns="45719" rIns="91438" bIns="45719" rtlCol="0">
            <a:spAutoFit/>
          </a:bodyPr>
          <a:lstStyle/>
          <a:p>
            <a:r>
              <a:rPr lang="en-US" dirty="0" smtClean="0">
                <a:solidFill>
                  <a:schemeClr val="tx1">
                    <a:lumMod val="65000"/>
                  </a:schemeClr>
                </a:solidFill>
                <a:latin typeface="+mn-lt"/>
              </a:rPr>
              <a:t>Sketch</a:t>
            </a:r>
          </a:p>
          <a:p>
            <a:r>
              <a:rPr lang="en-US" dirty="0" smtClean="0">
                <a:solidFill>
                  <a:schemeClr val="tx1">
                    <a:lumMod val="65000"/>
                  </a:schemeClr>
                </a:solidFill>
                <a:latin typeface="+mn-lt"/>
              </a:rPr>
              <a:t>Paper</a:t>
            </a:r>
          </a:p>
          <a:p>
            <a:r>
              <a:rPr lang="en-US" dirty="0" smtClean="0">
                <a:solidFill>
                  <a:schemeClr val="tx1">
                    <a:lumMod val="65000"/>
                  </a:schemeClr>
                </a:solidFill>
                <a:latin typeface="+mn-lt"/>
              </a:rPr>
              <a:t>Video</a:t>
            </a:r>
          </a:p>
          <a:p>
            <a:r>
              <a:rPr lang="en-US" dirty="0" smtClean="0">
                <a:solidFill>
                  <a:schemeClr val="tx1">
                    <a:lumMod val="65000"/>
                  </a:schemeClr>
                </a:solidFill>
                <a:latin typeface="+mn-lt"/>
              </a:rPr>
              <a:t>Tool</a:t>
            </a:r>
          </a:p>
          <a:p>
            <a:r>
              <a:rPr lang="en-US" dirty="0" smtClean="0">
                <a:solidFill>
                  <a:schemeClr val="tx1">
                    <a:lumMod val="65000"/>
                  </a:schemeClr>
                </a:solidFill>
                <a:latin typeface="+mn-lt"/>
              </a:rPr>
              <a:t>Program</a:t>
            </a:r>
            <a:endParaRPr lang="en-US" dirty="0">
              <a:solidFill>
                <a:schemeClr val="tx1">
                  <a:lumMod val="65000"/>
                </a:schemeClr>
              </a:solidFill>
              <a:latin typeface="+mn-lt"/>
            </a:endParaRPr>
          </a:p>
        </p:txBody>
      </p:sp>
      <p:sp>
        <p:nvSpPr>
          <p:cNvPr id="12" name="TextBox 11"/>
          <p:cNvSpPr txBox="1"/>
          <p:nvPr/>
        </p:nvSpPr>
        <p:spPr>
          <a:xfrm>
            <a:off x="6894494" y="4067795"/>
            <a:ext cx="1758410" cy="1938990"/>
          </a:xfrm>
          <a:prstGeom prst="rect">
            <a:avLst/>
          </a:prstGeom>
          <a:noFill/>
        </p:spPr>
        <p:txBody>
          <a:bodyPr wrap="none" lIns="91438" tIns="45719" rIns="91438" bIns="45719" rtlCol="0">
            <a:spAutoFit/>
          </a:bodyPr>
          <a:lstStyle/>
          <a:p>
            <a:r>
              <a:rPr lang="en-US" dirty="0" smtClean="0">
                <a:solidFill>
                  <a:srgbClr val="A6A6A6"/>
                </a:solidFill>
                <a:latin typeface="+mn-lt"/>
              </a:rPr>
              <a:t>Gut</a:t>
            </a:r>
          </a:p>
          <a:p>
            <a:r>
              <a:rPr lang="en-US" dirty="0" err="1" smtClean="0">
                <a:solidFill>
                  <a:srgbClr val="A6A6A6"/>
                </a:solidFill>
                <a:latin typeface="+mn-lt"/>
              </a:rPr>
              <a:t>Crit</a:t>
            </a:r>
            <a:endParaRPr lang="en-US" dirty="0" smtClean="0">
              <a:solidFill>
                <a:srgbClr val="A6A6A6"/>
              </a:solidFill>
              <a:latin typeface="+mn-lt"/>
            </a:endParaRPr>
          </a:p>
          <a:p>
            <a:r>
              <a:rPr lang="en-US" dirty="0" smtClean="0">
                <a:solidFill>
                  <a:srgbClr val="A6A6A6"/>
                </a:solidFill>
                <a:latin typeface="+mn-lt"/>
              </a:rPr>
              <a:t>Expert </a:t>
            </a:r>
            <a:r>
              <a:rPr lang="en-US" dirty="0" err="1" smtClean="0">
                <a:solidFill>
                  <a:srgbClr val="A6A6A6"/>
                </a:solidFill>
                <a:latin typeface="+mn-lt"/>
              </a:rPr>
              <a:t>Eval</a:t>
            </a:r>
            <a:r>
              <a:rPr lang="en-US" dirty="0" smtClean="0">
                <a:solidFill>
                  <a:srgbClr val="A6A6A6"/>
                </a:solidFill>
                <a:latin typeface="+mn-lt"/>
              </a:rPr>
              <a:t/>
            </a:r>
            <a:br>
              <a:rPr lang="en-US" dirty="0" smtClean="0">
                <a:solidFill>
                  <a:srgbClr val="A6A6A6"/>
                </a:solidFill>
                <a:latin typeface="+mn-lt"/>
              </a:rPr>
            </a:br>
            <a:r>
              <a:rPr lang="en-US" dirty="0" smtClean="0">
                <a:solidFill>
                  <a:srgbClr val="A6A6A6"/>
                </a:solidFill>
                <a:latin typeface="+mn-lt"/>
              </a:rPr>
              <a:t>Lo-fi Test</a:t>
            </a:r>
          </a:p>
          <a:p>
            <a:r>
              <a:rPr lang="en-US" dirty="0" smtClean="0">
                <a:solidFill>
                  <a:srgbClr val="A6A6A6"/>
                </a:solidFill>
                <a:latin typeface="+mn-lt"/>
              </a:rPr>
              <a:t>User Study</a:t>
            </a:r>
            <a:endParaRPr lang="en-US" dirty="0">
              <a:solidFill>
                <a:srgbClr val="A6A6A6"/>
              </a:solidFill>
              <a:latin typeface="+mn-lt"/>
            </a:endParaRPr>
          </a:p>
        </p:txBody>
      </p:sp>
      <p:graphicFrame>
        <p:nvGraphicFramePr>
          <p:cNvPr id="14" name="Object 1025"/>
          <p:cNvGraphicFramePr>
            <a:graphicFrameLocks noChangeAspect="1"/>
          </p:cNvGraphicFramePr>
          <p:nvPr>
            <p:extLst>
              <p:ext uri="{D42A27DB-BD31-4B8C-83A1-F6EECF244321}">
                <p14:modId xmlns:p14="http://schemas.microsoft.com/office/powerpoint/2010/main" val="4227079527"/>
              </p:ext>
            </p:extLst>
          </p:nvPr>
        </p:nvGraphicFramePr>
        <p:xfrm>
          <a:off x="2701549" y="1901398"/>
          <a:ext cx="3730625" cy="3363912"/>
        </p:xfrm>
        <a:graphic>
          <a:graphicData uri="http://schemas.openxmlformats.org/presentationml/2006/ole">
            <mc:AlternateContent xmlns:mc="http://schemas.openxmlformats.org/markup-compatibility/2006">
              <mc:Choice xmlns:v="urn:schemas-microsoft-com:vml" Requires="v">
                <p:oleObj spid="_x0000_s1240" name="Clip" r:id="rId4" imgW="3849120" imgH="3468960" progId="MS_ClipArt_Gallery.5">
                  <p:embed/>
                </p:oleObj>
              </mc:Choice>
              <mc:Fallback>
                <p:oleObj name="Clip" r:id="rId4" imgW="3849120" imgH="346896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549"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75203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74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10/6/2015</a:t>
            </a:r>
            <a:endParaRPr lang="en-US" dirty="0"/>
          </a:p>
        </p:txBody>
      </p:sp>
      <p:pic>
        <p:nvPicPr>
          <p:cNvPr id="17410" name="Picture 4" descr="06.tif"/>
          <p:cNvPicPr>
            <a:picLocks noChangeAspect="1"/>
          </p:cNvPicPr>
          <p:nvPr/>
        </p:nvPicPr>
        <p:blipFill>
          <a:blip r:embed="rId3" cstate="print"/>
          <a:srcRect/>
          <a:stretch>
            <a:fillRect/>
          </a:stretch>
        </p:blipFill>
        <p:spPr bwMode="auto">
          <a:xfrm>
            <a:off x="-153793" y="878"/>
            <a:ext cx="9297793" cy="6857122"/>
          </a:xfrm>
          <a:prstGeom prst="rect">
            <a:avLst/>
          </a:prstGeom>
          <a:solidFill>
            <a:srgbClr val="000000">
              <a:alpha val="25098"/>
            </a:srgbClr>
          </a:solidFill>
          <a:ln w="9525">
            <a:noFill/>
            <a:miter lim="800000"/>
            <a:headEnd/>
            <a:tailEnd/>
          </a:ln>
        </p:spPr>
      </p:pic>
      <p:sp>
        <p:nvSpPr>
          <p:cNvPr id="2" name="Footer Placeholder 1"/>
          <p:cNvSpPr>
            <a:spLocks noGrp="1"/>
          </p:cNvSpPr>
          <p:nvPr>
            <p:ph type="ftr" sz="quarter" idx="11"/>
          </p:nvPr>
        </p:nvSpPr>
        <p:spPr>
          <a:xfrm>
            <a:off x="2905125" y="6553200"/>
            <a:ext cx="6238875" cy="457200"/>
          </a:xfrm>
        </p:spPr>
        <p:txBody>
          <a:bodyPr/>
          <a:lstStyle/>
          <a:p>
            <a:pPr>
              <a:defRPr/>
            </a:pPr>
            <a:r>
              <a:rPr lang="en-US" smtClean="0"/>
              <a:t>dt+UX: Design Thinking for User Experience Design, Prototyping &amp; Evaluation </a:t>
            </a:r>
            <a:endParaRPr lang="en-US"/>
          </a:p>
        </p:txBody>
      </p:sp>
      <p:sp>
        <p:nvSpPr>
          <p:cNvPr id="92162" name="Rectangle 2"/>
          <p:cNvSpPr>
            <a:spLocks noGrp="1" noChangeArrowheads="1"/>
          </p:cNvSpPr>
          <p:nvPr>
            <p:ph type="title" idx="4294967295"/>
          </p:nvPr>
        </p:nvSpPr>
        <p:spPr>
          <a:xfrm>
            <a:off x="0" y="5778501"/>
            <a:ext cx="8840788" cy="1146175"/>
          </a:xfrm>
          <a:solidFill>
            <a:srgbClr val="FFFFFF">
              <a:alpha val="98039"/>
            </a:srgbClr>
          </a:solidFill>
          <a:effectLst>
            <a:softEdge rad="127000"/>
          </a:effectLst>
        </p:spPr>
        <p:txBody>
          <a:bodyPr/>
          <a:lstStyle/>
          <a:p>
            <a:pPr>
              <a:lnSpc>
                <a:spcPct val="90000"/>
              </a:lnSpc>
              <a:defRPr/>
            </a:pPr>
            <a:r>
              <a:rPr lang="en-US" sz="4000" dirty="0">
                <a:solidFill>
                  <a:schemeClr val="tx2">
                    <a:lumMod val="75000"/>
                  </a:schemeClr>
                </a:solidFill>
              </a:rPr>
              <a:t/>
            </a:r>
            <a:br>
              <a:rPr lang="en-US" sz="4000" dirty="0">
                <a:solidFill>
                  <a:schemeClr val="tx2">
                    <a:lumMod val="75000"/>
                  </a:schemeClr>
                </a:solidFill>
              </a:rPr>
            </a:br>
            <a:r>
              <a:rPr lang="en-US" sz="3400" dirty="0">
                <a:solidFill>
                  <a:schemeClr val="tx2">
                    <a:lumMod val="75000"/>
                  </a:schemeClr>
                </a:solidFill>
              </a:rPr>
              <a:t>Sketching: </a:t>
            </a:r>
            <a:br>
              <a:rPr lang="en-US" sz="3400" dirty="0">
                <a:solidFill>
                  <a:schemeClr val="tx2">
                    <a:lumMod val="75000"/>
                  </a:schemeClr>
                </a:solidFill>
              </a:rPr>
            </a:br>
            <a:r>
              <a:rPr lang="en-US" sz="3400" dirty="0">
                <a:solidFill>
                  <a:schemeClr val="tx2">
                    <a:lumMod val="75000"/>
                  </a:schemeClr>
                </a:solidFill>
              </a:rPr>
              <a:t>A Quintessential Activity of Design</a:t>
            </a:r>
            <a:r>
              <a:rPr lang="en-US" sz="4000" dirty="0">
                <a:solidFill>
                  <a:schemeClr val="tx2">
                    <a:lumMod val="75000"/>
                  </a:schemeClr>
                </a:solidFill>
              </a:rPr>
              <a:t/>
            </a:r>
            <a:br>
              <a:rPr lang="en-US" sz="4000" dirty="0">
                <a:solidFill>
                  <a:schemeClr val="tx2">
                    <a:lumMod val="75000"/>
                  </a:schemeClr>
                </a:solidFill>
              </a:rPr>
            </a:br>
            <a:endParaRPr lang="en-US" sz="4000" dirty="0">
              <a:solidFill>
                <a:schemeClr val="tx2">
                  <a:lumMod val="75000"/>
                </a:schemeClr>
              </a:solidFill>
            </a:endParaRPr>
          </a:p>
        </p:txBody>
      </p:sp>
      <p:sp>
        <p:nvSpPr>
          <p:cNvPr id="17415" name="TextBox 6"/>
          <p:cNvSpPr txBox="1">
            <a:spLocks noChangeArrowheads="1"/>
          </p:cNvSpPr>
          <p:nvPr/>
        </p:nvSpPr>
        <p:spPr bwMode="auto">
          <a:xfrm>
            <a:off x="6445358" y="6083003"/>
            <a:ext cx="2143068" cy="323163"/>
          </a:xfrm>
          <a:prstGeom prst="rect">
            <a:avLst/>
          </a:prstGeom>
          <a:noFill/>
          <a:ln w="9525">
            <a:noFill/>
            <a:miter lim="800000"/>
            <a:headEnd/>
            <a:tailEnd/>
          </a:ln>
        </p:spPr>
        <p:txBody>
          <a:bodyPr wrap="square" lIns="91438" tIns="45719" rIns="91438" bIns="45719">
            <a:spAutoFit/>
          </a:bodyPr>
          <a:lstStyle/>
          <a:p>
            <a:r>
              <a:rPr lang="en-US" sz="1500" dirty="0">
                <a:solidFill>
                  <a:schemeClr val="tx2"/>
                </a:solidFill>
                <a:latin typeface="Helvetica" pitchFamily="34" charset="0"/>
              </a:rPr>
              <a:t>* Courtesy Bill Buxton</a:t>
            </a:r>
          </a:p>
        </p:txBody>
      </p:sp>
      <p:sp>
        <p:nvSpPr>
          <p:cNvPr id="4" name="Slide Number Placeholder 3"/>
          <p:cNvSpPr>
            <a:spLocks noGrp="1"/>
          </p:cNvSpPr>
          <p:nvPr>
            <p:ph type="sldNum" sz="quarter" idx="12"/>
          </p:nvPr>
        </p:nvSpPr>
        <p:spPr/>
        <p:txBody>
          <a:bodyPr/>
          <a:lstStyle/>
          <a:p>
            <a:fld id="{F2949DCA-4B18-234C-AD4E-11144FC20355}" type="slidenum">
              <a:rPr lang="en-US" smtClean="0"/>
              <a:pPr/>
              <a:t>16</a:t>
            </a:fld>
            <a:endParaRPr lang="en-US"/>
          </a:p>
        </p:txBody>
      </p:sp>
    </p:spTree>
    <p:extLst>
      <p:ext uri="{BB962C8B-B14F-4D97-AF65-F5344CB8AC3E}">
        <p14:creationId xmlns:p14="http://schemas.microsoft.com/office/powerpoint/2010/main" val="1033503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pic>
        <p:nvPicPr>
          <p:cNvPr id="33794" name="Picture 2" descr="D:\landay\research\talks\innovation\images\id-sketches-kicker-studio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5909870" y="6538798"/>
            <a:ext cx="3316999" cy="323163"/>
          </a:xfrm>
          <a:prstGeom prst="rect">
            <a:avLst/>
          </a:prstGeom>
          <a:noFill/>
        </p:spPr>
        <p:txBody>
          <a:bodyPr wrap="none" lIns="91438" tIns="45719" rIns="91438" bIns="45719" rtlCol="0">
            <a:spAutoFit/>
          </a:bodyPr>
          <a:lstStyle/>
          <a:p>
            <a:r>
              <a:rPr lang="en-US" sz="1500" dirty="0">
                <a:solidFill>
                  <a:schemeClr val="tx2"/>
                </a:solidFill>
                <a:latin typeface="Helvetica" pitchFamily="34" charset="0"/>
              </a:rPr>
              <a:t>Kicker Studio, www.kickerstudio.com</a:t>
            </a:r>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spTree>
    <p:extLst>
      <p:ext uri="{BB962C8B-B14F-4D97-AF65-F5344CB8AC3E}">
        <p14:creationId xmlns:p14="http://schemas.microsoft.com/office/powerpoint/2010/main" val="5263997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pic>
        <p:nvPicPr>
          <p:cNvPr id="34818" name="Picture 2" descr="D:\landay\research\talks\innovation\images\kicker-studio-conf-phone-sketches.jpg"/>
          <p:cNvPicPr>
            <a:picLocks noChangeAspect="1" noChangeArrowheads="1"/>
          </p:cNvPicPr>
          <p:nvPr/>
        </p:nvPicPr>
        <p:blipFill>
          <a:blip r:embed="rId3" cstate="print"/>
          <a:srcRect/>
          <a:stretch>
            <a:fillRect/>
          </a:stretch>
        </p:blipFill>
        <p:spPr bwMode="auto">
          <a:xfrm>
            <a:off x="0" y="0"/>
            <a:ext cx="9363075" cy="7023100"/>
          </a:xfrm>
          <a:prstGeom prst="rect">
            <a:avLst/>
          </a:prstGeom>
          <a:noFill/>
        </p:spPr>
      </p:pic>
      <p:sp>
        <p:nvSpPr>
          <p:cNvPr id="6" name="TextBox 5"/>
          <p:cNvSpPr txBox="1"/>
          <p:nvPr/>
        </p:nvSpPr>
        <p:spPr>
          <a:xfrm>
            <a:off x="1" y="1"/>
            <a:ext cx="3316999"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18</a:t>
            </a:fld>
            <a:endParaRPr lang="en-US"/>
          </a:p>
        </p:txBody>
      </p:sp>
    </p:spTree>
    <p:extLst>
      <p:ext uri="{BB962C8B-B14F-4D97-AF65-F5344CB8AC3E}">
        <p14:creationId xmlns:p14="http://schemas.microsoft.com/office/powerpoint/2010/main" val="39505649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pic>
        <p:nvPicPr>
          <p:cNvPr id="35842" name="Picture 2" descr="D:\landay\research\talks\innovation\images\kicker-studios-conf-phone.jpg"/>
          <p:cNvPicPr>
            <a:picLocks noChangeAspect="1" noChangeArrowheads="1"/>
          </p:cNvPicPr>
          <p:nvPr/>
        </p:nvPicPr>
        <p:blipFill>
          <a:blip r:embed="rId3" cstate="print"/>
          <a:srcRect/>
          <a:stretch>
            <a:fillRect/>
          </a:stretch>
        </p:blipFill>
        <p:spPr bwMode="auto">
          <a:xfrm>
            <a:off x="1" y="0"/>
            <a:ext cx="10922359" cy="7061200"/>
          </a:xfrm>
          <a:prstGeom prst="rect">
            <a:avLst/>
          </a:prstGeom>
          <a:noFill/>
        </p:spPr>
      </p:pic>
      <p:sp>
        <p:nvSpPr>
          <p:cNvPr id="6" name="TextBox 5"/>
          <p:cNvSpPr txBox="1"/>
          <p:nvPr/>
        </p:nvSpPr>
        <p:spPr>
          <a:xfrm>
            <a:off x="171206" y="6581002"/>
            <a:ext cx="3316999"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19</a:t>
            </a:fld>
            <a:endParaRPr lang="en-US"/>
          </a:p>
        </p:txBody>
      </p:sp>
    </p:spTree>
    <p:extLst>
      <p:ext uri="{BB962C8B-B14F-4D97-AF65-F5344CB8AC3E}">
        <p14:creationId xmlns:p14="http://schemas.microsoft.com/office/powerpoint/2010/main" val="387527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7982" y="0"/>
            <a:ext cx="10516532" cy="692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bwMode="auto">
          <a:xfrm>
            <a:off x="-1" y="4322281"/>
            <a:ext cx="4656853" cy="139998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5" name="Rectangle 14"/>
          <p:cNvSpPr/>
          <p:nvPr/>
        </p:nvSpPr>
        <p:spPr bwMode="auto">
          <a:xfrm>
            <a:off x="125636" y="137046"/>
            <a:ext cx="8892728" cy="106912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9" name="Content Placeholder 6"/>
          <p:cNvSpPr txBox="1">
            <a:spLocks/>
          </p:cNvSpPr>
          <p:nvPr/>
        </p:nvSpPr>
        <p:spPr bwMode="auto">
          <a:xfrm>
            <a:off x="1124066" y="5030188"/>
            <a:ext cx="3308663" cy="124015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r">
              <a:buFontTx/>
              <a:buNone/>
            </a:pPr>
            <a:r>
              <a:rPr lang="en-US" sz="2000" dirty="0" smtClean="0">
                <a:latin typeface="Helvetica"/>
                <a:cs typeface="Helvetica"/>
              </a:rPr>
              <a:t>By LG</a:t>
            </a:r>
            <a:endParaRPr lang="en-US" sz="2000" dirty="0">
              <a:latin typeface="Helvetica"/>
              <a:cs typeface="Helvetica"/>
            </a:endParaRPr>
          </a:p>
        </p:txBody>
      </p:sp>
      <p:sp>
        <p:nvSpPr>
          <p:cNvPr id="10" name="Rectangle 9"/>
          <p:cNvSpPr/>
          <p:nvPr/>
        </p:nvSpPr>
        <p:spPr>
          <a:xfrm>
            <a:off x="1426489" y="4556799"/>
            <a:ext cx="3006352" cy="461665"/>
          </a:xfrm>
          <a:prstGeom prst="rect">
            <a:avLst/>
          </a:prstGeom>
        </p:spPr>
        <p:txBody>
          <a:bodyPr wrap="none">
            <a:spAutoFit/>
          </a:bodyPr>
          <a:lstStyle/>
          <a:p>
            <a:pPr marL="0" indent="0" algn="r">
              <a:buNone/>
            </a:pPr>
            <a:r>
              <a:rPr lang="en-US" dirty="0" smtClean="0">
                <a:latin typeface="Helvetica"/>
                <a:cs typeface="Helvetica"/>
              </a:rPr>
              <a:t>THINQ </a:t>
            </a:r>
            <a:r>
              <a:rPr lang="en-US" dirty="0">
                <a:latin typeface="Helvetica"/>
                <a:cs typeface="Helvetica"/>
              </a:rPr>
              <a:t>Smart Fridge</a:t>
            </a:r>
          </a:p>
        </p:txBody>
      </p:sp>
      <p:sp>
        <p:nvSpPr>
          <p:cNvPr id="13"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4" name="Picture 13"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Tree>
    <p:extLst>
      <p:ext uri="{BB962C8B-B14F-4D97-AF65-F5344CB8AC3E}">
        <p14:creationId xmlns:p14="http://schemas.microsoft.com/office/powerpoint/2010/main" val="3239223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2" name="Date Placeholder 1"/>
          <p:cNvSpPr>
            <a:spLocks noGrp="1"/>
          </p:cNvSpPr>
          <p:nvPr>
            <p:ph type="dt" sz="half" idx="10"/>
          </p:nvPr>
        </p:nvSpPr>
        <p:spPr/>
        <p:txBody>
          <a:bodyPr/>
          <a:lstStyle/>
          <a:p>
            <a:pPr>
              <a:defRPr/>
            </a:pPr>
            <a:r>
              <a:rPr lang="en-US" smtClean="0"/>
              <a:t>10/6/2015</a:t>
            </a:r>
            <a:endParaRPr lang="en-US" dirty="0"/>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713" y="0"/>
            <a:ext cx="8421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3E4E6C"/>
                </a:solidFill>
                <a:latin typeface="Helvetica" charset="0"/>
              </a:rPr>
              <a:t>Courtesy Bill Buxton</a:t>
            </a:r>
          </a:p>
        </p:txBody>
      </p:sp>
      <p:sp>
        <p:nvSpPr>
          <p:cNvPr id="4" name="Slide Number Placeholder 3"/>
          <p:cNvSpPr>
            <a:spLocks noGrp="1"/>
          </p:cNvSpPr>
          <p:nvPr>
            <p:ph type="sldNum" sz="quarter" idx="12"/>
          </p:nvPr>
        </p:nvSpPr>
        <p:spPr/>
        <p:txBody>
          <a:bodyPr/>
          <a:lstStyle/>
          <a:p>
            <a:fld id="{F2949DCA-4B18-234C-AD4E-11144FC20355}" type="slidenum">
              <a:rPr lang="en-US" smtClean="0"/>
              <a:pPr/>
              <a:t>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763" y="1266826"/>
            <a:ext cx="6311900" cy="553561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smtClean="0"/>
              <a:t>From Sketch to Prototype</a:t>
            </a:r>
            <a:endParaRPr lang="en-US"/>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21</a:t>
            </a:fld>
            <a:endParaRPr lang="en-US"/>
          </a:p>
        </p:txBody>
      </p:sp>
      <p:sp>
        <p:nvSpPr>
          <p:cNvPr id="9"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grpSp>
        <p:nvGrpSpPr>
          <p:cNvPr id="5" name="Group 4"/>
          <p:cNvGrpSpPr/>
          <p:nvPr/>
        </p:nvGrpSpPr>
        <p:grpSpPr>
          <a:xfrm>
            <a:off x="0" y="3041501"/>
            <a:ext cx="9216586" cy="977625"/>
            <a:chOff x="0" y="3041501"/>
            <a:chExt cx="9216586"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extBox 1"/>
            <p:cNvSpPr txBox="1"/>
            <p:nvPr/>
          </p:nvSpPr>
          <p:spPr>
            <a:xfrm>
              <a:off x="167109" y="3158482"/>
              <a:ext cx="9049477" cy="707886"/>
            </a:xfrm>
            <a:prstGeom prst="rect">
              <a:avLst/>
            </a:prstGeom>
            <a:noFill/>
          </p:spPr>
          <p:txBody>
            <a:bodyPr wrap="none" rtlCol="0">
              <a:spAutoFit/>
            </a:bodyPr>
            <a:lstStyle/>
            <a:p>
              <a:r>
                <a:rPr lang="en-US" sz="4000" dirty="0" smtClean="0">
                  <a:latin typeface="Helvetica Light"/>
                  <a:cs typeface="Helvetica Light"/>
                </a:rPr>
                <a:t>Difference in </a:t>
              </a:r>
              <a:r>
                <a:rPr lang="en-US" sz="4000" dirty="0" smtClean="0">
                  <a:latin typeface="Helvetica"/>
                  <a:cs typeface="Helvetica"/>
                </a:rPr>
                <a:t>intent</a:t>
              </a:r>
              <a:r>
                <a:rPr lang="en-US" sz="4000" dirty="0" smtClean="0">
                  <a:latin typeface="Helvetica Light"/>
                  <a:cs typeface="Helvetica Light"/>
                </a:rPr>
                <a:t> rather than in </a:t>
              </a:r>
              <a:r>
                <a:rPr lang="en-US" sz="4000" dirty="0" smtClean="0">
                  <a:latin typeface="Helvetica"/>
                  <a:cs typeface="Helvetica"/>
                </a:rPr>
                <a:t>form</a:t>
              </a:r>
              <a:endParaRPr lang="en-US" sz="4000" dirty="0">
                <a:latin typeface="Helvetica"/>
                <a:cs typeface="Helvetica"/>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The Anatomy of “Sketching”</a:t>
            </a:r>
            <a:endParaRPr lang="en-US" dirty="0"/>
          </a:p>
        </p:txBody>
      </p:sp>
      <p:sp>
        <p:nvSpPr>
          <p:cNvPr id="4" name="Content Placeholder 3"/>
          <p:cNvSpPr>
            <a:spLocks noGrp="1"/>
          </p:cNvSpPr>
          <p:nvPr>
            <p:ph idx="1"/>
          </p:nvPr>
        </p:nvSpPr>
        <p:spPr>
          <a:xfrm>
            <a:off x="389358" y="1055986"/>
            <a:ext cx="8638764" cy="5328073"/>
          </a:xfrm>
        </p:spPr>
        <p:txBody>
          <a:bodyPr>
            <a:normAutofit fontScale="92500"/>
          </a:bodyPr>
          <a:lstStyle/>
          <a:p>
            <a:r>
              <a:rPr lang="en-US" dirty="0" smtClean="0"/>
              <a:t>Quick / Timely</a:t>
            </a:r>
          </a:p>
          <a:p>
            <a:r>
              <a:rPr lang="en-US" dirty="0" smtClean="0"/>
              <a:t>Inexpensive / Disposable</a:t>
            </a:r>
          </a:p>
          <a:p>
            <a:r>
              <a:rPr lang="en-US" dirty="0" smtClean="0"/>
              <a:t>Plentiful</a:t>
            </a:r>
          </a:p>
          <a:p>
            <a:r>
              <a:rPr lang="en-US" dirty="0" smtClean="0"/>
              <a:t>Clear vocabulary.  You know that it is a sketch (lines extend through endpoints, …)</a:t>
            </a:r>
          </a:p>
          <a:p>
            <a:r>
              <a:rPr lang="en-US" dirty="0" smtClean="0"/>
              <a:t>No higher resolution than required to communicate the intended purpose/concept</a:t>
            </a:r>
          </a:p>
          <a:p>
            <a:r>
              <a:rPr lang="en-US" dirty="0" smtClean="0"/>
              <a:t>Resolution doesn’t suggest a degree of refinement of concept that exceeds actual state</a:t>
            </a:r>
          </a:p>
          <a:p>
            <a:r>
              <a:rPr lang="en-US" dirty="0" smtClean="0"/>
              <a:t>Ambiguous</a:t>
            </a:r>
            <a:endParaRPr lang="en-US" dirty="0"/>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10/6/2015</a:t>
            </a:r>
            <a:endParaRPr lang="en-US" dirty="0"/>
          </a:p>
        </p:txBody>
      </p:sp>
      <p:sp>
        <p:nvSpPr>
          <p:cNvPr id="3" name="Footer Placeholder 2"/>
          <p:cNvSpPr>
            <a:spLocks noGrp="1"/>
          </p:cNvSpPr>
          <p:nvPr>
            <p:ph type="ftr" sz="quarter" idx="4294967295"/>
          </p:nvPr>
        </p:nvSpPr>
        <p:spPr>
          <a:xfrm>
            <a:off x="2905125" y="6553200"/>
            <a:ext cx="6238875" cy="457200"/>
          </a:xfrm>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4294967295"/>
          </p:nvPr>
        </p:nvSpPr>
        <p:spPr>
          <a:xfrm>
            <a:off x="8153400" y="6553200"/>
            <a:ext cx="990600" cy="457200"/>
          </a:xfrm>
        </p:spPr>
        <p:txBody>
          <a:bodyPr/>
          <a:lstStyle/>
          <a:p>
            <a:fld id="{6C4F84B1-3F38-E843-B494-F12B29A0060D}" type="slidenum">
              <a:rPr lang="en-US" smtClean="0"/>
              <a:pPr/>
              <a:t>22</a:t>
            </a:fld>
            <a:endParaRPr lang="en-US"/>
          </a:p>
        </p:txBody>
      </p:sp>
      <p:sp>
        <p:nvSpPr>
          <p:cNvPr id="9" name="TextBox 30"/>
          <p:cNvSpPr txBox="1">
            <a:spLocks noChangeArrowheads="1"/>
          </p:cNvSpPr>
          <p:nvPr/>
        </p:nvSpPr>
        <p:spPr bwMode="auto">
          <a:xfrm>
            <a:off x="6995996" y="6227536"/>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mmenthaler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858000" y="0"/>
            <a:ext cx="2286000" cy="1631950"/>
          </a:xfrm>
          <a:prstGeom prst="rect">
            <a:avLst/>
          </a:prstGeom>
          <a:noFill/>
        </p:spPr>
        <p:txBody>
          <a:bodyPr lIns="91438" tIns="45719" rIns="91438" bIns="45719">
            <a:spAutoFit/>
          </a:bodyPr>
          <a:lstStyle/>
          <a:p>
            <a:pPr>
              <a:defRPr/>
            </a:pPr>
            <a:r>
              <a:rPr lang="en-US" sz="2000" dirty="0">
                <a:latin typeface="+mn-lt"/>
                <a:ea typeface="+mn-ea"/>
              </a:rPr>
              <a:t>If you want to get the most out of a sketch, you need to leave big enough holes.</a:t>
            </a:r>
          </a:p>
        </p:txBody>
      </p:sp>
      <p:sp>
        <p:nvSpPr>
          <p:cNvPr id="6" name="TextBox 5"/>
          <p:cNvSpPr txBox="1"/>
          <p:nvPr/>
        </p:nvSpPr>
        <p:spPr>
          <a:xfrm>
            <a:off x="6858000" y="3846513"/>
            <a:ext cx="2286000" cy="1015661"/>
          </a:xfrm>
          <a:prstGeom prst="rect">
            <a:avLst/>
          </a:prstGeom>
          <a:noFill/>
        </p:spPr>
        <p:txBody>
          <a:bodyPr lIns="91438" tIns="45719" rIns="91438" bIns="45719">
            <a:spAutoFit/>
          </a:bodyPr>
          <a:lstStyle/>
          <a:p>
            <a:pPr>
              <a:defRPr/>
            </a:pPr>
            <a:r>
              <a:rPr lang="en-US" sz="2000" dirty="0">
                <a:latin typeface="+mn-lt"/>
                <a:ea typeface="+mn-ea"/>
              </a:rPr>
              <a:t>There has to be enough room for the imagination.</a:t>
            </a:r>
          </a:p>
        </p:txBody>
      </p:sp>
      <p:sp>
        <p:nvSpPr>
          <p:cNvPr id="7"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0688" y="2627314"/>
            <a:ext cx="8526462" cy="311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ChangeArrowheads="1"/>
          </p:cNvSpPr>
          <p:nvPr/>
        </p:nvSpPr>
        <p:spPr bwMode="auto">
          <a:xfrm>
            <a:off x="304801" y="1516063"/>
            <a:ext cx="3186114" cy="492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smtClean="0">
                <a:latin typeface="Helvetica Light"/>
                <a:cs typeface="Helvetica Light"/>
              </a:rPr>
              <a:t>Elaboration (“Flare”)</a:t>
            </a:r>
            <a:endParaRPr lang="en-US" sz="2600" b="1" dirty="0">
              <a:latin typeface="Helvetica Light"/>
              <a:cs typeface="Helvetica Light"/>
            </a:endParaRPr>
          </a:p>
        </p:txBody>
      </p:sp>
      <p:sp>
        <p:nvSpPr>
          <p:cNvPr id="27652" name="Rectangle 4"/>
          <p:cNvSpPr>
            <a:spLocks noChangeArrowheads="1"/>
          </p:cNvSpPr>
          <p:nvPr/>
        </p:nvSpPr>
        <p:spPr bwMode="auto">
          <a:xfrm>
            <a:off x="5912070" y="1516063"/>
            <a:ext cx="3186796" cy="492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smtClean="0">
                <a:latin typeface="Helvetica Light"/>
                <a:cs typeface="Helvetica Light"/>
              </a:rPr>
              <a:t>Reduction (“Focus”)</a:t>
            </a:r>
            <a:endParaRPr lang="en-US" sz="2600" b="1" dirty="0">
              <a:latin typeface="Helvetica Light"/>
              <a:cs typeface="Helvetica Light"/>
            </a:endParaRPr>
          </a:p>
        </p:txBody>
      </p:sp>
      <p:sp>
        <p:nvSpPr>
          <p:cNvPr id="27653" name="Rectangle 5"/>
          <p:cNvSpPr>
            <a:spLocks noChangeArrowheads="1"/>
          </p:cNvSpPr>
          <p:nvPr/>
        </p:nvSpPr>
        <p:spPr bwMode="auto">
          <a:xfrm>
            <a:off x="7010401" y="6172200"/>
            <a:ext cx="1673351"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1800" dirty="0" err="1">
                <a:latin typeface="Arial" pitchFamily="34" charset="0"/>
                <a:cs typeface="Arial" pitchFamily="34" charset="0"/>
              </a:rPr>
              <a:t>Laseau</a:t>
            </a:r>
            <a:r>
              <a:rPr lang="en-US" sz="1800" dirty="0">
                <a:latin typeface="Arial" pitchFamily="34" charset="0"/>
                <a:cs typeface="Arial" pitchFamily="34" charset="0"/>
              </a:rPr>
              <a:t> (1980)</a:t>
            </a:r>
            <a:endParaRPr lang="en-US" sz="1800" b="1" dirty="0">
              <a:latin typeface="Arial" pitchFamily="34" charset="0"/>
              <a:cs typeface="Arial" pitchFamily="34" charset="0"/>
            </a:endParaRPr>
          </a:p>
        </p:txBody>
      </p:sp>
      <p:sp>
        <p:nvSpPr>
          <p:cNvPr id="27654" name="Title 6"/>
          <p:cNvSpPr>
            <a:spLocks noGrp="1"/>
          </p:cNvSpPr>
          <p:nvPr>
            <p:ph type="title"/>
          </p:nvPr>
        </p:nvSpPr>
        <p:spPr>
          <a:xfrm>
            <a:off x="284086" y="0"/>
            <a:ext cx="8859916" cy="1143000"/>
          </a:xfrm>
        </p:spPr>
        <p:txBody>
          <a:bodyPr/>
          <a:lstStyle/>
          <a:p>
            <a:r>
              <a:rPr lang="en-US" dirty="0" smtClean="0"/>
              <a:t>Design as Choice</a:t>
            </a:r>
            <a:endParaRPr lang="en-US" dirty="0"/>
          </a:p>
        </p:txBody>
      </p:sp>
      <p:sp>
        <p:nvSpPr>
          <p:cNvPr id="2" name="Date Placeholder 1"/>
          <p:cNvSpPr>
            <a:spLocks noGrp="1"/>
          </p:cNvSpPr>
          <p:nvPr>
            <p:ph type="dt" sz="half" idx="10"/>
          </p:nvPr>
        </p:nvSpPr>
        <p:spPr/>
        <p:txBody>
          <a:bodyPr/>
          <a:lstStyle/>
          <a:p>
            <a:r>
              <a:rPr lang="en-US" smtClean="0"/>
              <a:t>10/6/2015</a:t>
            </a:r>
            <a:endParaRPr lang="en-US"/>
          </a:p>
        </p:txBody>
      </p:sp>
      <p:sp>
        <p:nvSpPr>
          <p:cNvPr id="3" name="Footer Placeholder 2"/>
          <p:cNvSpPr>
            <a:spLocks noGrp="1"/>
          </p:cNvSpPr>
          <p:nvPr>
            <p:ph type="ftr" sz="quarter" idx="11"/>
          </p:nvPr>
        </p:nvSpPr>
        <p:spPr/>
        <p:txBody>
          <a:bodyPr/>
          <a:lstStyle/>
          <a:p>
            <a:r>
              <a:rPr lang="en-US" smtClean="0"/>
              <a:t>dt+UX: Design Thinking for User Experience Design, Prototyping &amp; Evaluation </a:t>
            </a:r>
            <a:endParaRPr lang="en-US"/>
          </a:p>
        </p:txBody>
      </p:sp>
      <p:sp>
        <p:nvSpPr>
          <p:cNvPr id="4" name="Slide Number Placeholder 3"/>
          <p:cNvSpPr>
            <a:spLocks noGrp="1"/>
          </p:cNvSpPr>
          <p:nvPr>
            <p:ph type="sldNum" sz="quarter" idx="12"/>
          </p:nvPr>
        </p:nvSpPr>
        <p:spPr/>
        <p:txBody>
          <a:bodyPr/>
          <a:lstStyle/>
          <a:p>
            <a:fld id="{63AA7834-23CB-3344-B42F-BB3C863F1847}" type="slidenum">
              <a:rPr lang="en-US" smtClean="0"/>
              <a:pPr/>
              <a:t>24</a:t>
            </a:fld>
            <a:endParaRPr lang="en-US"/>
          </a:p>
        </p:txBody>
      </p:sp>
      <p:sp>
        <p:nvSpPr>
          <p:cNvPr id="12" name="TextBox 30"/>
          <p:cNvSpPr txBox="1">
            <a:spLocks noChangeArrowheads="1"/>
          </p:cNvSpPr>
          <p:nvPr/>
        </p:nvSpPr>
        <p:spPr bwMode="auto">
          <a:xfrm>
            <a:off x="133998" y="6172200"/>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83817" y="0"/>
            <a:ext cx="8891675" cy="1143000"/>
          </a:xfrm>
        </p:spPr>
        <p:txBody>
          <a:bodyPr/>
          <a:lstStyle/>
          <a:p>
            <a:r>
              <a:rPr lang="en-US" dirty="0" smtClean="0"/>
              <a:t>Exploration of Alternatives</a:t>
            </a:r>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r>
              <a:rPr lang="en-US" smtClean="0"/>
              <a:t>dt+UX: Design Thinking for User Experience Design, Prototyping &amp; Evaluation </a:t>
            </a:r>
            <a:endParaRPr lang="en-US"/>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25</a:t>
            </a:fld>
            <a:endParaRPr lang="en-US"/>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184275"/>
            <a:ext cx="8239125"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Text Box 1029"/>
          <p:cNvSpPr txBox="1">
            <a:spLocks noChangeArrowheads="1"/>
          </p:cNvSpPr>
          <p:nvPr/>
        </p:nvSpPr>
        <p:spPr bwMode="auto">
          <a:xfrm>
            <a:off x="614364" y="2933701"/>
            <a:ext cx="8321675" cy="2462211"/>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2">
                    <a:lumMod val="75000"/>
                  </a:schemeClr>
                </a:solidFill>
                <a:latin typeface="Helvetica"/>
                <a:cs typeface="Helvetica"/>
              </a:rPr>
              <a:t>… a designer that pitched three ideas would probably be fired. I’d say 5 is an entry point for an early formal review (distilled from 100’s). … if you are pushing one you will be found out, and also fired. …  it is about open mindedness, humility, discovery, and learning. If you aren’t authentically dedicated to that approach you are just doing it wrong! </a:t>
            </a:r>
          </a:p>
          <a:p>
            <a:pPr algn="r" eaLnBrk="1" hangingPunct="1"/>
            <a:r>
              <a:rPr lang="en-US" sz="1800" dirty="0">
                <a:solidFill>
                  <a:schemeClr val="bg2">
                    <a:lumMod val="75000"/>
                  </a:schemeClr>
                </a:solidFill>
                <a:latin typeface="Helvetica"/>
                <a:cs typeface="Helvetica"/>
              </a:rPr>
              <a:t>Alistair Hamilton</a:t>
            </a:r>
          </a:p>
          <a:p>
            <a:pPr algn="r" eaLnBrk="1" hangingPunct="1"/>
            <a:r>
              <a:rPr lang="en-US" sz="1800" dirty="0">
                <a:solidFill>
                  <a:schemeClr val="bg2">
                    <a:lumMod val="75000"/>
                  </a:schemeClr>
                </a:solidFill>
                <a:latin typeface="Helvetica"/>
                <a:cs typeface="Helvetica"/>
              </a:rPr>
              <a:t>VP Design</a:t>
            </a:r>
          </a:p>
          <a:p>
            <a:pPr algn="r" eaLnBrk="1" hangingPunct="1"/>
            <a:r>
              <a:rPr lang="en-US" sz="1800" dirty="0">
                <a:solidFill>
                  <a:schemeClr val="bg2">
                    <a:lumMod val="75000"/>
                  </a:schemeClr>
                </a:solidFill>
                <a:latin typeface="Helvetica"/>
                <a:cs typeface="Helvetica"/>
              </a:rPr>
              <a:t>Symbol Technologies</a:t>
            </a:r>
          </a:p>
        </p:txBody>
      </p:sp>
      <p:sp>
        <p:nvSpPr>
          <p:cNvPr id="10" name="TextBox 30"/>
          <p:cNvSpPr txBox="1">
            <a:spLocks noChangeArrowheads="1"/>
          </p:cNvSpPr>
          <p:nvPr/>
        </p:nvSpPr>
        <p:spPr bwMode="auto">
          <a:xfrm>
            <a:off x="6511799"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83819" y="0"/>
            <a:ext cx="8833187" cy="1143000"/>
          </a:xfrm>
        </p:spPr>
        <p:txBody>
          <a:bodyPr/>
          <a:lstStyle/>
          <a:p>
            <a:r>
              <a:rPr lang="en-US" dirty="0" smtClean="0"/>
              <a:t>Exploration of Alternatives</a:t>
            </a:r>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r>
              <a:rPr lang="en-US" smtClean="0"/>
              <a:t>dt+UX: Design Thinking for User Experience Design, Prototyping &amp; Evaluation </a:t>
            </a:r>
            <a:endParaRPr lang="en-US"/>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26</a:t>
            </a:fld>
            <a:endParaRPr lang="en-US"/>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184275"/>
            <a:ext cx="8239125"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Text Box 1029"/>
          <p:cNvSpPr txBox="1">
            <a:spLocks noChangeArrowheads="1"/>
          </p:cNvSpPr>
          <p:nvPr/>
        </p:nvSpPr>
        <p:spPr bwMode="auto">
          <a:xfrm>
            <a:off x="614364" y="2933700"/>
            <a:ext cx="8321675" cy="326243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00" dirty="0">
                <a:solidFill>
                  <a:schemeClr val="bg2">
                    <a:lumMod val="75000"/>
                  </a:schemeClr>
                </a:solidFill>
                <a:latin typeface="Helvetica"/>
                <a:cs typeface="Helvetica"/>
              </a:rPr>
              <a:t>People on a design team must be as happy to be wrong as right. If their ideas hold up under strong (but fair) criticism, then great, they can proceed with confidence. If their ideas are rejected with good rationale, then they have learned something. </a:t>
            </a:r>
          </a:p>
          <a:p>
            <a:pPr eaLnBrk="1" hangingPunct="1"/>
            <a:r>
              <a:rPr lang="en-US" sz="1900" dirty="0">
                <a:solidFill>
                  <a:schemeClr val="bg2">
                    <a:lumMod val="75000"/>
                  </a:schemeClr>
                </a:solidFill>
                <a:latin typeface="Helvetica"/>
                <a:cs typeface="Helvetica"/>
              </a:rPr>
              <a:t>…</a:t>
            </a:r>
          </a:p>
          <a:p>
            <a:pPr eaLnBrk="1" hangingPunct="1"/>
            <a:r>
              <a:rPr lang="en-US" sz="1900" dirty="0">
                <a:solidFill>
                  <a:schemeClr val="bg2">
                    <a:lumMod val="75000"/>
                  </a:schemeClr>
                </a:solidFill>
                <a:latin typeface="Helvetica"/>
                <a:cs typeface="Helvetica"/>
              </a:rPr>
              <a:t>There are no dumb questions. There are no ideas too crazy to consider. Get it on the table, even if you are playing around. It may lead to something.</a:t>
            </a:r>
          </a:p>
          <a:p>
            <a:pPr eaLnBrk="1" hangingPunct="1"/>
            <a:endParaRPr lang="en-US" sz="1900" dirty="0">
              <a:solidFill>
                <a:schemeClr val="bg2">
                  <a:lumMod val="75000"/>
                </a:schemeClr>
              </a:solidFill>
              <a:latin typeface="Helvetica"/>
              <a:cs typeface="Helvetica"/>
            </a:endParaRPr>
          </a:p>
          <a:p>
            <a:pPr algn="r" eaLnBrk="1" hangingPunct="1"/>
            <a:r>
              <a:rPr lang="en-US" sz="1800" dirty="0">
                <a:solidFill>
                  <a:schemeClr val="bg2">
                    <a:lumMod val="75000"/>
                  </a:schemeClr>
                </a:solidFill>
                <a:latin typeface="Helvetica"/>
                <a:cs typeface="Helvetica"/>
              </a:rPr>
              <a:t>Bill Buxton</a:t>
            </a:r>
          </a:p>
          <a:p>
            <a:pPr algn="r" eaLnBrk="1" hangingPunct="1"/>
            <a:r>
              <a:rPr lang="en-US" sz="1800" i="1" dirty="0">
                <a:solidFill>
                  <a:schemeClr val="bg2">
                    <a:lumMod val="75000"/>
                  </a:schemeClr>
                </a:solidFill>
                <a:latin typeface="Helvetica"/>
                <a:cs typeface="Helvetica"/>
              </a:rPr>
              <a:t>Sketching User Experiences</a:t>
            </a:r>
          </a:p>
          <a:p>
            <a:pPr algn="r" eaLnBrk="1" hangingPunct="1"/>
            <a:r>
              <a:rPr lang="en-US" sz="1800" dirty="0">
                <a:solidFill>
                  <a:schemeClr val="bg2">
                    <a:lumMod val="75000"/>
                  </a:schemeClr>
                </a:solidFill>
                <a:latin typeface="Helvetica"/>
                <a:cs typeface="Helvetica"/>
              </a:rPr>
              <a:t>pg. 147-149</a:t>
            </a:r>
          </a:p>
        </p:txBody>
      </p:sp>
      <p:sp>
        <p:nvSpPr>
          <p:cNvPr id="10" name="TextBox 30"/>
          <p:cNvSpPr txBox="1">
            <a:spLocks noChangeArrowheads="1"/>
          </p:cNvSpPr>
          <p:nvPr/>
        </p:nvSpPr>
        <p:spPr bwMode="auto">
          <a:xfrm>
            <a:off x="6511799"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extLst>
      <p:ext uri="{BB962C8B-B14F-4D97-AF65-F5344CB8AC3E}">
        <p14:creationId xmlns:p14="http://schemas.microsoft.com/office/powerpoint/2010/main" val="3111916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5_16274_TK.JPG"/>
          <p:cNvPicPr>
            <a:picLocks noChangeAspect="1"/>
          </p:cNvPicPr>
          <p:nvPr/>
        </p:nvPicPr>
        <p:blipFill>
          <a:blip r:embed="rId3" cstate="email">
            <a:extLst>
              <a:ext uri="{28A0092B-C50C-407E-A947-70E740481C1C}">
                <a14:useLocalDpi xmlns:a14="http://schemas.microsoft.com/office/drawing/2010/main" val="0"/>
              </a:ext>
            </a:extLst>
          </a:blip>
          <a:srcRect l="14394" t="3409"/>
          <a:stretch>
            <a:fillRect/>
          </a:stretch>
        </p:blipFill>
        <p:spPr bwMode="auto">
          <a:xfrm>
            <a:off x="0" y="228600"/>
            <a:ext cx="9144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8" name="TextBox 7"/>
          <p:cNvSpPr txBox="1"/>
          <p:nvPr/>
        </p:nvSpPr>
        <p:spPr>
          <a:xfrm>
            <a:off x="415735" y="1"/>
            <a:ext cx="1142707" cy="461663"/>
          </a:xfrm>
          <a:prstGeom prst="rect">
            <a:avLst/>
          </a:prstGeom>
          <a:noFill/>
        </p:spPr>
        <p:txBody>
          <a:bodyPr wrap="none" lIns="91438" tIns="45719" rIns="91438" bIns="45719" rtlCol="0">
            <a:spAutoFit/>
          </a:bodyPr>
          <a:lstStyle/>
          <a:p>
            <a:r>
              <a:rPr lang="en-US" dirty="0" smtClean="0">
                <a:latin typeface="Helvetica"/>
                <a:cs typeface="Helvetica"/>
              </a:rPr>
              <a:t>Design</a:t>
            </a:r>
            <a:endParaRPr lang="en-US" dirty="0">
              <a:latin typeface="Helvetica"/>
              <a:cs typeface="Helvetica"/>
            </a:endParaRPr>
          </a:p>
        </p:txBody>
      </p:sp>
      <p:grpSp>
        <p:nvGrpSpPr>
          <p:cNvPr id="5" name="Group 4"/>
          <p:cNvGrpSpPr/>
          <p:nvPr/>
        </p:nvGrpSpPr>
        <p:grpSpPr>
          <a:xfrm>
            <a:off x="0" y="1587596"/>
            <a:ext cx="9144000" cy="977625"/>
            <a:chOff x="0" y="3041501"/>
            <a:chExt cx="9144000" cy="977625"/>
          </a:xfrm>
        </p:grpSpPr>
        <p:sp>
          <p:nvSpPr>
            <p:cNvPr id="6" name="Rectangle 5"/>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167109" y="3158482"/>
              <a:ext cx="8848426" cy="707886"/>
            </a:xfrm>
            <a:prstGeom prst="rect">
              <a:avLst/>
            </a:prstGeom>
            <a:noFill/>
          </p:spPr>
          <p:txBody>
            <a:bodyPr wrap="square" rtlCol="0">
              <a:spAutoFit/>
            </a:bodyPr>
            <a:lstStyle/>
            <a:p>
              <a:pPr algn="ctr"/>
              <a:r>
                <a:rPr lang="en-US" sz="4000" dirty="0" smtClean="0">
                  <a:solidFill>
                    <a:schemeClr val="bg1"/>
                  </a:solidFill>
                  <a:latin typeface="Helvetica Light"/>
                  <a:cs typeface="Helvetica Light"/>
                </a:rPr>
                <a:t>What does the customer want to buy?</a:t>
              </a:r>
              <a:endParaRPr lang="en-US" sz="4000" dirty="0">
                <a:solidFill>
                  <a:schemeClr val="bg1"/>
                </a:solidFill>
                <a:latin typeface="Helvetica"/>
                <a:cs typeface="Helvetica"/>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3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52870"/>
            <a:ext cx="914400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0"/>
          <p:cNvSpPr txBox="1">
            <a:spLocks noChangeArrowheads="1"/>
          </p:cNvSpPr>
          <p:nvPr/>
        </p:nvSpPr>
        <p:spPr bwMode="auto">
          <a:xfrm>
            <a:off x="294348" y="653212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2" name="TextBox 1"/>
          <p:cNvSpPr txBox="1"/>
          <p:nvPr/>
        </p:nvSpPr>
        <p:spPr>
          <a:xfrm>
            <a:off x="415735" y="1"/>
            <a:ext cx="2768001" cy="461663"/>
          </a:xfrm>
          <a:prstGeom prst="rect">
            <a:avLst/>
          </a:prstGeom>
          <a:noFill/>
        </p:spPr>
        <p:txBody>
          <a:bodyPr wrap="none" lIns="91438" tIns="45719" rIns="91438" bIns="45719" rtlCol="0">
            <a:spAutoFit/>
          </a:bodyPr>
          <a:lstStyle/>
          <a:p>
            <a:r>
              <a:rPr lang="en-US" dirty="0" smtClean="0">
                <a:latin typeface="Helvetica"/>
                <a:cs typeface="Helvetica"/>
              </a:rPr>
              <a:t>Experience Design</a:t>
            </a:r>
            <a:endParaRPr lang="en-US" dirty="0">
              <a:latin typeface="Helvetica"/>
              <a:cs typeface="Helvetica"/>
            </a:endParaRPr>
          </a:p>
        </p:txBody>
      </p:sp>
      <p:sp>
        <p:nvSpPr>
          <p:cNvPr id="5" name="Rectangle 4"/>
          <p:cNvSpPr/>
          <p:nvPr/>
        </p:nvSpPr>
        <p:spPr bwMode="auto">
          <a:xfrm>
            <a:off x="4397289" y="5809574"/>
            <a:ext cx="4746712" cy="71676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defTabSz="914380"/>
            <a:endParaRPr lang="en-US">
              <a:latin typeface="Helvetica"/>
              <a:cs typeface="Helvetica"/>
            </a:endParaRPr>
          </a:p>
        </p:txBody>
      </p:sp>
      <p:sp>
        <p:nvSpPr>
          <p:cNvPr id="8" name="TextBox 30"/>
          <p:cNvSpPr txBox="1">
            <a:spLocks noChangeArrowheads="1"/>
          </p:cNvSpPr>
          <p:nvPr/>
        </p:nvSpPr>
        <p:spPr bwMode="auto">
          <a:xfrm>
            <a:off x="4477306" y="5814240"/>
            <a:ext cx="4673076" cy="73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Hevetica light"/>
                <a:cs typeface="Hevetica light"/>
              </a:rPr>
              <a:t>“The experience of even simple artifacts does not exist in a vacuum but, rather, in dynamic relationship with other people, places, and objects” – </a:t>
            </a:r>
            <a:r>
              <a:rPr lang="en-US" sz="1400" dirty="0" err="1">
                <a:solidFill>
                  <a:srgbClr val="FFFFFF"/>
                </a:solidFill>
                <a:latin typeface="Hevetica light"/>
                <a:cs typeface="Hevetica light"/>
              </a:rPr>
              <a:t>Buchenau</a:t>
            </a:r>
            <a:r>
              <a:rPr lang="en-US" sz="1400" dirty="0">
                <a:solidFill>
                  <a:srgbClr val="FFFFFF"/>
                </a:solidFill>
                <a:latin typeface="Hevetica light"/>
                <a:cs typeface="Hevetica light"/>
              </a:rPr>
              <a:t> &amp; </a:t>
            </a:r>
            <a:r>
              <a:rPr lang="en-US" sz="1400" dirty="0" err="1">
                <a:solidFill>
                  <a:srgbClr val="FFFFFF"/>
                </a:solidFill>
                <a:latin typeface="Hevetica light"/>
                <a:cs typeface="Hevetica light"/>
              </a:rPr>
              <a:t>Suri</a:t>
            </a:r>
            <a:r>
              <a:rPr lang="en-US" sz="1400" dirty="0">
                <a:solidFill>
                  <a:srgbClr val="FFFFFF"/>
                </a:solidFill>
                <a:latin typeface="Hevetica light"/>
                <a:cs typeface="Hevetica light"/>
              </a:rPr>
              <a:t> 2000</a:t>
            </a:r>
          </a:p>
        </p:txBody>
      </p:sp>
    </p:spTree>
    <p:extLst>
      <p:ext uri="{BB962C8B-B14F-4D97-AF65-F5344CB8AC3E}">
        <p14:creationId xmlns:p14="http://schemas.microsoft.com/office/powerpoint/2010/main" val="3138998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vs. Interface Design</a:t>
            </a:r>
            <a:endParaRPr lang="en-US" dirty="0"/>
          </a:p>
        </p:txBody>
      </p:sp>
      <p:sp>
        <p:nvSpPr>
          <p:cNvPr id="3" name="Date Placeholder 2"/>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63AA7834-23CB-3344-B42F-BB3C863F1847}" type="slidenum">
              <a:rPr lang="en-US" smtClean="0"/>
              <a:pPr/>
              <a:t>29</a:t>
            </a:fld>
            <a:endParaRPr lang="en-US"/>
          </a:p>
        </p:txBody>
      </p:sp>
      <p:pic>
        <p:nvPicPr>
          <p:cNvPr id="6" name="Picture 5"/>
          <p:cNvPicPr>
            <a:picLocks noChangeAspect="1"/>
          </p:cNvPicPr>
          <p:nvPr/>
        </p:nvPicPr>
        <p:blipFill>
          <a:blip r:embed="rId3"/>
          <a:stretch>
            <a:fillRect/>
          </a:stretch>
        </p:blipFill>
        <p:spPr>
          <a:xfrm>
            <a:off x="0" y="1905000"/>
            <a:ext cx="9144000" cy="3048000"/>
          </a:xfrm>
          <a:prstGeom prst="rect">
            <a:avLst/>
          </a:prstGeom>
        </p:spPr>
      </p:pic>
      <p:sp>
        <p:nvSpPr>
          <p:cNvPr id="7" name="TextBox 6"/>
          <p:cNvSpPr txBox="1"/>
          <p:nvPr/>
        </p:nvSpPr>
        <p:spPr>
          <a:xfrm>
            <a:off x="440367" y="5041591"/>
            <a:ext cx="9030717" cy="369330"/>
          </a:xfrm>
          <a:prstGeom prst="rect">
            <a:avLst/>
          </a:prstGeom>
          <a:noFill/>
        </p:spPr>
        <p:txBody>
          <a:bodyPr wrap="square" lIns="91438" tIns="45719" rIns="91438" bIns="45719" rtlCol="0">
            <a:spAutoFit/>
          </a:bodyPr>
          <a:lstStyle/>
          <a:p>
            <a:r>
              <a:rPr lang="en-US" sz="1800" dirty="0" err="1">
                <a:latin typeface="Helvetica Light"/>
                <a:cs typeface="Helvetica Light"/>
              </a:rPr>
              <a:t>CitrusMate</a:t>
            </a:r>
            <a:r>
              <a:rPr lang="en-US" sz="1800" dirty="0">
                <a:latin typeface="Helvetica Light"/>
                <a:cs typeface="Helvetica Light"/>
              </a:rPr>
              <a:t> Plus		Mighty OJ Manual Juicer	        </a:t>
            </a:r>
            <a:r>
              <a:rPr lang="en-US" sz="1800" dirty="0" err="1">
                <a:latin typeface="Helvetica Light"/>
                <a:cs typeface="Helvetica Light"/>
              </a:rPr>
              <a:t>OrangeX</a:t>
            </a:r>
            <a:r>
              <a:rPr lang="en-US" sz="1800" dirty="0">
                <a:latin typeface="Helvetica Light"/>
                <a:cs typeface="Helvetica Light"/>
              </a:rPr>
              <a:t> Manual Juicer</a:t>
            </a:r>
          </a:p>
        </p:txBody>
      </p:sp>
    </p:spTree>
    <p:extLst>
      <p:ext uri="{BB962C8B-B14F-4D97-AF65-F5344CB8AC3E}">
        <p14:creationId xmlns:p14="http://schemas.microsoft.com/office/powerpoint/2010/main" val="1657922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793" y="1333945"/>
            <a:ext cx="9349586" cy="5585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bwMode="auto">
          <a:xfrm>
            <a:off x="-1" y="4322281"/>
            <a:ext cx="4656853" cy="139998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5" name="Rectangle 14"/>
          <p:cNvSpPr/>
          <p:nvPr/>
        </p:nvSpPr>
        <p:spPr bwMode="auto">
          <a:xfrm>
            <a:off x="125636" y="137046"/>
            <a:ext cx="8892728" cy="106912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9" name="Content Placeholder 6"/>
          <p:cNvSpPr txBox="1">
            <a:spLocks/>
          </p:cNvSpPr>
          <p:nvPr/>
        </p:nvSpPr>
        <p:spPr bwMode="auto">
          <a:xfrm>
            <a:off x="1124066" y="5030188"/>
            <a:ext cx="3308663" cy="124015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r">
              <a:buFontTx/>
              <a:buNone/>
            </a:pPr>
            <a:r>
              <a:rPr lang="en-US" sz="2000" dirty="0" smtClean="0">
                <a:latin typeface="Helvetica"/>
                <a:cs typeface="Helvetica"/>
              </a:rPr>
              <a:t>By LG</a:t>
            </a:r>
            <a:endParaRPr lang="en-US" sz="2000" dirty="0">
              <a:latin typeface="Helvetica"/>
              <a:cs typeface="Helvetica"/>
            </a:endParaRPr>
          </a:p>
        </p:txBody>
      </p:sp>
      <p:sp>
        <p:nvSpPr>
          <p:cNvPr id="10" name="Rectangle 9"/>
          <p:cNvSpPr/>
          <p:nvPr/>
        </p:nvSpPr>
        <p:spPr>
          <a:xfrm>
            <a:off x="1426489" y="4556799"/>
            <a:ext cx="3006352" cy="461665"/>
          </a:xfrm>
          <a:prstGeom prst="rect">
            <a:avLst/>
          </a:prstGeom>
        </p:spPr>
        <p:txBody>
          <a:bodyPr wrap="none">
            <a:spAutoFit/>
          </a:bodyPr>
          <a:lstStyle/>
          <a:p>
            <a:pPr marL="0" indent="0" algn="r">
              <a:buNone/>
            </a:pPr>
            <a:r>
              <a:rPr lang="en-US" dirty="0" smtClean="0">
                <a:latin typeface="Helvetica"/>
                <a:cs typeface="Helvetica"/>
              </a:rPr>
              <a:t>THINQ </a:t>
            </a:r>
            <a:r>
              <a:rPr lang="en-US" dirty="0">
                <a:latin typeface="Helvetica"/>
                <a:cs typeface="Helvetica"/>
              </a:rPr>
              <a:t>Smart Fridge</a:t>
            </a:r>
          </a:p>
        </p:txBody>
      </p:sp>
      <p:sp>
        <p:nvSpPr>
          <p:cNvPr id="13"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sp>
        <p:nvSpPr>
          <p:cNvPr id="4" name="Slide Number Placeholder 3"/>
          <p:cNvSpPr>
            <a:spLocks noGrp="1"/>
          </p:cNvSpPr>
          <p:nvPr>
            <p:ph type="sldNum" sz="quarter" idx="4294967295"/>
          </p:nvPr>
        </p:nvSpPr>
        <p:spPr>
          <a:xfrm>
            <a:off x="8153400" y="6553200"/>
            <a:ext cx="990600" cy="457200"/>
          </a:xfrm>
        </p:spPr>
        <p:txBody>
          <a:bodyPr/>
          <a:lstStyle/>
          <a:p>
            <a:fld id="{3D843253-44E5-D34E-8E4D-46716FE9C19B}" type="slidenum">
              <a:rPr lang="en-US" smtClean="0"/>
              <a:pPr/>
              <a:t>3</a:t>
            </a:fld>
            <a:endParaRPr lang="en-US"/>
          </a:p>
        </p:txBody>
      </p:sp>
      <p:pic>
        <p:nvPicPr>
          <p:cNvPr id="14" name="Picture 13"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Tree>
    <p:extLst>
      <p:ext uri="{BB962C8B-B14F-4D97-AF65-F5344CB8AC3E}">
        <p14:creationId xmlns:p14="http://schemas.microsoft.com/office/powerpoint/2010/main" val="255130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643" y="1278432"/>
            <a:ext cx="2633367" cy="4973903"/>
          </a:xfrm>
          <a:prstGeom prst="rect">
            <a:avLst/>
          </a:prstGeom>
        </p:spPr>
      </p:pic>
      <p:pic>
        <p:nvPicPr>
          <p:cNvPr id="31746" name="Picture 2" descr="http://www.pocket-expert.de/images/htc/HTC_S62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9625" y="1127534"/>
            <a:ext cx="3349625"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itle 7"/>
          <p:cNvSpPr>
            <a:spLocks noGrp="1"/>
          </p:cNvSpPr>
          <p:nvPr>
            <p:ph type="title"/>
          </p:nvPr>
        </p:nvSpPr>
        <p:spPr/>
        <p:txBody>
          <a:bodyPr/>
          <a:lstStyle/>
          <a:p>
            <a:r>
              <a:rPr lang="en-US" smtClean="0"/>
              <a:t>Experience Design</a:t>
            </a:r>
            <a:endParaRPr lang="en-US"/>
          </a:p>
        </p:txBody>
      </p:sp>
      <p:sp>
        <p:nvSpPr>
          <p:cNvPr id="9" name="Content Placeholder 8"/>
          <p:cNvSpPr>
            <a:spLocks noGrp="1"/>
          </p:cNvSpPr>
          <p:nvPr>
            <p:ph idx="1"/>
          </p:nvPr>
        </p:nvSpPr>
        <p:spPr>
          <a:xfrm>
            <a:off x="3616304" y="1395414"/>
            <a:ext cx="5411818" cy="4929186"/>
          </a:xfrm>
        </p:spPr>
        <p:txBody>
          <a:bodyPr/>
          <a:lstStyle/>
          <a:p>
            <a:r>
              <a:rPr lang="en-US" dirty="0" smtClean="0"/>
              <a:t>Draw my phone</a:t>
            </a:r>
          </a:p>
          <a:p>
            <a:r>
              <a:rPr lang="en-US" dirty="0" smtClean="0"/>
              <a:t>Draw my phone’s interface</a:t>
            </a:r>
          </a:p>
          <a:p>
            <a:r>
              <a:rPr lang="en-US" dirty="0" smtClean="0"/>
              <a:t>Draw the experience of using my phone</a:t>
            </a:r>
          </a:p>
          <a:p>
            <a:endParaRPr lang="en-US" dirty="0" smtClean="0"/>
          </a:p>
          <a:p>
            <a:r>
              <a:rPr lang="en-US" dirty="0" smtClean="0"/>
              <a:t>Which is the true object of design?</a:t>
            </a:r>
          </a:p>
          <a:p>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pPr>
              <a:defRPr/>
            </a:pPr>
            <a:r>
              <a:rPr lang="en-US" smtClean="0"/>
              <a:t>dt+UX: Design Thinking for User Experience Design, Prototyping &amp; Evaluation </a:t>
            </a:r>
            <a:endParaRPr lang="en-US"/>
          </a:p>
        </p:txBody>
      </p:sp>
      <p:sp>
        <p:nvSpPr>
          <p:cNvPr id="11" name="Slide Number Placeholder 10"/>
          <p:cNvSpPr>
            <a:spLocks noGrp="1"/>
          </p:cNvSpPr>
          <p:nvPr>
            <p:ph type="sldNum" sz="quarter" idx="4294967295"/>
          </p:nvPr>
        </p:nvSpPr>
        <p:spPr>
          <a:xfrm>
            <a:off x="8153400" y="6553200"/>
            <a:ext cx="990600" cy="457200"/>
          </a:xfrm>
        </p:spPr>
        <p:txBody>
          <a:bodyPr/>
          <a:lstStyle/>
          <a:p>
            <a:fld id="{6C4F84B1-3F38-E843-B494-F12B29A0060D}" type="slidenum">
              <a:rPr lang="en-US" smtClean="0"/>
              <a:pPr/>
              <a:t>30</a:t>
            </a:fld>
            <a:endParaRPr lang="en-US"/>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10/6/2015</a:t>
            </a:r>
            <a:endParaRPr lang="en-US" dirty="0"/>
          </a:p>
        </p:txBody>
      </p:sp>
      <p:sp>
        <p:nvSpPr>
          <p:cNvPr id="10" name="TextBox 30"/>
          <p:cNvSpPr txBox="1">
            <a:spLocks noChangeArrowheads="1"/>
          </p:cNvSpPr>
          <p:nvPr/>
        </p:nvSpPr>
        <p:spPr bwMode="auto">
          <a:xfrm>
            <a:off x="6995996" y="6227536"/>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pic>
        <p:nvPicPr>
          <p:cNvPr id="3" name="Picture 2"/>
          <p:cNvPicPr>
            <a:picLocks noChangeAspect="1"/>
          </p:cNvPicPr>
          <p:nvPr/>
        </p:nvPicPr>
        <p:blipFill>
          <a:blip r:embed="rId5"/>
          <a:stretch>
            <a:fillRect/>
          </a:stretch>
        </p:blipFill>
        <p:spPr>
          <a:xfrm>
            <a:off x="0" y="1370346"/>
            <a:ext cx="3069668" cy="4805493"/>
          </a:xfrm>
          <a:prstGeom prst="rect">
            <a:avLst/>
          </a:prstGeom>
        </p:spPr>
      </p:pic>
      <p:sp>
        <p:nvSpPr>
          <p:cNvPr id="4" name="TextBox 3"/>
          <p:cNvSpPr txBox="1"/>
          <p:nvPr/>
        </p:nvSpPr>
        <p:spPr>
          <a:xfrm>
            <a:off x="259019" y="6241762"/>
            <a:ext cx="2137737" cy="307777"/>
          </a:xfrm>
          <a:prstGeom prst="rect">
            <a:avLst/>
          </a:prstGeom>
          <a:noFill/>
        </p:spPr>
        <p:txBody>
          <a:bodyPr wrap="none" rtlCol="0">
            <a:spAutoFit/>
          </a:bodyPr>
          <a:lstStyle/>
          <a:p>
            <a:r>
              <a:rPr lang="en-US" sz="1400" dirty="0"/>
              <a:t>http://</a:t>
            </a:r>
            <a:r>
              <a:rPr lang="en-US" sz="1400" dirty="0" err="1"/>
              <a:t>www.listmeapp.com</a:t>
            </a:r>
            <a:r>
              <a:rPr lang="en-US" sz="1400"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Minimal Detail </a:t>
            </a:r>
            <a:endParaRPr lang="en-US" dirty="0"/>
          </a:p>
        </p:txBody>
      </p:sp>
      <p:sp>
        <p:nvSpPr>
          <p:cNvPr id="3" name="Content Placeholder 2"/>
          <p:cNvSpPr>
            <a:spLocks noGrp="1"/>
          </p:cNvSpPr>
          <p:nvPr>
            <p:ph idx="1"/>
          </p:nvPr>
        </p:nvSpPr>
        <p:spPr>
          <a:xfrm>
            <a:off x="469248" y="1079424"/>
            <a:ext cx="7660609" cy="4724400"/>
          </a:xfrm>
        </p:spPr>
        <p:txBody>
          <a:bodyPr/>
          <a:lstStyle/>
          <a:p>
            <a:pPr marL="0" indent="0">
              <a:buNone/>
            </a:pPr>
            <a:r>
              <a:rPr lang="en-US" dirty="0" smtClean="0"/>
              <a:t>Include only what is required to render the intended purpose or concept</a:t>
            </a:r>
            <a:endParaRPr lang="en-US" dirty="0"/>
          </a:p>
        </p:txBody>
      </p:sp>
      <p:sp>
        <p:nvSpPr>
          <p:cNvPr id="7" name="Date Placeholder 6"/>
          <p:cNvSpPr>
            <a:spLocks noGrp="1"/>
          </p:cNvSpPr>
          <p:nvPr>
            <p:ph type="dt" sz="half" idx="4294967295"/>
          </p:nvPr>
        </p:nvSpPr>
        <p:spPr>
          <a:xfrm>
            <a:off x="0" y="6553200"/>
            <a:ext cx="1905000" cy="457200"/>
          </a:xfrm>
        </p:spPr>
        <p:txBody>
          <a:bodyPr/>
          <a:lstStyle/>
          <a:p>
            <a:pPr>
              <a:defRPr/>
            </a:pPr>
            <a:r>
              <a:rPr lang="en-US" smtClean="0"/>
              <a:t>10/6/2015</a:t>
            </a:r>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pPr>
              <a:defRPr/>
            </a:pPr>
            <a:r>
              <a:rPr lang="en-US" smtClean="0"/>
              <a:t>dt+UX: Design Thinking for User Experience Design, Prototyping &amp; Evaluation </a:t>
            </a:r>
            <a:endParaRPr lang="en-US"/>
          </a:p>
        </p:txBody>
      </p:sp>
      <p:sp>
        <p:nvSpPr>
          <p:cNvPr id="9" name="Slide Number Placeholder 8"/>
          <p:cNvSpPr>
            <a:spLocks noGrp="1"/>
          </p:cNvSpPr>
          <p:nvPr>
            <p:ph type="sldNum" sz="quarter" idx="4294967295"/>
          </p:nvPr>
        </p:nvSpPr>
        <p:spPr>
          <a:xfrm>
            <a:off x="8153400" y="6553200"/>
            <a:ext cx="990600" cy="457200"/>
          </a:xfrm>
        </p:spPr>
        <p:txBody>
          <a:bodyPr/>
          <a:lstStyle/>
          <a:p>
            <a:fld id="{6C4F84B1-3F38-E843-B494-F12B29A0060D}" type="slidenum">
              <a:rPr lang="en-US" smtClean="0"/>
              <a:pPr/>
              <a:t>31</a:t>
            </a:fld>
            <a:endParaRPr lang="en-US" dirty="0"/>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539" y="2689054"/>
            <a:ext cx="5009713" cy="408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rotWithShape="1">
          <a:blip r:embed="rId4"/>
          <a:srcRect b="23038"/>
          <a:stretch/>
        </p:blipFill>
        <p:spPr>
          <a:xfrm>
            <a:off x="492972" y="2277393"/>
            <a:ext cx="8258322" cy="4072993"/>
          </a:xfrm>
          <a:prstGeom prst="rect">
            <a:avLst/>
          </a:prstGeom>
        </p:spPr>
      </p:pic>
      <p:sp>
        <p:nvSpPr>
          <p:cNvPr id="5" name="TextBox 4"/>
          <p:cNvSpPr txBox="1"/>
          <p:nvPr/>
        </p:nvSpPr>
        <p:spPr>
          <a:xfrm>
            <a:off x="3283693" y="6316963"/>
            <a:ext cx="5493812" cy="276999"/>
          </a:xfrm>
          <a:prstGeom prst="rect">
            <a:avLst/>
          </a:prstGeom>
          <a:noFill/>
        </p:spPr>
        <p:txBody>
          <a:bodyPr wrap="none" rtlCol="0">
            <a:spAutoFit/>
          </a:bodyPr>
          <a:lstStyle/>
          <a:p>
            <a:r>
              <a:rPr lang="en-US" sz="1200" dirty="0"/>
              <a:t>http://</a:t>
            </a:r>
            <a:r>
              <a:rPr lang="en-US" sz="1200" dirty="0" err="1"/>
              <a:t>www.smashingmagazine.com</a:t>
            </a:r>
            <a:r>
              <a:rPr lang="en-US" sz="1200" dirty="0"/>
              <a:t>/2013/06/sketching-for-better-mobile-experiences/</a:t>
            </a:r>
          </a:p>
        </p:txBody>
      </p:sp>
    </p:spTree>
    <p:extLst>
      <p:ext uri="{BB962C8B-B14F-4D97-AF65-F5344CB8AC3E}">
        <p14:creationId xmlns:p14="http://schemas.microsoft.com/office/powerpoint/2010/main" val="31872990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 y="533400"/>
            <a:ext cx="8902700" cy="5778500"/>
          </a:xfrm>
          <a:prstGeom prst="rect">
            <a:avLst/>
          </a:prstGeom>
        </p:spPr>
      </p:pic>
      <p:sp>
        <p:nvSpPr>
          <p:cNvPr id="6" name="Rectangle 5"/>
          <p:cNvSpPr/>
          <p:nvPr/>
        </p:nvSpPr>
        <p:spPr>
          <a:xfrm>
            <a:off x="1485565" y="5116170"/>
            <a:ext cx="6685033" cy="1200326"/>
          </a:xfrm>
          <a:prstGeom prst="rect">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r>
              <a:rPr lang="en-US" dirty="0" smtClean="0"/>
              <a:t>People think focusing is about saying “yes.” But…</a:t>
            </a:r>
          </a:p>
          <a:p>
            <a:r>
              <a:rPr lang="en-US" dirty="0" smtClean="0"/>
              <a:t>“Focusing is about saying no.” – Steve Jobs</a:t>
            </a:r>
          </a:p>
        </p:txBody>
      </p:sp>
      <p:cxnSp>
        <p:nvCxnSpPr>
          <p:cNvPr id="8" name="Straight Arrow Connector 7"/>
          <p:cNvCxnSpPr/>
          <p:nvPr/>
        </p:nvCxnSpPr>
        <p:spPr>
          <a:xfrm flipH="1" flipV="1">
            <a:off x="4163170" y="4636901"/>
            <a:ext cx="323470" cy="47926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pPr>
              <a:defRPr/>
            </a:pPr>
            <a:r>
              <a:rPr lang="en-US" smtClean="0"/>
              <a:t>10/6/2015</a:t>
            </a:r>
            <a:endParaRPr lang="en-US"/>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9" name="Slide Number Placeholder 8"/>
          <p:cNvSpPr>
            <a:spLocks noGrp="1"/>
          </p:cNvSpPr>
          <p:nvPr>
            <p:ph type="sldNum" sz="quarter" idx="12"/>
          </p:nvPr>
        </p:nvSpPr>
        <p:spPr/>
        <p:txBody>
          <a:bodyPr/>
          <a:lstStyle/>
          <a:p>
            <a:fld id="{63AA7834-23CB-3344-B42F-BB3C863F1847}" type="slidenum">
              <a:rPr lang="en-US" smtClean="0"/>
              <a:pPr/>
              <a:t>32</a:t>
            </a:fld>
            <a:endParaRPr lang="en-US"/>
          </a:p>
        </p:txBody>
      </p:sp>
      <p:sp>
        <p:nvSpPr>
          <p:cNvPr id="10" name="TextBox 9"/>
          <p:cNvSpPr txBox="1"/>
          <p:nvPr/>
        </p:nvSpPr>
        <p:spPr>
          <a:xfrm>
            <a:off x="415734" y="1"/>
            <a:ext cx="5650739" cy="461663"/>
          </a:xfrm>
          <a:prstGeom prst="rect">
            <a:avLst/>
          </a:prstGeom>
          <a:noFill/>
        </p:spPr>
        <p:txBody>
          <a:bodyPr wrap="none" lIns="91438" tIns="45719" rIns="91438" bIns="45719" rtlCol="0">
            <a:spAutoFit/>
          </a:bodyPr>
          <a:lstStyle/>
          <a:p>
            <a:r>
              <a:rPr lang="en-US" dirty="0" smtClean="0">
                <a:latin typeface="Helvetica"/>
                <a:cs typeface="Helvetica"/>
              </a:rPr>
              <a:t>Scott McCloud’s </a:t>
            </a:r>
            <a:r>
              <a:rPr lang="en-US" i="1" dirty="0" smtClean="0">
                <a:latin typeface="Helvetica"/>
                <a:cs typeface="Helvetica"/>
              </a:rPr>
              <a:t>Understanding Comics</a:t>
            </a:r>
            <a:endParaRPr lang="en-US" i="1" dirty="0">
              <a:latin typeface="Helvetica"/>
              <a:cs typeface="Helvetica"/>
            </a:endParaRPr>
          </a:p>
        </p:txBody>
      </p:sp>
    </p:spTree>
    <p:extLst>
      <p:ext uri="{BB962C8B-B14F-4D97-AF65-F5344CB8AC3E}">
        <p14:creationId xmlns:p14="http://schemas.microsoft.com/office/powerpoint/2010/main" val="306101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63AA7834-23CB-3344-B42F-BB3C863F1847}" type="slidenum">
              <a:rPr lang="en-US" smtClean="0"/>
              <a:pPr/>
              <a:t>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11" y="0"/>
            <a:ext cx="8816260" cy="16429363"/>
          </a:xfrm>
          <a:prstGeom prst="rect">
            <a:avLst/>
          </a:prstGeom>
        </p:spPr>
      </p:pic>
      <p:grpSp>
        <p:nvGrpSpPr>
          <p:cNvPr id="8" name="Group 7"/>
          <p:cNvGrpSpPr/>
          <p:nvPr/>
        </p:nvGrpSpPr>
        <p:grpSpPr>
          <a:xfrm>
            <a:off x="0" y="3785164"/>
            <a:ext cx="9144000" cy="977625"/>
            <a:chOff x="0" y="3041501"/>
            <a:chExt cx="9144000" cy="977625"/>
          </a:xfrm>
        </p:grpSpPr>
        <p:sp>
          <p:nvSpPr>
            <p:cNvPr id="9" name="Rectangle 8"/>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67109" y="3158482"/>
              <a:ext cx="8848426" cy="707886"/>
            </a:xfrm>
            <a:prstGeom prst="rect">
              <a:avLst/>
            </a:prstGeom>
            <a:noFill/>
          </p:spPr>
          <p:txBody>
            <a:bodyPr wrap="square" rtlCol="0">
              <a:spAutoFit/>
            </a:bodyPr>
            <a:lstStyle/>
            <a:p>
              <a:pPr algn="ctr"/>
              <a:r>
                <a:rPr lang="en-US" sz="4000" dirty="0" smtClean="0">
                  <a:latin typeface="Helvetica Light"/>
                  <a:cs typeface="Helvetica Light"/>
                </a:rPr>
                <a:t>Strive for </a:t>
              </a:r>
              <a:r>
                <a:rPr lang="en-US" sz="4000" dirty="0" smtClean="0">
                  <a:latin typeface="Helvetica"/>
                  <a:cs typeface="Helvetica"/>
                </a:rPr>
                <a:t>diversity</a:t>
              </a:r>
              <a:r>
                <a:rPr lang="en-US" sz="4000" dirty="0" smtClean="0">
                  <a:latin typeface="Helvetica Light"/>
                  <a:cs typeface="Helvetica Light"/>
                </a:rPr>
                <a:t> of solutions</a:t>
              </a:r>
              <a:endParaRPr lang="en-US" sz="4000" dirty="0">
                <a:latin typeface="Helvetica"/>
                <a:cs typeface="Helvetica"/>
              </a:endParaRPr>
            </a:p>
          </p:txBody>
        </p:sp>
      </p:grpSp>
    </p:spTree>
    <p:extLst>
      <p:ext uri="{BB962C8B-B14F-4D97-AF65-F5344CB8AC3E}">
        <p14:creationId xmlns:p14="http://schemas.microsoft.com/office/powerpoint/2010/main" val="27065330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8691E-7 1.99259E-6 L 0.00174 -0.68295 " pathEditMode="relative" rAng="0" ptsTypes="AA">
                                      <p:cBhvr>
                                        <p:cTn id="6" dur="2000" fill="hold"/>
                                        <p:tgtEl>
                                          <p:spTgt spid="6"/>
                                        </p:tgtEl>
                                        <p:attrNameLst>
                                          <p:attrName>ppt_x</p:attrName>
                                          <p:attrName>ppt_y</p:attrName>
                                        </p:attrNameLst>
                                      </p:cBhvr>
                                      <p:rCtr x="87" y="-3415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174 -0.68295 L 0.0026 -1.33766 " pathEditMode="relative" rAng="0" ptsTypes="AA">
                                      <p:cBhvr>
                                        <p:cTn id="10" dur="2000" fill="hold"/>
                                        <p:tgtEl>
                                          <p:spTgt spid="6"/>
                                        </p:tgtEl>
                                        <p:attrNameLst>
                                          <p:attrName>ppt_x</p:attrName>
                                          <p:attrName>ppt_y</p:attrName>
                                        </p:attrNameLst>
                                      </p:cBhvr>
                                      <p:rCtr x="35" y="-3274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42" y="0"/>
            <a:ext cx="8926759" cy="1143000"/>
          </a:xfrm>
        </p:spPr>
        <p:txBody>
          <a:bodyPr/>
          <a:lstStyle/>
          <a:p>
            <a:r>
              <a:rPr lang="en-US" dirty="0" smtClean="0"/>
              <a:t>Team Break</a:t>
            </a:r>
            <a:endParaRPr lang="en-US" dirty="0"/>
          </a:p>
        </p:txBody>
      </p:sp>
      <p:sp>
        <p:nvSpPr>
          <p:cNvPr id="6" name="Content Placeholder 5"/>
          <p:cNvSpPr>
            <a:spLocks noGrp="1"/>
          </p:cNvSpPr>
          <p:nvPr>
            <p:ph idx="1"/>
          </p:nvPr>
        </p:nvSpPr>
        <p:spPr>
          <a:xfrm>
            <a:off x="259019" y="1600200"/>
            <a:ext cx="8837885" cy="4724400"/>
          </a:xfrm>
        </p:spPr>
        <p:txBody>
          <a:bodyPr/>
          <a:lstStyle/>
          <a:p>
            <a:pPr marL="514350" indent="-514350">
              <a:buFont typeface="+mj-lt"/>
              <a:buAutoNum type="arabicPeriod"/>
            </a:pPr>
            <a:r>
              <a:rPr lang="en-US" dirty="0" smtClean="0"/>
              <a:t>Reflect on last week’s assignment (5-10 min)</a:t>
            </a:r>
          </a:p>
          <a:p>
            <a:pPr lvl="1"/>
            <a:r>
              <a:rPr lang="en-US" dirty="0" smtClean="0"/>
              <a:t>what did you </a:t>
            </a:r>
            <a:r>
              <a:rPr lang="en-US" dirty="0" smtClean="0">
                <a:latin typeface="Helvetica"/>
                <a:cs typeface="Helvetica"/>
              </a:rPr>
              <a:t>like</a:t>
            </a:r>
            <a:r>
              <a:rPr lang="en-US" dirty="0" smtClean="0"/>
              <a:t> about your team work?</a:t>
            </a:r>
          </a:p>
          <a:p>
            <a:pPr lvl="1"/>
            <a:r>
              <a:rPr lang="en-US" dirty="0" smtClean="0"/>
              <a:t>what do you </a:t>
            </a:r>
            <a:r>
              <a:rPr lang="en-US" dirty="0" smtClean="0">
                <a:latin typeface="Helvetica"/>
                <a:cs typeface="Helvetica"/>
              </a:rPr>
              <a:t>wish</a:t>
            </a:r>
            <a:r>
              <a:rPr lang="en-US" dirty="0" smtClean="0"/>
              <a:t> could be improved?</a:t>
            </a:r>
          </a:p>
          <a:p>
            <a:pPr marL="971540" lvl="1" indent="-514350">
              <a:buFont typeface="+mj-lt"/>
              <a:buAutoNum type="arabicPeriod"/>
            </a:pPr>
            <a:endParaRPr lang="en-US" dirty="0" smtClean="0"/>
          </a:p>
          <a:p>
            <a:pPr marL="514350" indent="-514350">
              <a:buFont typeface="+mj-lt"/>
              <a:buAutoNum type="arabicPeriod"/>
            </a:pPr>
            <a:r>
              <a:rPr lang="en-US" dirty="0" smtClean="0"/>
              <a:t>This weeks assignment (20 min)</a:t>
            </a:r>
          </a:p>
          <a:p>
            <a:pPr lvl="1"/>
            <a:r>
              <a:rPr lang="en-US" dirty="0" smtClean="0"/>
              <a:t>what will it take to get finished?</a:t>
            </a:r>
          </a:p>
          <a:p>
            <a:pPr lvl="1"/>
            <a:r>
              <a:rPr lang="en-US" dirty="0" smtClean="0"/>
              <a:t>what remains to be done? plan it!</a:t>
            </a:r>
          </a:p>
          <a:p>
            <a:pPr lvl="1"/>
            <a:r>
              <a:rPr lang="en-US" dirty="0" smtClean="0"/>
              <a:t>can you address the critique from your TA in what you are doing for this week?</a:t>
            </a:r>
            <a:endParaRPr lang="en-US" dirty="0"/>
          </a:p>
        </p:txBody>
      </p:sp>
      <p:sp>
        <p:nvSpPr>
          <p:cNvPr id="3" name="Date Placeholder 2"/>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63AA7834-23CB-3344-B42F-BB3C863F1847}" type="slidenum">
              <a:rPr lang="en-US" smtClean="0"/>
              <a:pPr/>
              <a:t>34</a:t>
            </a:fld>
            <a:endParaRPr lang="en-US"/>
          </a:p>
        </p:txBody>
      </p:sp>
    </p:spTree>
    <p:extLst>
      <p:ext uri="{BB962C8B-B14F-4D97-AF65-F5344CB8AC3E}">
        <p14:creationId xmlns:p14="http://schemas.microsoft.com/office/powerpoint/2010/main" val="128118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
            </a:r>
            <a:r>
              <a:rPr lang="en-US" dirty="0" smtClean="0"/>
              <a:t>esign </a:t>
            </a:r>
            <a:r>
              <a:rPr lang="en-US" dirty="0"/>
              <a:t>T</a:t>
            </a:r>
            <a:r>
              <a:rPr lang="en-US" dirty="0" smtClean="0"/>
              <a:t>hinking</a:t>
            </a:r>
            <a:endParaRPr lang="en-US" dirty="0"/>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3" name="Footer Placeholder 2"/>
          <p:cNvSpPr>
            <a:spLocks noGrp="1"/>
          </p:cNvSpPr>
          <p:nvPr>
            <p:ph type="ftr" sz="quarter" idx="11"/>
          </p:nvPr>
        </p:nvSpPr>
        <p:spPr/>
        <p:txBody>
          <a:bodyPr/>
          <a:lstStyle/>
          <a:p>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754AC027-F63C-004B-AB87-322CE1D2C1F2}" type="slidenum">
              <a:rPr lang="en-US" smtClean="0"/>
              <a:t>35</a:t>
            </a:fld>
            <a:endParaRPr lang="en-US"/>
          </a:p>
        </p:txBody>
      </p:sp>
      <p:sp>
        <p:nvSpPr>
          <p:cNvPr id="7" name="Date Placeholder 6"/>
          <p:cNvSpPr>
            <a:spLocks noGrp="1"/>
          </p:cNvSpPr>
          <p:nvPr>
            <p:ph type="dt" sz="half" idx="10"/>
          </p:nvPr>
        </p:nvSpPr>
        <p:spPr/>
        <p:txBody>
          <a:bodyPr/>
          <a:lstStyle/>
          <a:p>
            <a:r>
              <a:rPr lang="en-US" smtClean="0"/>
              <a:t>10/6/2015</a:t>
            </a:r>
            <a:endParaRPr lang="en-US"/>
          </a:p>
        </p:txBody>
      </p:sp>
    </p:spTree>
    <p:extLst>
      <p:ext uri="{BB962C8B-B14F-4D97-AF65-F5344CB8AC3E}">
        <p14:creationId xmlns:p14="http://schemas.microsoft.com/office/powerpoint/2010/main" val="316364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a:t>
            </a:r>
            <a:r>
              <a:rPr lang="en-US" dirty="0"/>
              <a:t>T</a:t>
            </a:r>
            <a:r>
              <a:rPr lang="en-US" dirty="0" smtClean="0"/>
              <a:t>hinking</a:t>
            </a:r>
            <a:endParaRPr lang="en-US" dirty="0"/>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3" name="Footer Placeholder 2"/>
          <p:cNvSpPr>
            <a:spLocks noGrp="1"/>
          </p:cNvSpPr>
          <p:nvPr>
            <p:ph type="ftr" sz="quarter" idx="11"/>
          </p:nvPr>
        </p:nvSpPr>
        <p:spPr/>
        <p:txBody>
          <a:bodyPr/>
          <a:lstStyle/>
          <a:p>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754AC027-F63C-004B-AB87-322CE1D2C1F2}" type="slidenum">
              <a:rPr lang="en-US" smtClean="0"/>
              <a:t>36</a:t>
            </a:fld>
            <a:endParaRPr lang="en-US"/>
          </a:p>
        </p:txBody>
      </p:sp>
      <p:sp>
        <p:nvSpPr>
          <p:cNvPr id="7" name="Date Placeholder 6"/>
          <p:cNvSpPr>
            <a:spLocks noGrp="1"/>
          </p:cNvSpPr>
          <p:nvPr>
            <p:ph type="dt" sz="half" idx="10"/>
          </p:nvPr>
        </p:nvSpPr>
        <p:spPr/>
        <p:txBody>
          <a:bodyPr/>
          <a:lstStyle/>
          <a:p>
            <a:r>
              <a:rPr lang="en-US" smtClean="0"/>
              <a:t>10/6/2015</a:t>
            </a:r>
            <a:endParaRPr lang="en-US"/>
          </a:p>
        </p:txBody>
      </p:sp>
      <p:sp>
        <p:nvSpPr>
          <p:cNvPr id="2" name="Hexagon 1"/>
          <p:cNvSpPr/>
          <p:nvPr/>
        </p:nvSpPr>
        <p:spPr bwMode="auto">
          <a:xfrm>
            <a:off x="3569280" y="2240688"/>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Hexagon 7"/>
          <p:cNvSpPr/>
          <p:nvPr/>
        </p:nvSpPr>
        <p:spPr bwMode="auto">
          <a:xfrm>
            <a:off x="1986973" y="3121097"/>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Hexagon 8"/>
          <p:cNvSpPr/>
          <p:nvPr/>
        </p:nvSpPr>
        <p:spPr bwMode="auto">
          <a:xfrm>
            <a:off x="389178" y="2227695"/>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Hexagon 9"/>
          <p:cNvSpPr/>
          <p:nvPr/>
        </p:nvSpPr>
        <p:spPr bwMode="auto">
          <a:xfrm>
            <a:off x="6726441" y="4019491"/>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6295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63AA7834-23CB-3344-B42F-BB3C863F1847}" type="slidenum">
              <a:rPr lang="en-US" smtClean="0"/>
              <a:pPr/>
              <a:t>37</a:t>
            </a:fld>
            <a:endParaRPr lang="en-US"/>
          </a:p>
        </p:txBody>
      </p:sp>
      <p:sp>
        <p:nvSpPr>
          <p:cNvPr id="7" name="Hexagon 6"/>
          <p:cNvSpPr/>
          <p:nvPr/>
        </p:nvSpPr>
        <p:spPr bwMode="auto">
          <a:xfrm>
            <a:off x="3071208" y="2104065"/>
            <a:ext cx="2973784" cy="2602245"/>
          </a:xfrm>
          <a:prstGeom prst="hexagon">
            <a:avLst>
              <a:gd name="adj" fmla="val 28571"/>
              <a:gd name="vf" fmla="val 115470"/>
            </a:avLst>
          </a:prstGeom>
          <a:solidFill>
            <a:srgbClr val="E3482C"/>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cap="small" normalizeH="0" baseline="0" dirty="0" smtClean="0">
              <a:ln>
                <a:noFill/>
              </a:ln>
              <a:solidFill>
                <a:schemeClr val="tx1"/>
              </a:solidFill>
              <a:effectLst/>
              <a:latin typeface="Helvetica Light"/>
              <a:cs typeface="Helvetica Light"/>
            </a:endParaRPr>
          </a:p>
        </p:txBody>
      </p:sp>
      <p:sp>
        <p:nvSpPr>
          <p:cNvPr id="8" name="TextBox 7"/>
          <p:cNvSpPr txBox="1"/>
          <p:nvPr/>
        </p:nvSpPr>
        <p:spPr>
          <a:xfrm>
            <a:off x="3411952" y="3161228"/>
            <a:ext cx="2385223" cy="535531"/>
          </a:xfrm>
          <a:prstGeom prst="rect">
            <a:avLst/>
          </a:prstGeom>
          <a:noFill/>
        </p:spPr>
        <p:txBody>
          <a:bodyPr wrap="square" rtlCol="0">
            <a:spAutoFit/>
          </a:bodyPr>
          <a:lstStyle/>
          <a:p>
            <a:r>
              <a:rPr lang="en-US" sz="3600" cap="small" dirty="0" smtClean="0">
                <a:latin typeface="Helvetica Light"/>
                <a:cs typeface="Helvetica Light"/>
              </a:rPr>
              <a:t>prototype</a:t>
            </a:r>
            <a:endParaRPr lang="en-US" sz="3600" cap="small" dirty="0">
              <a:latin typeface="Helvetica Light"/>
              <a:cs typeface="Helvetica Light"/>
            </a:endParaRPr>
          </a:p>
        </p:txBody>
      </p:sp>
      <p:sp>
        <p:nvSpPr>
          <p:cNvPr id="9" name="TextBox 8"/>
          <p:cNvSpPr txBox="1"/>
          <p:nvPr/>
        </p:nvSpPr>
        <p:spPr>
          <a:xfrm>
            <a:off x="1068704" y="2230496"/>
            <a:ext cx="1673066" cy="646331"/>
          </a:xfrm>
          <a:prstGeom prst="rect">
            <a:avLst/>
          </a:prstGeom>
          <a:noFill/>
        </p:spPr>
        <p:txBody>
          <a:bodyPr wrap="none" rtlCol="0">
            <a:spAutoFit/>
          </a:bodyPr>
          <a:lstStyle/>
          <a:p>
            <a:r>
              <a:rPr lang="en-US" sz="3600" dirty="0" smtClean="0">
                <a:latin typeface="Helvetica Light"/>
                <a:cs typeface="Helvetica Light"/>
              </a:rPr>
              <a:t>to think</a:t>
            </a:r>
            <a:endParaRPr lang="en-US" sz="3600" dirty="0">
              <a:latin typeface="Helvetica Light"/>
              <a:cs typeface="Helvetica Light"/>
            </a:endParaRPr>
          </a:p>
        </p:txBody>
      </p:sp>
      <p:sp>
        <p:nvSpPr>
          <p:cNvPr id="10" name="TextBox 9"/>
          <p:cNvSpPr txBox="1"/>
          <p:nvPr/>
        </p:nvSpPr>
        <p:spPr>
          <a:xfrm>
            <a:off x="6146435" y="3947341"/>
            <a:ext cx="1724307" cy="646331"/>
          </a:xfrm>
          <a:prstGeom prst="rect">
            <a:avLst/>
          </a:prstGeom>
          <a:noFill/>
        </p:spPr>
        <p:txBody>
          <a:bodyPr wrap="none" rtlCol="0">
            <a:spAutoFit/>
          </a:bodyPr>
          <a:lstStyle/>
          <a:p>
            <a:r>
              <a:rPr lang="en-US" sz="3600" dirty="0" smtClean="0">
                <a:latin typeface="Helvetica Light"/>
                <a:cs typeface="Helvetica Light"/>
              </a:rPr>
              <a:t>to learn</a:t>
            </a:r>
            <a:endParaRPr lang="en-US" sz="3600" dirty="0">
              <a:latin typeface="Helvetica Light"/>
              <a:cs typeface="Helvetica Light"/>
            </a:endParaRPr>
          </a:p>
        </p:txBody>
      </p:sp>
    </p:spTree>
    <p:extLst>
      <p:ext uri="{BB962C8B-B14F-4D97-AF65-F5344CB8AC3E}">
        <p14:creationId xmlns:p14="http://schemas.microsoft.com/office/powerpoint/2010/main" val="2555692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sp>
        <p:nvSpPr>
          <p:cNvPr id="3" name="Freeform 3"/>
          <p:cNvSpPr/>
          <p:nvPr/>
        </p:nvSpPr>
        <p:spPr>
          <a:xfrm>
            <a:off x="0" y="0"/>
            <a:ext cx="9144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628651" y="2101508"/>
            <a:ext cx="8106841" cy="4622800"/>
          </a:xfrm>
          <a:prstGeom prst="rect">
            <a:avLst/>
          </a:prstGeom>
          <a:noFill/>
        </p:spPr>
      </p:pic>
      <p:sp>
        <p:nvSpPr>
          <p:cNvPr id="2" name="TextBox 1"/>
          <p:cNvSpPr txBox="1"/>
          <p:nvPr/>
        </p:nvSpPr>
        <p:spPr>
          <a:xfrm>
            <a:off x="175589" y="965201"/>
            <a:ext cx="8795997" cy="731123"/>
          </a:xfrm>
          <a:prstGeom prst="rect">
            <a:avLst/>
          </a:prstGeom>
          <a:noFill/>
        </p:spPr>
        <p:txBody>
          <a:bodyPr wrap="none" lIns="0" tIns="0" rIns="0" bIns="19202" rtlCol="0">
            <a:spAutoFit/>
          </a:bodyPr>
          <a:lstStyle/>
          <a:p>
            <a:pPr>
              <a:lnSpc>
                <a:spcPts val="5460"/>
              </a:lnSpc>
            </a:pPr>
            <a:r>
              <a:rPr lang="en-US" altLang="zh-CN" sz="5000" dirty="0">
                <a:solidFill>
                  <a:srgbClr val="000000"/>
                </a:solidFill>
                <a:latin typeface="Gotham" pitchFamily="18" charset="0"/>
                <a:cs typeface="Gotham" pitchFamily="18" charset="0"/>
              </a:rPr>
              <a:t>TEST</a:t>
            </a:r>
            <a:r>
              <a:rPr lang="en-US" altLang="zh-CN" sz="5000" dirty="0">
                <a:latin typeface="Times New Roman" pitchFamily="18" charset="0"/>
                <a:cs typeface="Times New Roman" pitchFamily="18" charset="0"/>
              </a:rPr>
              <a:t> </a:t>
            </a:r>
            <a:r>
              <a:rPr lang="en-US" altLang="zh-CN" sz="5000" dirty="0">
                <a:solidFill>
                  <a:srgbClr val="000000"/>
                </a:solidFill>
                <a:latin typeface="Gotham" pitchFamily="18" charset="0"/>
                <a:cs typeface="Gotham" pitchFamily="18" charset="0"/>
              </a:rPr>
              <a:t>YOUR</a:t>
            </a:r>
            <a:r>
              <a:rPr lang="en-US" altLang="zh-CN" sz="5000" dirty="0">
                <a:latin typeface="Times New Roman" pitchFamily="18" charset="0"/>
                <a:cs typeface="Times New Roman" pitchFamily="18" charset="0"/>
              </a:rPr>
              <a:t> </a:t>
            </a:r>
            <a:r>
              <a:rPr lang="en-US" altLang="zh-CN" sz="5000" dirty="0">
                <a:solidFill>
                  <a:srgbClr val="000000"/>
                </a:solidFill>
                <a:latin typeface="Gotham" pitchFamily="18" charset="0"/>
                <a:cs typeface="Gotham" pitchFamily="18" charset="0"/>
              </a:rPr>
              <a:t>ASSUMPTIONS</a:t>
            </a:r>
          </a:p>
        </p:txBody>
      </p:sp>
      <p:sp>
        <p:nvSpPr>
          <p:cNvPr id="5" name="TextBox 1"/>
          <p:cNvSpPr txBox="1"/>
          <p:nvPr/>
        </p:nvSpPr>
        <p:spPr>
          <a:xfrm>
            <a:off x="204164" y="527050"/>
            <a:ext cx="5091137" cy="446430"/>
          </a:xfrm>
          <a:prstGeom prst="rect">
            <a:avLst/>
          </a:prstGeom>
          <a:noFill/>
        </p:spPr>
        <p:txBody>
          <a:bodyPr wrap="none" lIns="0" tIns="0" rIns="0" bIns="19202" rtlCol="0">
            <a:spAutoFit/>
          </a:bodyPr>
          <a:lstStyle/>
          <a:p>
            <a:pPr>
              <a:lnSpc>
                <a:spcPts val="3276"/>
              </a:lnSpc>
            </a:pPr>
            <a:r>
              <a:rPr lang="en-US" altLang="zh-CN" sz="3000" dirty="0">
                <a:solidFill>
                  <a:srgbClr val="FF9300"/>
                </a:solidFill>
                <a:latin typeface="Gotham" pitchFamily="18" charset="0"/>
                <a:cs typeface="Gotham" pitchFamily="18" charset="0"/>
              </a:rPr>
              <a:t>TRY</a:t>
            </a:r>
            <a:r>
              <a:rPr lang="en-US" altLang="zh-CN" sz="3000" dirty="0">
                <a:latin typeface="Times New Roman" pitchFamily="18" charset="0"/>
                <a:cs typeface="Times New Roman" pitchFamily="18" charset="0"/>
              </a:rPr>
              <a:t> </a:t>
            </a:r>
            <a:r>
              <a:rPr lang="en-US" altLang="zh-CN" sz="3000" dirty="0">
                <a:solidFill>
                  <a:srgbClr val="FF9300"/>
                </a:solidFill>
                <a:latin typeface="Gotham" pitchFamily="18" charset="0"/>
                <a:cs typeface="Gotham" pitchFamily="18" charset="0"/>
              </a:rPr>
              <a:t>THE</a:t>
            </a:r>
            <a:r>
              <a:rPr lang="en-US" altLang="zh-CN" sz="3000" dirty="0">
                <a:latin typeface="Times New Roman" pitchFamily="18" charset="0"/>
                <a:cs typeface="Times New Roman" pitchFamily="18" charset="0"/>
              </a:rPr>
              <a:t> </a:t>
            </a:r>
            <a:r>
              <a:rPr lang="en-US" altLang="zh-CN" sz="3000" dirty="0">
                <a:solidFill>
                  <a:srgbClr val="FF9300"/>
                </a:solidFill>
                <a:latin typeface="Gotham" pitchFamily="18" charset="0"/>
                <a:cs typeface="Gotham" pitchFamily="18" charset="0"/>
              </a:rPr>
              <a:t>MARSHMALLOW</a:t>
            </a:r>
          </a:p>
        </p:txBody>
      </p:sp>
      <p:sp>
        <p:nvSpPr>
          <p:cNvPr id="6" name="Rectangle 5"/>
          <p:cNvSpPr/>
          <p:nvPr/>
        </p:nvSpPr>
        <p:spPr>
          <a:xfrm>
            <a:off x="2286000" y="2828836"/>
            <a:ext cx="4572000" cy="1200329"/>
          </a:xfrm>
          <a:prstGeom prst="rect">
            <a:avLst/>
          </a:prstGeom>
        </p:spPr>
        <p:txBody>
          <a:bodyPr>
            <a:spAutoFit/>
          </a:bodyPr>
          <a:lstStyle/>
          <a:p>
            <a:pPr lvl="0">
              <a:defRPr sz="1800"/>
            </a:pPr>
            <a:r>
              <a:rPr lang="en-US" dirty="0"/>
              <a:t> From a resources and project management point of view: Prototyping reduces risk! Early failures are much cheaper (time and $) than late failures!</a:t>
            </a:r>
          </a:p>
        </p:txBody>
      </p:sp>
      <p:sp>
        <p:nvSpPr>
          <p:cNvPr id="7" name="Date Placeholder 6"/>
          <p:cNvSpPr>
            <a:spLocks noGrp="1"/>
          </p:cNvSpPr>
          <p:nvPr>
            <p:ph type="dt" sz="half" idx="10"/>
          </p:nvPr>
        </p:nvSpPr>
        <p:spPr/>
        <p:txBody>
          <a:bodyPr/>
          <a:lstStyle/>
          <a:p>
            <a:pPr>
              <a:defRPr/>
            </a:pPr>
            <a:r>
              <a:rPr lang="en-US" smtClean="0"/>
              <a:t>10/6/2015</a:t>
            </a:r>
            <a:endParaRPr lang="en-US"/>
          </a:p>
        </p:txBody>
      </p:sp>
      <p:sp>
        <p:nvSpPr>
          <p:cNvPr id="8" name="Footer Placeholder 7"/>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9" name="Slide Number Placeholder 8"/>
          <p:cNvSpPr>
            <a:spLocks noGrp="1"/>
          </p:cNvSpPr>
          <p:nvPr>
            <p:ph type="sldNum" sz="quarter" idx="12"/>
          </p:nvPr>
        </p:nvSpPr>
        <p:spPr/>
        <p:txBody>
          <a:bodyPr/>
          <a:lstStyle/>
          <a:p>
            <a:fld id="{6C4F84B1-3F38-E843-B494-F12B29A0060D}" type="slidenum">
              <a:rPr lang="en-US" smtClean="0"/>
              <a:pPr/>
              <a:t>38</a:t>
            </a:fld>
            <a:endParaRPr lang="en-US"/>
          </a:p>
        </p:txBody>
      </p:sp>
    </p:spTree>
    <p:extLst>
      <p:ext uri="{BB962C8B-B14F-4D97-AF65-F5344CB8AC3E}">
        <p14:creationId xmlns:p14="http://schemas.microsoft.com/office/powerpoint/2010/main" val="2840776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39</a:t>
            </a:fld>
            <a:endParaRPr lang="en-US"/>
          </a:p>
        </p:txBody>
      </p:sp>
      <p:sp>
        <p:nvSpPr>
          <p:cNvPr id="7" name="TextBox 6"/>
          <p:cNvSpPr txBox="1"/>
          <p:nvPr/>
        </p:nvSpPr>
        <p:spPr>
          <a:xfrm>
            <a:off x="576526" y="810510"/>
            <a:ext cx="8330389" cy="4416594"/>
          </a:xfrm>
          <a:prstGeom prst="rect">
            <a:avLst/>
          </a:prstGeom>
          <a:noFill/>
        </p:spPr>
        <p:txBody>
          <a:bodyPr wrap="square" rtlCol="0">
            <a:spAutoFit/>
          </a:bodyPr>
          <a:lstStyle/>
          <a:p>
            <a:r>
              <a:rPr lang="en-US" sz="5400" dirty="0" smtClean="0">
                <a:latin typeface="Helvetica Light"/>
                <a:cs typeface="Helvetica Light"/>
              </a:rPr>
              <a:t>You can use an eraser </a:t>
            </a:r>
            <a:br>
              <a:rPr lang="en-US" sz="5400" dirty="0" smtClean="0">
                <a:latin typeface="Helvetica Light"/>
                <a:cs typeface="Helvetica Light"/>
              </a:rPr>
            </a:br>
            <a:r>
              <a:rPr lang="en-US" sz="5400" dirty="0" smtClean="0">
                <a:latin typeface="Helvetica Light"/>
                <a:cs typeface="Helvetica Light"/>
              </a:rPr>
              <a:t>on the drafting table or </a:t>
            </a:r>
            <a:br>
              <a:rPr lang="en-US" sz="5400" dirty="0" smtClean="0">
                <a:latin typeface="Helvetica Light"/>
                <a:cs typeface="Helvetica Light"/>
              </a:rPr>
            </a:br>
            <a:r>
              <a:rPr lang="en-US" sz="5400" dirty="0" smtClean="0">
                <a:latin typeface="Helvetica Light"/>
                <a:cs typeface="Helvetica Light"/>
              </a:rPr>
              <a:t>a sledgehammer on the construction site.</a:t>
            </a:r>
          </a:p>
          <a:p>
            <a:endParaRPr lang="en-US" sz="2500" dirty="0" smtClean="0">
              <a:latin typeface="Helvetica Light"/>
              <a:cs typeface="Helvetica Light"/>
            </a:endParaRPr>
          </a:p>
          <a:p>
            <a:r>
              <a:rPr lang="en-US" sz="4000" dirty="0">
                <a:latin typeface="Helvetica Light"/>
                <a:cs typeface="Helvetica Light"/>
              </a:rPr>
              <a:t>	</a:t>
            </a:r>
            <a:r>
              <a:rPr lang="en-US" sz="4000" dirty="0" smtClean="0">
                <a:latin typeface="Helvetica Light"/>
                <a:cs typeface="Helvetica Light"/>
              </a:rPr>
              <a:t>Frank Lloyd Wright</a:t>
            </a:r>
            <a:endParaRPr lang="en-US" sz="4000" dirty="0">
              <a:latin typeface="Helvetica Light"/>
              <a:cs typeface="Helvetica Light"/>
            </a:endParaRPr>
          </a:p>
        </p:txBody>
      </p:sp>
    </p:spTree>
    <p:extLst>
      <p:ext uri="{BB962C8B-B14F-4D97-AF65-F5344CB8AC3E}">
        <p14:creationId xmlns:p14="http://schemas.microsoft.com/office/powerpoint/2010/main" val="468568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25636" y="137046"/>
            <a:ext cx="8892728" cy="106912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pic>
        <p:nvPicPr>
          <p:cNvPr id="1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793" y="1333945"/>
            <a:ext cx="9349586" cy="5585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
        <p:nvSpPr>
          <p:cNvPr id="12" name="Rectangle 11"/>
          <p:cNvSpPr/>
          <p:nvPr/>
        </p:nvSpPr>
        <p:spPr bwMode="auto">
          <a:xfrm>
            <a:off x="2768556" y="4578098"/>
            <a:ext cx="6375444" cy="1552418"/>
          </a:xfrm>
          <a:prstGeom prst="rect">
            <a:avLst/>
          </a:prstGeom>
          <a:solidFill>
            <a:srgbClr val="000000">
              <a:alpha val="82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0" name="Title 9"/>
          <p:cNvSpPr>
            <a:spLocks noGrp="1"/>
          </p:cNvSpPr>
          <p:nvPr>
            <p:ph type="title"/>
          </p:nvPr>
        </p:nvSpPr>
        <p:spPr/>
        <p:txBody>
          <a:bodyPr/>
          <a:lstStyle/>
          <a:p>
            <a:r>
              <a:rPr lang="en-US" sz="3300" dirty="0" smtClean="0">
                <a:ea typeface="ＭＳ Ｐゴシック" pitchFamily="34" charset="-128"/>
              </a:rPr>
              <a:t>Hall of Shame!</a:t>
            </a:r>
            <a:endParaRPr lang="en-US" sz="3300" dirty="0">
              <a:ea typeface="ＭＳ Ｐゴシック" pitchFamily="34" charset="-128"/>
            </a:endParaRPr>
          </a:p>
        </p:txBody>
      </p:sp>
      <p:sp>
        <p:nvSpPr>
          <p:cNvPr id="2" name="Text Placeholder 1"/>
          <p:cNvSpPr>
            <a:spLocks noGrp="1"/>
          </p:cNvSpPr>
          <p:nvPr>
            <p:ph type="body" sz="half" idx="4294967295"/>
          </p:nvPr>
        </p:nvSpPr>
        <p:spPr>
          <a:xfrm>
            <a:off x="3257550" y="4773613"/>
            <a:ext cx="5886450" cy="4724400"/>
          </a:xfrm>
        </p:spPr>
        <p:txBody>
          <a:bodyPr/>
          <a:lstStyle/>
          <a:p>
            <a:pPr marL="0" indent="0">
              <a:buNone/>
            </a:pPr>
            <a:r>
              <a:rPr lang="en-US" b="1" dirty="0" smtClean="0">
                <a:latin typeface="Helvetica"/>
                <a:cs typeface="Helvetica"/>
              </a:rPr>
              <a:t>Forget about UI specifics</a:t>
            </a:r>
          </a:p>
          <a:p>
            <a:pPr marL="0" indent="0">
              <a:buNone/>
            </a:pPr>
            <a:r>
              <a:rPr lang="en-US" b="1" i="1" dirty="0" smtClean="0">
                <a:solidFill>
                  <a:srgbClr val="C00000"/>
                </a:solidFill>
                <a:latin typeface="Helvetica"/>
                <a:cs typeface="Helvetica"/>
              </a:rPr>
              <a:t>Who wants this????</a:t>
            </a:r>
            <a:endParaRPr lang="en-US" b="1" i="1" dirty="0">
              <a:solidFill>
                <a:srgbClr val="C00000"/>
              </a:solidFill>
              <a:latin typeface="Helvetica"/>
              <a:cs typeface="Helvetica"/>
            </a:endParaRPr>
          </a:p>
        </p:txBody>
      </p:sp>
      <p:sp>
        <p:nvSpPr>
          <p:cNvPr id="5" name="Slide Number Placeholder 4"/>
          <p:cNvSpPr>
            <a:spLocks noGrp="1"/>
          </p:cNvSpPr>
          <p:nvPr>
            <p:ph type="sldNum" sz="quarter" idx="4294967295"/>
          </p:nvPr>
        </p:nvSpPr>
        <p:spPr>
          <a:xfrm>
            <a:off x="8153400" y="6553200"/>
            <a:ext cx="990600" cy="457200"/>
          </a:xfrm>
        </p:spPr>
        <p:txBody>
          <a:bodyPr/>
          <a:lstStyle/>
          <a:p>
            <a:fld id="{3D843253-44E5-D34E-8E4D-46716FE9C19B}" type="slidenum">
              <a:rPr lang="en-US" smtClean="0"/>
              <a:pPr/>
              <a:t>4</a:t>
            </a:fld>
            <a:endParaRPr lang="en-US"/>
          </a:p>
        </p:txBody>
      </p:sp>
    </p:spTree>
    <p:extLst>
      <p:ext uri="{BB962C8B-B14F-4D97-AF65-F5344CB8AC3E}">
        <p14:creationId xmlns:p14="http://schemas.microsoft.com/office/powerpoint/2010/main" val="326714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Types of Prototypes</a:t>
            </a:r>
            <a:endParaRPr lang="en-US" dirty="0"/>
          </a:p>
        </p:txBody>
      </p:sp>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40</a:t>
            </a:fld>
            <a:endParaRPr lang="en-US"/>
          </a:p>
        </p:txBody>
      </p:sp>
      <p:pic>
        <p:nvPicPr>
          <p:cNvPr id="5" name="Picture 4"/>
          <p:cNvPicPr>
            <a:picLocks noChangeAspect="1"/>
          </p:cNvPicPr>
          <p:nvPr/>
        </p:nvPicPr>
        <p:blipFill>
          <a:blip r:embed="rId3"/>
          <a:stretch>
            <a:fillRect/>
          </a:stretch>
        </p:blipFill>
        <p:spPr>
          <a:xfrm>
            <a:off x="1" y="1839856"/>
            <a:ext cx="4642751" cy="3098405"/>
          </a:xfrm>
          <a:prstGeom prst="rect">
            <a:avLst/>
          </a:prstGeom>
        </p:spPr>
      </p:pic>
      <p:pic>
        <p:nvPicPr>
          <p:cNvPr id="6" name="Picture 5"/>
          <p:cNvPicPr>
            <a:picLocks noChangeAspect="1"/>
          </p:cNvPicPr>
          <p:nvPr/>
        </p:nvPicPr>
        <p:blipFill rotWithShape="1">
          <a:blip r:embed="rId4"/>
          <a:srcRect l="13393" t="13188" r="10449" b="12815"/>
          <a:stretch/>
        </p:blipFill>
        <p:spPr>
          <a:xfrm>
            <a:off x="4637277" y="1846625"/>
            <a:ext cx="4506724" cy="3099991"/>
          </a:xfrm>
          <a:prstGeom prst="rect">
            <a:avLst/>
          </a:prstGeom>
        </p:spPr>
      </p:pic>
      <p:sp>
        <p:nvSpPr>
          <p:cNvPr id="7" name="TextBox 6"/>
          <p:cNvSpPr txBox="1"/>
          <p:nvPr/>
        </p:nvSpPr>
        <p:spPr>
          <a:xfrm>
            <a:off x="1228252" y="1194876"/>
            <a:ext cx="1872083" cy="584776"/>
          </a:xfrm>
          <a:prstGeom prst="rect">
            <a:avLst/>
          </a:prstGeom>
          <a:noFill/>
        </p:spPr>
        <p:txBody>
          <a:bodyPr wrap="none" rtlCol="0">
            <a:spAutoFit/>
          </a:bodyPr>
          <a:lstStyle/>
          <a:p>
            <a:r>
              <a:rPr lang="en-US" sz="3200" dirty="0" smtClean="0">
                <a:latin typeface="Helvetica Light"/>
                <a:cs typeface="Helvetica Light"/>
              </a:rPr>
              <a:t>looks like</a:t>
            </a:r>
            <a:endParaRPr lang="en-US" sz="3200" dirty="0">
              <a:latin typeface="Helvetica Light"/>
              <a:cs typeface="Helvetica Light"/>
            </a:endParaRPr>
          </a:p>
        </p:txBody>
      </p:sp>
      <p:sp>
        <p:nvSpPr>
          <p:cNvPr id="9" name="TextBox 8"/>
          <p:cNvSpPr txBox="1"/>
          <p:nvPr/>
        </p:nvSpPr>
        <p:spPr>
          <a:xfrm>
            <a:off x="5934375" y="1194876"/>
            <a:ext cx="1985752" cy="584776"/>
          </a:xfrm>
          <a:prstGeom prst="rect">
            <a:avLst/>
          </a:prstGeom>
          <a:noFill/>
        </p:spPr>
        <p:txBody>
          <a:bodyPr wrap="none" rtlCol="0">
            <a:spAutoFit/>
          </a:bodyPr>
          <a:lstStyle/>
          <a:p>
            <a:r>
              <a:rPr lang="en-US" sz="3200" dirty="0" smtClean="0">
                <a:latin typeface="Helvetica Light"/>
                <a:cs typeface="Helvetica Light"/>
              </a:rPr>
              <a:t>works like</a:t>
            </a:r>
            <a:endParaRPr lang="en-US" sz="3200" dirty="0">
              <a:latin typeface="Helvetica Light"/>
              <a:cs typeface="Helvetica Light"/>
            </a:endParaRPr>
          </a:p>
        </p:txBody>
      </p:sp>
      <p:pic>
        <p:nvPicPr>
          <p:cNvPr id="12" name="Picture 11"/>
          <p:cNvPicPr>
            <a:picLocks noChangeAspect="1"/>
          </p:cNvPicPr>
          <p:nvPr/>
        </p:nvPicPr>
        <p:blipFill>
          <a:blip r:embed="rId5"/>
          <a:stretch>
            <a:fillRect/>
          </a:stretch>
        </p:blipFill>
        <p:spPr>
          <a:xfrm>
            <a:off x="9309629" y="667739"/>
            <a:ext cx="7620000" cy="5956300"/>
          </a:xfrm>
          <a:prstGeom prst="rect">
            <a:avLst/>
          </a:prstGeom>
        </p:spPr>
      </p:pic>
    </p:spTree>
    <p:extLst>
      <p:ext uri="{BB962C8B-B14F-4D97-AF65-F5344CB8AC3E}">
        <p14:creationId xmlns:p14="http://schemas.microsoft.com/office/powerpoint/2010/main" val="555442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sted-image.pdf"/>
          <p:cNvPicPr/>
          <p:nvPr/>
        </p:nvPicPr>
        <p:blipFill>
          <a:blip r:embed="rId3">
            <a:extLst/>
          </a:blip>
          <a:stretch>
            <a:fillRect/>
          </a:stretch>
        </p:blipFill>
        <p:spPr>
          <a:xfrm>
            <a:off x="-1" y="-51432"/>
            <a:ext cx="9212573" cy="6909431"/>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41</a:t>
            </a:fld>
            <a:endParaRPr lang="en-US"/>
          </a:p>
        </p:txBody>
      </p:sp>
    </p:spTree>
    <p:extLst>
      <p:ext uri="{BB962C8B-B14F-4D97-AF65-F5344CB8AC3E}">
        <p14:creationId xmlns:p14="http://schemas.microsoft.com/office/powerpoint/2010/main" val="2837230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pdf"/>
          <p:cNvPicPr/>
          <p:nvPr/>
        </p:nvPicPr>
        <p:blipFill>
          <a:blip r:embed="rId3">
            <a:extLst/>
          </a:blip>
          <a:stretch>
            <a:fillRect/>
          </a:stretch>
        </p:blipFill>
        <p:spPr>
          <a:xfrm>
            <a:off x="0" y="0"/>
            <a:ext cx="9144000" cy="6858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42</a:t>
            </a:fld>
            <a:endParaRPr lang="en-US"/>
          </a:p>
        </p:txBody>
      </p:sp>
      <p:sp>
        <p:nvSpPr>
          <p:cNvPr id="5" name="Rectangle 4"/>
          <p:cNvSpPr/>
          <p:nvPr/>
        </p:nvSpPr>
        <p:spPr bwMode="auto">
          <a:xfrm>
            <a:off x="0" y="0"/>
            <a:ext cx="9144000" cy="1654443"/>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Title 5"/>
          <p:cNvSpPr>
            <a:spLocks noGrp="1"/>
          </p:cNvSpPr>
          <p:nvPr>
            <p:ph type="title"/>
          </p:nvPr>
        </p:nvSpPr>
        <p:spPr/>
        <p:txBody>
          <a:bodyPr/>
          <a:lstStyle/>
          <a:p>
            <a:r>
              <a:rPr lang="en-US" dirty="0" smtClean="0"/>
              <a:t>Interacts Like = Experience Prototype</a:t>
            </a:r>
            <a:endParaRPr lang="en-US" dirty="0"/>
          </a:p>
        </p:txBody>
      </p:sp>
    </p:spTree>
    <p:extLst>
      <p:ext uri="{BB962C8B-B14F-4D97-AF65-F5344CB8AC3E}">
        <p14:creationId xmlns:p14="http://schemas.microsoft.com/office/powerpoint/2010/main" val="2418644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BE6F9046-7345-B649-8343-1046AD18565B}" type="slidenum">
              <a:rPr lang="en-US" smtClean="0"/>
              <a:pPr>
                <a:defRPr/>
              </a:pPr>
              <a:t>43</a:t>
            </a:fld>
            <a:endParaRPr lang="en-US" dirty="0"/>
          </a:p>
        </p:txBody>
      </p:sp>
      <p:sp>
        <p:nvSpPr>
          <p:cNvPr id="8" name="Title 7"/>
          <p:cNvSpPr>
            <a:spLocks noGrp="1"/>
          </p:cNvSpPr>
          <p:nvPr>
            <p:ph type="title"/>
          </p:nvPr>
        </p:nvSpPr>
        <p:spPr/>
        <p:txBody>
          <a:bodyPr/>
          <a:lstStyle/>
          <a:p>
            <a:r>
              <a:rPr lang="en-US" dirty="0" smtClean="0"/>
              <a:t>Famous Experience Prototype</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1" r="55316"/>
          <a:stretch/>
        </p:blipFill>
        <p:spPr bwMode="auto">
          <a:xfrm>
            <a:off x="586717" y="1131552"/>
            <a:ext cx="4109048" cy="5376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35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0" y="0"/>
            <a:ext cx="9144000" cy="6857999"/>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44</a:t>
            </a:fld>
            <a:endParaRPr lang="en-US"/>
          </a:p>
        </p:txBody>
      </p:sp>
    </p:spTree>
    <p:extLst>
      <p:ext uri="{BB962C8B-B14F-4D97-AF65-F5344CB8AC3E}">
        <p14:creationId xmlns:p14="http://schemas.microsoft.com/office/powerpoint/2010/main" val="4174363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asted-image.pdf"/>
          <p:cNvPicPr/>
          <p:nvPr/>
        </p:nvPicPr>
        <p:blipFill>
          <a:blip r:embed="rId3">
            <a:extLst/>
          </a:blip>
          <a:stretch>
            <a:fillRect/>
          </a:stretch>
        </p:blipFill>
        <p:spPr>
          <a:xfrm>
            <a:off x="0" y="0"/>
            <a:ext cx="9144000" cy="6858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45</a:t>
            </a:fld>
            <a:endParaRPr lang="en-US"/>
          </a:p>
        </p:txBody>
      </p:sp>
    </p:spTree>
    <p:extLst>
      <p:ext uri="{BB962C8B-B14F-4D97-AF65-F5344CB8AC3E}">
        <p14:creationId xmlns:p14="http://schemas.microsoft.com/office/powerpoint/2010/main" val="258662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46</a:t>
            </a:fld>
            <a:endParaRPr lang="en-US"/>
          </a:p>
        </p:txBody>
      </p:sp>
      <p:sp>
        <p:nvSpPr>
          <p:cNvPr id="6" name="Hexagon 5"/>
          <p:cNvSpPr/>
          <p:nvPr/>
        </p:nvSpPr>
        <p:spPr bwMode="auto">
          <a:xfrm>
            <a:off x="3112984" y="1560939"/>
            <a:ext cx="3019917" cy="2667081"/>
          </a:xfrm>
          <a:prstGeom prst="hexagon">
            <a:avLst>
              <a:gd name="adj" fmla="val 28571"/>
              <a:gd name="vf" fmla="val 115470"/>
            </a:avLst>
          </a:prstGeom>
          <a:solidFill>
            <a:srgbClr val="81190A"/>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z="1400" b="1" cap="small" dirty="0">
              <a:latin typeface="Helvetica Light"/>
              <a:cs typeface="Helvetica Ligh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small" normalizeH="0" baseline="0" dirty="0" smtClean="0">
              <a:effectLst/>
              <a:latin typeface="Helvetica Light"/>
              <a:cs typeface="Helvetica Ligh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small" normalizeH="0" baseline="0" dirty="0" smtClean="0">
                <a:effectLst/>
                <a:latin typeface="Helvetica Light"/>
                <a:cs typeface="Helvetica Light"/>
              </a:rPr>
              <a:t>Test</a:t>
            </a:r>
          </a:p>
        </p:txBody>
      </p:sp>
      <p:sp>
        <p:nvSpPr>
          <p:cNvPr id="5" name="TextBox 4"/>
          <p:cNvSpPr txBox="1"/>
          <p:nvPr/>
        </p:nvSpPr>
        <p:spPr>
          <a:xfrm>
            <a:off x="785412" y="952558"/>
            <a:ext cx="2733347" cy="1569660"/>
          </a:xfrm>
          <a:prstGeom prst="rect">
            <a:avLst/>
          </a:prstGeom>
          <a:noFill/>
        </p:spPr>
        <p:txBody>
          <a:bodyPr wrap="none" rtlCol="0">
            <a:spAutoFit/>
          </a:bodyPr>
          <a:lstStyle/>
          <a:p>
            <a:r>
              <a:rPr lang="en-US" dirty="0" smtClean="0">
                <a:latin typeface="Helvetica Light"/>
                <a:cs typeface="Helvetica Light"/>
              </a:rPr>
              <a:t>what new</a:t>
            </a:r>
            <a:br>
              <a:rPr lang="en-US" dirty="0" smtClean="0">
                <a:latin typeface="Helvetica Light"/>
                <a:cs typeface="Helvetica Light"/>
              </a:rPr>
            </a:br>
            <a:r>
              <a:rPr lang="en-US" dirty="0" smtClean="0">
                <a:latin typeface="Helvetica Light"/>
                <a:cs typeface="Helvetica Light"/>
              </a:rPr>
              <a:t>information do you</a:t>
            </a:r>
          </a:p>
          <a:p>
            <a:r>
              <a:rPr lang="en-US" dirty="0" smtClean="0">
                <a:latin typeface="Helvetica Light"/>
                <a:cs typeface="Helvetica Light"/>
              </a:rPr>
              <a:t>have about the</a:t>
            </a:r>
          </a:p>
          <a:p>
            <a:r>
              <a:rPr lang="en-US" dirty="0" smtClean="0">
                <a:latin typeface="Helvetica Light"/>
                <a:cs typeface="Helvetica Light"/>
              </a:rPr>
              <a:t>user’s </a:t>
            </a:r>
            <a:r>
              <a:rPr lang="en-US" b="1" dirty="0" smtClean="0">
                <a:solidFill>
                  <a:schemeClr val="bg1"/>
                </a:solidFill>
                <a:latin typeface="Helvetica"/>
                <a:cs typeface="Helvetica"/>
              </a:rPr>
              <a:t>need</a:t>
            </a:r>
            <a:r>
              <a:rPr lang="en-US" dirty="0" smtClean="0">
                <a:latin typeface="Helvetica Light"/>
                <a:cs typeface="Helvetica Light"/>
              </a:rPr>
              <a:t>?</a:t>
            </a:r>
            <a:endParaRPr lang="en-US" dirty="0">
              <a:latin typeface="Helvetica Light"/>
              <a:cs typeface="Helvetica Light"/>
            </a:endParaRPr>
          </a:p>
        </p:txBody>
      </p:sp>
      <p:sp>
        <p:nvSpPr>
          <p:cNvPr id="8" name="TextBox 7"/>
          <p:cNvSpPr txBox="1"/>
          <p:nvPr/>
        </p:nvSpPr>
        <p:spPr>
          <a:xfrm>
            <a:off x="5758909" y="4037834"/>
            <a:ext cx="3058673" cy="1938992"/>
          </a:xfrm>
          <a:prstGeom prst="rect">
            <a:avLst/>
          </a:prstGeom>
          <a:noFill/>
        </p:spPr>
        <p:txBody>
          <a:bodyPr wrap="none" rtlCol="0">
            <a:spAutoFit/>
          </a:bodyPr>
          <a:lstStyle/>
          <a:p>
            <a:r>
              <a:rPr lang="en-US" dirty="0" smtClean="0">
                <a:latin typeface="Helvetica Light"/>
                <a:cs typeface="Helvetica Light"/>
              </a:rPr>
              <a:t>what new</a:t>
            </a:r>
            <a:br>
              <a:rPr lang="en-US" dirty="0" smtClean="0">
                <a:latin typeface="Helvetica Light"/>
                <a:cs typeface="Helvetica Light"/>
              </a:rPr>
            </a:br>
            <a:r>
              <a:rPr lang="en-US" dirty="0" smtClean="0">
                <a:latin typeface="Helvetica Light"/>
                <a:cs typeface="Helvetica Light"/>
              </a:rPr>
              <a:t>information do you</a:t>
            </a:r>
          </a:p>
          <a:p>
            <a:r>
              <a:rPr lang="en-US" dirty="0" smtClean="0">
                <a:latin typeface="Helvetica Light"/>
                <a:cs typeface="Helvetica Light"/>
              </a:rPr>
              <a:t>have about how your</a:t>
            </a:r>
          </a:p>
          <a:p>
            <a:r>
              <a:rPr lang="en-US" b="1" dirty="0" smtClean="0">
                <a:solidFill>
                  <a:srgbClr val="A94E31"/>
                </a:solidFill>
                <a:latin typeface="Helvetica"/>
                <a:cs typeface="Helvetica"/>
              </a:rPr>
              <a:t>solution</a:t>
            </a:r>
            <a:r>
              <a:rPr lang="en-US" dirty="0" smtClean="0">
                <a:latin typeface="Helvetica Light"/>
                <a:cs typeface="Helvetica Light"/>
              </a:rPr>
              <a:t> addresses</a:t>
            </a:r>
          </a:p>
          <a:p>
            <a:r>
              <a:rPr lang="en-US" dirty="0" smtClean="0">
                <a:latin typeface="Helvetica Light"/>
                <a:cs typeface="Helvetica Light"/>
              </a:rPr>
              <a:t>the need?</a:t>
            </a:r>
            <a:endParaRPr lang="en-US" dirty="0">
              <a:latin typeface="Helvetica Light"/>
              <a:cs typeface="Helvetica Light"/>
            </a:endParaRPr>
          </a:p>
        </p:txBody>
      </p:sp>
    </p:spTree>
    <p:extLst>
      <p:ext uri="{BB962C8B-B14F-4D97-AF65-F5344CB8AC3E}">
        <p14:creationId xmlns:p14="http://schemas.microsoft.com/office/powerpoint/2010/main" val="2321547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47</a:t>
            </a:fld>
            <a:endParaRPr lang="en-US"/>
          </a:p>
        </p:txBody>
      </p:sp>
      <p:pic>
        <p:nvPicPr>
          <p:cNvPr id="6" name="Picture 5" descr="IMG_90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0992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48</a:t>
            </a:fld>
            <a:endParaRPr lang="en-US"/>
          </a:p>
        </p:txBody>
      </p:sp>
      <p:pic>
        <p:nvPicPr>
          <p:cNvPr id="5" name="Picture 4" descr="IMG_90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165" y="0"/>
            <a:ext cx="5143500" cy="6858000"/>
          </a:xfrm>
          <a:prstGeom prst="rect">
            <a:avLst/>
          </a:prstGeom>
        </p:spPr>
      </p:pic>
    </p:spTree>
    <p:extLst>
      <p:ext uri="{BB962C8B-B14F-4D97-AF65-F5344CB8AC3E}">
        <p14:creationId xmlns:p14="http://schemas.microsoft.com/office/powerpoint/2010/main" val="2573199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49</a:t>
            </a:fld>
            <a:endParaRPr lang="en-US"/>
          </a:p>
        </p:txBody>
      </p:sp>
      <p:pic>
        <p:nvPicPr>
          <p:cNvPr id="6" name="Picture 5" descr="IMG_90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105" y="0"/>
            <a:ext cx="6858000" cy="6858000"/>
          </a:xfrm>
          <a:prstGeom prst="rect">
            <a:avLst/>
          </a:prstGeom>
        </p:spPr>
      </p:pic>
    </p:spTree>
    <p:extLst>
      <p:ext uri="{BB962C8B-B14F-4D97-AF65-F5344CB8AC3E}">
        <p14:creationId xmlns:p14="http://schemas.microsoft.com/office/powerpoint/2010/main" val="3640403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87350" y="152592"/>
            <a:ext cx="8596313" cy="1143000"/>
          </a:xfrm>
        </p:spPr>
        <p:txBody>
          <a:bodyPr/>
          <a:lstStyle/>
          <a:p>
            <a:pPr eaLnBrk="1" hangingPunct="1"/>
            <a:r>
              <a:rPr lang="en-US" sz="3300" dirty="0" smtClean="0">
                <a:ea typeface="ＭＳ Ｐゴシック" pitchFamily="34" charset="-128"/>
              </a:rPr>
              <a:t>Interface Hall of Shame or Fame?</a:t>
            </a:r>
          </a:p>
        </p:txBody>
      </p:sp>
      <p:sp>
        <p:nvSpPr>
          <p:cNvPr id="11266" name="Date Placeholder 4"/>
          <p:cNvSpPr>
            <a:spLocks noGrp="1"/>
          </p:cNvSpPr>
          <p:nvPr>
            <p:ph type="dt" sz="half" idx="10"/>
          </p:nvPr>
        </p:nvSpPr>
        <p:spPr/>
        <p:txBody>
          <a:bodyPr/>
          <a:lstStyle/>
          <a:p>
            <a:pPr>
              <a:defRPr/>
            </a:pPr>
            <a:r>
              <a:rPr lang="en-US" smtClean="0"/>
              <a:t>10/6/2015</a:t>
            </a:r>
            <a:endParaRPr lang="en-US"/>
          </a:p>
        </p:txBody>
      </p:sp>
      <p:sp>
        <p:nvSpPr>
          <p:cNvPr id="2" name="Footer Placeholder 1"/>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3" name="Slide Number Placeholder 2"/>
          <p:cNvSpPr>
            <a:spLocks noGrp="1"/>
          </p:cNvSpPr>
          <p:nvPr>
            <p:ph type="sldNum" sz="quarter" idx="12"/>
          </p:nvPr>
        </p:nvSpPr>
        <p:spPr/>
        <p:txBody>
          <a:bodyPr/>
          <a:lstStyle/>
          <a:p>
            <a:fld id="{AB1192D2-65FE-3A4C-B51F-29A4B4E0F15E}" type="slidenum">
              <a:rPr lang="en-US" smtClean="0"/>
              <a:pPr/>
              <a:t>5</a:t>
            </a:fld>
            <a:endParaRPr lang="en-US"/>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10" name="Rectangle 9"/>
          <p:cNvSpPr/>
          <p:nvPr/>
        </p:nvSpPr>
        <p:spPr bwMode="auto">
          <a:xfrm>
            <a:off x="6459963" y="1392392"/>
            <a:ext cx="2684038" cy="112925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Rectangle 11"/>
          <p:cNvSpPr/>
          <p:nvPr/>
        </p:nvSpPr>
        <p:spPr>
          <a:xfrm>
            <a:off x="6635470" y="1523519"/>
            <a:ext cx="2382895" cy="830997"/>
          </a:xfrm>
          <a:prstGeom prst="rect">
            <a:avLst/>
          </a:prstGeom>
        </p:spPr>
        <p:txBody>
          <a:bodyPr wrap="square">
            <a:spAutoFit/>
          </a:bodyPr>
          <a:lstStyle/>
          <a:p>
            <a:pPr eaLnBrk="1" hangingPunct="1"/>
            <a:r>
              <a:rPr lang="en-US" dirty="0">
                <a:latin typeface="Helvetica"/>
                <a:ea typeface="ＭＳ Ｐゴシック" pitchFamily="34" charset="-128"/>
                <a:cs typeface="Helvetica"/>
              </a:rPr>
              <a:t>Amtrak </a:t>
            </a:r>
            <a:r>
              <a:rPr lang="en-US" dirty="0" smtClean="0">
                <a:latin typeface="Helvetica"/>
                <a:ea typeface="ＭＳ Ｐゴシック" pitchFamily="34" charset="-128"/>
                <a:cs typeface="Helvetica"/>
              </a:rPr>
              <a:t>Web </a:t>
            </a:r>
            <a:r>
              <a:rPr lang="en-US" dirty="0">
                <a:latin typeface="Helvetica"/>
                <a:ea typeface="ＭＳ Ｐゴシック" pitchFamily="34" charset="-128"/>
                <a:cs typeface="Helvetica"/>
              </a:rPr>
              <a:t>Site (US trains)</a:t>
            </a:r>
            <a:endParaRPr lang="en-US" sz="2000" dirty="0">
              <a:latin typeface="Helvetica"/>
              <a:ea typeface="ＭＳ Ｐゴシック" pitchFamily="34" charset="-128"/>
              <a:cs typeface="Helvetica"/>
            </a:endParaRPr>
          </a:p>
        </p:txBody>
      </p:sp>
      <p:pic>
        <p:nvPicPr>
          <p:cNvPr id="39942" name="Picture 8" descr="amtrack.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88731"/>
            <a:ext cx="6388055" cy="546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96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50</a:t>
            </a:fld>
            <a:endParaRPr lang="en-US"/>
          </a:p>
        </p:txBody>
      </p:sp>
      <p:pic>
        <p:nvPicPr>
          <p:cNvPr id="6" name="Picture 5" descr="IMG_90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1840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51</a:t>
            </a:fld>
            <a:endParaRPr lang="en-US"/>
          </a:p>
        </p:txBody>
      </p:sp>
      <p:pic>
        <p:nvPicPr>
          <p:cNvPr id="5" name="Picture 4" descr="IMG_90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2192000"/>
          </a:xfrm>
          <a:prstGeom prst="rect">
            <a:avLst/>
          </a:prstGeom>
        </p:spPr>
      </p:pic>
    </p:spTree>
    <p:extLst>
      <p:ext uri="{BB962C8B-B14F-4D97-AF65-F5344CB8AC3E}">
        <p14:creationId xmlns:p14="http://schemas.microsoft.com/office/powerpoint/2010/main" val="2392601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52</a:t>
            </a:fld>
            <a:endParaRPr lang="en-US"/>
          </a:p>
        </p:txBody>
      </p:sp>
      <p:pic>
        <p:nvPicPr>
          <p:cNvPr id="5" name="Picture 4" descr="IMG_9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IMG_9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spTree>
    <p:extLst>
      <p:ext uri="{BB962C8B-B14F-4D97-AF65-F5344CB8AC3E}">
        <p14:creationId xmlns:p14="http://schemas.microsoft.com/office/powerpoint/2010/main" val="2109007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53</a:t>
            </a:fld>
            <a:endParaRPr lang="en-US"/>
          </a:p>
        </p:txBody>
      </p:sp>
      <p:pic>
        <p:nvPicPr>
          <p:cNvPr id="6" name="Picture 5" descr="IMG_90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7936" y="0"/>
            <a:ext cx="5143500" cy="6858000"/>
          </a:xfrm>
          <a:prstGeom prst="rect">
            <a:avLst/>
          </a:prstGeom>
        </p:spPr>
      </p:pic>
    </p:spTree>
    <p:extLst>
      <p:ext uri="{BB962C8B-B14F-4D97-AF65-F5344CB8AC3E}">
        <p14:creationId xmlns:p14="http://schemas.microsoft.com/office/powerpoint/2010/main" val="4255425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54</a:t>
            </a:fld>
            <a:endParaRPr lang="en-US"/>
          </a:p>
        </p:txBody>
      </p:sp>
      <p:pic>
        <p:nvPicPr>
          <p:cNvPr id="5" name="Picture 4" descr="IMG_90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206" y="0"/>
            <a:ext cx="5143500" cy="6858000"/>
          </a:xfrm>
          <a:prstGeom prst="rect">
            <a:avLst/>
          </a:prstGeom>
        </p:spPr>
      </p:pic>
    </p:spTree>
    <p:extLst>
      <p:ext uri="{BB962C8B-B14F-4D97-AF65-F5344CB8AC3E}">
        <p14:creationId xmlns:p14="http://schemas.microsoft.com/office/powerpoint/2010/main" val="532743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55</a:t>
            </a:fld>
            <a:endParaRPr lang="en-US"/>
          </a:p>
        </p:txBody>
      </p:sp>
      <p:pic>
        <p:nvPicPr>
          <p:cNvPr id="6" name="Picture 5" descr="IMG_90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621" y="0"/>
            <a:ext cx="5143500" cy="6858000"/>
          </a:xfrm>
          <a:prstGeom prst="rect">
            <a:avLst/>
          </a:prstGeom>
        </p:spPr>
      </p:pic>
    </p:spTree>
    <p:extLst>
      <p:ext uri="{BB962C8B-B14F-4D97-AF65-F5344CB8AC3E}">
        <p14:creationId xmlns:p14="http://schemas.microsoft.com/office/powerpoint/2010/main" val="2385321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56</a:t>
            </a:fld>
            <a:endParaRPr lang="en-US"/>
          </a:p>
        </p:txBody>
      </p:sp>
      <p:pic>
        <p:nvPicPr>
          <p:cNvPr id="5" name="Picture 4" descr="IMG_90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3364"/>
            <a:ext cx="9144000" cy="3923334"/>
          </a:xfrm>
          <a:prstGeom prst="rect">
            <a:avLst/>
          </a:prstGeom>
        </p:spPr>
      </p:pic>
    </p:spTree>
    <p:extLst>
      <p:ext uri="{BB962C8B-B14F-4D97-AF65-F5344CB8AC3E}">
        <p14:creationId xmlns:p14="http://schemas.microsoft.com/office/powerpoint/2010/main" val="20399535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57</a:t>
            </a:fld>
            <a:endParaRPr lang="en-US"/>
          </a:p>
        </p:txBody>
      </p:sp>
      <p:pic>
        <p:nvPicPr>
          <p:cNvPr id="7" name="Picture 6" descr="IMG_90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42801" y="-1142802"/>
            <a:ext cx="6856810" cy="9142413"/>
          </a:xfrm>
          <a:prstGeom prst="rect">
            <a:avLst/>
          </a:prstGeom>
        </p:spPr>
      </p:pic>
    </p:spTree>
    <p:extLst>
      <p:ext uri="{BB962C8B-B14F-4D97-AF65-F5344CB8AC3E}">
        <p14:creationId xmlns:p14="http://schemas.microsoft.com/office/powerpoint/2010/main" val="2088582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sp>
        <p:nvSpPr>
          <p:cNvPr id="2" name="Freeform 3"/>
          <p:cNvSpPr/>
          <p:nvPr/>
        </p:nvSpPr>
        <p:spPr>
          <a:xfrm>
            <a:off x="0" y="0"/>
            <a:ext cx="9144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200025" y="0"/>
            <a:ext cx="5800725" cy="6858000"/>
          </a:xfrm>
          <a:prstGeom prst="rect">
            <a:avLst/>
          </a:prstGeom>
          <a:noFill/>
        </p:spPr>
      </p:pic>
      <p:sp>
        <p:nvSpPr>
          <p:cNvPr id="3" name="Date Placeholder 2"/>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58</a:t>
            </a:fld>
            <a:endParaRPr lang="en-US"/>
          </a:p>
        </p:txBody>
      </p:sp>
    </p:spTree>
    <p:extLst>
      <p:ext uri="{BB962C8B-B14F-4D97-AF65-F5344CB8AC3E}">
        <p14:creationId xmlns:p14="http://schemas.microsoft.com/office/powerpoint/2010/main" val="1008227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sp>
        <p:nvSpPr>
          <p:cNvPr id="2" name="Freeform 3"/>
          <p:cNvSpPr/>
          <p:nvPr/>
        </p:nvSpPr>
        <p:spPr>
          <a:xfrm>
            <a:off x="0" y="0"/>
            <a:ext cx="9144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1" y="0"/>
            <a:ext cx="7910513" cy="6858000"/>
          </a:xfrm>
          <a:prstGeom prst="rect">
            <a:avLst/>
          </a:prstGeom>
          <a:noFill/>
        </p:spPr>
      </p:pic>
      <p:sp>
        <p:nvSpPr>
          <p:cNvPr id="3" name="Date Placeholder 2"/>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59</a:t>
            </a:fld>
            <a:endParaRPr lang="en-US"/>
          </a:p>
        </p:txBody>
      </p:sp>
    </p:spTree>
    <p:extLst>
      <p:ext uri="{BB962C8B-B14F-4D97-AF65-F5344CB8AC3E}">
        <p14:creationId xmlns:p14="http://schemas.microsoft.com/office/powerpoint/2010/main" val="1540143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5529557"/>
            <a:ext cx="1059909" cy="1423233"/>
          </a:xfrm>
          <a:prstGeom prst="rect">
            <a:avLst/>
          </a:prstGeom>
          <a:solidFill>
            <a:srgbClr val="3D699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1985" name="Rectangle 2"/>
          <p:cNvSpPr>
            <a:spLocks noGrp="1" noChangeArrowheads="1"/>
          </p:cNvSpPr>
          <p:nvPr>
            <p:ph type="title"/>
          </p:nvPr>
        </p:nvSpPr>
        <p:spPr>
          <a:xfrm>
            <a:off x="387350" y="152589"/>
            <a:ext cx="8596313" cy="1143000"/>
          </a:xfrm>
        </p:spPr>
        <p:txBody>
          <a:bodyPr/>
          <a:lstStyle/>
          <a:p>
            <a:pPr eaLnBrk="1" hangingPunct="1"/>
            <a:r>
              <a:rPr lang="en-US" sz="3300" dirty="0" smtClean="0">
                <a:ea typeface="ＭＳ Ｐゴシック" pitchFamily="34" charset="-128"/>
              </a:rPr>
              <a:t>Interface Hall of Fame/Shame!</a:t>
            </a:r>
          </a:p>
        </p:txBody>
      </p:sp>
      <p:sp>
        <p:nvSpPr>
          <p:cNvPr id="41986" name="Rectangle 9"/>
          <p:cNvSpPr>
            <a:spLocks noGrp="1" noChangeArrowheads="1"/>
          </p:cNvSpPr>
          <p:nvPr>
            <p:ph type="body" sz="half" idx="2"/>
          </p:nvPr>
        </p:nvSpPr>
        <p:spPr>
          <a:xfrm>
            <a:off x="5277768" y="2678427"/>
            <a:ext cx="3594401" cy="4762500"/>
          </a:xfrm>
          <a:noFill/>
        </p:spPr>
        <p:txBody>
          <a:bodyPr/>
          <a:lstStyle/>
          <a:p>
            <a:pPr eaLnBrk="1" hangingPunct="1"/>
            <a:r>
              <a:rPr lang="en-US" sz="2800" dirty="0" smtClean="0">
                <a:ea typeface="ＭＳ Ｐゴシック" pitchFamily="34" charset="-128"/>
              </a:rPr>
              <a:t>Good</a:t>
            </a:r>
          </a:p>
          <a:p>
            <a:pPr lvl="1" eaLnBrk="1" hangingPunct="1"/>
            <a:r>
              <a:rPr lang="en-US" sz="2000" dirty="0" smtClean="0">
                <a:ea typeface="ＭＳ Ｐゴシック" pitchFamily="34" charset="-128"/>
              </a:rPr>
              <a:t>tells you what’</a:t>
            </a:r>
            <a:r>
              <a:rPr lang="en-US" altLang="ja-JP" sz="2000" dirty="0" smtClean="0">
                <a:ea typeface="ＭＳ Ｐゴシック" pitchFamily="34" charset="-128"/>
              </a:rPr>
              <a:t>s wrong</a:t>
            </a:r>
          </a:p>
          <a:p>
            <a:pPr lvl="1" eaLnBrk="1" hangingPunct="1"/>
            <a:r>
              <a:rPr lang="en-US" sz="2000" dirty="0" smtClean="0">
                <a:ea typeface="ＭＳ Ｐゴシック" pitchFamily="34" charset="-128"/>
              </a:rPr>
              <a:t>gets your attention</a:t>
            </a:r>
          </a:p>
          <a:p>
            <a:pPr eaLnBrk="1" hangingPunct="1"/>
            <a:r>
              <a:rPr lang="en-US" sz="2800" dirty="0" smtClean="0">
                <a:ea typeface="ＭＳ Ｐゴシック" pitchFamily="34" charset="-128"/>
              </a:rPr>
              <a:t>Bad</a:t>
            </a:r>
          </a:p>
          <a:p>
            <a:pPr lvl="1" eaLnBrk="1" hangingPunct="1"/>
            <a:r>
              <a:rPr lang="en-US" sz="2000" dirty="0" smtClean="0">
                <a:ea typeface="ＭＳ Ｐゴシック" pitchFamily="34" charset="-128"/>
              </a:rPr>
              <a:t>doesn’t label where to fix issues</a:t>
            </a:r>
          </a:p>
          <a:p>
            <a:pPr lvl="1" eaLnBrk="1" hangingPunct="1"/>
            <a:r>
              <a:rPr lang="en-US" sz="2000" dirty="0" smtClean="0">
                <a:ea typeface="ＭＳ Ｐゴシック" pitchFamily="34" charset="-128"/>
              </a:rPr>
              <a:t>tells you that you made an error, because you didn’</a:t>
            </a:r>
            <a:r>
              <a:rPr lang="en-US" altLang="ja-JP" sz="2000" dirty="0" smtClean="0">
                <a:ea typeface="ＭＳ Ｐゴシック" pitchFamily="34" charset="-128"/>
              </a:rPr>
              <a:t>t know their codes</a:t>
            </a:r>
            <a:endParaRPr lang="en-US" sz="20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AB1192D2-65FE-3A4C-B51F-29A4B4E0F15E}" type="slidenum">
              <a:rPr lang="en-US" smtClean="0"/>
              <a:pPr/>
              <a:t>6</a:t>
            </a:fld>
            <a:endParaRPr lang="en-US"/>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11" name="Rectangle 10"/>
          <p:cNvSpPr/>
          <p:nvPr/>
        </p:nvSpPr>
        <p:spPr bwMode="auto">
          <a:xfrm>
            <a:off x="5336094" y="1392392"/>
            <a:ext cx="3807907" cy="112925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Rectangle 11"/>
          <p:cNvSpPr/>
          <p:nvPr/>
        </p:nvSpPr>
        <p:spPr>
          <a:xfrm>
            <a:off x="5400055" y="1523519"/>
            <a:ext cx="3371608" cy="830997"/>
          </a:xfrm>
          <a:prstGeom prst="rect">
            <a:avLst/>
          </a:prstGeom>
        </p:spPr>
        <p:txBody>
          <a:bodyPr wrap="square">
            <a:spAutoFit/>
          </a:bodyPr>
          <a:lstStyle/>
          <a:p>
            <a:pPr eaLnBrk="1" hangingPunct="1"/>
            <a:r>
              <a:rPr lang="en-US" dirty="0">
                <a:latin typeface="Helvetica"/>
                <a:ea typeface="ＭＳ Ｐゴシック" pitchFamily="34" charset="-128"/>
                <a:cs typeface="Helvetica"/>
              </a:rPr>
              <a:t>Amtrak </a:t>
            </a:r>
            <a:r>
              <a:rPr lang="en-US" dirty="0" smtClean="0">
                <a:latin typeface="Helvetica"/>
                <a:ea typeface="ＭＳ Ｐゴシック" pitchFamily="34" charset="-128"/>
                <a:cs typeface="Helvetica"/>
              </a:rPr>
              <a:t>Web </a:t>
            </a:r>
            <a:r>
              <a:rPr lang="en-US" dirty="0">
                <a:latin typeface="Helvetica"/>
                <a:ea typeface="ＭＳ Ｐゴシック" pitchFamily="34" charset="-128"/>
                <a:cs typeface="Helvetica"/>
              </a:rPr>
              <a:t>Site </a:t>
            </a:r>
            <a:r>
              <a:rPr lang="en-US" dirty="0" smtClean="0">
                <a:latin typeface="Helvetica"/>
                <a:ea typeface="ＭＳ Ｐゴシック" pitchFamily="34" charset="-128"/>
                <a:cs typeface="Helvetica"/>
              </a:rPr>
              <a:t/>
            </a:r>
            <a:br>
              <a:rPr lang="en-US" dirty="0" smtClean="0">
                <a:latin typeface="Helvetica"/>
                <a:ea typeface="ＭＳ Ｐゴシック" pitchFamily="34" charset="-128"/>
                <a:cs typeface="Helvetica"/>
              </a:rPr>
            </a:br>
            <a:r>
              <a:rPr lang="en-US" dirty="0" smtClean="0">
                <a:latin typeface="Helvetica"/>
                <a:ea typeface="ＭＳ Ｐゴシック" pitchFamily="34" charset="-128"/>
                <a:cs typeface="Helvetica"/>
              </a:rPr>
              <a:t>(</a:t>
            </a:r>
            <a:r>
              <a:rPr lang="en-US" dirty="0">
                <a:latin typeface="Helvetica"/>
                <a:ea typeface="ＭＳ Ｐゴシック" pitchFamily="34" charset="-128"/>
                <a:cs typeface="Helvetica"/>
              </a:rPr>
              <a:t>US trains)</a:t>
            </a:r>
            <a:endParaRPr lang="en-US" sz="2000" dirty="0">
              <a:latin typeface="Helvetica"/>
              <a:ea typeface="ＭＳ Ｐゴシック" pitchFamily="34" charset="-128"/>
              <a:cs typeface="Helvetica"/>
            </a:endParaRPr>
          </a:p>
        </p:txBody>
      </p:sp>
      <p:sp>
        <p:nvSpPr>
          <p:cNvPr id="14" name="Rectangle 13"/>
          <p:cNvSpPr/>
          <p:nvPr/>
        </p:nvSpPr>
        <p:spPr bwMode="auto">
          <a:xfrm>
            <a:off x="1059909" y="5582332"/>
            <a:ext cx="4111716" cy="127566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1990" name="Picture 8" descr="amtrack.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88731"/>
            <a:ext cx="5168795" cy="4427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7797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sp>
        <p:nvSpPr>
          <p:cNvPr id="2" name="Freeform 3"/>
          <p:cNvSpPr/>
          <p:nvPr/>
        </p:nvSpPr>
        <p:spPr>
          <a:xfrm>
            <a:off x="0" y="0"/>
            <a:ext cx="9144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Date Placeholder 2"/>
          <p:cNvSpPr>
            <a:spLocks noGrp="1"/>
          </p:cNvSpPr>
          <p:nvPr>
            <p:ph type="dt" sz="half" idx="10"/>
          </p:nvPr>
        </p:nvSpPr>
        <p:spPr/>
        <p:txBody>
          <a:bodyPr/>
          <a:lstStyle/>
          <a:p>
            <a:pPr>
              <a:defRPr/>
            </a:pPr>
            <a:r>
              <a:rPr lang="en-US" smtClean="0"/>
              <a:t>10/6/2015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60</a:t>
            </a:fld>
            <a:endParaRPr lang="en-US"/>
          </a:p>
        </p:txBody>
      </p:sp>
    </p:spTree>
    <p:extLst>
      <p:ext uri="{BB962C8B-B14F-4D97-AF65-F5344CB8AC3E}">
        <p14:creationId xmlns:p14="http://schemas.microsoft.com/office/powerpoint/2010/main" val="34300617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sp>
        <p:nvSpPr>
          <p:cNvPr id="2" name="Freeform 3"/>
          <p:cNvSpPr/>
          <p:nvPr/>
        </p:nvSpPr>
        <p:spPr>
          <a:xfrm>
            <a:off x="0" y="0"/>
            <a:ext cx="9144000" cy="6858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8404" tIns="19202" rIns="38404" bIns="19202"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3209925" cy="6858000"/>
          </a:xfrm>
          <a:prstGeom prst="rect">
            <a:avLst/>
          </a:prstGeom>
          <a:noFill/>
        </p:spPr>
      </p:pic>
      <p:pic>
        <p:nvPicPr>
          <p:cNvPr id="3" name="Picture 3"/>
          <p:cNvPicPr>
            <a:picLocks noChangeAspect="1" noChangeArrowheads="1"/>
          </p:cNvPicPr>
          <p:nvPr/>
        </p:nvPicPr>
        <p:blipFill>
          <a:blip r:embed="rId4"/>
          <a:srcRect/>
          <a:stretch>
            <a:fillRect/>
          </a:stretch>
        </p:blipFill>
        <p:spPr bwMode="auto">
          <a:xfrm>
            <a:off x="3271838" y="0"/>
            <a:ext cx="5872163" cy="6858000"/>
          </a:xfrm>
          <a:prstGeom prst="rect">
            <a:avLst/>
          </a:prstGeom>
          <a:noFill/>
        </p:spPr>
      </p:pic>
      <p:pic>
        <p:nvPicPr>
          <p:cNvPr id="5" name="Picture 3"/>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6" name="Date Placeholder 5"/>
          <p:cNvSpPr>
            <a:spLocks noGrp="1"/>
          </p:cNvSpPr>
          <p:nvPr>
            <p:ph type="dt" sz="half" idx="10"/>
          </p:nvPr>
        </p:nvSpPr>
        <p:spPr/>
        <p:txBody>
          <a:bodyPr/>
          <a:lstStyle/>
          <a:p>
            <a:pPr>
              <a:defRPr/>
            </a:pPr>
            <a:r>
              <a:rPr lang="en-US" smtClean="0"/>
              <a:t>10/6/2015</a:t>
            </a:r>
            <a:endParaRPr lang="en-US"/>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8" name="Slide Number Placeholder 7"/>
          <p:cNvSpPr>
            <a:spLocks noGrp="1"/>
          </p:cNvSpPr>
          <p:nvPr>
            <p:ph type="sldNum" sz="quarter" idx="12"/>
          </p:nvPr>
        </p:nvSpPr>
        <p:spPr/>
        <p:txBody>
          <a:bodyPr/>
          <a:lstStyle/>
          <a:p>
            <a:fld id="{6C4F84B1-3F38-E843-B494-F12B29A0060D}" type="slidenum">
              <a:rPr lang="en-US" smtClean="0"/>
              <a:pPr/>
              <a:t>61</a:t>
            </a:fld>
            <a:endParaRPr lang="en-US"/>
          </a:p>
        </p:txBody>
      </p:sp>
    </p:spTree>
    <p:extLst>
      <p:ext uri="{BB962C8B-B14F-4D97-AF65-F5344CB8AC3E}">
        <p14:creationId xmlns:p14="http://schemas.microsoft.com/office/powerpoint/2010/main" val="2388495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Parallel Experience Prototyping Goal</a:t>
            </a:r>
            <a:endParaRPr lang="en-US" dirty="0"/>
          </a:p>
        </p:txBody>
      </p:sp>
      <p:sp>
        <p:nvSpPr>
          <p:cNvPr id="6" name="Content Placeholder 5"/>
          <p:cNvSpPr>
            <a:spLocks noGrp="1"/>
          </p:cNvSpPr>
          <p:nvPr>
            <p:ph idx="1"/>
          </p:nvPr>
        </p:nvSpPr>
        <p:spPr/>
        <p:txBody>
          <a:bodyPr/>
          <a:lstStyle/>
          <a:p>
            <a:r>
              <a:rPr lang="en-US" dirty="0" smtClean="0"/>
              <a:t>Prototype to test an assumption</a:t>
            </a:r>
          </a:p>
          <a:p>
            <a:endParaRPr lang="en-US" dirty="0"/>
          </a:p>
          <a:p>
            <a:r>
              <a:rPr lang="en-US" dirty="0" smtClean="0"/>
              <a:t>Prototype can be a piece of idea rather than a complete solution</a:t>
            </a:r>
          </a:p>
          <a:p>
            <a:endParaRPr lang="en-US" dirty="0"/>
          </a:p>
          <a:p>
            <a:r>
              <a:rPr lang="en-US" dirty="0" smtClean="0"/>
              <a:t>Think of it as another </a:t>
            </a:r>
            <a:r>
              <a:rPr lang="en-US" dirty="0" err="1" smtClean="0"/>
              <a:t>needfinding</a:t>
            </a:r>
            <a:r>
              <a:rPr lang="en-US" dirty="0" smtClean="0"/>
              <a:t> technique</a:t>
            </a:r>
            <a:endParaRPr lang="en-US" dirty="0"/>
          </a:p>
        </p:txBody>
      </p:sp>
      <p:sp>
        <p:nvSpPr>
          <p:cNvPr id="2" name="Date Placeholder 1"/>
          <p:cNvSpPr>
            <a:spLocks noGrp="1"/>
          </p:cNvSpPr>
          <p:nvPr>
            <p:ph type="dt" sz="half" idx="10"/>
          </p:nvPr>
        </p:nvSpPr>
        <p:spPr/>
        <p:txBody>
          <a:bodyPr/>
          <a:lstStyle/>
          <a:p>
            <a:pPr>
              <a:defRPr/>
            </a:pPr>
            <a:r>
              <a:rPr lang="en-US" smtClean="0"/>
              <a:t>10/6/2015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3744062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smtClean="0"/>
              <a:t>Summary</a:t>
            </a:r>
            <a:endParaRPr lang="en-US" dirty="0"/>
          </a:p>
        </p:txBody>
      </p:sp>
      <p:sp>
        <p:nvSpPr>
          <p:cNvPr id="54278" name="Rectangle 3"/>
          <p:cNvSpPr>
            <a:spLocks noGrp="1" noChangeArrowheads="1"/>
          </p:cNvSpPr>
          <p:nvPr>
            <p:ph idx="1"/>
          </p:nvPr>
        </p:nvSpPr>
        <p:spPr>
          <a:xfrm>
            <a:off x="355044" y="1085482"/>
            <a:ext cx="8807735" cy="5368413"/>
          </a:xfrm>
        </p:spPr>
        <p:txBody>
          <a:bodyPr>
            <a:normAutofit/>
          </a:bodyPr>
          <a:lstStyle/>
          <a:p>
            <a:r>
              <a:rPr lang="en-US" dirty="0" smtClean="0"/>
              <a:t>Sketching allows exploration of many concepts in the very early stages of design</a:t>
            </a:r>
          </a:p>
          <a:p>
            <a:endParaRPr lang="en-US" dirty="0" smtClean="0"/>
          </a:p>
          <a:p>
            <a:r>
              <a:rPr lang="en-US" dirty="0" smtClean="0"/>
              <a:t>As investment goes up, need to use more and more formal criteria for evaluation</a:t>
            </a:r>
          </a:p>
          <a:p>
            <a:endParaRPr lang="en-US" dirty="0" smtClean="0"/>
          </a:p>
          <a:p>
            <a:r>
              <a:rPr lang="en-US" dirty="0" smtClean="0"/>
              <a:t>Experience prototyping allows us to try many ideas quickly &amp; learn more about the problem &amp; solution space (</a:t>
            </a:r>
            <a:r>
              <a:rPr lang="en-US" i="1" dirty="0" smtClean="0"/>
              <a:t>prototype to learn</a:t>
            </a:r>
            <a:r>
              <a:rPr lang="en-US" dirty="0" smtClean="0"/>
              <a:t>)</a:t>
            </a:r>
          </a:p>
        </p:txBody>
      </p:sp>
      <p:sp>
        <p:nvSpPr>
          <p:cNvPr id="2" name="Date Placeholder 1"/>
          <p:cNvSpPr>
            <a:spLocks noGrp="1"/>
          </p:cNvSpPr>
          <p:nvPr>
            <p:ph type="dt" sz="half" idx="10"/>
          </p:nvPr>
        </p:nvSpPr>
        <p:spPr/>
        <p:txBody>
          <a:bodyPr/>
          <a:lstStyle/>
          <a:p>
            <a:r>
              <a:rPr lang="en-US" smtClean="0"/>
              <a:t>10/6/2015</a:t>
            </a:r>
            <a:endParaRPr lang="en-US" dirty="0"/>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 </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63</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183820" y="0"/>
            <a:ext cx="8960181" cy="1143000"/>
          </a:xfrm>
        </p:spPr>
        <p:txBody>
          <a:bodyPr/>
          <a:lstStyle/>
          <a:p>
            <a:pPr eaLnBrk="1" hangingPunct="1"/>
            <a:r>
              <a:rPr lang="en-US" dirty="0" smtClean="0"/>
              <a:t>Next Time</a:t>
            </a:r>
          </a:p>
        </p:txBody>
      </p:sp>
      <p:sp>
        <p:nvSpPr>
          <p:cNvPr id="40965" name="Rectangle 3"/>
          <p:cNvSpPr>
            <a:spLocks noGrp="1" noChangeArrowheads="1"/>
          </p:cNvSpPr>
          <p:nvPr>
            <p:ph idx="1"/>
          </p:nvPr>
        </p:nvSpPr>
        <p:spPr>
          <a:xfrm>
            <a:off x="150881" y="1304243"/>
            <a:ext cx="8993119" cy="5259820"/>
          </a:xfrm>
        </p:spPr>
        <p:txBody>
          <a:bodyPr>
            <a:normAutofit fontScale="70000" lnSpcReduction="20000"/>
          </a:bodyPr>
          <a:lstStyle/>
          <a:p>
            <a:pPr eaLnBrk="1" hangingPunct="1"/>
            <a:r>
              <a:rPr lang="en-US" sz="3100" dirty="0" smtClean="0"/>
              <a:t>Web Workshop on HTML/CSS/</a:t>
            </a:r>
            <a:r>
              <a:rPr lang="en-US" sz="3100" dirty="0" err="1" smtClean="0"/>
              <a:t>Git</a:t>
            </a:r>
            <a:r>
              <a:rPr lang="en-US" sz="3100" dirty="0" smtClean="0"/>
              <a:t> led by Cathy Zhu</a:t>
            </a:r>
          </a:p>
          <a:p>
            <a:pPr lvl="1"/>
            <a:r>
              <a:rPr lang="en-US" dirty="0" smtClean="0"/>
              <a:t>Tonight, 7-8 PM, Lathrop</a:t>
            </a:r>
          </a:p>
          <a:p>
            <a:pPr eaLnBrk="1" hangingPunct="1"/>
            <a:endParaRPr lang="en-US" dirty="0" smtClean="0"/>
          </a:p>
          <a:p>
            <a:pPr eaLnBrk="1" hangingPunct="1"/>
            <a:r>
              <a:rPr lang="en-US" dirty="0" smtClean="0"/>
              <a:t>Assignment 3: Project Web Site</a:t>
            </a:r>
          </a:p>
          <a:p>
            <a:pPr lvl="1"/>
            <a:r>
              <a:rPr lang="en-US" dirty="0" smtClean="0"/>
              <a:t>online later today</a:t>
            </a:r>
          </a:p>
          <a:p>
            <a:pPr lvl="1"/>
            <a:r>
              <a:rPr lang="en-US" dirty="0" smtClean="0"/>
              <a:t>not graded until near the end of quarter (but you should create it now)</a:t>
            </a:r>
          </a:p>
          <a:p>
            <a:pPr lvl="1"/>
            <a:r>
              <a:rPr lang="en-US" dirty="0" smtClean="0"/>
              <a:t>all project assignments need to be linked off this site (relative links)</a:t>
            </a:r>
          </a:p>
          <a:p>
            <a:pPr marL="457190" lvl="1" indent="0">
              <a:buNone/>
            </a:pPr>
            <a:endParaRPr lang="en-US" dirty="0" smtClean="0"/>
          </a:p>
          <a:p>
            <a:pPr eaLnBrk="1" hangingPunct="1"/>
            <a:r>
              <a:rPr lang="en-US" dirty="0" smtClean="0"/>
              <a:t>Lecture </a:t>
            </a:r>
            <a:endParaRPr lang="en-US" dirty="0"/>
          </a:p>
          <a:p>
            <a:pPr lvl="1" eaLnBrk="1" hangingPunct="1"/>
            <a:r>
              <a:rPr lang="en-US" dirty="0" smtClean="0"/>
              <a:t>Concept Videos</a:t>
            </a:r>
          </a:p>
          <a:p>
            <a:pPr lvl="1" eaLnBrk="1" hangingPunct="1"/>
            <a:endParaRPr lang="en-US" dirty="0"/>
          </a:p>
          <a:p>
            <a:r>
              <a:rPr lang="en-US" dirty="0" smtClean="0"/>
              <a:t>Project (due Thursday/Friday in studio)</a:t>
            </a:r>
          </a:p>
          <a:p>
            <a:pPr lvl="1"/>
            <a:r>
              <a:rPr lang="en-US" dirty="0" smtClean="0"/>
              <a:t>Create/test </a:t>
            </a:r>
            <a:r>
              <a:rPr lang="en-US" dirty="0"/>
              <a:t>e</a:t>
            </a:r>
            <a:r>
              <a:rPr lang="en-US" dirty="0" smtClean="0"/>
              <a:t>xperience prototypes for top 3 solutions</a:t>
            </a:r>
          </a:p>
          <a:p>
            <a:pPr lvl="1"/>
            <a:r>
              <a:rPr lang="en-US" dirty="0" smtClean="0"/>
              <a:t>Test each prototype with at least 1 target users</a:t>
            </a:r>
          </a:p>
          <a:p>
            <a:pPr lvl="1"/>
            <a:r>
              <a:rPr lang="en-US" dirty="0" smtClean="0"/>
              <a:t>In presentation, get across what you learned!</a:t>
            </a:r>
          </a:p>
        </p:txBody>
      </p:sp>
      <p:sp>
        <p:nvSpPr>
          <p:cNvPr id="4096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solidFill>
                  <a:srgbClr val="6D6D6D"/>
                </a:solidFill>
                <a:latin typeface="Helvetica Light"/>
              </a:rPr>
              <a:t>10/6/2015</a:t>
            </a:r>
            <a:endParaRPr lang="en-US" sz="1000" dirty="0">
              <a:solidFill>
                <a:srgbClr val="6D6D6D"/>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4096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algn="l" eaLnBrk="1" hangingPunct="1"/>
            <a:fld id="{2A03ECB6-233C-4ADC-BA86-7D3E22FA0C84}" type="slidenum">
              <a:rPr lang="en-US" sz="1000">
                <a:solidFill>
                  <a:srgbClr val="6D6D6D"/>
                </a:solidFill>
                <a:latin typeface="Helvetica Light"/>
                <a:ea typeface="+mn-ea"/>
              </a:rPr>
              <a:pPr algn="l" eaLnBrk="1" hangingPunct="1"/>
              <a:t>64</a:t>
            </a:fld>
            <a:endParaRPr lang="en-US" sz="1000" dirty="0">
              <a:solidFill>
                <a:srgbClr val="6D6D6D"/>
              </a:solidFill>
              <a:latin typeface="Helvetica Light"/>
              <a:ea typeface="+mn-ea"/>
            </a:endParaRPr>
          </a:p>
        </p:txBody>
      </p:sp>
    </p:spTree>
    <p:extLst>
      <p:ext uri="{BB962C8B-B14F-4D97-AF65-F5344CB8AC3E}">
        <p14:creationId xmlns:p14="http://schemas.microsoft.com/office/powerpoint/2010/main" val="54158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le podcast reel to re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4252"/>
            <a:ext cx="9144000" cy="5143500"/>
          </a:xfrm>
          <a:prstGeom prst="rect">
            <a:avLst/>
          </a:prstGeom>
        </p:spPr>
      </p:pic>
      <p:pic>
        <p:nvPicPr>
          <p:cNvPr id="10" name="Picture 9"/>
          <p:cNvPicPr>
            <a:picLocks noChangeAspect="1"/>
          </p:cNvPicPr>
          <p:nvPr/>
        </p:nvPicPr>
        <p:blipFill>
          <a:blip r:embed="rId6"/>
          <a:stretch>
            <a:fillRect/>
          </a:stretch>
        </p:blipFill>
        <p:spPr>
          <a:xfrm>
            <a:off x="0" y="0"/>
            <a:ext cx="9144000" cy="6858000"/>
          </a:xfrm>
          <a:prstGeom prst="rect">
            <a:avLst/>
          </a:prstGeom>
        </p:spPr>
      </p:pic>
      <p:sp>
        <p:nvSpPr>
          <p:cNvPr id="11" name="Rectangle 10"/>
          <p:cNvSpPr/>
          <p:nvPr/>
        </p:nvSpPr>
        <p:spPr bwMode="auto">
          <a:xfrm>
            <a:off x="0" y="0"/>
            <a:ext cx="9144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3" name="Picture 12" descr="hallof.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
        <p:nvSpPr>
          <p:cNvPr id="14" name="Rectangle 13"/>
          <p:cNvSpPr/>
          <p:nvPr/>
        </p:nvSpPr>
        <p:spPr bwMode="auto">
          <a:xfrm>
            <a:off x="5902597" y="1690232"/>
            <a:ext cx="3241404"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5" name="Rectangle 14"/>
          <p:cNvSpPr/>
          <p:nvPr/>
        </p:nvSpPr>
        <p:spPr>
          <a:xfrm>
            <a:off x="6021380" y="1761065"/>
            <a:ext cx="2996985" cy="707886"/>
          </a:xfrm>
          <a:prstGeom prst="rect">
            <a:avLst/>
          </a:prstGeom>
        </p:spPr>
        <p:txBody>
          <a:bodyPr wrap="square">
            <a:spAutoFit/>
          </a:bodyPr>
          <a:lstStyle/>
          <a:p>
            <a:pPr eaLnBrk="1" hangingPunct="1"/>
            <a:r>
              <a:rPr lang="en-US" dirty="0" smtClean="0">
                <a:latin typeface="Helvetica"/>
                <a:ea typeface="ＭＳ Ｐゴシック" pitchFamily="34" charset="-128"/>
                <a:cs typeface="Helvetica"/>
              </a:rPr>
              <a:t>Podcasts App</a:t>
            </a:r>
          </a:p>
          <a:p>
            <a:pPr eaLnBrk="1" hangingPunct="1"/>
            <a:r>
              <a:rPr lang="en-US" sz="1600" dirty="0" smtClean="0">
                <a:latin typeface="Helvetica"/>
                <a:ea typeface="ＭＳ Ｐゴシック" pitchFamily="34" charset="-128"/>
                <a:cs typeface="Helvetica"/>
              </a:rPr>
              <a:t>Apple Inc.</a:t>
            </a:r>
            <a:endParaRPr lang="en-US" sz="1600" dirty="0">
              <a:latin typeface="Helvetica"/>
              <a:ea typeface="ＭＳ Ｐゴシック" pitchFamily="34" charset="-128"/>
              <a:cs typeface="Helvetica"/>
            </a:endParaRPr>
          </a:p>
        </p:txBody>
      </p:sp>
    </p:spTree>
    <p:extLst>
      <p:ext uri="{BB962C8B-B14F-4D97-AF65-F5344CB8AC3E}">
        <p14:creationId xmlns:p14="http://schemas.microsoft.com/office/powerpoint/2010/main" val="422874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6" fill="hold"/>
                                        <p:tgtEl>
                                          <p:spTgt spid="2"/>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sp>
        <p:nvSpPr>
          <p:cNvPr id="11" name="Rectangle 10"/>
          <p:cNvSpPr/>
          <p:nvPr/>
        </p:nvSpPr>
        <p:spPr bwMode="auto">
          <a:xfrm>
            <a:off x="0" y="0"/>
            <a:ext cx="9144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Shame!</a:t>
            </a:r>
          </a:p>
        </p:txBody>
      </p:sp>
      <p:sp>
        <p:nvSpPr>
          <p:cNvPr id="14" name="Rectangle 13"/>
          <p:cNvSpPr/>
          <p:nvPr/>
        </p:nvSpPr>
        <p:spPr bwMode="auto">
          <a:xfrm>
            <a:off x="5902597" y="1690232"/>
            <a:ext cx="3241404"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5" name="Rectangle 14"/>
          <p:cNvSpPr/>
          <p:nvPr/>
        </p:nvSpPr>
        <p:spPr>
          <a:xfrm>
            <a:off x="6021380" y="1761065"/>
            <a:ext cx="2996985" cy="707886"/>
          </a:xfrm>
          <a:prstGeom prst="rect">
            <a:avLst/>
          </a:prstGeom>
        </p:spPr>
        <p:txBody>
          <a:bodyPr wrap="square">
            <a:spAutoFit/>
          </a:bodyPr>
          <a:lstStyle/>
          <a:p>
            <a:pPr eaLnBrk="1" hangingPunct="1"/>
            <a:r>
              <a:rPr lang="en-US" dirty="0" smtClean="0">
                <a:latin typeface="Helvetica"/>
                <a:ea typeface="ＭＳ Ｐゴシック" pitchFamily="34" charset="-128"/>
                <a:cs typeface="Helvetica"/>
              </a:rPr>
              <a:t>Podcasts App</a:t>
            </a:r>
          </a:p>
          <a:p>
            <a:pPr eaLnBrk="1" hangingPunct="1"/>
            <a:r>
              <a:rPr lang="en-US" sz="1600" dirty="0" smtClean="0">
                <a:latin typeface="Helvetica"/>
                <a:ea typeface="ＭＳ Ｐゴシック" pitchFamily="34" charset="-128"/>
                <a:cs typeface="Helvetica"/>
              </a:rPr>
              <a:t>Apple Inc.</a:t>
            </a:r>
            <a:endParaRPr lang="en-US" sz="1600" dirty="0">
              <a:latin typeface="Helvetica"/>
              <a:ea typeface="ＭＳ Ｐゴシック" pitchFamily="34" charset="-128"/>
              <a:cs typeface="Helvetica"/>
            </a:endParaRPr>
          </a:p>
        </p:txBody>
      </p:sp>
      <p:pic>
        <p:nvPicPr>
          <p:cNvPr id="8" name="Picture 7"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8" y="243804"/>
            <a:ext cx="813836" cy="829952"/>
          </a:xfrm>
          <a:prstGeom prst="rect">
            <a:avLst/>
          </a:prstGeom>
        </p:spPr>
      </p:pic>
      <p:sp>
        <p:nvSpPr>
          <p:cNvPr id="9" name="Rectangle 8"/>
          <p:cNvSpPr/>
          <p:nvPr/>
        </p:nvSpPr>
        <p:spPr bwMode="auto">
          <a:xfrm>
            <a:off x="365485" y="1687314"/>
            <a:ext cx="5246507" cy="479952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6" name="Rectangle 9"/>
          <p:cNvSpPr txBox="1">
            <a:spLocks noChangeArrowheads="1"/>
          </p:cNvSpPr>
          <p:nvPr/>
        </p:nvSpPr>
        <p:spPr>
          <a:xfrm>
            <a:off x="553862" y="1847016"/>
            <a:ext cx="4843362" cy="47625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smtClean="0">
                <a:ea typeface="ＭＳ Ｐゴシック" pitchFamily="34" charset="-128"/>
              </a:rPr>
              <a:t>Good</a:t>
            </a:r>
          </a:p>
          <a:p>
            <a:pPr marL="360000" lvl="1"/>
            <a:r>
              <a:rPr lang="en-US" sz="2000" dirty="0" smtClean="0">
                <a:ea typeface="ＭＳ Ｐゴシック" pitchFamily="34" charset="-128"/>
              </a:rPr>
              <a:t>At first glance, is fun and unique</a:t>
            </a:r>
            <a:endParaRPr lang="en-US" altLang="ja-JP" sz="2000" dirty="0" smtClean="0">
              <a:ea typeface="ＭＳ Ｐゴシック" pitchFamily="34" charset="-128"/>
            </a:endParaRPr>
          </a:p>
          <a:p>
            <a:pPr marL="360000" lvl="1"/>
            <a:r>
              <a:rPr lang="en-US" sz="2000" dirty="0" smtClean="0">
                <a:ea typeface="ＭＳ Ｐゴシック" pitchFamily="34" charset="-128"/>
              </a:rPr>
              <a:t>Well polished, aesthetically pleasing</a:t>
            </a:r>
            <a:br>
              <a:rPr lang="en-US" sz="2000" dirty="0" smtClean="0">
                <a:ea typeface="ＭＳ Ｐゴシック" pitchFamily="34" charset="-128"/>
              </a:rPr>
            </a:br>
            <a:endParaRPr lang="en-US" sz="2000" dirty="0" smtClean="0">
              <a:ea typeface="ＭＳ Ｐゴシック" pitchFamily="34" charset="-128"/>
            </a:endParaRPr>
          </a:p>
          <a:p>
            <a:pPr marL="0" indent="0">
              <a:buNone/>
            </a:pPr>
            <a:r>
              <a:rPr lang="en-US" sz="2800" dirty="0" smtClean="0">
                <a:ea typeface="ＭＳ Ｐゴシック" pitchFamily="34" charset="-128"/>
              </a:rPr>
              <a:t>Bad</a:t>
            </a:r>
          </a:p>
          <a:p>
            <a:pPr marL="360000" lvl="1">
              <a:spcBef>
                <a:spcPts val="480"/>
              </a:spcBef>
            </a:pPr>
            <a:r>
              <a:rPr lang="en-US" sz="2000" dirty="0" smtClean="0">
                <a:ea typeface="ＭＳ Ｐゴシック" pitchFamily="34" charset="-128"/>
              </a:rPr>
              <a:t>What does a </a:t>
            </a:r>
            <a:r>
              <a:rPr lang="en-US" sz="2000" b="1" dirty="0" err="1" smtClean="0">
                <a:latin typeface="Helvetica"/>
                <a:ea typeface="ＭＳ Ｐゴシック" pitchFamily="34" charset="-128"/>
                <a:cs typeface="Helvetica"/>
              </a:rPr>
              <a:t>tapedeck</a:t>
            </a:r>
            <a:r>
              <a:rPr lang="en-US" sz="2000" dirty="0" smtClean="0">
                <a:ea typeface="ＭＳ Ｐゴシック" pitchFamily="34" charset="-128"/>
              </a:rPr>
              <a:t> have to do with </a:t>
            </a:r>
            <a:r>
              <a:rPr lang="en-US" sz="2000" b="1" dirty="0" smtClean="0">
                <a:latin typeface="Helvetica"/>
                <a:ea typeface="ＭＳ Ｐゴシック" pitchFamily="34" charset="-128"/>
                <a:cs typeface="Helvetica"/>
              </a:rPr>
              <a:t>podcasts</a:t>
            </a:r>
            <a:r>
              <a:rPr lang="en-US" sz="2000" dirty="0" smtClean="0">
                <a:ea typeface="ＭＳ Ｐゴシック" pitchFamily="34" charset="-128"/>
              </a:rPr>
              <a:t>? – confused metaphor is difficult to understand</a:t>
            </a:r>
          </a:p>
          <a:p>
            <a:pPr marL="360000" lvl="1">
              <a:spcBef>
                <a:spcPts val="480"/>
              </a:spcBef>
            </a:pPr>
            <a:r>
              <a:rPr lang="en-US" sz="2000" dirty="0" smtClean="0">
                <a:ea typeface="ＭＳ Ｐゴシック" pitchFamily="34" charset="-128"/>
              </a:rPr>
              <a:t>Focus on ‘retro’ means the user has to wait 5 seconds to watch animation of tape loading before anything plays</a:t>
            </a:r>
          </a:p>
        </p:txBody>
      </p:sp>
    </p:spTree>
    <p:extLst>
      <p:ext uri="{BB962C8B-B14F-4D97-AF65-F5344CB8AC3E}">
        <p14:creationId xmlns:p14="http://schemas.microsoft.com/office/powerpoint/2010/main" val="159554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5529557"/>
            <a:ext cx="1059909" cy="1423233"/>
          </a:xfrm>
          <a:prstGeom prst="rect">
            <a:avLst/>
          </a:prstGeom>
          <a:solidFill>
            <a:srgbClr val="3D699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1985" name="Rectangle 2"/>
          <p:cNvSpPr>
            <a:spLocks noGrp="1" noChangeArrowheads="1"/>
          </p:cNvSpPr>
          <p:nvPr>
            <p:ph type="title"/>
          </p:nvPr>
        </p:nvSpPr>
        <p:spPr/>
        <p:txBody>
          <a:bodyPr/>
          <a:lstStyle/>
          <a:p>
            <a:pPr eaLnBrk="1" hangingPunct="1"/>
            <a:r>
              <a:rPr lang="en-US" sz="3300" dirty="0" smtClean="0">
                <a:ea typeface="ＭＳ Ｐゴシック" pitchFamily="34" charset="-128"/>
              </a:rPr>
              <a:t>Interface Hall of Fame/Shame!</a:t>
            </a:r>
          </a:p>
        </p:txBody>
      </p:sp>
      <p:sp>
        <p:nvSpPr>
          <p:cNvPr id="2" name="Date Placeholder 1"/>
          <p:cNvSpPr>
            <a:spLocks noGrp="1"/>
          </p:cNvSpPr>
          <p:nvPr>
            <p:ph type="dt" sz="half" idx="10"/>
          </p:nvPr>
        </p:nvSpPr>
        <p:spPr/>
        <p:txBody>
          <a:bodyPr/>
          <a:lstStyle/>
          <a:p>
            <a:pPr>
              <a:defRPr/>
            </a:pPr>
            <a:r>
              <a:rPr lang="en-US" smtClean="0"/>
              <a:t>10/6/2015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AB1192D2-65FE-3A4C-B51F-29A4B4E0F15E}" type="slidenum">
              <a:rPr lang="en-US" smtClean="0"/>
              <a:pPr/>
              <a:t>7</a:t>
            </a:fld>
            <a:endParaRPr lang="en-US"/>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11" name="Rectangle 10"/>
          <p:cNvSpPr/>
          <p:nvPr/>
        </p:nvSpPr>
        <p:spPr bwMode="auto">
          <a:xfrm>
            <a:off x="0" y="1167563"/>
            <a:ext cx="9144001" cy="1311615"/>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Rectangle 11"/>
          <p:cNvSpPr/>
          <p:nvPr/>
        </p:nvSpPr>
        <p:spPr>
          <a:xfrm>
            <a:off x="449680" y="1298691"/>
            <a:ext cx="8321983" cy="1077218"/>
          </a:xfrm>
          <a:prstGeom prst="rect">
            <a:avLst/>
          </a:prstGeom>
        </p:spPr>
        <p:txBody>
          <a:bodyPr wrap="square">
            <a:spAutoFit/>
          </a:bodyPr>
          <a:lstStyle/>
          <a:p>
            <a:pPr eaLnBrk="1" hangingPunct="1"/>
            <a:r>
              <a:rPr lang="en-US" dirty="0">
                <a:latin typeface="Helvetica"/>
                <a:ea typeface="ＭＳ Ｐゴシック" pitchFamily="34" charset="-128"/>
                <a:cs typeface="Helvetica"/>
              </a:rPr>
              <a:t>Amtrak </a:t>
            </a:r>
            <a:r>
              <a:rPr lang="en-US" dirty="0" smtClean="0">
                <a:latin typeface="Helvetica"/>
                <a:ea typeface="ＭＳ Ｐゴシック" pitchFamily="34" charset="-128"/>
                <a:cs typeface="Helvetica"/>
              </a:rPr>
              <a:t>Web </a:t>
            </a:r>
            <a:r>
              <a:rPr lang="en-US" dirty="0">
                <a:latin typeface="Helvetica"/>
                <a:ea typeface="ＭＳ Ｐゴシック" pitchFamily="34" charset="-128"/>
                <a:cs typeface="Helvetica"/>
              </a:rPr>
              <a:t>Site </a:t>
            </a:r>
            <a:r>
              <a:rPr lang="en-US" dirty="0" smtClean="0">
                <a:latin typeface="Helvetica"/>
                <a:ea typeface="ＭＳ Ｐゴシック" pitchFamily="34" charset="-128"/>
                <a:cs typeface="Helvetica"/>
              </a:rPr>
              <a:t>(</a:t>
            </a:r>
            <a:r>
              <a:rPr lang="en-US" dirty="0">
                <a:latin typeface="Helvetica"/>
                <a:ea typeface="ＭＳ Ｐゴシック" pitchFamily="34" charset="-128"/>
                <a:cs typeface="Helvetica"/>
              </a:rPr>
              <a:t>US trains</a:t>
            </a:r>
            <a:r>
              <a:rPr lang="en-US" dirty="0" smtClean="0">
                <a:latin typeface="Helvetica"/>
                <a:ea typeface="ＭＳ Ｐゴシック" pitchFamily="34" charset="-128"/>
                <a:cs typeface="Helvetica"/>
              </a:rPr>
              <a:t>)</a:t>
            </a:r>
          </a:p>
          <a:p>
            <a:pPr eaLnBrk="1" hangingPunct="1"/>
            <a:endParaRPr lang="en-US" sz="2000" dirty="0">
              <a:latin typeface="Helvetica"/>
              <a:ea typeface="ＭＳ Ｐゴシック" pitchFamily="34" charset="-128"/>
              <a:cs typeface="Helvetica"/>
            </a:endParaRPr>
          </a:p>
          <a:p>
            <a:pPr eaLnBrk="1" hangingPunct="1"/>
            <a:r>
              <a:rPr lang="en-US" sz="2000" dirty="0" smtClean="0">
                <a:latin typeface="Helvetica"/>
                <a:ea typeface="ＭＳ Ｐゴシック" pitchFamily="34" charset="-128"/>
                <a:cs typeface="Helvetica"/>
              </a:rPr>
              <a:t>New Version is marginally better</a:t>
            </a:r>
            <a:endParaRPr lang="en-US" sz="2000" dirty="0">
              <a:latin typeface="Helvetica"/>
              <a:ea typeface="ＭＳ Ｐゴシック" pitchFamily="34" charset="-128"/>
              <a:cs typeface="Helvetica"/>
            </a:endParaRPr>
          </a:p>
        </p:txBody>
      </p:sp>
      <p:pic>
        <p:nvPicPr>
          <p:cNvPr id="7" name="Picture 6" descr="Screen Shot 2015-10-06 at 9.1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0095"/>
            <a:ext cx="9144000" cy="5732621"/>
          </a:xfrm>
          <a:prstGeom prst="rect">
            <a:avLst/>
          </a:prstGeom>
        </p:spPr>
      </p:pic>
      <p:pic>
        <p:nvPicPr>
          <p:cNvPr id="6" name="Picture 5" descr="Screen Shot 2015-10-06 at 9.12.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70642"/>
            <a:ext cx="9144000" cy="5699666"/>
          </a:xfrm>
          <a:prstGeom prst="rect">
            <a:avLst/>
          </a:prstGeom>
        </p:spPr>
      </p:pic>
    </p:spTree>
    <p:extLst>
      <p:ext uri="{BB962C8B-B14F-4D97-AF65-F5344CB8AC3E}">
        <p14:creationId xmlns:p14="http://schemas.microsoft.com/office/powerpoint/2010/main" val="126625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
        <p:nvSpPr>
          <p:cNvPr id="13" name="Rectangle 12"/>
          <p:cNvSpPr/>
          <p:nvPr/>
        </p:nvSpPr>
        <p:spPr bwMode="auto">
          <a:xfrm>
            <a:off x="5192891" y="5567521"/>
            <a:ext cx="3951109"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4" name="Rectangle 13"/>
          <p:cNvSpPr/>
          <p:nvPr/>
        </p:nvSpPr>
        <p:spPr>
          <a:xfrm>
            <a:off x="5277280" y="5631056"/>
            <a:ext cx="3999929"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D</a:t>
            </a:r>
            <a:r>
              <a:rPr lang="en-US" dirty="0" smtClean="0">
                <a:latin typeface="Helvetica"/>
                <a:ea typeface="ＭＳ Ｐゴシック" pitchFamily="34" charset="-128"/>
                <a:cs typeface="Helvetica"/>
              </a:rPr>
              <a:t>yson </a:t>
            </a:r>
            <a:r>
              <a:rPr lang="en-US" dirty="0" err="1" smtClean="0">
                <a:latin typeface="Helvetica"/>
                <a:ea typeface="ＭＳ Ｐゴシック" pitchFamily="34" charset="-128"/>
                <a:cs typeface="Helvetica"/>
              </a:rPr>
              <a:t>AirBlade</a:t>
            </a:r>
            <a:r>
              <a:rPr lang="en-US" dirty="0" smtClean="0">
                <a:latin typeface="Helvetica"/>
                <a:ea typeface="ＭＳ Ｐゴシック" pitchFamily="34" charset="-128"/>
                <a:cs typeface="Helvetica"/>
              </a:rPr>
              <a:t> hand dryer</a:t>
            </a:r>
          </a:p>
          <a:p>
            <a:pPr eaLnBrk="1" hangingPunct="1"/>
            <a:r>
              <a:rPr lang="en-US" sz="1600" dirty="0" smtClean="0">
                <a:latin typeface="Helvetica"/>
                <a:ea typeface="ＭＳ Ｐゴシック" pitchFamily="34" charset="-128"/>
                <a:cs typeface="Helvetica"/>
              </a:rPr>
              <a:t>example courtesy of Maya I.</a:t>
            </a:r>
            <a:endParaRPr lang="en-US" sz="1600" dirty="0">
              <a:latin typeface="Helvetica"/>
              <a:ea typeface="ＭＳ Ｐゴシック" pitchFamily="34" charset="-128"/>
              <a:cs typeface="Helvetica"/>
            </a:endParaRPr>
          </a:p>
        </p:txBody>
      </p:sp>
      <p:sp>
        <p:nvSpPr>
          <p:cNvPr id="2" name="Title 1"/>
          <p:cNvSpPr>
            <a:spLocks noGrp="1"/>
          </p:cNvSpPr>
          <p:nvPr>
            <p:ph type="title"/>
          </p:nvPr>
        </p:nvSpPr>
        <p:spPr/>
        <p:txBody>
          <a:bodyPr/>
          <a:lstStyle/>
          <a:p>
            <a:r>
              <a:rPr lang="en-US" dirty="0" smtClean="0"/>
              <a:t>Interface Hall of Fame or Shame?</a:t>
            </a:r>
            <a:endParaRPr lang="en-US" dirty="0"/>
          </a:p>
        </p:txBody>
      </p:sp>
      <p:sp>
        <p:nvSpPr>
          <p:cNvPr id="3" name="Date Placeholder 2"/>
          <p:cNvSpPr>
            <a:spLocks noGrp="1"/>
          </p:cNvSpPr>
          <p:nvPr>
            <p:ph type="dt" sz="half" idx="10"/>
          </p:nvPr>
        </p:nvSpPr>
        <p:spPr/>
        <p:txBody>
          <a:bodyPr/>
          <a:lstStyle/>
          <a:p>
            <a:pPr>
              <a:defRPr/>
            </a:pPr>
            <a:r>
              <a:rPr lang="en-US" smtClean="0"/>
              <a:t>10/6/2015</a:t>
            </a:r>
            <a:endParaRPr lang="en-US" dirty="0"/>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8</a:t>
            </a:fld>
            <a:endParaRPr lang="en-US" dirty="0"/>
          </a:p>
        </p:txBody>
      </p:sp>
      <p:pic>
        <p:nvPicPr>
          <p:cNvPr id="7" name="Picture 6"/>
          <p:cNvPicPr>
            <a:picLocks noChangeAspect="1"/>
          </p:cNvPicPr>
          <p:nvPr/>
        </p:nvPicPr>
        <p:blipFill>
          <a:blip r:embed="rId4"/>
          <a:stretch>
            <a:fillRect/>
          </a:stretch>
        </p:blipFill>
        <p:spPr>
          <a:xfrm>
            <a:off x="-8160" y="1377711"/>
            <a:ext cx="4572000" cy="3429000"/>
          </a:xfrm>
          <a:prstGeom prst="rect">
            <a:avLst/>
          </a:prstGeom>
        </p:spPr>
      </p:pic>
      <p:pic>
        <p:nvPicPr>
          <p:cNvPr id="11" name="Picture 10"/>
          <p:cNvPicPr>
            <a:picLocks noChangeAspect="1"/>
          </p:cNvPicPr>
          <p:nvPr/>
        </p:nvPicPr>
        <p:blipFill>
          <a:blip r:embed="rId5"/>
          <a:stretch>
            <a:fillRect/>
          </a:stretch>
        </p:blipFill>
        <p:spPr>
          <a:xfrm>
            <a:off x="4569264" y="1377711"/>
            <a:ext cx="4571999" cy="3429000"/>
          </a:xfrm>
          <a:prstGeom prst="rect">
            <a:avLst/>
          </a:prstGeom>
        </p:spPr>
      </p:pic>
    </p:spTree>
    <p:extLst>
      <p:ext uri="{BB962C8B-B14F-4D97-AF65-F5344CB8AC3E}">
        <p14:creationId xmlns:p14="http://schemas.microsoft.com/office/powerpoint/2010/main" val="361043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572000" y="1585576"/>
            <a:ext cx="4572000" cy="3429000"/>
          </a:xfrm>
          <a:prstGeom prst="rect">
            <a:avLst/>
          </a:prstGeom>
        </p:spPr>
      </p:pic>
      <p:sp>
        <p:nvSpPr>
          <p:cNvPr id="8" name="Rectangle 7"/>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2055" y="238730"/>
            <a:ext cx="802907" cy="826756"/>
          </a:xfrm>
          <a:prstGeom prst="rect">
            <a:avLst/>
          </a:prstGeom>
        </p:spPr>
      </p:pic>
      <p:sp>
        <p:nvSpPr>
          <p:cNvPr id="2" name="Title 1"/>
          <p:cNvSpPr>
            <a:spLocks noGrp="1"/>
          </p:cNvSpPr>
          <p:nvPr>
            <p:ph type="title"/>
          </p:nvPr>
        </p:nvSpPr>
        <p:spPr/>
        <p:txBody>
          <a:bodyPr/>
          <a:lstStyle/>
          <a:p>
            <a:r>
              <a:rPr lang="en-US" dirty="0" smtClean="0"/>
              <a:t>Interface Hall of Fame!</a:t>
            </a:r>
            <a:endParaRPr lang="en-US" dirty="0"/>
          </a:p>
        </p:txBody>
      </p:sp>
      <p:sp>
        <p:nvSpPr>
          <p:cNvPr id="3" name="Date Placeholder 2"/>
          <p:cNvSpPr>
            <a:spLocks noGrp="1"/>
          </p:cNvSpPr>
          <p:nvPr>
            <p:ph type="dt" sz="half" idx="10"/>
          </p:nvPr>
        </p:nvSpPr>
        <p:spPr/>
        <p:txBody>
          <a:bodyPr/>
          <a:lstStyle/>
          <a:p>
            <a:pPr>
              <a:defRPr/>
            </a:pPr>
            <a:r>
              <a:rPr lang="en-US" smtClean="0"/>
              <a:t>10/6/2015</a:t>
            </a:r>
            <a:endParaRPr lang="en-US" dirty="0"/>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7" name="Slide Number Placeholder 6"/>
          <p:cNvSpPr>
            <a:spLocks noGrp="1"/>
          </p:cNvSpPr>
          <p:nvPr>
            <p:ph type="sldNum" sz="quarter" idx="12"/>
          </p:nvPr>
        </p:nvSpPr>
        <p:spPr/>
        <p:txBody>
          <a:bodyPr/>
          <a:lstStyle/>
          <a:p>
            <a:pPr>
              <a:defRPr/>
            </a:pPr>
            <a:fld id="{BE6F9046-7345-B649-8343-1046AD18565B}" type="slidenum">
              <a:rPr lang="en-US" smtClean="0"/>
              <a:pPr>
                <a:defRPr/>
              </a:pPr>
              <a:t>9</a:t>
            </a:fld>
            <a:endParaRPr lang="en-US" dirty="0"/>
          </a:p>
        </p:txBody>
      </p:sp>
      <p:sp>
        <p:nvSpPr>
          <p:cNvPr id="17" name="Rectangle 16"/>
          <p:cNvSpPr/>
          <p:nvPr/>
        </p:nvSpPr>
        <p:spPr bwMode="auto">
          <a:xfrm>
            <a:off x="5192891" y="5567521"/>
            <a:ext cx="3951109"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8" name="Rectangle 17"/>
          <p:cNvSpPr/>
          <p:nvPr/>
        </p:nvSpPr>
        <p:spPr>
          <a:xfrm>
            <a:off x="5277280" y="5631056"/>
            <a:ext cx="3999929"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D</a:t>
            </a:r>
            <a:r>
              <a:rPr lang="en-US" dirty="0" smtClean="0">
                <a:latin typeface="Helvetica"/>
                <a:ea typeface="ＭＳ Ｐゴシック" pitchFamily="34" charset="-128"/>
                <a:cs typeface="Helvetica"/>
              </a:rPr>
              <a:t>yson </a:t>
            </a:r>
            <a:r>
              <a:rPr lang="en-US" dirty="0" err="1" smtClean="0">
                <a:latin typeface="Helvetica"/>
                <a:ea typeface="ＭＳ Ｐゴシック" pitchFamily="34" charset="-128"/>
                <a:cs typeface="Helvetica"/>
              </a:rPr>
              <a:t>AirBlade</a:t>
            </a:r>
            <a:r>
              <a:rPr lang="en-US" dirty="0" smtClean="0">
                <a:latin typeface="Helvetica"/>
                <a:ea typeface="ＭＳ Ｐゴシック" pitchFamily="34" charset="-128"/>
                <a:cs typeface="Helvetica"/>
              </a:rPr>
              <a:t> hand dryer</a:t>
            </a:r>
          </a:p>
          <a:p>
            <a:pPr eaLnBrk="1" hangingPunct="1"/>
            <a:r>
              <a:rPr lang="en-US" sz="1600" dirty="0" smtClean="0">
                <a:latin typeface="Helvetica"/>
                <a:ea typeface="ＭＳ Ｐゴシック" pitchFamily="34" charset="-128"/>
                <a:cs typeface="Helvetica"/>
              </a:rPr>
              <a:t>example courtesy of Maya I.</a:t>
            </a:r>
            <a:endParaRPr lang="en-US" sz="1600" dirty="0">
              <a:latin typeface="Helvetica"/>
              <a:ea typeface="ＭＳ Ｐゴシック" pitchFamily="34" charset="-128"/>
              <a:cs typeface="Helvetica"/>
            </a:endParaRPr>
          </a:p>
        </p:txBody>
      </p:sp>
      <p:sp>
        <p:nvSpPr>
          <p:cNvPr id="15" name="Rectangle 14"/>
          <p:cNvSpPr/>
          <p:nvPr/>
        </p:nvSpPr>
        <p:spPr bwMode="auto">
          <a:xfrm>
            <a:off x="84232" y="1585576"/>
            <a:ext cx="4375544" cy="4206477"/>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6" name="Rectangle 9"/>
          <p:cNvSpPr txBox="1">
            <a:spLocks noChangeArrowheads="1"/>
          </p:cNvSpPr>
          <p:nvPr/>
        </p:nvSpPr>
        <p:spPr>
          <a:xfrm>
            <a:off x="120078" y="1670241"/>
            <a:ext cx="4536775" cy="4079941"/>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smtClean="0">
                <a:ea typeface="ＭＳ Ｐゴシック" pitchFamily="34" charset="-128"/>
              </a:rPr>
              <a:t>Good</a:t>
            </a:r>
          </a:p>
          <a:p>
            <a:pPr marL="360000" lvl="1"/>
            <a:r>
              <a:rPr lang="en-US" sz="2000" dirty="0" smtClean="0">
                <a:ea typeface="ＭＳ Ｐゴシック" pitchFamily="34" charset="-128"/>
              </a:rPr>
              <a:t>shape indicates function</a:t>
            </a:r>
            <a:endParaRPr lang="en-US" altLang="ja-JP" sz="2000" dirty="0" smtClean="0">
              <a:ea typeface="ＭＳ Ｐゴシック" pitchFamily="34" charset="-128"/>
            </a:endParaRPr>
          </a:p>
          <a:p>
            <a:pPr marL="360000" lvl="1"/>
            <a:r>
              <a:rPr lang="en-US" sz="2000" dirty="0" smtClean="0">
                <a:ea typeface="ＭＳ Ｐゴシック" pitchFamily="34" charset="-128"/>
              </a:rPr>
              <a:t>so simple that instructions fit in 1 image</a:t>
            </a:r>
          </a:p>
          <a:p>
            <a:pPr marL="360000" lvl="1"/>
            <a:r>
              <a:rPr lang="en-US" sz="2000" dirty="0" smtClean="0">
                <a:ea typeface="ＭＳ Ｐゴシック" pitchFamily="34" charset="-128"/>
              </a:rPr>
              <a:t>fun!</a:t>
            </a:r>
          </a:p>
          <a:p>
            <a:pPr marL="360000" lvl="1"/>
            <a:endParaRPr lang="en-US" sz="2000" dirty="0" smtClean="0">
              <a:ea typeface="ＭＳ Ｐゴシック" pitchFamily="34" charset="-128"/>
            </a:endParaRPr>
          </a:p>
          <a:p>
            <a:pPr marL="0" indent="0">
              <a:buNone/>
            </a:pPr>
            <a:r>
              <a:rPr lang="en-US" sz="2800" dirty="0" smtClean="0">
                <a:ea typeface="ＭＳ Ｐゴシック" pitchFamily="34" charset="-128"/>
              </a:rPr>
              <a:t>Bad</a:t>
            </a:r>
          </a:p>
          <a:p>
            <a:pPr marL="360000" lvl="1">
              <a:spcBef>
                <a:spcPts val="480"/>
              </a:spcBef>
            </a:pPr>
            <a:r>
              <a:rPr lang="en-US" sz="2000" dirty="0" smtClean="0">
                <a:ea typeface="ＭＳ Ｐゴシック" pitchFamily="34" charset="-128"/>
              </a:rPr>
              <a:t>dripping water?</a:t>
            </a:r>
          </a:p>
          <a:p>
            <a:pPr marL="360000" lvl="1">
              <a:spcBef>
                <a:spcPts val="480"/>
              </a:spcBef>
            </a:pPr>
            <a:r>
              <a:rPr lang="en-US" sz="2000" dirty="0" smtClean="0">
                <a:ea typeface="ＭＳ Ｐゴシック" pitchFamily="34" charset="-128"/>
              </a:rPr>
              <a:t>too much noise</a:t>
            </a:r>
          </a:p>
          <a:p>
            <a:pPr marL="360000" lvl="1">
              <a:spcBef>
                <a:spcPts val="480"/>
              </a:spcBef>
            </a:pPr>
            <a:r>
              <a:rPr lang="en-US" sz="2000" dirty="0" smtClean="0">
                <a:ea typeface="ＭＳ Ｐゴシック" pitchFamily="34" charset="-128"/>
              </a:rPr>
              <a:t>still takes too long</a:t>
            </a:r>
          </a:p>
          <a:p>
            <a:pPr marL="360000" lvl="1">
              <a:spcBef>
                <a:spcPts val="480"/>
              </a:spcBef>
            </a:pPr>
            <a:endParaRPr lang="en-US" sz="2000" dirty="0" smtClean="0">
              <a:ea typeface="ＭＳ Ｐゴシック" pitchFamily="34" charset="-128"/>
            </a:endParaRPr>
          </a:p>
        </p:txBody>
      </p:sp>
      <p:sp>
        <p:nvSpPr>
          <p:cNvPr id="22" name="Oval 21"/>
          <p:cNvSpPr/>
          <p:nvPr/>
        </p:nvSpPr>
        <p:spPr bwMode="auto">
          <a:xfrm>
            <a:off x="6211569" y="2204205"/>
            <a:ext cx="1540119" cy="861241"/>
          </a:xfrm>
          <a:prstGeom prst="ellipse">
            <a:avLst/>
          </a:prstGeom>
          <a:noFill/>
          <a:ln w="57150" cap="flat" cmpd="sng" algn="ctr">
            <a:solidFill>
              <a:srgbClr val="8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Oval 22"/>
          <p:cNvSpPr/>
          <p:nvPr/>
        </p:nvSpPr>
        <p:spPr bwMode="auto">
          <a:xfrm>
            <a:off x="4970716" y="2788097"/>
            <a:ext cx="3832049" cy="1802768"/>
          </a:xfrm>
          <a:prstGeom prst="ellipse">
            <a:avLst/>
          </a:prstGeom>
          <a:noFill/>
          <a:ln w="57150" cap="flat" cmpd="sng" algn="ctr">
            <a:solidFill>
              <a:srgbClr val="3366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solidFill>
                  <a:srgbClr val="3366FF"/>
                </a:solidFill>
              </a:ln>
              <a:solidFill>
                <a:schemeClr val="tx1"/>
              </a:solidFill>
              <a:effectLst/>
              <a:latin typeface="Times New Roman" pitchFamily="18" charset="0"/>
            </a:endParaRPr>
          </a:p>
        </p:txBody>
      </p:sp>
    </p:spTree>
    <p:extLst>
      <p:ext uri="{BB962C8B-B14F-4D97-AF65-F5344CB8AC3E}">
        <p14:creationId xmlns:p14="http://schemas.microsoft.com/office/powerpoint/2010/main" val="74016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0108A"/>
    </a:dk2>
    <a:lt2>
      <a:srgbClr val="F8F8F8"/>
    </a:lt2>
    <a:accent1>
      <a:srgbClr val="A19862"/>
    </a:accent1>
    <a:accent2>
      <a:srgbClr val="70A373"/>
    </a:accent2>
    <a:accent3>
      <a:srgbClr val="AAAAC4"/>
    </a:accent3>
    <a:accent4>
      <a:srgbClr val="DADADA"/>
    </a:accent4>
    <a:accent5>
      <a:srgbClr val="CDCAB7"/>
    </a:accent5>
    <a:accent6>
      <a:srgbClr val="659368"/>
    </a:accent6>
    <a:hlink>
      <a:srgbClr val="468293"/>
    </a:hlink>
    <a:folHlink>
      <a:srgbClr val="876A88"/>
    </a:folHlink>
  </a:clrScheme>
</a:themeOverride>
</file>

<file path=docProps/app.xml><?xml version="1.0" encoding="utf-8"?>
<Properties xmlns="http://schemas.openxmlformats.org/officeDocument/2006/extended-properties" xmlns:vt="http://schemas.openxmlformats.org/officeDocument/2006/docPropsVTypes">
  <Template/>
  <TotalTime>30129</TotalTime>
  <Words>3255</Words>
  <Application>Microsoft Macintosh PowerPoint</Application>
  <PresentationFormat>On-screen Show (4:3)</PresentationFormat>
  <Paragraphs>540</Paragraphs>
  <Slides>66</Slides>
  <Notes>66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8" baseType="lpstr">
      <vt:lpstr>Arial Black</vt:lpstr>
      <vt:lpstr>Gotham</vt:lpstr>
      <vt:lpstr>Gotham Book </vt:lpstr>
      <vt:lpstr>Helvetica</vt:lpstr>
      <vt:lpstr>Helvetica Light</vt:lpstr>
      <vt:lpstr>Hevetica light</vt:lpstr>
      <vt:lpstr>ＭＳ Ｐゴシック</vt:lpstr>
      <vt:lpstr>Times New Roman</vt:lpstr>
      <vt:lpstr>Verdana</vt:lpstr>
      <vt:lpstr>Arial</vt:lpstr>
      <vt:lpstr>1_Summer HCI</vt:lpstr>
      <vt:lpstr>Clip</vt:lpstr>
      <vt:lpstr>Design Exploration Through Sketching &amp; Experience Prototyping</vt:lpstr>
      <vt:lpstr>Hall of Fame or Shame?</vt:lpstr>
      <vt:lpstr>Hall of Fame or Shame?</vt:lpstr>
      <vt:lpstr>Hall of Shame!</vt:lpstr>
      <vt:lpstr>Interface Hall of Shame or Fame?</vt:lpstr>
      <vt:lpstr>Interface Hall of Fame/Shame!</vt:lpstr>
      <vt:lpstr>Interface Hall of Fame/Shame!</vt:lpstr>
      <vt:lpstr>Interface Hall of Fame or Shame?</vt:lpstr>
      <vt:lpstr>Interface Hall of Fame!</vt:lpstr>
      <vt:lpstr>Design Exploration Through Sketching &amp; Experience Prototyping</vt:lpstr>
      <vt:lpstr>Outline</vt:lpstr>
      <vt:lpstr>Design Process: Discovery</vt:lpstr>
      <vt:lpstr>Design Process: Exploration</vt:lpstr>
      <vt:lpstr>Iteration</vt:lpstr>
      <vt:lpstr>PowerPoint Presentation</vt:lpstr>
      <vt:lpstr> Sketching:  A Quintessential Activity of Design </vt:lpstr>
      <vt:lpstr>PowerPoint Presentation</vt:lpstr>
      <vt:lpstr>PowerPoint Presentation</vt:lpstr>
      <vt:lpstr>PowerPoint Presentation</vt:lpstr>
      <vt:lpstr>PowerPoint Presentation</vt:lpstr>
      <vt:lpstr>From Sketch to Prototype</vt:lpstr>
      <vt:lpstr>The Anatomy of “Sketching”</vt:lpstr>
      <vt:lpstr>PowerPoint Presentation</vt:lpstr>
      <vt:lpstr>Design as Choice</vt:lpstr>
      <vt:lpstr>Exploration of Alternatives</vt:lpstr>
      <vt:lpstr>Exploration of Alternatives</vt:lpstr>
      <vt:lpstr>PowerPoint Presentation</vt:lpstr>
      <vt:lpstr>PowerPoint Presentation</vt:lpstr>
      <vt:lpstr>Experience vs. Interface Design</vt:lpstr>
      <vt:lpstr>Experience Design</vt:lpstr>
      <vt:lpstr>Minimal Detail </vt:lpstr>
      <vt:lpstr>PowerPoint Presentation</vt:lpstr>
      <vt:lpstr>PowerPoint Presentation</vt:lpstr>
      <vt:lpstr>Team Break</vt:lpstr>
      <vt:lpstr>Design Thinking</vt:lpstr>
      <vt:lpstr>Design Thinking</vt:lpstr>
      <vt:lpstr>PowerPoint Presentation</vt:lpstr>
      <vt:lpstr>PowerPoint Presentation</vt:lpstr>
      <vt:lpstr>PowerPoint Presentation</vt:lpstr>
      <vt:lpstr>Types of Prototypes</vt:lpstr>
      <vt:lpstr>PowerPoint Presentation</vt:lpstr>
      <vt:lpstr>Interacts Like = Experience Prototype</vt:lpstr>
      <vt:lpstr>Famous Experience Prototype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Experience Prototyping Goal</vt:lpstr>
      <vt:lpstr>Summary</vt:lpstr>
      <vt:lpstr>Next Time</vt:lpstr>
      <vt:lpstr>Hall of Fame or Shame?</vt:lpstr>
      <vt:lpstr>Hall of Shame!</vt:lpstr>
    </vt:vector>
  </TitlesOfParts>
  <Company>Berkeley Summer Engineering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exploration</dc:title>
  <dc:subject>User Interface Design, Prototyping, and Evaluation</dc:subject>
  <dc:creator>James Landay</dc:creator>
  <cp:keywords>usability, interface design, interaction design, user interface, user interface design, prototyping, low-fidelity, lo-fi, paper prototyping, high-fidelity, hi-fi</cp:keywords>
  <cp:lastModifiedBy>James Landay</cp:lastModifiedBy>
  <cp:revision>552</cp:revision>
  <cp:lastPrinted>2015-10-07T20:28:13Z</cp:lastPrinted>
  <dcterms:created xsi:type="dcterms:W3CDTF">1997-02-10T23:02:31Z</dcterms:created>
  <dcterms:modified xsi:type="dcterms:W3CDTF">2015-10-07T20:29:56Z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