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958" r:id="rId1"/>
  </p:sldMasterIdLst>
  <p:notesMasterIdLst>
    <p:notesMasterId r:id="rId47"/>
  </p:notesMasterIdLst>
  <p:handoutMasterIdLst>
    <p:handoutMasterId r:id="rId48"/>
  </p:handoutMasterIdLst>
  <p:sldIdLst>
    <p:sldId id="314" r:id="rId2"/>
    <p:sldId id="315" r:id="rId3"/>
    <p:sldId id="316" r:id="rId4"/>
    <p:sldId id="348" r:id="rId5"/>
    <p:sldId id="317" r:id="rId6"/>
    <p:sldId id="349" r:id="rId7"/>
    <p:sldId id="347" r:id="rId8"/>
    <p:sldId id="319" r:id="rId9"/>
    <p:sldId id="366" r:id="rId10"/>
    <p:sldId id="367" r:id="rId11"/>
    <p:sldId id="350" r:id="rId12"/>
    <p:sldId id="351" r:id="rId13"/>
    <p:sldId id="354" r:id="rId14"/>
    <p:sldId id="353" r:id="rId15"/>
    <p:sldId id="355" r:id="rId16"/>
    <p:sldId id="326" r:id="rId17"/>
    <p:sldId id="362" r:id="rId18"/>
    <p:sldId id="361" r:id="rId19"/>
    <p:sldId id="327" r:id="rId20"/>
    <p:sldId id="328" r:id="rId21"/>
    <p:sldId id="329" r:id="rId22"/>
    <p:sldId id="330" r:id="rId23"/>
    <p:sldId id="332" r:id="rId24"/>
    <p:sldId id="356" r:id="rId25"/>
    <p:sldId id="357" r:id="rId26"/>
    <p:sldId id="333" r:id="rId27"/>
    <p:sldId id="334" r:id="rId28"/>
    <p:sldId id="358" r:id="rId29"/>
    <p:sldId id="359" r:id="rId30"/>
    <p:sldId id="336" r:id="rId31"/>
    <p:sldId id="364" r:id="rId32"/>
    <p:sldId id="344" r:id="rId33"/>
    <p:sldId id="363" r:id="rId34"/>
    <p:sldId id="337" r:id="rId35"/>
    <p:sldId id="338" r:id="rId36"/>
    <p:sldId id="339" r:id="rId37"/>
    <p:sldId id="340" r:id="rId38"/>
    <p:sldId id="341" r:id="rId39"/>
    <p:sldId id="342" r:id="rId40"/>
    <p:sldId id="368" r:id="rId41"/>
    <p:sldId id="369" r:id="rId42"/>
    <p:sldId id="370" r:id="rId43"/>
    <p:sldId id="371" r:id="rId44"/>
    <p:sldId id="345" r:id="rId45"/>
    <p:sldId id="360" r:id="rId46"/>
  </p:sldIdLst>
  <p:sldSz cx="24384000" cy="13716000"/>
  <p:notesSz cx="7315200" cy="9601200"/>
  <p:defaultTextStyle>
    <a:lvl1pPr algn="ctr">
      <a:defRPr sz="5700">
        <a:latin typeface="Gill Sans"/>
        <a:ea typeface="Gill Sans"/>
        <a:cs typeface="Gill Sans"/>
        <a:sym typeface="Gill Sans"/>
      </a:defRPr>
    </a:lvl1pPr>
    <a:lvl2pPr indent="457171" algn="ctr">
      <a:defRPr sz="5700">
        <a:latin typeface="Gill Sans"/>
        <a:ea typeface="Gill Sans"/>
        <a:cs typeface="Gill Sans"/>
        <a:sym typeface="Gill Sans"/>
      </a:defRPr>
    </a:lvl2pPr>
    <a:lvl3pPr indent="914342" algn="ctr">
      <a:defRPr sz="5700">
        <a:latin typeface="Gill Sans"/>
        <a:ea typeface="Gill Sans"/>
        <a:cs typeface="Gill Sans"/>
        <a:sym typeface="Gill Sans"/>
      </a:defRPr>
    </a:lvl3pPr>
    <a:lvl4pPr indent="1371508" algn="ctr">
      <a:defRPr sz="5700">
        <a:latin typeface="Gill Sans"/>
        <a:ea typeface="Gill Sans"/>
        <a:cs typeface="Gill Sans"/>
        <a:sym typeface="Gill Sans"/>
      </a:defRPr>
    </a:lvl4pPr>
    <a:lvl5pPr indent="1828679" algn="ctr">
      <a:defRPr sz="5700">
        <a:latin typeface="Gill Sans"/>
        <a:ea typeface="Gill Sans"/>
        <a:cs typeface="Gill Sans"/>
        <a:sym typeface="Gill Sans"/>
      </a:defRPr>
    </a:lvl5pPr>
    <a:lvl6pPr indent="2285850" algn="ctr">
      <a:defRPr sz="5700">
        <a:latin typeface="Gill Sans"/>
        <a:ea typeface="Gill Sans"/>
        <a:cs typeface="Gill Sans"/>
        <a:sym typeface="Gill Sans"/>
      </a:defRPr>
    </a:lvl6pPr>
    <a:lvl7pPr indent="2743021" algn="ctr">
      <a:defRPr sz="5700">
        <a:latin typeface="Gill Sans"/>
        <a:ea typeface="Gill Sans"/>
        <a:cs typeface="Gill Sans"/>
        <a:sym typeface="Gill Sans"/>
      </a:defRPr>
    </a:lvl7pPr>
    <a:lvl8pPr indent="3200191" algn="ctr">
      <a:defRPr sz="5700">
        <a:latin typeface="Gill Sans"/>
        <a:ea typeface="Gill Sans"/>
        <a:cs typeface="Gill Sans"/>
        <a:sym typeface="Gill Sans"/>
      </a:defRPr>
    </a:lvl8pPr>
    <a:lvl9pPr indent="3657358" algn="ctr">
      <a:defRPr sz="5700">
        <a:latin typeface="Gill Sans"/>
        <a:ea typeface="Gill Sans"/>
        <a:cs typeface="Gill Sans"/>
        <a:sym typeface="Gill Sans"/>
      </a:defRPr>
    </a:lvl9pPr>
  </p:defaultTextStyle>
  <p:extLst>
    <p:ext uri="{EFAFB233-063F-42B5-8137-9DF3F51BA10A}">
      <p15:sldGuideLst xmlns:p15="http://schemas.microsoft.com/office/powerpoint/2012/main" xmlns="">
        <p15:guide id="1" orient="horz" pos="4320">
          <p15:clr>
            <a:srgbClr val="A4A3A4"/>
          </p15:clr>
        </p15:guide>
        <p15:guide id="2" pos="9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D6D"/>
    <a:srgbClr val="D5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8F2"/>
          </a:solidFill>
        </a:fill>
      </a:tcStyle>
    </a:wholeTbl>
    <a:band2H>
      <a:tcTxStyle/>
      <a:tcStyle>
        <a:tcBdr/>
        <a:fill>
          <a:solidFill>
            <a:srgbClr val="E9EDF9"/>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firstRow>
  </a:tblStyle>
  <a:tblStyle styleId="{C7B018BB-80A7-4F77-B60F-C8B233D01FF8}"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9"/>
          </a:solidFill>
        </a:fill>
      </a:tcStyle>
    </a:wholeTbl>
    <a:band2H>
      <a:tcTxStyle/>
      <a:tcStyle>
        <a:tcBdr/>
        <a:fill>
          <a:solidFill>
            <a:srgbClr val="E7E7ED"/>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Row>
  </a:tblStyle>
  <a:tblStyle styleId="{CF821DB8-F4EB-4A41-A1BA-3FCAFE7338EE}" styleName="">
    <a:tblBg/>
    <a:wholeTbl>
      <a:tcTxStyle b="on" i="on">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85DE"/>
          </a:solidFill>
        </a:fill>
      </a:tcStyle>
    </a:firstCol>
    <a:lastRow>
      <a:tcTxStyle b="on" i="on">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385DE"/>
          </a:solidFill>
        </a:fill>
      </a:tcStyle>
    </a:firstRow>
  </a:tblStyle>
  <a:tblStyle styleId="{33BA23B1-9221-436E-865A-0063620EA4FD}"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55" autoAdjust="0"/>
  </p:normalViewPr>
  <p:slideViewPr>
    <p:cSldViewPr snapToGrid="0" snapToObjects="1" showGuides="1">
      <p:cViewPr varScale="1">
        <p:scale>
          <a:sx n="35" d="100"/>
          <a:sy n="35" d="100"/>
        </p:scale>
        <p:origin x="-984" y="-136"/>
      </p:cViewPr>
      <p:guideLst>
        <p:guide orient="horz" pos="4320"/>
        <p:guide pos="9925"/>
      </p:guideLst>
    </p:cSldViewPr>
  </p:slideViewPr>
  <p:notesTextViewPr>
    <p:cViewPr>
      <p:scale>
        <a:sx n="100" d="100"/>
        <a:sy n="100" d="100"/>
      </p:scale>
      <p:origin x="0" y="0"/>
    </p:cViewPr>
  </p:notesTextViewPr>
  <p:sorterViewPr>
    <p:cViewPr>
      <p:scale>
        <a:sx n="65" d="100"/>
        <a:sy n="65" d="100"/>
      </p:scale>
      <p:origin x="0" y="6944"/>
    </p:cViewPr>
  </p:sorterViewPr>
  <p:notesViewPr>
    <p:cSldViewPr snapToGrid="0" snapToObjects="1">
      <p:cViewPr varScale="1">
        <p:scale>
          <a:sx n="106" d="100"/>
          <a:sy n="106" d="100"/>
        </p:scale>
        <p:origin x="3629"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382132" cy="966609"/>
          </a:xfrm>
          <a:prstGeom prst="rect">
            <a:avLst/>
          </a:prstGeom>
        </p:spPr>
        <p:txBody>
          <a:bodyPr vert="horz" lIns="96661" tIns="48331" rIns="96661" bIns="48331" rtlCol="0"/>
          <a:lstStyle>
            <a:lvl1pPr algn="l">
              <a:defRPr sz="1300"/>
            </a:lvl1pPr>
          </a:lstStyle>
          <a:p>
            <a:r>
              <a:rPr lang="en-US" sz="1100" i="1" dirty="0" err="1"/>
              <a:t>dt+UX</a:t>
            </a:r>
            <a:r>
              <a:rPr lang="en-US" sz="1100" i="1" dirty="0"/>
              <a:t> – Design Thinking for User Experience Design, Prototyping &amp; Evaluation, Autumn 2015</a:t>
            </a:r>
          </a:p>
          <a:p>
            <a:r>
              <a:rPr lang="en-US" sz="1100" i="1" dirty="0"/>
              <a:t>Prof. James A. Landay</a:t>
            </a:r>
          </a:p>
          <a:p>
            <a:r>
              <a:rPr lang="en-US" sz="1100" i="1" dirty="0"/>
              <a:t>Stanford University</a:t>
            </a:r>
          </a:p>
          <a:p>
            <a:endParaRPr lang="en-US" dirty="0"/>
          </a:p>
        </p:txBody>
      </p:sp>
      <p:sp>
        <p:nvSpPr>
          <p:cNvPr id="3" name="Date Placeholder 2"/>
          <p:cNvSpPr>
            <a:spLocks noGrp="1"/>
          </p:cNvSpPr>
          <p:nvPr>
            <p:ph type="dt" sz="quarter" idx="1"/>
          </p:nvPr>
        </p:nvSpPr>
        <p:spPr>
          <a:xfrm>
            <a:off x="5382131" y="0"/>
            <a:ext cx="1931376" cy="480060"/>
          </a:xfrm>
          <a:prstGeom prst="rect">
            <a:avLst/>
          </a:prstGeom>
        </p:spPr>
        <p:txBody>
          <a:bodyPr vert="horz" lIns="96661" tIns="48331" rIns="96661" bIns="48331" rtlCol="0"/>
          <a:lstStyle>
            <a:lvl1pPr algn="r">
              <a:defRPr sz="1300"/>
            </a:lvl1pPr>
          </a:lstStyle>
          <a:p>
            <a:fld id="{48A2D4DB-2659-734E-BCB2-31536AE3D08F}" type="datetimeFigureOut">
              <a:rPr lang="en-US" sz="1100" i="1"/>
              <a:t>10/1/2015</a:t>
            </a:fld>
            <a:endParaRPr lang="en-US" sz="1100" i="1"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6B1FF82D-B2E3-A148-8E3B-227A073C5CFA}" type="slidenum">
              <a:rPr lang="en-US" smtClean="0"/>
              <a:t>‹#›</a:t>
            </a:fld>
            <a:endParaRPr lang="en-US"/>
          </a:p>
        </p:txBody>
      </p:sp>
    </p:spTree>
    <p:extLst>
      <p:ext uri="{BB962C8B-B14F-4D97-AF65-F5344CB8AC3E}">
        <p14:creationId xmlns:p14="http://schemas.microsoft.com/office/powerpoint/2010/main" val="3152521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xfrm>
            <a:off x="457200" y="720725"/>
            <a:ext cx="6400800" cy="3600450"/>
          </a:xfrm>
          <a:prstGeom prst="rect">
            <a:avLst/>
          </a:prstGeom>
        </p:spPr>
        <p:txBody>
          <a:bodyPr lIns="96661" tIns="48331" rIns="96661" bIns="48331"/>
          <a:lstStyle/>
          <a:p>
            <a:pPr lvl="0"/>
            <a:endParaRPr/>
          </a:p>
        </p:txBody>
      </p:sp>
      <p:sp>
        <p:nvSpPr>
          <p:cNvPr id="847" name="Shape 847"/>
          <p:cNvSpPr>
            <a:spLocks noGrp="1"/>
          </p:cNvSpPr>
          <p:nvPr>
            <p:ph type="body" sz="quarter" idx="1"/>
          </p:nvPr>
        </p:nvSpPr>
        <p:spPr>
          <a:xfrm>
            <a:off x="975360" y="4560570"/>
            <a:ext cx="5364480" cy="4320540"/>
          </a:xfrm>
          <a:prstGeom prst="rect">
            <a:avLst/>
          </a:prstGeom>
        </p:spPr>
        <p:txBody>
          <a:bodyPr lIns="96661" tIns="48331" rIns="96661" bIns="48331"/>
          <a:lstStyle/>
          <a:p>
            <a:pPr lvl="0"/>
            <a:endParaRPr/>
          </a:p>
        </p:txBody>
      </p:sp>
    </p:spTree>
    <p:extLst>
      <p:ext uri="{BB962C8B-B14F-4D97-AF65-F5344CB8AC3E}">
        <p14:creationId xmlns:p14="http://schemas.microsoft.com/office/powerpoint/2010/main" val="1564609239"/>
      </p:ext>
    </p:extLst>
  </p:cSld>
  <p:clrMap bg1="lt1" tx1="dk1" bg2="lt2" tx2="dk2" accent1="accent1" accent2="accent2" accent3="accent3" accent4="accent4" accent5="accent5" accent6="accent6" hlink="hlink" folHlink="folHlink"/>
  <p:hf hdr="0" ftr="0" dt="0"/>
  <p:notesStyle>
    <a:lvl1pPr defTabSz="457171">
      <a:lnSpc>
        <a:spcPct val="117999"/>
      </a:lnSpc>
      <a:defRPr sz="2100">
        <a:latin typeface="+mn-lt"/>
        <a:ea typeface="+mn-ea"/>
        <a:cs typeface="+mn-cs"/>
        <a:sym typeface="Helvetica Neue"/>
      </a:defRPr>
    </a:lvl1pPr>
    <a:lvl2pPr indent="228585" defTabSz="457171">
      <a:lnSpc>
        <a:spcPct val="117999"/>
      </a:lnSpc>
      <a:defRPr sz="2100">
        <a:latin typeface="+mn-lt"/>
        <a:ea typeface="+mn-ea"/>
        <a:cs typeface="+mn-cs"/>
        <a:sym typeface="Helvetica Neue"/>
      </a:defRPr>
    </a:lvl2pPr>
    <a:lvl3pPr indent="457171" defTabSz="457171">
      <a:lnSpc>
        <a:spcPct val="117999"/>
      </a:lnSpc>
      <a:defRPr sz="2100">
        <a:latin typeface="+mn-lt"/>
        <a:ea typeface="+mn-ea"/>
        <a:cs typeface="+mn-cs"/>
        <a:sym typeface="Helvetica Neue"/>
      </a:defRPr>
    </a:lvl3pPr>
    <a:lvl4pPr indent="685756" defTabSz="457171">
      <a:lnSpc>
        <a:spcPct val="117999"/>
      </a:lnSpc>
      <a:defRPr sz="2100">
        <a:latin typeface="+mn-lt"/>
        <a:ea typeface="+mn-ea"/>
        <a:cs typeface="+mn-cs"/>
        <a:sym typeface="Helvetica Neue"/>
      </a:defRPr>
    </a:lvl4pPr>
    <a:lvl5pPr indent="914342" defTabSz="457171">
      <a:lnSpc>
        <a:spcPct val="117999"/>
      </a:lnSpc>
      <a:defRPr sz="2100">
        <a:latin typeface="+mn-lt"/>
        <a:ea typeface="+mn-ea"/>
        <a:cs typeface="+mn-cs"/>
        <a:sym typeface="Helvetica Neue"/>
      </a:defRPr>
    </a:lvl5pPr>
    <a:lvl6pPr indent="1142925" defTabSz="457171">
      <a:lnSpc>
        <a:spcPct val="117999"/>
      </a:lnSpc>
      <a:defRPr sz="2100">
        <a:latin typeface="+mn-lt"/>
        <a:ea typeface="+mn-ea"/>
        <a:cs typeface="+mn-cs"/>
        <a:sym typeface="Helvetica Neue"/>
      </a:defRPr>
    </a:lvl6pPr>
    <a:lvl7pPr indent="1371508" defTabSz="457171">
      <a:lnSpc>
        <a:spcPct val="117999"/>
      </a:lnSpc>
      <a:defRPr sz="2100">
        <a:latin typeface="+mn-lt"/>
        <a:ea typeface="+mn-ea"/>
        <a:cs typeface="+mn-cs"/>
        <a:sym typeface="Helvetica Neue"/>
      </a:defRPr>
    </a:lvl7pPr>
    <a:lvl8pPr indent="1600093" defTabSz="457171">
      <a:lnSpc>
        <a:spcPct val="117999"/>
      </a:lnSpc>
      <a:defRPr sz="2100">
        <a:latin typeface="+mn-lt"/>
        <a:ea typeface="+mn-ea"/>
        <a:cs typeface="+mn-cs"/>
        <a:sym typeface="Helvetica Neue"/>
      </a:defRPr>
    </a:lvl8pPr>
    <a:lvl9pPr indent="1828679" defTabSz="457171">
      <a:lnSpc>
        <a:spcPct val="117999"/>
      </a:lnSpc>
      <a:defRPr sz="21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5">
              <a:defRPr/>
            </a:pPr>
            <a:r>
              <a:rPr lang="en-US" dirty="0" smtClean="0"/>
              <a:t>Got to Team</a:t>
            </a:r>
            <a:r>
              <a:rPr lang="en-US" baseline="0" dirty="0" smtClean="0"/>
              <a:t> Break </a:t>
            </a:r>
            <a:r>
              <a:rPr lang="en-US" dirty="0" smtClean="0"/>
              <a:t>at 12:25 pm – 50 minutes into lecture – started 5 minutes late (start on time and cut TEAM BREAK to 25 minutes so last part </a:t>
            </a:r>
            <a:r>
              <a:rPr lang="en-US" smtClean="0"/>
              <a:t>has enough time)</a:t>
            </a:r>
            <a:endParaRPr lang="en-US" dirty="0" smtClean="0"/>
          </a:p>
          <a:p>
            <a:endParaRPr lang="en-US" dirty="0"/>
          </a:p>
        </p:txBody>
      </p:sp>
    </p:spTree>
    <p:extLst>
      <p:ext uri="{BB962C8B-B14F-4D97-AF65-F5344CB8AC3E}">
        <p14:creationId xmlns:p14="http://schemas.microsoft.com/office/powerpoint/2010/main" val="2161894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did MIT NOT find correlated with overall team "smartness"?
https://www.polleverywhere.com/multiple_choice_polls/kIGGAkXfgaQ4mjY</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1C4BCB7D-BF4E-1446-AA25-7CBBEE977063}" type="slidenum">
              <a:rPr lang="en-US" smtClean="0"/>
              <a:t>10</a:t>
            </a:fld>
            <a:endParaRPr lang="en-US" dirty="0"/>
          </a:p>
        </p:txBody>
      </p:sp>
    </p:spTree>
    <p:extLst>
      <p:ext uri="{BB962C8B-B14F-4D97-AF65-F5344CB8AC3E}">
        <p14:creationId xmlns:p14="http://schemas.microsoft.com/office/powerpoint/2010/main" val="1556872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985" name="Shape 985"/>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300" dirty="0"/>
              <a:t>As we unpack we look for Tensions, Contractions, and Surprises – put them to the side!</a:t>
            </a:r>
          </a:p>
          <a:p>
            <a:pPr lvl="0">
              <a:defRPr sz="1800"/>
            </a:pPr>
            <a:r>
              <a:rPr lang="en-US" sz="1300" dirty="0"/>
              <a:t>We use these to help identify Needs and Insights</a:t>
            </a:r>
          </a:p>
          <a:p>
            <a:pPr lvl="0">
              <a:defRPr sz="1800"/>
            </a:pPr>
            <a:r>
              <a:rPr lang="en-US" sz="1300" dirty="0"/>
              <a:t>Needs are human emotional or physical necessities -- verbs (activities and desires with which your user could use help)</a:t>
            </a:r>
          </a:p>
          <a:p>
            <a:pPr lvl="0">
              <a:defRPr sz="1800"/>
            </a:pPr>
            <a:r>
              <a:rPr lang="en-US" sz="1300" dirty="0"/>
              <a:t>An “Insight” is a remarkable realization that you could leverage to better respond to a design challenge</a:t>
            </a:r>
            <a:endParaRPr sz="1300" dirty="0"/>
          </a:p>
        </p:txBody>
      </p:sp>
    </p:spTree>
    <p:extLst>
      <p:ext uri="{BB962C8B-B14F-4D97-AF65-F5344CB8AC3E}">
        <p14:creationId xmlns:p14="http://schemas.microsoft.com/office/powerpoint/2010/main" val="3464870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1013" name="Shape 1013"/>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300" dirty="0"/>
              <a:t>We use the tensions, contradictions and surprises to find insights</a:t>
            </a:r>
          </a:p>
          <a:p>
            <a:pPr lvl="0">
              <a:defRPr sz="1800"/>
            </a:pPr>
            <a:endParaRPr lang="en-US" sz="1300" dirty="0"/>
          </a:p>
          <a:p>
            <a:pPr lvl="0">
              <a:defRPr sz="1800"/>
            </a:pPr>
            <a:r>
              <a:rPr lang="en-US" sz="1300" dirty="0"/>
              <a:t>These are key to establishing our Point of View</a:t>
            </a:r>
            <a:endParaRPr sz="1300" dirty="0"/>
          </a:p>
        </p:txBody>
      </p:sp>
    </p:spTree>
    <p:extLst>
      <p:ext uri="{BB962C8B-B14F-4D97-AF65-F5344CB8AC3E}">
        <p14:creationId xmlns:p14="http://schemas.microsoft.com/office/powerpoint/2010/main" val="2402115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lnSpc>
                <a:spcPct val="100000"/>
              </a:lnSpc>
              <a:defRPr sz="1800"/>
            </a:pPr>
            <a:endParaRPr lang="en-US" sz="2500" dirty="0">
              <a:latin typeface="Lucida Grande"/>
              <a:ea typeface="Lucida Grande"/>
              <a:cs typeface="Lucida Grande"/>
              <a:sym typeface="Lucida Grande"/>
            </a:endParaRPr>
          </a:p>
        </p:txBody>
      </p:sp>
    </p:spTree>
    <p:extLst>
      <p:ext uri="{BB962C8B-B14F-4D97-AF65-F5344CB8AC3E}">
        <p14:creationId xmlns:p14="http://schemas.microsoft.com/office/powerpoint/2010/main" val="3508016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lnSpc>
                <a:spcPct val="100000"/>
              </a:lnSpc>
              <a:defRPr sz="1800"/>
            </a:pPr>
            <a:r>
              <a:rPr lang="en-US" sz="2500" dirty="0">
                <a:latin typeface="Lucida Grande"/>
                <a:ea typeface="Lucida Grande"/>
                <a:cs typeface="Lucida Grande"/>
                <a:sym typeface="Lucida Grande"/>
              </a:rPr>
              <a:t>Focus your work by writing a Point of View.  Three straight-forward sentences.</a:t>
            </a:r>
          </a:p>
          <a:p>
            <a:pPr defTabSz="966612">
              <a:lnSpc>
                <a:spcPct val="100000"/>
              </a:lnSpc>
              <a:defRPr sz="1800"/>
            </a:pPr>
            <a:r>
              <a:rPr lang="en-US" sz="2500" dirty="0">
                <a:latin typeface="Lucida Grande"/>
                <a:ea typeface="Gill Sans"/>
                <a:cs typeface="Gill Sans"/>
                <a:sym typeface="Lucida Grande"/>
              </a:rPr>
              <a:t>We use the user, their need, and the insight to write the Point of View.</a:t>
            </a:r>
            <a:endParaRPr lang="en-US" sz="2500" dirty="0">
              <a:latin typeface="Gill Sans"/>
              <a:ea typeface="Gill Sans"/>
              <a:cs typeface="Gill Sans"/>
              <a:sym typeface="Gill Sans"/>
            </a:endParaRPr>
          </a:p>
          <a:p>
            <a:pPr defTabSz="966612">
              <a:lnSpc>
                <a:spcPct val="100000"/>
              </a:lnSpc>
              <a:defRPr sz="1800"/>
            </a:pPr>
            <a:endParaRPr lang="en-US" sz="2500" dirty="0">
              <a:latin typeface="Lucida Grande"/>
              <a:ea typeface="Lucida Grande"/>
              <a:cs typeface="Lucida Grande"/>
              <a:sym typeface="Lucida Grande"/>
            </a:endParaRPr>
          </a:p>
          <a:p>
            <a:pPr defTabSz="966612">
              <a:lnSpc>
                <a:spcPct val="100000"/>
              </a:lnSpc>
              <a:defRPr sz="1800"/>
            </a:pPr>
            <a:r>
              <a:rPr lang="en-US" sz="2500" dirty="0">
                <a:latin typeface="Lucida Grande"/>
                <a:ea typeface="Lucida Grande"/>
                <a:cs typeface="Lucida Grande"/>
                <a:sym typeface="Lucida Grande"/>
              </a:rPr>
              <a:t>(We met): </a:t>
            </a:r>
            <a:r>
              <a:rPr lang="en-US" sz="2500" dirty="0">
                <a:latin typeface="Arial"/>
                <a:ea typeface="Arial"/>
                <a:cs typeface="Arial"/>
                <a:sym typeface="Arial"/>
              </a:rPr>
              <a:t>“</a:t>
            </a:r>
            <a:r>
              <a:rPr lang="en-US" sz="2500" dirty="0">
                <a:latin typeface="Lucida Grande"/>
                <a:ea typeface="Lucida Grande"/>
                <a:cs typeface="Lucida Grande"/>
                <a:sym typeface="Lucida Grande"/>
              </a:rPr>
              <a:t>What specific person did you meet that inspires your work?</a:t>
            </a:r>
            <a:r>
              <a:rPr lang="en-US" sz="2500" dirty="0">
                <a:latin typeface="Arial"/>
                <a:ea typeface="Arial"/>
                <a:cs typeface="Arial"/>
                <a:sym typeface="Arial"/>
              </a:rPr>
              <a:t>”</a:t>
            </a:r>
            <a:endParaRPr lang="en-US" sz="2500" dirty="0">
              <a:latin typeface="Lucida Grande"/>
              <a:ea typeface="Lucida Grande"/>
              <a:cs typeface="Lucida Grande"/>
              <a:sym typeface="Lucida Grande"/>
            </a:endParaRPr>
          </a:p>
          <a:p>
            <a:pPr defTabSz="966612">
              <a:lnSpc>
                <a:spcPct val="100000"/>
              </a:lnSpc>
              <a:defRPr sz="1800"/>
            </a:pPr>
            <a:r>
              <a:rPr lang="en-US" sz="2500" dirty="0">
                <a:latin typeface="Lucida Grande"/>
                <a:ea typeface="Lucida Grande"/>
                <a:cs typeface="Lucida Grande"/>
                <a:sym typeface="Lucida Grande"/>
              </a:rPr>
              <a:t>(We were amazed to realize:) </a:t>
            </a:r>
            <a:r>
              <a:rPr lang="en-US" sz="2500" dirty="0">
                <a:latin typeface="Arial"/>
                <a:ea typeface="Arial"/>
                <a:cs typeface="Arial"/>
                <a:sym typeface="Arial"/>
              </a:rPr>
              <a:t>“</a:t>
            </a:r>
            <a:r>
              <a:rPr lang="en-US" sz="2500" dirty="0">
                <a:latin typeface="Lucida Grande"/>
                <a:ea typeface="Lucida Grande"/>
                <a:cs typeface="Lucida Grande"/>
                <a:sym typeface="Lucida Grande"/>
              </a:rPr>
              <a:t>This is your insight.  Tell us something we didn</a:t>
            </a:r>
            <a:r>
              <a:rPr lang="en-US" sz="2500" dirty="0">
                <a:latin typeface="Arial"/>
                <a:ea typeface="Arial"/>
                <a:cs typeface="Arial"/>
                <a:sym typeface="Arial"/>
              </a:rPr>
              <a:t>’</a:t>
            </a:r>
            <a:r>
              <a:rPr lang="en-US" sz="2500" dirty="0">
                <a:latin typeface="Lucida Grande"/>
                <a:ea typeface="Lucida Grande"/>
                <a:cs typeface="Lucida Grande"/>
                <a:sym typeface="Lucida Grande"/>
              </a:rPr>
              <a:t>t know or wouldn</a:t>
            </a:r>
            <a:r>
              <a:rPr lang="en-US" sz="2500" dirty="0">
                <a:latin typeface="Arial"/>
                <a:ea typeface="Arial"/>
                <a:cs typeface="Arial"/>
                <a:sym typeface="Arial"/>
              </a:rPr>
              <a:t>’</a:t>
            </a:r>
            <a:r>
              <a:rPr lang="en-US" sz="2500" dirty="0">
                <a:latin typeface="Lucida Grande"/>
                <a:ea typeface="Lucida Grande"/>
                <a:cs typeface="Lucida Grande"/>
                <a:sym typeface="Lucida Grande"/>
              </a:rPr>
              <a:t>t have thought about before we started this project.  What unique new perspective do you have now?</a:t>
            </a:r>
            <a:r>
              <a:rPr lang="en-US" sz="2500" dirty="0">
                <a:latin typeface="Arial"/>
                <a:ea typeface="Arial"/>
                <a:cs typeface="Arial"/>
                <a:sym typeface="Arial"/>
              </a:rPr>
              <a:t>”</a:t>
            </a:r>
            <a:endParaRPr lang="en-US" sz="2500" dirty="0">
              <a:latin typeface="Lucida Grande"/>
              <a:ea typeface="Lucida Grande"/>
              <a:cs typeface="Lucida Grande"/>
              <a:sym typeface="Lucida Grande"/>
            </a:endParaRPr>
          </a:p>
          <a:p>
            <a:pPr defTabSz="966612">
              <a:lnSpc>
                <a:spcPct val="100000"/>
              </a:lnSpc>
              <a:defRPr sz="1800"/>
            </a:pPr>
            <a:r>
              <a:rPr lang="en-US" sz="2500" dirty="0">
                <a:latin typeface="Lucida Grande"/>
                <a:ea typeface="Lucida Grande"/>
                <a:cs typeface="Lucida Grande"/>
                <a:sym typeface="Lucida Grande"/>
              </a:rPr>
              <a:t>(A game-changer would be to:) </a:t>
            </a:r>
            <a:r>
              <a:rPr lang="en-US" sz="2500" dirty="0">
                <a:latin typeface="Arial"/>
                <a:ea typeface="Arial"/>
                <a:cs typeface="Arial"/>
                <a:sym typeface="Arial"/>
              </a:rPr>
              <a:t>“</a:t>
            </a:r>
            <a:r>
              <a:rPr lang="en-US" sz="2500" dirty="0">
                <a:latin typeface="Lucida Grande"/>
                <a:ea typeface="Lucida Grande"/>
                <a:cs typeface="Lucida Grande"/>
                <a:sym typeface="Lucida Grande"/>
              </a:rPr>
              <a:t>This is your call to action.  Build on your insight and take an aspirational stance on what you can do as a team.  This isn</a:t>
            </a:r>
            <a:r>
              <a:rPr lang="en-US" sz="2500" dirty="0">
                <a:latin typeface="Arial"/>
                <a:ea typeface="Arial"/>
                <a:cs typeface="Arial"/>
                <a:sym typeface="Arial"/>
              </a:rPr>
              <a:t>’</a:t>
            </a:r>
            <a:r>
              <a:rPr lang="en-US" sz="2500" dirty="0">
                <a:latin typeface="Lucida Grande"/>
                <a:ea typeface="Lucida Grande"/>
                <a:cs typeface="Lucida Grande"/>
                <a:sym typeface="Lucida Grande"/>
              </a:rPr>
              <a:t>t your solution -- it is the problem to be solved.  A problem with a more informed perspective.</a:t>
            </a:r>
            <a:r>
              <a:rPr lang="en-US" sz="2500" dirty="0">
                <a:latin typeface="Arial"/>
                <a:ea typeface="Arial"/>
                <a:cs typeface="Arial"/>
                <a:sym typeface="Arial"/>
              </a:rPr>
              <a:t>”</a:t>
            </a:r>
          </a:p>
          <a:p>
            <a:pPr defTabSz="966612">
              <a:lnSpc>
                <a:spcPct val="100000"/>
              </a:lnSpc>
              <a:defRPr sz="1800"/>
            </a:pPr>
            <a:endParaRPr lang="en-US" sz="2500" dirty="0">
              <a:latin typeface="Arial"/>
              <a:ea typeface="Arial"/>
              <a:cs typeface="Arial"/>
              <a:sym typeface="Arial"/>
            </a:endParaRPr>
          </a:p>
          <a:p>
            <a:pPr defTabSz="966612">
              <a:lnSpc>
                <a:spcPct val="100000"/>
              </a:lnSpc>
              <a:defRPr sz="1800"/>
            </a:pPr>
            <a:r>
              <a:rPr lang="en-US" sz="2500" dirty="0"/>
              <a:t>As a test, a good point of view (POV) is one that: • Provides focus and frames the problem • Inspires your team • Provides a reference for evaluating competing ideas • Empowers your team to make decisions independently in parallel • Fuels brainstorms by suggesting “how might we” statements • Captures the hearts and minds of people you meet • Saves you from the impossible task of developing concepts that are all things to all people • Is something you revisit and reformulate as you learn by doing • Guides your innovation efforts </a:t>
            </a:r>
            <a:endParaRPr lang="en-US" sz="2500" dirty="0">
              <a:latin typeface="Lucida Grande"/>
              <a:ea typeface="Lucida Grande"/>
              <a:cs typeface="Lucida Grande"/>
              <a:sym typeface="Lucida Grande"/>
            </a:endParaRPr>
          </a:p>
        </p:txBody>
      </p:sp>
    </p:spTree>
    <p:extLst>
      <p:ext uri="{BB962C8B-B14F-4D97-AF65-F5344CB8AC3E}">
        <p14:creationId xmlns:p14="http://schemas.microsoft.com/office/powerpoint/2010/main" val="3232670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download and embed this video instead? Can we also do the mechanic video afterwards?]</a:t>
            </a:r>
          </a:p>
          <a:p>
            <a:r>
              <a:rPr lang="en-US" dirty="0" smtClean="0"/>
              <a:t>Pay</a:t>
            </a:r>
            <a:r>
              <a:rPr lang="en-US" baseline="0" dirty="0" smtClean="0"/>
              <a:t> </a:t>
            </a:r>
            <a:r>
              <a:rPr lang="en-US" baseline="0" dirty="0" smtClean="0"/>
              <a:t>careful attention to this video</a:t>
            </a:r>
          </a:p>
          <a:p>
            <a:endParaRPr lang="en-US" baseline="0" dirty="0" smtClean="0"/>
          </a:p>
          <a:p>
            <a:r>
              <a:rPr lang="en-US" baseline="0" dirty="0" smtClean="0"/>
              <a:t>Take notes</a:t>
            </a:r>
          </a:p>
          <a:p>
            <a:endParaRPr lang="en-US" baseline="0" dirty="0" smtClean="0"/>
          </a:p>
          <a:p>
            <a:r>
              <a:rPr lang="en-US" baseline="0" dirty="0" smtClean="0"/>
              <a:t>Afterwards you are going to analyze it in teams of 4.</a:t>
            </a:r>
          </a:p>
          <a:p>
            <a:endParaRPr lang="en-US" baseline="0" dirty="0" smtClean="0"/>
          </a:p>
          <a:p>
            <a:r>
              <a:rPr lang="en-US" baseline="0" dirty="0" smtClean="0"/>
              <a:t>Let’s call her Maria.</a:t>
            </a:r>
            <a:endParaRPr lang="en-US" dirty="0"/>
          </a:p>
        </p:txBody>
      </p:sp>
    </p:spTree>
    <p:extLst>
      <p:ext uri="{BB962C8B-B14F-4D97-AF65-F5344CB8AC3E}">
        <p14:creationId xmlns:p14="http://schemas.microsoft.com/office/powerpoint/2010/main" val="4033718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1024" name="Shape 1024"/>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300" dirty="0"/>
              <a:t>Improve the car maintenance experience</a:t>
            </a:r>
          </a:p>
          <a:p>
            <a:pPr lvl="0">
              <a:defRPr sz="1800"/>
            </a:pPr>
            <a:endParaRPr lang="en-US" sz="1300" dirty="0"/>
          </a:p>
          <a:p>
            <a:pPr lvl="0">
              <a:defRPr sz="1800"/>
            </a:pPr>
            <a:r>
              <a:rPr lang="en-US" sz="1300" dirty="0"/>
              <a:t>first discuss what they found &amp; then spend 5 minutes with a partner trying to develop at POV</a:t>
            </a:r>
          </a:p>
          <a:p>
            <a:pPr lvl="0">
              <a:defRPr sz="1800"/>
            </a:pPr>
            <a:endParaRPr lang="en-US" sz="1300" dirty="0"/>
          </a:p>
          <a:p>
            <a:pPr lvl="0">
              <a:defRPr sz="1800"/>
            </a:pPr>
            <a:r>
              <a:rPr lang="en-US" sz="1300" dirty="0"/>
              <a:t>Share out at the end</a:t>
            </a:r>
            <a:endParaRPr sz="1300" dirty="0"/>
          </a:p>
        </p:txBody>
      </p:sp>
    </p:spTree>
    <p:extLst>
      <p:ext uri="{BB962C8B-B14F-4D97-AF65-F5344CB8AC3E}">
        <p14:creationId xmlns:p14="http://schemas.microsoft.com/office/powerpoint/2010/main" val="2958428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6208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 minutes (got here at 12:25 – 50 minutes into lecture – started 5 minutes late)</a:t>
            </a:r>
          </a:p>
          <a:p>
            <a:endParaRPr lang="en-US" dirty="0" smtClean="0"/>
          </a:p>
          <a:p>
            <a:r>
              <a:rPr lang="en-US" dirty="0" smtClean="0"/>
              <a:t>Take questions about assignment at this point</a:t>
            </a:r>
            <a:endParaRPr lang="en-US" dirty="0"/>
          </a:p>
        </p:txBody>
      </p:sp>
    </p:spTree>
    <p:extLst>
      <p:ext uri="{BB962C8B-B14F-4D97-AF65-F5344CB8AC3E}">
        <p14:creationId xmlns:p14="http://schemas.microsoft.com/office/powerpoint/2010/main" val="28449802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you know how to unpack data</a:t>
            </a:r>
            <a:r>
              <a:rPr lang="en-US" baseline="0" dirty="0" smtClean="0"/>
              <a:t> and get a POV, </a:t>
            </a:r>
            <a:r>
              <a:rPr lang="en-US" dirty="0" smtClean="0"/>
              <a:t> how do</a:t>
            </a:r>
            <a:r>
              <a:rPr lang="en-US" baseline="0" dirty="0" smtClean="0"/>
              <a:t> we use it.</a:t>
            </a:r>
            <a:endParaRPr lang="en-US" dirty="0"/>
          </a:p>
        </p:txBody>
      </p:sp>
    </p:spTree>
    <p:extLst>
      <p:ext uri="{BB962C8B-B14F-4D97-AF65-F5344CB8AC3E}">
        <p14:creationId xmlns:p14="http://schemas.microsoft.com/office/powerpoint/2010/main" val="1426595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xfrm>
            <a:off x="4143375" y="9120189"/>
            <a:ext cx="3170238" cy="47942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2" tIns="45716" rIns="91432" bIns="45716"/>
          <a:lstStyle>
            <a:lvl1pPr defTabSz="950829" eaLnBrk="0" hangingPunct="0">
              <a:defRPr sz="2400">
                <a:solidFill>
                  <a:schemeClr val="tx1"/>
                </a:solidFill>
                <a:latin typeface="Times New Roman" charset="0"/>
                <a:ea typeface="ＭＳ Ｐゴシック" charset="0"/>
              </a:defRPr>
            </a:lvl1pPr>
            <a:lvl2pPr marL="742883" indent="-285725" defTabSz="950829" eaLnBrk="0" hangingPunct="0">
              <a:defRPr sz="2400">
                <a:solidFill>
                  <a:schemeClr val="tx1"/>
                </a:solidFill>
                <a:latin typeface="Times New Roman" charset="0"/>
                <a:ea typeface="ＭＳ Ｐゴシック" charset="0"/>
              </a:defRPr>
            </a:lvl2pPr>
            <a:lvl3pPr marL="1142898" indent="-228580" defTabSz="950829" eaLnBrk="0" hangingPunct="0">
              <a:defRPr sz="2400">
                <a:solidFill>
                  <a:schemeClr val="tx1"/>
                </a:solidFill>
                <a:latin typeface="Times New Roman" charset="0"/>
                <a:ea typeface="ＭＳ Ｐゴシック" charset="0"/>
              </a:defRPr>
            </a:lvl3pPr>
            <a:lvl4pPr marL="1600057" indent="-228580" defTabSz="950829" eaLnBrk="0" hangingPunct="0">
              <a:defRPr sz="2400">
                <a:solidFill>
                  <a:schemeClr val="tx1"/>
                </a:solidFill>
                <a:latin typeface="Times New Roman" charset="0"/>
                <a:ea typeface="ＭＳ Ｐゴシック" charset="0"/>
              </a:defRPr>
            </a:lvl4pPr>
            <a:lvl5pPr marL="2057217" indent="-228580" defTabSz="950829" eaLnBrk="0" hangingPunct="0">
              <a:defRPr sz="2400">
                <a:solidFill>
                  <a:schemeClr val="tx1"/>
                </a:solidFill>
                <a:latin typeface="Times New Roman" charset="0"/>
                <a:ea typeface="ＭＳ Ｐゴシック" charset="0"/>
              </a:defRPr>
            </a:lvl5pPr>
            <a:lvl6pPr marL="2514376" indent="-228580" defTabSz="950829" eaLnBrk="0" fontAlgn="base" hangingPunct="0">
              <a:spcBef>
                <a:spcPct val="0"/>
              </a:spcBef>
              <a:spcAft>
                <a:spcPct val="0"/>
              </a:spcAft>
              <a:defRPr sz="2400">
                <a:solidFill>
                  <a:schemeClr val="tx1"/>
                </a:solidFill>
                <a:latin typeface="Times New Roman" charset="0"/>
                <a:ea typeface="ＭＳ Ｐゴシック" charset="0"/>
              </a:defRPr>
            </a:lvl6pPr>
            <a:lvl7pPr marL="2971536" indent="-228580" defTabSz="950829" eaLnBrk="0" fontAlgn="base" hangingPunct="0">
              <a:spcBef>
                <a:spcPct val="0"/>
              </a:spcBef>
              <a:spcAft>
                <a:spcPct val="0"/>
              </a:spcAft>
              <a:defRPr sz="2400">
                <a:solidFill>
                  <a:schemeClr val="tx1"/>
                </a:solidFill>
                <a:latin typeface="Times New Roman" charset="0"/>
                <a:ea typeface="ＭＳ Ｐゴシック" charset="0"/>
              </a:defRPr>
            </a:lvl7pPr>
            <a:lvl8pPr marL="3428694" indent="-228580" defTabSz="950829" eaLnBrk="0" fontAlgn="base" hangingPunct="0">
              <a:spcBef>
                <a:spcPct val="0"/>
              </a:spcBef>
              <a:spcAft>
                <a:spcPct val="0"/>
              </a:spcAft>
              <a:defRPr sz="2400">
                <a:solidFill>
                  <a:schemeClr val="tx1"/>
                </a:solidFill>
                <a:latin typeface="Times New Roman" charset="0"/>
                <a:ea typeface="ＭＳ Ｐゴシック" charset="0"/>
              </a:defRPr>
            </a:lvl8pPr>
            <a:lvl9pPr marL="3885854" indent="-228580" defTabSz="950829" eaLnBrk="0" fontAlgn="base" hangingPunct="0">
              <a:spcBef>
                <a:spcPct val="0"/>
              </a:spcBef>
              <a:spcAft>
                <a:spcPct val="0"/>
              </a:spcAft>
              <a:defRPr sz="2400">
                <a:solidFill>
                  <a:schemeClr val="tx1"/>
                </a:solidFill>
                <a:latin typeface="Times New Roman" charset="0"/>
                <a:ea typeface="ＭＳ Ｐゴシック" charset="0"/>
              </a:defRPr>
            </a:lvl9pPr>
          </a:lstStyle>
          <a:p>
            <a:fld id="{7EE1134B-0CC8-074E-A0BA-BC372262C46D}" type="slidenum">
              <a:rPr lang="en-US" sz="1200"/>
              <a:pPr/>
              <a:t>2</a:t>
            </a:fld>
            <a:endParaRPr lang="en-US" sz="1200"/>
          </a:p>
        </p:txBody>
      </p:sp>
      <p:sp>
        <p:nvSpPr>
          <p:cNvPr id="44035" name="Rectangle 2"/>
          <p:cNvSpPr>
            <a:spLocks noGrp="1" noRot="1" noChangeAspect="1" noChangeArrowheads="1" noTextEdit="1"/>
          </p:cNvSpPr>
          <p:nvPr>
            <p:ph type="sldImg"/>
          </p:nvPr>
        </p:nvSpPr>
        <p:spPr>
          <a:xfrm>
            <a:off x="466725" y="727075"/>
            <a:ext cx="6376988" cy="3586163"/>
          </a:xfrm>
          <a:ln/>
        </p:spPr>
      </p:sp>
      <p:sp>
        <p:nvSpPr>
          <p:cNvPr id="44036" name="Rectangle 3"/>
          <p:cNvSpPr>
            <a:spLocks noGrp="1" noChangeArrowheads="1"/>
          </p:cNvSpPr>
          <p:nvPr>
            <p:ph type="body" idx="1"/>
          </p:nvPr>
        </p:nvSpPr>
        <p:spPr>
          <a:xfrm>
            <a:off x="976314" y="4560889"/>
            <a:ext cx="536257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lIns="91432" tIns="45716" rIns="91432" bIns="45716"/>
          <a:lstStyle/>
          <a:p>
            <a:r>
              <a:rPr lang="en-US" baseline="0" dirty="0" smtClean="0"/>
              <a:t>What do you like about it? What don’t you like about it?</a:t>
            </a:r>
            <a:endParaRPr lang="en-US" dirty="0"/>
          </a:p>
        </p:txBody>
      </p:sp>
    </p:spTree>
    <p:extLst>
      <p:ext uri="{BB962C8B-B14F-4D97-AF65-F5344CB8AC3E}">
        <p14:creationId xmlns:p14="http://schemas.microsoft.com/office/powerpoint/2010/main" val="32458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11518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7319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Shape 1032"/>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1033" name="Shape 1033"/>
          <p:cNvSpPr>
            <a:spLocks noGrp="1"/>
          </p:cNvSpPr>
          <p:nvPr>
            <p:ph type="body" sz="quarter" idx="1"/>
          </p:nvPr>
        </p:nvSpPr>
        <p:spPr>
          <a:prstGeom prst="rect">
            <a:avLst/>
          </a:prstGeom>
        </p:spPr>
        <p:txBody>
          <a:bodyPr/>
          <a:lstStyle/>
          <a:p>
            <a:pPr defTabSz="530294">
              <a:lnSpc>
                <a:spcPct val="100000"/>
              </a:lnSpc>
              <a:spcBef>
                <a:spcPts val="634"/>
              </a:spcBef>
              <a:defRPr sz="1800"/>
            </a:pPr>
            <a:r>
              <a:rPr dirty="0">
                <a:latin typeface="Calibri"/>
                <a:ea typeface="Calibri"/>
                <a:cs typeface="Calibri"/>
                <a:sym typeface="Calibri"/>
              </a:rPr>
              <a:t>Ideate is about building innovation potential – </a:t>
            </a:r>
            <a:r>
              <a:rPr b="1" dirty="0">
                <a:latin typeface="Calibri"/>
                <a:ea typeface="Calibri"/>
                <a:cs typeface="Calibri"/>
                <a:sym typeface="Calibri"/>
              </a:rPr>
              <a:t>not </a:t>
            </a:r>
            <a:r>
              <a:rPr b="1" dirty="0" smtClean="0">
                <a:latin typeface="Calibri"/>
                <a:ea typeface="Calibri"/>
                <a:cs typeface="Calibri"/>
                <a:sym typeface="Calibri"/>
              </a:rPr>
              <a:t>necessar</a:t>
            </a:r>
            <a:r>
              <a:rPr lang="en-US" b="1" dirty="0" smtClean="0">
                <a:latin typeface="Calibri"/>
                <a:ea typeface="Calibri"/>
                <a:cs typeface="Calibri"/>
                <a:sym typeface="Calibri"/>
              </a:rPr>
              <a:t>ily</a:t>
            </a:r>
            <a:r>
              <a:rPr b="1" dirty="0" smtClean="0">
                <a:latin typeface="Calibri"/>
                <a:ea typeface="Calibri"/>
                <a:cs typeface="Calibri"/>
                <a:sym typeface="Calibri"/>
              </a:rPr>
              <a:t> </a:t>
            </a:r>
            <a:r>
              <a:rPr b="1" dirty="0">
                <a:latin typeface="Calibri"/>
                <a:ea typeface="Calibri"/>
                <a:cs typeface="Calibri"/>
                <a:sym typeface="Calibri"/>
              </a:rPr>
              <a:t>about finding that one great idea</a:t>
            </a:r>
            <a:r>
              <a:rPr dirty="0">
                <a:latin typeface="Calibri"/>
                <a:ea typeface="Calibri"/>
                <a:cs typeface="Calibri"/>
                <a:sym typeface="Calibri"/>
              </a:rPr>
              <a:t>.</a:t>
            </a:r>
            <a:endParaRPr sz="1400" dirty="0">
              <a:latin typeface="Calibri"/>
              <a:ea typeface="Calibri"/>
              <a:cs typeface="Calibri"/>
              <a:sym typeface="Calibri"/>
            </a:endParaRPr>
          </a:p>
          <a:p>
            <a:pPr defTabSz="530294">
              <a:lnSpc>
                <a:spcPct val="100000"/>
              </a:lnSpc>
              <a:spcBef>
                <a:spcPts val="634"/>
              </a:spcBef>
              <a:defRPr sz="1800"/>
            </a:pPr>
            <a:r>
              <a:rPr dirty="0">
                <a:latin typeface="Calibri"/>
                <a:ea typeface="Calibri"/>
                <a:cs typeface="Calibri"/>
                <a:sym typeface="Calibri"/>
              </a:rPr>
              <a:t>Brainstorming gets </a:t>
            </a:r>
            <a:r>
              <a:rPr b="1" dirty="0">
                <a:latin typeface="Calibri"/>
                <a:ea typeface="Calibri"/>
                <a:cs typeface="Calibri"/>
                <a:sym typeface="Calibri"/>
              </a:rPr>
              <a:t>you the seed of what </a:t>
            </a:r>
            <a:r>
              <a:rPr dirty="0">
                <a:latin typeface="Calibri"/>
                <a:ea typeface="Calibri"/>
                <a:cs typeface="Calibri"/>
                <a:sym typeface="Calibri"/>
              </a:rPr>
              <a:t>can become innovative solutions (through prototyping and iteration).</a:t>
            </a:r>
            <a:endParaRPr sz="1400" dirty="0">
              <a:latin typeface="Calibri"/>
              <a:ea typeface="Calibri"/>
              <a:cs typeface="Calibri"/>
              <a:sym typeface="Calibri"/>
            </a:endParaRPr>
          </a:p>
          <a:p>
            <a:pPr defTabSz="530294">
              <a:lnSpc>
                <a:spcPct val="100000"/>
              </a:lnSpc>
              <a:spcBef>
                <a:spcPts val="634"/>
              </a:spcBef>
              <a:defRPr sz="1800"/>
            </a:pPr>
            <a:r>
              <a:rPr dirty="0">
                <a:latin typeface="Calibri"/>
                <a:ea typeface="Calibri"/>
                <a:cs typeface="Calibri"/>
                <a:sym typeface="Calibri"/>
              </a:rPr>
              <a:t>We will use </a:t>
            </a:r>
            <a:r>
              <a:rPr b="1" dirty="0">
                <a:latin typeface="Calibri"/>
                <a:ea typeface="Calibri"/>
                <a:cs typeface="Calibri"/>
                <a:sym typeface="Calibri"/>
              </a:rPr>
              <a:t>brainstorming for ideation</a:t>
            </a:r>
            <a:r>
              <a:rPr dirty="0">
                <a:latin typeface="Calibri"/>
                <a:ea typeface="Calibri"/>
                <a:cs typeface="Calibri"/>
                <a:sym typeface="Calibri"/>
              </a:rPr>
              <a:t>.</a:t>
            </a:r>
            <a:endParaRPr sz="1400" dirty="0">
              <a:latin typeface="Calibri"/>
              <a:ea typeface="Calibri"/>
              <a:cs typeface="Calibri"/>
              <a:sym typeface="Calibri"/>
            </a:endParaRPr>
          </a:p>
          <a:p>
            <a:pPr defTabSz="530294">
              <a:lnSpc>
                <a:spcPct val="100000"/>
              </a:lnSpc>
              <a:spcBef>
                <a:spcPts val="634"/>
              </a:spcBef>
              <a:defRPr sz="1800"/>
            </a:pPr>
            <a:r>
              <a:rPr dirty="0">
                <a:latin typeface="Calibri"/>
                <a:ea typeface="Calibri"/>
                <a:cs typeface="Calibri"/>
                <a:sym typeface="Calibri"/>
              </a:rPr>
              <a:t>(Regardless of what ideation technique you use), the </a:t>
            </a:r>
            <a:r>
              <a:rPr b="1" dirty="0">
                <a:latin typeface="Calibri"/>
                <a:ea typeface="Calibri"/>
                <a:cs typeface="Calibri"/>
                <a:sym typeface="Calibri"/>
              </a:rPr>
              <a:t>core principle is to separate idea generation and evaluation</a:t>
            </a:r>
            <a:r>
              <a:rPr dirty="0">
                <a:latin typeface="Calibri"/>
                <a:ea typeface="Calibri"/>
                <a:cs typeface="Calibri"/>
                <a:sym typeface="Calibri"/>
              </a:rPr>
              <a:t>.</a:t>
            </a:r>
          </a:p>
          <a:p>
            <a:pPr defTabSz="530294">
              <a:lnSpc>
                <a:spcPct val="100000"/>
              </a:lnSpc>
              <a:spcBef>
                <a:spcPts val="634"/>
              </a:spcBef>
              <a:defRPr sz="1800"/>
            </a:pPr>
            <a:r>
              <a:rPr dirty="0">
                <a:latin typeface="Calibri"/>
                <a:ea typeface="Calibri"/>
                <a:cs typeface="Calibri"/>
                <a:sym typeface="Calibri"/>
              </a:rPr>
              <a:t>Let yourself and your team </a:t>
            </a:r>
            <a:r>
              <a:rPr b="1" dirty="0">
                <a:latin typeface="Calibri"/>
                <a:ea typeface="Calibri"/>
                <a:cs typeface="Calibri"/>
                <a:sym typeface="Calibri"/>
              </a:rPr>
              <a:t>explore</a:t>
            </a:r>
            <a:r>
              <a:rPr dirty="0">
                <a:latin typeface="Calibri"/>
                <a:ea typeface="Calibri"/>
                <a:cs typeface="Calibri"/>
                <a:sym typeface="Calibri"/>
              </a:rPr>
              <a:t>, and </a:t>
            </a:r>
            <a:r>
              <a:rPr b="1" dirty="0">
                <a:latin typeface="Calibri"/>
                <a:ea typeface="Calibri"/>
                <a:cs typeface="Calibri"/>
                <a:sym typeface="Calibri"/>
              </a:rPr>
              <a:t>turn off the critical part of your brain </a:t>
            </a:r>
            <a:r>
              <a:rPr dirty="0">
                <a:latin typeface="Calibri"/>
                <a:ea typeface="Calibri"/>
                <a:cs typeface="Calibri"/>
                <a:sym typeface="Calibri"/>
              </a:rPr>
              <a:t>for just this period of time.</a:t>
            </a:r>
          </a:p>
        </p:txBody>
      </p:sp>
    </p:spTree>
    <p:extLst>
      <p:ext uri="{BB962C8B-B14F-4D97-AF65-F5344CB8AC3E}">
        <p14:creationId xmlns:p14="http://schemas.microsoft.com/office/powerpoint/2010/main" val="1548734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836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The words “How </a:t>
            </a:r>
            <a:r>
              <a:rPr lang="en-US" sz="2200" b="1" dirty="0"/>
              <a:t>might</a:t>
            </a:r>
            <a:r>
              <a:rPr lang="en-US" sz="2200" dirty="0"/>
              <a:t> we” are important</a:t>
            </a:r>
          </a:p>
          <a:p>
            <a:r>
              <a:rPr lang="en-US" sz="2200" dirty="0"/>
              <a:t>As soon as you start using words like </a:t>
            </a:r>
            <a:r>
              <a:rPr lang="en-US" sz="2200" b="1" dirty="0"/>
              <a:t>can</a:t>
            </a:r>
            <a:r>
              <a:rPr lang="en-US" sz="2200" dirty="0"/>
              <a:t> and </a:t>
            </a:r>
            <a:r>
              <a:rPr lang="en-US" sz="2200" b="1" dirty="0"/>
              <a:t>should</a:t>
            </a:r>
            <a:r>
              <a:rPr lang="en-US" sz="2200" dirty="0"/>
              <a:t>, you’re implying judgment: Can we really do it? And should we?” </a:t>
            </a:r>
          </a:p>
        </p:txBody>
      </p:sp>
    </p:spTree>
    <p:extLst>
      <p:ext uri="{BB962C8B-B14F-4D97-AF65-F5344CB8AC3E}">
        <p14:creationId xmlns:p14="http://schemas.microsoft.com/office/powerpoint/2010/main" val="2988308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t>“you’re able to defer judgment, which helps people to create options more freely, and opens up more possibilities.”</a:t>
            </a:r>
            <a:endParaRPr lang="en-US" dirty="0"/>
          </a:p>
        </p:txBody>
      </p:sp>
    </p:spTree>
    <p:extLst>
      <p:ext uri="{BB962C8B-B14F-4D97-AF65-F5344CB8AC3E}">
        <p14:creationId xmlns:p14="http://schemas.microsoft.com/office/powerpoint/2010/main" val="2278115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might we statements are seeds for brainstorming</a:t>
            </a:r>
          </a:p>
          <a:p>
            <a:r>
              <a:rPr lang="en-US" dirty="0" smtClean="0"/>
              <a:t>Your</a:t>
            </a:r>
            <a:r>
              <a:rPr lang="en-US" baseline="0" dirty="0" smtClean="0"/>
              <a:t> good ideas will grow from these seeds</a:t>
            </a:r>
            <a:endParaRPr lang="en-US" dirty="0"/>
          </a:p>
        </p:txBody>
      </p:sp>
    </p:spTree>
    <p:extLst>
      <p:ext uri="{BB962C8B-B14F-4D97-AF65-F5344CB8AC3E}">
        <p14:creationId xmlns:p14="http://schemas.microsoft.com/office/powerpoint/2010/main" val="3882689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5">
              <a:defRPr/>
            </a:pPr>
            <a:r>
              <a:rPr lang="en-US" dirty="0" smtClean="0"/>
              <a:t>How do we take that POV and find “How Might We” statements that are directions for solutions</a:t>
            </a:r>
          </a:p>
          <a:p>
            <a:pPr defTabSz="483275">
              <a:defRPr/>
            </a:pPr>
            <a:endParaRPr lang="en-US" dirty="0" smtClean="0"/>
          </a:p>
          <a:p>
            <a:r>
              <a:rPr lang="en-US" dirty="0" smtClean="0"/>
              <a:t>We have some tools that help you turn a POV into HMWs</a:t>
            </a:r>
          </a:p>
          <a:p>
            <a:endParaRPr lang="en-US" dirty="0" smtClean="0"/>
          </a:p>
        </p:txBody>
      </p:sp>
    </p:spTree>
    <p:extLst>
      <p:ext uri="{BB962C8B-B14F-4D97-AF65-F5344CB8AC3E}">
        <p14:creationId xmlns:p14="http://schemas.microsoft.com/office/powerpoint/2010/main" val="999205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take that POV and find “How Might We” statements that are directions for solutions</a:t>
            </a:r>
          </a:p>
          <a:p>
            <a:endParaRPr lang="en-US" dirty="0" smtClean="0"/>
          </a:p>
          <a:p>
            <a:r>
              <a:rPr lang="en-US" dirty="0" smtClean="0"/>
              <a:t>8 How Might We Generators!</a:t>
            </a:r>
          </a:p>
        </p:txBody>
      </p:sp>
    </p:spTree>
    <p:extLst>
      <p:ext uri="{BB962C8B-B14F-4D97-AF65-F5344CB8AC3E}">
        <p14:creationId xmlns:p14="http://schemas.microsoft.com/office/powerpoint/2010/main" val="3861079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these generators might overlap, but that is OK. You are just trying to find new solution spaces.</a:t>
            </a:r>
          </a:p>
          <a:p>
            <a:endParaRPr lang="en-US" dirty="0" smtClean="0"/>
          </a:p>
          <a:p>
            <a:r>
              <a:rPr lang="en-US" dirty="0" smtClean="0"/>
              <a:t>Again, these are NOT the solutions themselves, but more specific problems </a:t>
            </a:r>
            <a:r>
              <a:rPr lang="en-US" baseline="0" dirty="0" smtClean="0"/>
              <a:t>that if you solve, might make the breakthrough for your customer.</a:t>
            </a:r>
            <a:endParaRPr lang="en-US" dirty="0"/>
          </a:p>
        </p:txBody>
      </p:sp>
    </p:spTree>
    <p:extLst>
      <p:ext uri="{BB962C8B-B14F-4D97-AF65-F5344CB8AC3E}">
        <p14:creationId xmlns:p14="http://schemas.microsoft.com/office/powerpoint/2010/main" val="169586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xfrm>
            <a:off x="4143375" y="9120189"/>
            <a:ext cx="3170238" cy="47942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2" tIns="45716" rIns="91432" bIns="45716"/>
          <a:lstStyle>
            <a:lvl1pPr defTabSz="950829" eaLnBrk="0" hangingPunct="0">
              <a:defRPr sz="2400">
                <a:solidFill>
                  <a:schemeClr val="tx1"/>
                </a:solidFill>
                <a:latin typeface="Times New Roman" charset="0"/>
                <a:ea typeface="ＭＳ Ｐゴシック" charset="0"/>
              </a:defRPr>
            </a:lvl1pPr>
            <a:lvl2pPr marL="742883" indent="-285725" defTabSz="950829" eaLnBrk="0" hangingPunct="0">
              <a:defRPr sz="2400">
                <a:solidFill>
                  <a:schemeClr val="tx1"/>
                </a:solidFill>
                <a:latin typeface="Times New Roman" charset="0"/>
                <a:ea typeface="ＭＳ Ｐゴシック" charset="0"/>
              </a:defRPr>
            </a:lvl2pPr>
            <a:lvl3pPr marL="1142898" indent="-228580" defTabSz="950829" eaLnBrk="0" hangingPunct="0">
              <a:defRPr sz="2400">
                <a:solidFill>
                  <a:schemeClr val="tx1"/>
                </a:solidFill>
                <a:latin typeface="Times New Roman" charset="0"/>
                <a:ea typeface="ＭＳ Ｐゴシック" charset="0"/>
              </a:defRPr>
            </a:lvl3pPr>
            <a:lvl4pPr marL="1600057" indent="-228580" defTabSz="950829" eaLnBrk="0" hangingPunct="0">
              <a:defRPr sz="2400">
                <a:solidFill>
                  <a:schemeClr val="tx1"/>
                </a:solidFill>
                <a:latin typeface="Times New Roman" charset="0"/>
                <a:ea typeface="ＭＳ Ｐゴシック" charset="0"/>
              </a:defRPr>
            </a:lvl4pPr>
            <a:lvl5pPr marL="2057217" indent="-228580" defTabSz="950829" eaLnBrk="0" hangingPunct="0">
              <a:defRPr sz="2400">
                <a:solidFill>
                  <a:schemeClr val="tx1"/>
                </a:solidFill>
                <a:latin typeface="Times New Roman" charset="0"/>
                <a:ea typeface="ＭＳ Ｐゴシック" charset="0"/>
              </a:defRPr>
            </a:lvl5pPr>
            <a:lvl6pPr marL="2514376" indent="-228580" defTabSz="950829" eaLnBrk="0" fontAlgn="base" hangingPunct="0">
              <a:spcBef>
                <a:spcPct val="0"/>
              </a:spcBef>
              <a:spcAft>
                <a:spcPct val="0"/>
              </a:spcAft>
              <a:defRPr sz="2400">
                <a:solidFill>
                  <a:schemeClr val="tx1"/>
                </a:solidFill>
                <a:latin typeface="Times New Roman" charset="0"/>
                <a:ea typeface="ＭＳ Ｐゴシック" charset="0"/>
              </a:defRPr>
            </a:lvl6pPr>
            <a:lvl7pPr marL="2971536" indent="-228580" defTabSz="950829" eaLnBrk="0" fontAlgn="base" hangingPunct="0">
              <a:spcBef>
                <a:spcPct val="0"/>
              </a:spcBef>
              <a:spcAft>
                <a:spcPct val="0"/>
              </a:spcAft>
              <a:defRPr sz="2400">
                <a:solidFill>
                  <a:schemeClr val="tx1"/>
                </a:solidFill>
                <a:latin typeface="Times New Roman" charset="0"/>
                <a:ea typeface="ＭＳ Ｐゴシック" charset="0"/>
              </a:defRPr>
            </a:lvl7pPr>
            <a:lvl8pPr marL="3428694" indent="-228580" defTabSz="950829" eaLnBrk="0" fontAlgn="base" hangingPunct="0">
              <a:spcBef>
                <a:spcPct val="0"/>
              </a:spcBef>
              <a:spcAft>
                <a:spcPct val="0"/>
              </a:spcAft>
              <a:defRPr sz="2400">
                <a:solidFill>
                  <a:schemeClr val="tx1"/>
                </a:solidFill>
                <a:latin typeface="Times New Roman" charset="0"/>
                <a:ea typeface="ＭＳ Ｐゴシック" charset="0"/>
              </a:defRPr>
            </a:lvl8pPr>
            <a:lvl9pPr marL="3885854" indent="-228580" defTabSz="950829" eaLnBrk="0" fontAlgn="base" hangingPunct="0">
              <a:spcBef>
                <a:spcPct val="0"/>
              </a:spcBef>
              <a:spcAft>
                <a:spcPct val="0"/>
              </a:spcAft>
              <a:defRPr sz="2400">
                <a:solidFill>
                  <a:schemeClr val="tx1"/>
                </a:solidFill>
                <a:latin typeface="Times New Roman" charset="0"/>
                <a:ea typeface="ＭＳ Ｐゴシック" charset="0"/>
              </a:defRPr>
            </a:lvl9pPr>
          </a:lstStyle>
          <a:p>
            <a:fld id="{7EE1134B-0CC8-074E-A0BA-BC372262C46D}" type="slidenum">
              <a:rPr lang="en-US" sz="1200"/>
              <a:pPr/>
              <a:t>3</a:t>
            </a:fld>
            <a:endParaRPr lang="en-US" sz="1200"/>
          </a:p>
        </p:txBody>
      </p:sp>
      <p:sp>
        <p:nvSpPr>
          <p:cNvPr id="44035" name="Rectangle 2"/>
          <p:cNvSpPr>
            <a:spLocks noGrp="1" noRot="1" noChangeAspect="1" noChangeArrowheads="1" noTextEdit="1"/>
          </p:cNvSpPr>
          <p:nvPr>
            <p:ph type="sldImg"/>
          </p:nvPr>
        </p:nvSpPr>
        <p:spPr>
          <a:xfrm>
            <a:off x="466725" y="727075"/>
            <a:ext cx="6376988" cy="3586163"/>
          </a:xfrm>
          <a:ln/>
        </p:spPr>
      </p:sp>
      <p:sp>
        <p:nvSpPr>
          <p:cNvPr id="44036" name="Rectangle 3"/>
          <p:cNvSpPr>
            <a:spLocks noGrp="1" noChangeArrowheads="1"/>
          </p:cNvSpPr>
          <p:nvPr>
            <p:ph type="body" idx="1"/>
          </p:nvPr>
        </p:nvSpPr>
        <p:spPr>
          <a:xfrm>
            <a:off x="976314" y="4560889"/>
            <a:ext cx="536257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lIns="91432" tIns="45716" rIns="91432" bIns="45716"/>
          <a:lstStyle/>
          <a:p>
            <a:endParaRPr lang="en-US" dirty="0"/>
          </a:p>
        </p:txBody>
      </p:sp>
    </p:spTree>
    <p:extLst>
      <p:ext uri="{BB962C8B-B14F-4D97-AF65-F5344CB8AC3E}">
        <p14:creationId xmlns:p14="http://schemas.microsoft.com/office/powerpoint/2010/main" val="3999617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minutes</a:t>
            </a:r>
            <a:endParaRPr lang="en-US" dirty="0"/>
          </a:p>
        </p:txBody>
      </p:sp>
    </p:spTree>
    <p:extLst>
      <p:ext uri="{BB962C8B-B14F-4D97-AF65-F5344CB8AC3E}">
        <p14:creationId xmlns:p14="http://schemas.microsoft.com/office/powerpoint/2010/main" val="1561267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these to generate</a:t>
            </a:r>
            <a:endParaRPr lang="en-US" dirty="0"/>
          </a:p>
        </p:txBody>
      </p:sp>
    </p:spTree>
    <p:extLst>
      <p:ext uri="{BB962C8B-B14F-4D97-AF65-F5344CB8AC3E}">
        <p14:creationId xmlns:p14="http://schemas.microsoft.com/office/powerpoint/2010/main" val="3861079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Type</a:t>
            </a:r>
            <a:r>
              <a:rPr lang="en-US" baseline="0" dirty="0" smtClean="0"/>
              <a:t> what the students said here</a:t>
            </a:r>
          </a:p>
          <a:p>
            <a:endParaRPr lang="en-US" baseline="0" dirty="0" smtClean="0"/>
          </a:p>
          <a:p>
            <a:r>
              <a:rPr lang="en-US" baseline="0" dirty="0" smtClean="0"/>
              <a:t>last year:</a:t>
            </a:r>
          </a:p>
          <a:p>
            <a:r>
              <a:rPr lang="en-US" dirty="0" smtClean="0"/>
              <a:t>Create a story about an adventure to the destination that kids start on online before trip &amp; continue while in waiting area</a:t>
            </a:r>
          </a:p>
          <a:p>
            <a:r>
              <a:rPr lang="en-US" dirty="0" smtClean="0"/>
              <a:t>Have video games in the waiting area</a:t>
            </a:r>
          </a:p>
          <a:p>
            <a:r>
              <a:rPr lang="en-US" dirty="0" smtClean="0"/>
              <a:t>Have a place to meet other kids who will be on the same plane in the waiting area</a:t>
            </a:r>
          </a:p>
          <a:p>
            <a:endParaRPr lang="en-US" dirty="0"/>
          </a:p>
        </p:txBody>
      </p:sp>
    </p:spTree>
    <p:extLst>
      <p:ext uri="{BB962C8B-B14F-4D97-AF65-F5344CB8AC3E}">
        <p14:creationId xmlns:p14="http://schemas.microsoft.com/office/powerpoint/2010/main" val="1236393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met a homeless guy on a fishing boat, who just a year ago was given a second chance at life</a:t>
            </a:r>
          </a:p>
          <a:p>
            <a:endParaRPr lang="en-US" dirty="0" smtClean="0"/>
          </a:p>
          <a:p>
            <a:r>
              <a:rPr lang="en-US" dirty="0" smtClean="0"/>
              <a:t>We were amazed to realize that thanks to the boat owner’s mentorship, trust, and display of the fishing lifestyle and connection to nature, he has</a:t>
            </a:r>
            <a:r>
              <a:rPr lang="en-US" baseline="0" dirty="0" smtClean="0"/>
              <a:t> turned around his life from drug addict without a job to someone with  success and compassion</a:t>
            </a:r>
          </a:p>
          <a:p>
            <a:endParaRPr lang="en-US" baseline="0" dirty="0" smtClean="0"/>
          </a:p>
          <a:p>
            <a:r>
              <a:rPr lang="en-US" baseline="0" dirty="0" smtClean="0"/>
              <a:t>It would be game-changing if all of us could take a risk to see a spark in others and nurture it into a purposeful transformation.</a:t>
            </a:r>
            <a:endParaRPr lang="en-US" dirty="0"/>
          </a:p>
        </p:txBody>
      </p:sp>
    </p:spTree>
    <p:extLst>
      <p:ext uri="{BB962C8B-B14F-4D97-AF65-F5344CB8AC3E}">
        <p14:creationId xmlns:p14="http://schemas.microsoft.com/office/powerpoint/2010/main" val="3470027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 name="Shape 1054"/>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1055" name="Shape 1055"/>
          <p:cNvSpPr>
            <a:spLocks noGrp="1"/>
          </p:cNvSpPr>
          <p:nvPr>
            <p:ph type="body" sz="quarter" idx="1"/>
          </p:nvPr>
        </p:nvSpPr>
        <p:spPr>
          <a:prstGeom prst="rect">
            <a:avLst/>
          </a:prstGeom>
        </p:spPr>
        <p:txBody>
          <a:bodyPr/>
          <a:lstStyle>
            <a:lvl1pPr defTabSz="501650">
              <a:lnSpc>
                <a:spcPct val="100000"/>
              </a:lnSpc>
              <a:spcBef>
                <a:spcPts val="600"/>
              </a:spcBef>
              <a:defRPr sz="1800">
                <a:latin typeface="Calibri"/>
                <a:ea typeface="Calibri"/>
                <a:cs typeface="Calibri"/>
                <a:sym typeface="Calibri"/>
              </a:defRPr>
            </a:lvl1pPr>
          </a:lstStyle>
          <a:p>
            <a:pPr lvl="0"/>
            <a:r>
              <a:rPr dirty="0"/>
              <a:t>“ . . . This is one of the few times in a design process when we have rules laid out.  It may seem counter-intuitive to have rules for a mind-blowing-free-for-all-idea-fest.  But these rules are actually to help be your best as a brainstorming team.”</a:t>
            </a:r>
          </a:p>
        </p:txBody>
      </p:sp>
    </p:spTree>
    <p:extLst>
      <p:ext uri="{BB962C8B-B14F-4D97-AF65-F5344CB8AC3E}">
        <p14:creationId xmlns:p14="http://schemas.microsoft.com/office/powerpoint/2010/main" val="496930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44498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people do something as simple as this…</a:t>
            </a:r>
            <a:endParaRPr lang="en-US" dirty="0"/>
          </a:p>
        </p:txBody>
      </p:sp>
    </p:spTree>
    <p:extLst>
      <p:ext uri="{BB962C8B-B14F-4D97-AF65-F5344CB8AC3E}">
        <p14:creationId xmlns:p14="http://schemas.microsoft.com/office/powerpoint/2010/main" val="20746070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a more quantitative</a:t>
            </a:r>
            <a:r>
              <a:rPr lang="en-US" baseline="0" dirty="0" smtClean="0"/>
              <a:t> approach is better</a:t>
            </a:r>
            <a:endParaRPr lang="en-US" dirty="0"/>
          </a:p>
        </p:txBody>
      </p:sp>
    </p:spTree>
    <p:extLst>
      <p:ext uri="{BB962C8B-B14F-4D97-AF65-F5344CB8AC3E}">
        <p14:creationId xmlns:p14="http://schemas.microsoft.com/office/powerpoint/2010/main" val="1235263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r>
              <a:rPr lang="en-US" dirty="0" smtClean="0">
                <a:latin typeface="Neutra Text" charset="0"/>
              </a:rPr>
              <a:t>I like this framework (maybe combined with the last one)</a:t>
            </a:r>
          </a:p>
        </p:txBody>
      </p:sp>
    </p:spTree>
    <p:extLst>
      <p:ext uri="{BB962C8B-B14F-4D97-AF65-F5344CB8AC3E}">
        <p14:creationId xmlns:p14="http://schemas.microsoft.com/office/powerpoint/2010/main" val="894511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put more meat on your analysis by thinking through/researching these questions</a:t>
            </a:r>
            <a:endParaRPr lang="en-US" dirty="0"/>
          </a:p>
        </p:txBody>
      </p:sp>
    </p:spTree>
    <p:extLst>
      <p:ext uri="{BB962C8B-B14F-4D97-AF65-F5344CB8AC3E}">
        <p14:creationId xmlns:p14="http://schemas.microsoft.com/office/powerpoint/2010/main" val="1248077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xfrm>
            <a:off x="4143375" y="9120189"/>
            <a:ext cx="3170238" cy="47942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2" tIns="45716" rIns="91432" bIns="45716"/>
          <a:lstStyle>
            <a:lvl1pPr defTabSz="950829" eaLnBrk="0" hangingPunct="0">
              <a:defRPr sz="2400">
                <a:solidFill>
                  <a:schemeClr val="tx1"/>
                </a:solidFill>
                <a:latin typeface="Times New Roman" charset="0"/>
                <a:ea typeface="ＭＳ Ｐゴシック" charset="0"/>
              </a:defRPr>
            </a:lvl1pPr>
            <a:lvl2pPr marL="742883" indent="-285725" defTabSz="950829" eaLnBrk="0" hangingPunct="0">
              <a:defRPr sz="2400">
                <a:solidFill>
                  <a:schemeClr val="tx1"/>
                </a:solidFill>
                <a:latin typeface="Times New Roman" charset="0"/>
                <a:ea typeface="ＭＳ Ｐゴシック" charset="0"/>
              </a:defRPr>
            </a:lvl2pPr>
            <a:lvl3pPr marL="1142898" indent="-228580" defTabSz="950829" eaLnBrk="0" hangingPunct="0">
              <a:defRPr sz="2400">
                <a:solidFill>
                  <a:schemeClr val="tx1"/>
                </a:solidFill>
                <a:latin typeface="Times New Roman" charset="0"/>
                <a:ea typeface="ＭＳ Ｐゴシック" charset="0"/>
              </a:defRPr>
            </a:lvl3pPr>
            <a:lvl4pPr marL="1600057" indent="-228580" defTabSz="950829" eaLnBrk="0" hangingPunct="0">
              <a:defRPr sz="2400">
                <a:solidFill>
                  <a:schemeClr val="tx1"/>
                </a:solidFill>
                <a:latin typeface="Times New Roman" charset="0"/>
                <a:ea typeface="ＭＳ Ｐゴシック" charset="0"/>
              </a:defRPr>
            </a:lvl4pPr>
            <a:lvl5pPr marL="2057217" indent="-228580" defTabSz="950829" eaLnBrk="0" hangingPunct="0">
              <a:defRPr sz="2400">
                <a:solidFill>
                  <a:schemeClr val="tx1"/>
                </a:solidFill>
                <a:latin typeface="Times New Roman" charset="0"/>
                <a:ea typeface="ＭＳ Ｐゴシック" charset="0"/>
              </a:defRPr>
            </a:lvl5pPr>
            <a:lvl6pPr marL="2514376" indent="-228580" defTabSz="950829" eaLnBrk="0" fontAlgn="base" hangingPunct="0">
              <a:spcBef>
                <a:spcPct val="0"/>
              </a:spcBef>
              <a:spcAft>
                <a:spcPct val="0"/>
              </a:spcAft>
              <a:defRPr sz="2400">
                <a:solidFill>
                  <a:schemeClr val="tx1"/>
                </a:solidFill>
                <a:latin typeface="Times New Roman" charset="0"/>
                <a:ea typeface="ＭＳ Ｐゴシック" charset="0"/>
              </a:defRPr>
            </a:lvl6pPr>
            <a:lvl7pPr marL="2971536" indent="-228580" defTabSz="950829" eaLnBrk="0" fontAlgn="base" hangingPunct="0">
              <a:spcBef>
                <a:spcPct val="0"/>
              </a:spcBef>
              <a:spcAft>
                <a:spcPct val="0"/>
              </a:spcAft>
              <a:defRPr sz="2400">
                <a:solidFill>
                  <a:schemeClr val="tx1"/>
                </a:solidFill>
                <a:latin typeface="Times New Roman" charset="0"/>
                <a:ea typeface="ＭＳ Ｐゴシック" charset="0"/>
              </a:defRPr>
            </a:lvl7pPr>
            <a:lvl8pPr marL="3428694" indent="-228580" defTabSz="950829" eaLnBrk="0" fontAlgn="base" hangingPunct="0">
              <a:spcBef>
                <a:spcPct val="0"/>
              </a:spcBef>
              <a:spcAft>
                <a:spcPct val="0"/>
              </a:spcAft>
              <a:defRPr sz="2400">
                <a:solidFill>
                  <a:schemeClr val="tx1"/>
                </a:solidFill>
                <a:latin typeface="Times New Roman" charset="0"/>
                <a:ea typeface="ＭＳ Ｐゴシック" charset="0"/>
              </a:defRPr>
            </a:lvl8pPr>
            <a:lvl9pPr marL="3885854" indent="-228580" defTabSz="950829" eaLnBrk="0" fontAlgn="base" hangingPunct="0">
              <a:spcBef>
                <a:spcPct val="0"/>
              </a:spcBef>
              <a:spcAft>
                <a:spcPct val="0"/>
              </a:spcAft>
              <a:defRPr sz="2400">
                <a:solidFill>
                  <a:schemeClr val="tx1"/>
                </a:solidFill>
                <a:latin typeface="Times New Roman" charset="0"/>
                <a:ea typeface="ＭＳ Ｐゴシック" charset="0"/>
              </a:defRPr>
            </a:lvl9pPr>
          </a:lstStyle>
          <a:p>
            <a:fld id="{7EE1134B-0CC8-074E-A0BA-BC372262C46D}" type="slidenum">
              <a:rPr lang="en-US" sz="1200"/>
              <a:pPr/>
              <a:t>4</a:t>
            </a:fld>
            <a:endParaRPr lang="en-US" sz="1200"/>
          </a:p>
        </p:txBody>
      </p:sp>
      <p:sp>
        <p:nvSpPr>
          <p:cNvPr id="44035" name="Rectangle 2"/>
          <p:cNvSpPr>
            <a:spLocks noGrp="1" noRot="1" noChangeAspect="1" noChangeArrowheads="1" noTextEdit="1"/>
          </p:cNvSpPr>
          <p:nvPr>
            <p:ph type="sldImg"/>
          </p:nvPr>
        </p:nvSpPr>
        <p:spPr>
          <a:xfrm>
            <a:off x="466725" y="727075"/>
            <a:ext cx="6376988" cy="3586163"/>
          </a:xfrm>
          <a:ln/>
        </p:spPr>
      </p:sp>
      <p:sp>
        <p:nvSpPr>
          <p:cNvPr id="44036" name="Rectangle 3"/>
          <p:cNvSpPr>
            <a:spLocks noGrp="1" noChangeArrowheads="1"/>
          </p:cNvSpPr>
          <p:nvPr>
            <p:ph type="body" idx="1"/>
          </p:nvPr>
        </p:nvSpPr>
        <p:spPr>
          <a:xfrm>
            <a:off x="976314" y="4560889"/>
            <a:ext cx="536257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lIns="91432" tIns="45716" rIns="91432" bIns="45716"/>
          <a:lstStyle/>
          <a:p>
            <a:r>
              <a:rPr lang="en-US" dirty="0" smtClean="0"/>
              <a:t>Compare this Apple TV Remote to the Sony Google TV Remote </a:t>
            </a:r>
          </a:p>
          <a:p>
            <a:endParaRPr lang="en-US" dirty="0" smtClean="0"/>
          </a:p>
          <a:p>
            <a:r>
              <a:rPr lang="en-US" dirty="0" smtClean="0"/>
              <a:t>These two products seem to be the EXTREME opposites in terms of the design space for a remote</a:t>
            </a:r>
          </a:p>
          <a:p>
            <a:r>
              <a:rPr lang="en-US" dirty="0" smtClean="0"/>
              <a:t>(I have BOTH</a:t>
            </a:r>
            <a:r>
              <a:rPr lang="en-US" baseline="0" dirty="0" smtClean="0"/>
              <a:t> in my office)</a:t>
            </a:r>
          </a:p>
          <a:p>
            <a:endParaRPr lang="en-US" baseline="0" dirty="0" smtClean="0"/>
          </a:p>
          <a:p>
            <a:r>
              <a:rPr lang="en-US" baseline="0" dirty="0" smtClean="0"/>
              <a:t>What do you like about it? What don’t you like about it?</a:t>
            </a:r>
            <a:endParaRPr lang="en-US" dirty="0" smtClean="0"/>
          </a:p>
          <a:p>
            <a:endParaRPr lang="en-US" dirty="0"/>
          </a:p>
        </p:txBody>
      </p:sp>
    </p:spTree>
    <p:extLst>
      <p:ext uri="{BB962C8B-B14F-4D97-AF65-F5344CB8AC3E}">
        <p14:creationId xmlns:p14="http://schemas.microsoft.com/office/powerpoint/2010/main" val="1847580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a:spLocks noGrp="1" noRot="1" noChangeAspect="1"/>
          </p:cNvSpPr>
          <p:nvPr>
            <p:ph type="sldImg"/>
          </p:nvPr>
        </p:nvSpPr>
        <p:spPr>
          <a:xfrm>
            <a:off x="446088" y="727075"/>
            <a:ext cx="6378575" cy="3587750"/>
          </a:xfrm>
          <a:prstGeom prst="rect">
            <a:avLst/>
          </a:prstGeom>
        </p:spPr>
        <p:txBody>
          <a:bodyPr lIns="96653" tIns="48326" rIns="96653" bIns="48326"/>
          <a:lstStyle/>
          <a:p>
            <a:pPr lvl="0"/>
            <a:endParaRPr/>
          </a:p>
        </p:txBody>
      </p:sp>
      <p:sp>
        <p:nvSpPr>
          <p:cNvPr id="60" name="Shape 60"/>
          <p:cNvSpPr>
            <a:spLocks noGrp="1"/>
          </p:cNvSpPr>
          <p:nvPr>
            <p:ph type="body" sz="quarter" idx="1"/>
          </p:nvPr>
        </p:nvSpPr>
        <p:spPr>
          <a:prstGeom prst="rect">
            <a:avLst/>
          </a:prstGeom>
        </p:spPr>
        <p:txBody>
          <a:bodyPr lIns="92544" tIns="46271" rIns="92544" bIns="46271"/>
          <a:lstStyle/>
          <a:p>
            <a:pPr lvl="0">
              <a:defRPr sz="1800"/>
            </a:pPr>
            <a:r>
              <a:rPr sz="2500" dirty="0"/>
              <a:t>So how can we get from all the </a:t>
            </a:r>
            <a:r>
              <a:rPr lang="en-US" sz="2500" dirty="0"/>
              <a:t>problem ideas </a:t>
            </a:r>
            <a:r>
              <a:rPr sz="2500" dirty="0"/>
              <a:t>we generated in our brainstorm to making a prototype that helps us learn from users</a:t>
            </a:r>
          </a:p>
        </p:txBody>
      </p:sp>
    </p:spTree>
    <p:extLst>
      <p:ext uri="{BB962C8B-B14F-4D97-AF65-F5344CB8AC3E}">
        <p14:creationId xmlns:p14="http://schemas.microsoft.com/office/powerpoint/2010/main" val="994147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a:spLocks noGrp="1" noRot="1" noChangeAspect="1"/>
          </p:cNvSpPr>
          <p:nvPr>
            <p:ph type="sldImg"/>
          </p:nvPr>
        </p:nvSpPr>
        <p:spPr>
          <a:xfrm>
            <a:off x="446088" y="727075"/>
            <a:ext cx="6378575" cy="3587750"/>
          </a:xfrm>
          <a:prstGeom prst="rect">
            <a:avLst/>
          </a:prstGeom>
        </p:spPr>
        <p:txBody>
          <a:bodyPr lIns="96653" tIns="48326" rIns="96653" bIns="48326"/>
          <a:lstStyle/>
          <a:p>
            <a:pPr lvl="0"/>
            <a:endParaRPr/>
          </a:p>
        </p:txBody>
      </p:sp>
      <p:sp>
        <p:nvSpPr>
          <p:cNvPr id="64" name="Shape 64"/>
          <p:cNvSpPr>
            <a:spLocks noGrp="1"/>
          </p:cNvSpPr>
          <p:nvPr>
            <p:ph type="body" sz="quarter" idx="1"/>
          </p:nvPr>
        </p:nvSpPr>
        <p:spPr>
          <a:prstGeom prst="rect">
            <a:avLst/>
          </a:prstGeom>
        </p:spPr>
        <p:txBody>
          <a:bodyPr lIns="92544" tIns="46271" rIns="92544" bIns="46271"/>
          <a:lstStyle/>
          <a:p>
            <a:pPr lvl="0">
              <a:defRPr sz="1800"/>
            </a:pPr>
            <a:r>
              <a:rPr sz="2500"/>
              <a:t>We need to think about the various components of the interacts-like prototype. Think about it like a developing a play.</a:t>
            </a:r>
          </a:p>
          <a:p>
            <a:pPr lvl="0">
              <a:defRPr sz="1800"/>
            </a:pPr>
            <a:endParaRPr sz="2500"/>
          </a:p>
          <a:p>
            <a:pPr lvl="0">
              <a:defRPr sz="1800"/>
            </a:pPr>
            <a:r>
              <a:rPr sz="2500"/>
              <a:t>You’ve got the props – i.e. the physical objects.  These could be the things you are actually testing (the prototype itself) – or they could be objects in the larger prototype.</a:t>
            </a:r>
          </a:p>
          <a:p>
            <a:pPr lvl="0">
              <a:defRPr sz="1800"/>
            </a:pPr>
            <a:endParaRPr sz="2500"/>
          </a:p>
          <a:p>
            <a:pPr lvl="0">
              <a:defRPr sz="1800"/>
            </a:pPr>
            <a:r>
              <a:rPr sz="2500"/>
              <a:t>Then, you have the scene or scenario surrounding the objects – you’re not just giving things to people in a vacuum.  You are helping people imagine and experience the possible situation they are in.</a:t>
            </a:r>
          </a:p>
          <a:p>
            <a:pPr lvl="0">
              <a:defRPr sz="1800"/>
            </a:pPr>
            <a:endParaRPr sz="2500"/>
          </a:p>
          <a:p>
            <a:pPr lvl="0">
              <a:defRPr sz="1800"/>
            </a:pPr>
            <a:r>
              <a:rPr sz="2500"/>
              <a:t>And finally, you may have roles that you play within the prototype – you become part of the prototype.</a:t>
            </a:r>
          </a:p>
        </p:txBody>
      </p:sp>
    </p:spTree>
    <p:extLst>
      <p:ext uri="{BB962C8B-B14F-4D97-AF65-F5344CB8AC3E}">
        <p14:creationId xmlns:p14="http://schemas.microsoft.com/office/powerpoint/2010/main" val="12079730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20584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6088" y="727075"/>
            <a:ext cx="6378575" cy="3587750"/>
          </a:xfrm>
        </p:spPr>
      </p:sp>
      <p:sp>
        <p:nvSpPr>
          <p:cNvPr id="3" name="Notes Placeholder 2"/>
          <p:cNvSpPr>
            <a:spLocks noGrp="1"/>
          </p:cNvSpPr>
          <p:nvPr>
            <p:ph type="body" idx="1"/>
          </p:nvPr>
        </p:nvSpPr>
        <p:spPr/>
        <p:txBody>
          <a:bodyPr lIns="92544" tIns="46271" rIns="92544" bIns="46271">
            <a:normAutofit/>
          </a:bodyPr>
          <a:lstStyle/>
          <a:p>
            <a:pPr defTabSz="957363">
              <a:defRPr/>
            </a:pPr>
            <a:r>
              <a:rPr lang="en-US" dirty="0" smtClean="0"/>
              <a:t>This is what we ended up with.  A special Activity Watch.</a:t>
            </a:r>
          </a:p>
        </p:txBody>
      </p:sp>
      <p:sp>
        <p:nvSpPr>
          <p:cNvPr id="4" name="Slide Number Placeholder 3"/>
          <p:cNvSpPr>
            <a:spLocks noGrp="1"/>
          </p:cNvSpPr>
          <p:nvPr>
            <p:ph type="sldNum" sz="quarter" idx="10"/>
          </p:nvPr>
        </p:nvSpPr>
        <p:spPr>
          <a:xfrm>
            <a:off x="4143024" y="9118897"/>
            <a:ext cx="3170565" cy="480701"/>
          </a:xfrm>
          <a:prstGeom prst="rect">
            <a:avLst/>
          </a:prstGeom>
        </p:spPr>
        <p:txBody>
          <a:bodyPr lIns="92544" tIns="46271" rIns="92544" bIns="46271"/>
          <a:lstStyle/>
          <a:p>
            <a:pPr>
              <a:defRPr/>
            </a:pPr>
            <a:fld id="{4A5E8919-8745-4471-BEE3-808858702539}" type="slidenum">
              <a:rPr lang="en-US" smtClean="0"/>
              <a:pPr>
                <a:defRPr/>
              </a:pPr>
              <a:t>43</a:t>
            </a:fld>
            <a:endParaRPr lang="en-US"/>
          </a:p>
        </p:txBody>
      </p:sp>
    </p:spTree>
    <p:extLst>
      <p:ext uri="{BB962C8B-B14F-4D97-AF65-F5344CB8AC3E}">
        <p14:creationId xmlns:p14="http://schemas.microsoft.com/office/powerpoint/2010/main" val="10494832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xfrm>
            <a:off x="4143375" y="9120189"/>
            <a:ext cx="3170238" cy="479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defTabSz="982576" eaLnBrk="0" hangingPunct="0">
              <a:defRPr sz="2400">
                <a:solidFill>
                  <a:schemeClr val="tx1"/>
                </a:solidFill>
                <a:latin typeface="Times New Roman" pitchFamily="18" charset="0"/>
              </a:defRPr>
            </a:lvl1pPr>
            <a:lvl2pPr marL="742883" indent="-285725" defTabSz="982576" eaLnBrk="0" hangingPunct="0">
              <a:defRPr sz="2400">
                <a:solidFill>
                  <a:schemeClr val="tx1"/>
                </a:solidFill>
                <a:latin typeface="Times New Roman" pitchFamily="18" charset="0"/>
              </a:defRPr>
            </a:lvl2pPr>
            <a:lvl3pPr marL="1142898" indent="-228580" defTabSz="982576" eaLnBrk="0" hangingPunct="0">
              <a:defRPr sz="2400">
                <a:solidFill>
                  <a:schemeClr val="tx1"/>
                </a:solidFill>
                <a:latin typeface="Times New Roman" pitchFamily="18" charset="0"/>
              </a:defRPr>
            </a:lvl3pPr>
            <a:lvl4pPr marL="1600057" indent="-228580" defTabSz="982576" eaLnBrk="0" hangingPunct="0">
              <a:defRPr sz="2400">
                <a:solidFill>
                  <a:schemeClr val="tx1"/>
                </a:solidFill>
                <a:latin typeface="Times New Roman" pitchFamily="18" charset="0"/>
              </a:defRPr>
            </a:lvl4pPr>
            <a:lvl5pPr marL="2057217" indent="-228580" defTabSz="982576" eaLnBrk="0" hangingPunct="0">
              <a:defRPr sz="2400">
                <a:solidFill>
                  <a:schemeClr val="tx1"/>
                </a:solidFill>
                <a:latin typeface="Times New Roman" pitchFamily="18" charset="0"/>
              </a:defRPr>
            </a:lvl5pPr>
            <a:lvl6pPr marL="2514376" indent="-228580" defTabSz="982576" eaLnBrk="0" fontAlgn="base" hangingPunct="0">
              <a:spcBef>
                <a:spcPct val="0"/>
              </a:spcBef>
              <a:spcAft>
                <a:spcPct val="0"/>
              </a:spcAft>
              <a:defRPr sz="2400">
                <a:solidFill>
                  <a:schemeClr val="tx1"/>
                </a:solidFill>
                <a:latin typeface="Times New Roman" pitchFamily="18" charset="0"/>
              </a:defRPr>
            </a:lvl6pPr>
            <a:lvl7pPr marL="2971536" indent="-228580" defTabSz="982576" eaLnBrk="0" fontAlgn="base" hangingPunct="0">
              <a:spcBef>
                <a:spcPct val="0"/>
              </a:spcBef>
              <a:spcAft>
                <a:spcPct val="0"/>
              </a:spcAft>
              <a:defRPr sz="2400">
                <a:solidFill>
                  <a:schemeClr val="tx1"/>
                </a:solidFill>
                <a:latin typeface="Times New Roman" pitchFamily="18" charset="0"/>
              </a:defRPr>
            </a:lvl7pPr>
            <a:lvl8pPr marL="3428694" indent="-228580" defTabSz="982576" eaLnBrk="0" fontAlgn="base" hangingPunct="0">
              <a:spcBef>
                <a:spcPct val="0"/>
              </a:spcBef>
              <a:spcAft>
                <a:spcPct val="0"/>
              </a:spcAft>
              <a:defRPr sz="2400">
                <a:solidFill>
                  <a:schemeClr val="tx1"/>
                </a:solidFill>
                <a:latin typeface="Times New Roman" pitchFamily="18" charset="0"/>
              </a:defRPr>
            </a:lvl8pPr>
            <a:lvl9pPr marL="3885854" indent="-228580" defTabSz="982576"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a:pPr/>
              <a:t>44</a:t>
            </a:fld>
            <a:endParaRPr lang="en-US" sz="1100"/>
          </a:p>
        </p:txBody>
      </p:sp>
      <p:sp>
        <p:nvSpPr>
          <p:cNvPr id="79875" name="Rectangle 2"/>
          <p:cNvSpPr>
            <a:spLocks noGrp="1" noRot="1" noChangeAspect="1" noChangeArrowheads="1" noTextEdit="1"/>
          </p:cNvSpPr>
          <p:nvPr>
            <p:ph type="sldImg"/>
          </p:nvPr>
        </p:nvSpPr>
        <p:spPr>
          <a:xfrm>
            <a:off x="457200" y="720725"/>
            <a:ext cx="6400800" cy="360045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endParaRPr lang="en-US" dirty="0" smtClean="0"/>
          </a:p>
        </p:txBody>
      </p:sp>
    </p:spTree>
    <p:extLst>
      <p:ext uri="{BB962C8B-B14F-4D97-AF65-F5344CB8AC3E}">
        <p14:creationId xmlns:p14="http://schemas.microsoft.com/office/powerpoint/2010/main" val="441630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xfrm>
            <a:off x="4143375" y="9120189"/>
            <a:ext cx="3170238" cy="479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lvl1pPr defTabSz="982576" eaLnBrk="0" hangingPunct="0">
              <a:defRPr sz="2400">
                <a:solidFill>
                  <a:schemeClr val="tx1"/>
                </a:solidFill>
                <a:latin typeface="Times New Roman" pitchFamily="18" charset="0"/>
              </a:defRPr>
            </a:lvl1pPr>
            <a:lvl2pPr marL="742883" indent="-285725" defTabSz="982576" eaLnBrk="0" hangingPunct="0">
              <a:defRPr sz="2400">
                <a:solidFill>
                  <a:schemeClr val="tx1"/>
                </a:solidFill>
                <a:latin typeface="Times New Roman" pitchFamily="18" charset="0"/>
              </a:defRPr>
            </a:lvl2pPr>
            <a:lvl3pPr marL="1142898" indent="-228580" defTabSz="982576" eaLnBrk="0" hangingPunct="0">
              <a:defRPr sz="2400">
                <a:solidFill>
                  <a:schemeClr val="tx1"/>
                </a:solidFill>
                <a:latin typeface="Times New Roman" pitchFamily="18" charset="0"/>
              </a:defRPr>
            </a:lvl3pPr>
            <a:lvl4pPr marL="1600057" indent="-228580" defTabSz="982576" eaLnBrk="0" hangingPunct="0">
              <a:defRPr sz="2400">
                <a:solidFill>
                  <a:schemeClr val="tx1"/>
                </a:solidFill>
                <a:latin typeface="Times New Roman" pitchFamily="18" charset="0"/>
              </a:defRPr>
            </a:lvl4pPr>
            <a:lvl5pPr marL="2057217" indent="-228580" defTabSz="982576" eaLnBrk="0" hangingPunct="0">
              <a:defRPr sz="2400">
                <a:solidFill>
                  <a:schemeClr val="tx1"/>
                </a:solidFill>
                <a:latin typeface="Times New Roman" pitchFamily="18" charset="0"/>
              </a:defRPr>
            </a:lvl5pPr>
            <a:lvl6pPr marL="2514376" indent="-228580" defTabSz="982576" eaLnBrk="0" fontAlgn="base" hangingPunct="0">
              <a:spcBef>
                <a:spcPct val="0"/>
              </a:spcBef>
              <a:spcAft>
                <a:spcPct val="0"/>
              </a:spcAft>
              <a:defRPr sz="2400">
                <a:solidFill>
                  <a:schemeClr val="tx1"/>
                </a:solidFill>
                <a:latin typeface="Times New Roman" pitchFamily="18" charset="0"/>
              </a:defRPr>
            </a:lvl6pPr>
            <a:lvl7pPr marL="2971536" indent="-228580" defTabSz="982576" eaLnBrk="0" fontAlgn="base" hangingPunct="0">
              <a:spcBef>
                <a:spcPct val="0"/>
              </a:spcBef>
              <a:spcAft>
                <a:spcPct val="0"/>
              </a:spcAft>
              <a:defRPr sz="2400">
                <a:solidFill>
                  <a:schemeClr val="tx1"/>
                </a:solidFill>
                <a:latin typeface="Times New Roman" pitchFamily="18" charset="0"/>
              </a:defRPr>
            </a:lvl7pPr>
            <a:lvl8pPr marL="3428694" indent="-228580" defTabSz="982576" eaLnBrk="0" fontAlgn="base" hangingPunct="0">
              <a:spcBef>
                <a:spcPct val="0"/>
              </a:spcBef>
              <a:spcAft>
                <a:spcPct val="0"/>
              </a:spcAft>
              <a:defRPr sz="2400">
                <a:solidFill>
                  <a:schemeClr val="tx1"/>
                </a:solidFill>
                <a:latin typeface="Times New Roman" pitchFamily="18" charset="0"/>
              </a:defRPr>
            </a:lvl8pPr>
            <a:lvl9pPr marL="3885854" indent="-228580" defTabSz="982576"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a:pPr/>
              <a:t>45</a:t>
            </a:fld>
            <a:endParaRPr lang="en-US" sz="1100"/>
          </a:p>
        </p:txBody>
      </p:sp>
      <p:sp>
        <p:nvSpPr>
          <p:cNvPr id="79875" name="Rectangle 2"/>
          <p:cNvSpPr>
            <a:spLocks noGrp="1" noRot="1" noChangeAspect="1" noChangeArrowheads="1" noTextEdit="1"/>
          </p:cNvSpPr>
          <p:nvPr>
            <p:ph type="sldImg"/>
          </p:nvPr>
        </p:nvSpPr>
        <p:spPr>
          <a:xfrm>
            <a:off x="457200" y="720725"/>
            <a:ext cx="6400800" cy="3600450"/>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lstStyle/>
          <a:p>
            <a:endParaRPr lang="en-US" smtClean="0"/>
          </a:p>
        </p:txBody>
      </p:sp>
    </p:spTree>
    <p:extLst>
      <p:ext uri="{BB962C8B-B14F-4D97-AF65-F5344CB8AC3E}">
        <p14:creationId xmlns:p14="http://schemas.microsoft.com/office/powerpoint/2010/main" val="326765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xfrm>
            <a:off x="4143375" y="9120189"/>
            <a:ext cx="3170238" cy="47942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2" tIns="45716" rIns="91432" bIns="45716"/>
          <a:lstStyle>
            <a:lvl1pPr defTabSz="950829" eaLnBrk="0" hangingPunct="0">
              <a:defRPr sz="2400">
                <a:solidFill>
                  <a:schemeClr val="tx1"/>
                </a:solidFill>
                <a:latin typeface="Times New Roman" charset="0"/>
                <a:ea typeface="ＭＳ Ｐゴシック" charset="0"/>
              </a:defRPr>
            </a:lvl1pPr>
            <a:lvl2pPr marL="742883" indent="-285725" defTabSz="950829" eaLnBrk="0" hangingPunct="0">
              <a:defRPr sz="2400">
                <a:solidFill>
                  <a:schemeClr val="tx1"/>
                </a:solidFill>
                <a:latin typeface="Times New Roman" charset="0"/>
                <a:ea typeface="ＭＳ Ｐゴシック" charset="0"/>
              </a:defRPr>
            </a:lvl2pPr>
            <a:lvl3pPr marL="1142898" indent="-228580" defTabSz="950829" eaLnBrk="0" hangingPunct="0">
              <a:defRPr sz="2400">
                <a:solidFill>
                  <a:schemeClr val="tx1"/>
                </a:solidFill>
                <a:latin typeface="Times New Roman" charset="0"/>
                <a:ea typeface="ＭＳ Ｐゴシック" charset="0"/>
              </a:defRPr>
            </a:lvl3pPr>
            <a:lvl4pPr marL="1600057" indent="-228580" defTabSz="950829" eaLnBrk="0" hangingPunct="0">
              <a:defRPr sz="2400">
                <a:solidFill>
                  <a:schemeClr val="tx1"/>
                </a:solidFill>
                <a:latin typeface="Times New Roman" charset="0"/>
                <a:ea typeface="ＭＳ Ｐゴシック" charset="0"/>
              </a:defRPr>
            </a:lvl4pPr>
            <a:lvl5pPr marL="2057217" indent="-228580" defTabSz="950829" eaLnBrk="0" hangingPunct="0">
              <a:defRPr sz="2400">
                <a:solidFill>
                  <a:schemeClr val="tx1"/>
                </a:solidFill>
                <a:latin typeface="Times New Roman" charset="0"/>
                <a:ea typeface="ＭＳ Ｐゴシック" charset="0"/>
              </a:defRPr>
            </a:lvl5pPr>
            <a:lvl6pPr marL="2514376" indent="-228580" defTabSz="950829" eaLnBrk="0" fontAlgn="base" hangingPunct="0">
              <a:spcBef>
                <a:spcPct val="0"/>
              </a:spcBef>
              <a:spcAft>
                <a:spcPct val="0"/>
              </a:spcAft>
              <a:defRPr sz="2400">
                <a:solidFill>
                  <a:schemeClr val="tx1"/>
                </a:solidFill>
                <a:latin typeface="Times New Roman" charset="0"/>
                <a:ea typeface="ＭＳ Ｐゴシック" charset="0"/>
              </a:defRPr>
            </a:lvl6pPr>
            <a:lvl7pPr marL="2971536" indent="-228580" defTabSz="950829" eaLnBrk="0" fontAlgn="base" hangingPunct="0">
              <a:spcBef>
                <a:spcPct val="0"/>
              </a:spcBef>
              <a:spcAft>
                <a:spcPct val="0"/>
              </a:spcAft>
              <a:defRPr sz="2400">
                <a:solidFill>
                  <a:schemeClr val="tx1"/>
                </a:solidFill>
                <a:latin typeface="Times New Roman" charset="0"/>
                <a:ea typeface="ＭＳ Ｐゴシック" charset="0"/>
              </a:defRPr>
            </a:lvl7pPr>
            <a:lvl8pPr marL="3428694" indent="-228580" defTabSz="950829" eaLnBrk="0" fontAlgn="base" hangingPunct="0">
              <a:spcBef>
                <a:spcPct val="0"/>
              </a:spcBef>
              <a:spcAft>
                <a:spcPct val="0"/>
              </a:spcAft>
              <a:defRPr sz="2400">
                <a:solidFill>
                  <a:schemeClr val="tx1"/>
                </a:solidFill>
                <a:latin typeface="Times New Roman" charset="0"/>
                <a:ea typeface="ＭＳ Ｐゴシック" charset="0"/>
              </a:defRPr>
            </a:lvl8pPr>
            <a:lvl9pPr marL="3885854" indent="-228580" defTabSz="950829" eaLnBrk="0" fontAlgn="base" hangingPunct="0">
              <a:spcBef>
                <a:spcPct val="0"/>
              </a:spcBef>
              <a:spcAft>
                <a:spcPct val="0"/>
              </a:spcAft>
              <a:defRPr sz="2400">
                <a:solidFill>
                  <a:schemeClr val="tx1"/>
                </a:solidFill>
                <a:latin typeface="Times New Roman" charset="0"/>
                <a:ea typeface="ＭＳ Ｐゴシック" charset="0"/>
              </a:defRPr>
            </a:lvl9pPr>
          </a:lstStyle>
          <a:p>
            <a:fld id="{7EE1134B-0CC8-074E-A0BA-BC372262C46D}" type="slidenum">
              <a:rPr lang="en-US" sz="1200"/>
              <a:pPr/>
              <a:t>5</a:t>
            </a:fld>
            <a:endParaRPr lang="en-US" sz="1200"/>
          </a:p>
        </p:txBody>
      </p:sp>
      <p:sp>
        <p:nvSpPr>
          <p:cNvPr id="44035" name="Rectangle 2"/>
          <p:cNvSpPr>
            <a:spLocks noGrp="1" noRot="1" noChangeAspect="1" noChangeArrowheads="1" noTextEdit="1"/>
          </p:cNvSpPr>
          <p:nvPr>
            <p:ph type="sldImg"/>
          </p:nvPr>
        </p:nvSpPr>
        <p:spPr>
          <a:xfrm>
            <a:off x="466725" y="727075"/>
            <a:ext cx="6376988" cy="3586163"/>
          </a:xfrm>
          <a:ln/>
        </p:spPr>
      </p:sp>
      <p:sp>
        <p:nvSpPr>
          <p:cNvPr id="44036" name="Rectangle 3"/>
          <p:cNvSpPr>
            <a:spLocks noGrp="1" noChangeArrowheads="1"/>
          </p:cNvSpPr>
          <p:nvPr>
            <p:ph type="body" idx="1"/>
          </p:nvPr>
        </p:nvSpPr>
        <p:spPr>
          <a:xfrm>
            <a:off x="976314" y="4560889"/>
            <a:ext cx="536257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lIns="91432" tIns="45716" rIns="91432" bIns="45716"/>
          <a:lstStyle/>
          <a:p>
            <a:endParaRPr lang="en-US" dirty="0"/>
          </a:p>
        </p:txBody>
      </p:sp>
    </p:spTree>
    <p:extLst>
      <p:ext uri="{BB962C8B-B14F-4D97-AF65-F5344CB8AC3E}">
        <p14:creationId xmlns:p14="http://schemas.microsoft.com/office/powerpoint/2010/main" val="207799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xfrm>
            <a:off x="4143375" y="9120189"/>
            <a:ext cx="3170238" cy="479425"/>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2" tIns="45716" rIns="91432" bIns="45716"/>
          <a:lstStyle>
            <a:lvl1pPr defTabSz="950829" eaLnBrk="0" hangingPunct="0">
              <a:defRPr sz="2400">
                <a:solidFill>
                  <a:schemeClr val="tx1"/>
                </a:solidFill>
                <a:latin typeface="Times New Roman" charset="0"/>
                <a:ea typeface="ＭＳ Ｐゴシック" charset="0"/>
              </a:defRPr>
            </a:lvl1pPr>
            <a:lvl2pPr marL="742883" indent="-285725" defTabSz="950829" eaLnBrk="0" hangingPunct="0">
              <a:defRPr sz="2400">
                <a:solidFill>
                  <a:schemeClr val="tx1"/>
                </a:solidFill>
                <a:latin typeface="Times New Roman" charset="0"/>
                <a:ea typeface="ＭＳ Ｐゴシック" charset="0"/>
              </a:defRPr>
            </a:lvl2pPr>
            <a:lvl3pPr marL="1142898" indent="-228580" defTabSz="950829" eaLnBrk="0" hangingPunct="0">
              <a:defRPr sz="2400">
                <a:solidFill>
                  <a:schemeClr val="tx1"/>
                </a:solidFill>
                <a:latin typeface="Times New Roman" charset="0"/>
                <a:ea typeface="ＭＳ Ｐゴシック" charset="0"/>
              </a:defRPr>
            </a:lvl3pPr>
            <a:lvl4pPr marL="1600057" indent="-228580" defTabSz="950829" eaLnBrk="0" hangingPunct="0">
              <a:defRPr sz="2400">
                <a:solidFill>
                  <a:schemeClr val="tx1"/>
                </a:solidFill>
                <a:latin typeface="Times New Roman" charset="0"/>
                <a:ea typeface="ＭＳ Ｐゴシック" charset="0"/>
              </a:defRPr>
            </a:lvl4pPr>
            <a:lvl5pPr marL="2057217" indent="-228580" defTabSz="950829" eaLnBrk="0" hangingPunct="0">
              <a:defRPr sz="2400">
                <a:solidFill>
                  <a:schemeClr val="tx1"/>
                </a:solidFill>
                <a:latin typeface="Times New Roman" charset="0"/>
                <a:ea typeface="ＭＳ Ｐゴシック" charset="0"/>
              </a:defRPr>
            </a:lvl5pPr>
            <a:lvl6pPr marL="2514376" indent="-228580" defTabSz="950829" eaLnBrk="0" fontAlgn="base" hangingPunct="0">
              <a:spcBef>
                <a:spcPct val="0"/>
              </a:spcBef>
              <a:spcAft>
                <a:spcPct val="0"/>
              </a:spcAft>
              <a:defRPr sz="2400">
                <a:solidFill>
                  <a:schemeClr val="tx1"/>
                </a:solidFill>
                <a:latin typeface="Times New Roman" charset="0"/>
                <a:ea typeface="ＭＳ Ｐゴシック" charset="0"/>
              </a:defRPr>
            </a:lvl6pPr>
            <a:lvl7pPr marL="2971536" indent="-228580" defTabSz="950829" eaLnBrk="0" fontAlgn="base" hangingPunct="0">
              <a:spcBef>
                <a:spcPct val="0"/>
              </a:spcBef>
              <a:spcAft>
                <a:spcPct val="0"/>
              </a:spcAft>
              <a:defRPr sz="2400">
                <a:solidFill>
                  <a:schemeClr val="tx1"/>
                </a:solidFill>
                <a:latin typeface="Times New Roman" charset="0"/>
                <a:ea typeface="ＭＳ Ｐゴシック" charset="0"/>
              </a:defRPr>
            </a:lvl7pPr>
            <a:lvl8pPr marL="3428694" indent="-228580" defTabSz="950829" eaLnBrk="0" fontAlgn="base" hangingPunct="0">
              <a:spcBef>
                <a:spcPct val="0"/>
              </a:spcBef>
              <a:spcAft>
                <a:spcPct val="0"/>
              </a:spcAft>
              <a:defRPr sz="2400">
                <a:solidFill>
                  <a:schemeClr val="tx1"/>
                </a:solidFill>
                <a:latin typeface="Times New Roman" charset="0"/>
                <a:ea typeface="ＭＳ Ｐゴシック" charset="0"/>
              </a:defRPr>
            </a:lvl8pPr>
            <a:lvl9pPr marL="3885854" indent="-228580" defTabSz="950829" eaLnBrk="0" fontAlgn="base" hangingPunct="0">
              <a:spcBef>
                <a:spcPct val="0"/>
              </a:spcBef>
              <a:spcAft>
                <a:spcPct val="0"/>
              </a:spcAft>
              <a:defRPr sz="2400">
                <a:solidFill>
                  <a:schemeClr val="tx1"/>
                </a:solidFill>
                <a:latin typeface="Times New Roman" charset="0"/>
                <a:ea typeface="ＭＳ Ｐゴシック" charset="0"/>
              </a:defRPr>
            </a:lvl9pPr>
          </a:lstStyle>
          <a:p>
            <a:fld id="{7EE1134B-0CC8-074E-A0BA-BC372262C46D}" type="slidenum">
              <a:rPr lang="en-US" sz="1200"/>
              <a:pPr/>
              <a:t>6</a:t>
            </a:fld>
            <a:endParaRPr lang="en-US" sz="1200"/>
          </a:p>
        </p:txBody>
      </p:sp>
      <p:sp>
        <p:nvSpPr>
          <p:cNvPr id="44035" name="Rectangle 2"/>
          <p:cNvSpPr>
            <a:spLocks noGrp="1" noRot="1" noChangeAspect="1" noChangeArrowheads="1" noTextEdit="1"/>
          </p:cNvSpPr>
          <p:nvPr>
            <p:ph type="sldImg"/>
          </p:nvPr>
        </p:nvSpPr>
        <p:spPr>
          <a:xfrm>
            <a:off x="466725" y="727075"/>
            <a:ext cx="6376988" cy="3586163"/>
          </a:xfrm>
          <a:ln/>
        </p:spPr>
      </p:sp>
      <p:sp>
        <p:nvSpPr>
          <p:cNvPr id="44036" name="Rectangle 3"/>
          <p:cNvSpPr>
            <a:spLocks noGrp="1" noChangeArrowheads="1"/>
          </p:cNvSpPr>
          <p:nvPr>
            <p:ph type="body" idx="1"/>
          </p:nvPr>
        </p:nvSpPr>
        <p:spPr>
          <a:xfrm>
            <a:off x="976314" y="4560889"/>
            <a:ext cx="5362575" cy="43195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lIns="91432" tIns="45716" rIns="91432" bIns="45716"/>
          <a:lstStyle/>
          <a:p>
            <a:endParaRPr lang="en-US" dirty="0"/>
          </a:p>
        </p:txBody>
      </p:sp>
    </p:spTree>
    <p:extLst>
      <p:ext uri="{BB962C8B-B14F-4D97-AF65-F5344CB8AC3E}">
        <p14:creationId xmlns:p14="http://schemas.microsoft.com/office/powerpoint/2010/main" val="113196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5">
              <a:defRPr/>
            </a:pPr>
            <a:r>
              <a:rPr lang="en-US" dirty="0" smtClean="0"/>
              <a:t>Today we will talk about how you move from your POV to coming</a:t>
            </a:r>
            <a:r>
              <a:rPr lang="en-US" baseline="0" dirty="0" smtClean="0"/>
              <a:t> up with potential solutions that make a breakthrough for your customers</a:t>
            </a:r>
            <a:endParaRPr lang="en-US" dirty="0" smtClean="0"/>
          </a:p>
          <a:p>
            <a:endParaRPr lang="en-US" dirty="0"/>
          </a:p>
        </p:txBody>
      </p:sp>
    </p:spTree>
    <p:extLst>
      <p:ext uri="{BB962C8B-B14F-4D97-AF65-F5344CB8AC3E}">
        <p14:creationId xmlns:p14="http://schemas.microsoft.com/office/powerpoint/2010/main" val="171265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4143024" y="9118897"/>
            <a:ext cx="3170565" cy="48070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4" tIns="46271" rIns="92544" bIns="46271"/>
          <a:lstStyle>
            <a:lvl1pPr defTabSz="989700" eaLnBrk="0" hangingPunct="0">
              <a:defRPr sz="2400">
                <a:solidFill>
                  <a:schemeClr val="tx1"/>
                </a:solidFill>
                <a:latin typeface="Times New Roman" charset="0"/>
                <a:ea typeface="ＭＳ Ｐゴシック" charset="0"/>
              </a:defRPr>
            </a:lvl1pPr>
            <a:lvl2pPr marL="751915" indent="-289198" defTabSz="989700" eaLnBrk="0" hangingPunct="0">
              <a:defRPr sz="2400">
                <a:solidFill>
                  <a:schemeClr val="tx1"/>
                </a:solidFill>
                <a:latin typeface="Times New Roman" charset="0"/>
                <a:ea typeface="ＭＳ Ｐゴシック" charset="0"/>
              </a:defRPr>
            </a:lvl2pPr>
            <a:lvl3pPr marL="1156793" indent="-231359" defTabSz="989700" eaLnBrk="0" hangingPunct="0">
              <a:defRPr sz="2400">
                <a:solidFill>
                  <a:schemeClr val="tx1"/>
                </a:solidFill>
                <a:latin typeface="Times New Roman" charset="0"/>
                <a:ea typeface="ＭＳ Ｐゴシック" charset="0"/>
              </a:defRPr>
            </a:lvl3pPr>
            <a:lvl4pPr marL="1619510" indent="-231359" defTabSz="989700" eaLnBrk="0" hangingPunct="0">
              <a:defRPr sz="2400">
                <a:solidFill>
                  <a:schemeClr val="tx1"/>
                </a:solidFill>
                <a:latin typeface="Times New Roman" charset="0"/>
                <a:ea typeface="ＭＳ Ｐゴシック" charset="0"/>
              </a:defRPr>
            </a:lvl4pPr>
            <a:lvl5pPr marL="2082228" indent="-231359" defTabSz="989700" eaLnBrk="0" hangingPunct="0">
              <a:defRPr sz="2400">
                <a:solidFill>
                  <a:schemeClr val="tx1"/>
                </a:solidFill>
                <a:latin typeface="Times New Roman" charset="0"/>
                <a:ea typeface="ＭＳ Ｐゴシック" charset="0"/>
              </a:defRPr>
            </a:lvl5pPr>
            <a:lvl6pPr marL="2544945" indent="-231359" defTabSz="989700" eaLnBrk="0" fontAlgn="base" hangingPunct="0">
              <a:spcBef>
                <a:spcPct val="0"/>
              </a:spcBef>
              <a:spcAft>
                <a:spcPct val="0"/>
              </a:spcAft>
              <a:defRPr sz="2400">
                <a:solidFill>
                  <a:schemeClr val="tx1"/>
                </a:solidFill>
                <a:latin typeface="Times New Roman" charset="0"/>
                <a:ea typeface="ＭＳ Ｐゴシック" charset="0"/>
              </a:defRPr>
            </a:lvl6pPr>
            <a:lvl7pPr marL="3007662" indent="-231359" defTabSz="989700" eaLnBrk="0" fontAlgn="base" hangingPunct="0">
              <a:spcBef>
                <a:spcPct val="0"/>
              </a:spcBef>
              <a:spcAft>
                <a:spcPct val="0"/>
              </a:spcAft>
              <a:defRPr sz="2400">
                <a:solidFill>
                  <a:schemeClr val="tx1"/>
                </a:solidFill>
                <a:latin typeface="Times New Roman" charset="0"/>
                <a:ea typeface="ＭＳ Ｐゴシック" charset="0"/>
              </a:defRPr>
            </a:lvl7pPr>
            <a:lvl8pPr marL="3470380" indent="-231359" defTabSz="989700" eaLnBrk="0" fontAlgn="base" hangingPunct="0">
              <a:spcBef>
                <a:spcPct val="0"/>
              </a:spcBef>
              <a:spcAft>
                <a:spcPct val="0"/>
              </a:spcAft>
              <a:defRPr sz="2400">
                <a:solidFill>
                  <a:schemeClr val="tx1"/>
                </a:solidFill>
                <a:latin typeface="Times New Roman" charset="0"/>
                <a:ea typeface="ＭＳ Ｐゴシック" charset="0"/>
              </a:defRPr>
            </a:lvl8pPr>
            <a:lvl9pPr marL="3933097" indent="-231359" defTabSz="989700" eaLnBrk="0" fontAlgn="base" hangingPunct="0">
              <a:spcBef>
                <a:spcPct val="0"/>
              </a:spcBef>
              <a:spcAft>
                <a:spcPct val="0"/>
              </a:spcAft>
              <a:defRPr sz="2400">
                <a:solidFill>
                  <a:schemeClr val="tx1"/>
                </a:solidFill>
                <a:latin typeface="Times New Roman" charset="0"/>
                <a:ea typeface="ＭＳ Ｐゴシック" charset="0"/>
              </a:defRPr>
            </a:lvl9pPr>
          </a:lstStyle>
          <a:p>
            <a:fld id="{AFBCB93E-F4EA-724D-9AD2-D35B9053D5DD}" type="slidenum">
              <a:rPr lang="en-US" sz="1100"/>
              <a:pPr/>
              <a:t>8</a:t>
            </a:fld>
            <a:endParaRPr lang="en-US" sz="1100"/>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544" tIns="46271" rIns="92544" bIns="46271"/>
          <a:lstStyle/>
          <a:p>
            <a:pPr defTabSz="955962">
              <a:spcBef>
                <a:spcPct val="0"/>
              </a:spcBef>
            </a:pPr>
            <a:endParaRPr lang="en-US" sz="2500" dirty="0">
              <a:latin typeface="Times New Roman" charset="0"/>
            </a:endParaRPr>
          </a:p>
        </p:txBody>
      </p:sp>
    </p:spTree>
    <p:extLst>
      <p:ext uri="{BB962C8B-B14F-4D97-AF65-F5344CB8AC3E}">
        <p14:creationId xmlns:p14="http://schemas.microsoft.com/office/powerpoint/2010/main" val="1001265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of these is NOT a quality that makes for a great team?
https://www.polleverywhere.com/multiple_choice_polls/AdCzW3GpdrBLioH</a:t>
            </a:r>
          </a:p>
        </p:txBody>
      </p:sp>
      <p:sp>
        <p:nvSpPr>
          <p:cNvPr id="4" name="Slide Number Placeholder 3"/>
          <p:cNvSpPr>
            <a:spLocks noGrp="1"/>
          </p:cNvSpPr>
          <p:nvPr>
            <p:ph type="sldNum" sz="quarter" idx="10"/>
          </p:nvPr>
        </p:nvSpPr>
        <p:spPr>
          <a:xfrm>
            <a:off x="4143587" y="9119474"/>
            <a:ext cx="3169920" cy="480060"/>
          </a:xfrm>
          <a:prstGeom prst="rect">
            <a:avLst/>
          </a:prstGeom>
        </p:spPr>
        <p:txBody>
          <a:bodyPr lIns="96661" tIns="48331" rIns="96661" bIns="48331"/>
          <a:lstStyle/>
          <a:p>
            <a:fld id="{1C4BCB7D-BF4E-1446-AA25-7CBBEE977063}" type="slidenum">
              <a:rPr lang="en-US" smtClean="0"/>
              <a:t>9</a:t>
            </a:fld>
            <a:endParaRPr lang="en-US" dirty="0"/>
          </a:p>
        </p:txBody>
      </p:sp>
    </p:spTree>
    <p:extLst>
      <p:ext uri="{BB962C8B-B14F-4D97-AF65-F5344CB8AC3E}">
        <p14:creationId xmlns:p14="http://schemas.microsoft.com/office/powerpoint/2010/main" val="1556872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24384000" cy="928016"/>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2010661" y="7785436"/>
            <a:ext cx="16052800" cy="2851312"/>
          </a:xfrm>
          <a:prstGeom prst="rect">
            <a:avLst/>
          </a:prstGeom>
          <a:noFill/>
          <a:ln w="9525">
            <a:noFill/>
            <a:miter lim="800000"/>
            <a:headEnd/>
            <a:tailEnd/>
          </a:ln>
          <a:effectLst/>
        </p:spPr>
        <p:txBody>
          <a:bodyPr wrap="square" lIns="217695" tIns="108848" rIns="217695" bIns="108848">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2010661" y="4205324"/>
            <a:ext cx="21539200" cy="2286000"/>
          </a:xfrm>
        </p:spPr>
        <p:txBody>
          <a:bodyPr/>
          <a:lstStyle>
            <a:lvl1pPr>
              <a:defRPr>
                <a:solidFill>
                  <a:srgbClr val="5A5A5A"/>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2010665" y="9845591"/>
            <a:ext cx="15956408" cy="1974148"/>
          </a:xfrm>
          <a:prstGeom prst="rect">
            <a:avLst/>
          </a:prstGeom>
          <a:noFill/>
          <a:ln w="9525">
            <a:noFill/>
            <a:miter lim="800000"/>
            <a:headEnd/>
            <a:tailEnd/>
          </a:ln>
          <a:effectLst/>
        </p:spPr>
        <p:txBody>
          <a:bodyPr wrap="square" lIns="217695" tIns="108848" rIns="217695" bIns="108848">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Autumn 2015</a:t>
            </a:r>
          </a:p>
        </p:txBody>
      </p:sp>
      <p:sp>
        <p:nvSpPr>
          <p:cNvPr id="8" name="Rectangle 2"/>
          <p:cNvSpPr txBox="1">
            <a:spLocks noChangeArrowheads="1"/>
          </p:cNvSpPr>
          <p:nvPr/>
        </p:nvSpPr>
        <p:spPr bwMode="auto">
          <a:xfrm>
            <a:off x="2449286" y="87088"/>
            <a:ext cx="21934714" cy="81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695" tIns="108848" rIns="217695" bIns="108848"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3700" dirty="0" err="1" smtClean="0"/>
              <a:t>dt+UX</a:t>
            </a:r>
            <a:r>
              <a:rPr lang="en-US" sz="3700" dirty="0" smtClean="0"/>
              <a:t>:</a:t>
            </a:r>
            <a:r>
              <a:rPr lang="en-US" sz="3700" baseline="0" dirty="0" smtClean="0"/>
              <a:t> DESIGN THINKING FOR USER EXPERIENCE </a:t>
            </a:r>
            <a:r>
              <a:rPr lang="en-US" sz="3700" dirty="0" smtClean="0"/>
              <a:t>DESIGN +</a:t>
            </a:r>
            <a:r>
              <a:rPr lang="en-US" sz="3700" baseline="0" dirty="0" smtClean="0"/>
              <a:t> PROTOTYPING + EVALUATION</a:t>
            </a:r>
            <a:endParaRPr lang="en-US" sz="3700" dirty="0"/>
          </a:p>
        </p:txBody>
      </p:sp>
      <p:pic>
        <p:nvPicPr>
          <p:cNvPr id="7" name="Picture 6" descr="dt+ux.a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2939" y="-696681"/>
            <a:ext cx="3104111" cy="2328084"/>
          </a:xfrm>
          <a:prstGeom prst="rect">
            <a:avLst/>
          </a:prstGeom>
        </p:spPr>
      </p:pic>
    </p:spTree>
    <p:extLst>
      <p:ext uri="{BB962C8B-B14F-4D97-AF65-F5344CB8AC3E}">
        <p14:creationId xmlns:p14="http://schemas.microsoft.com/office/powerpoint/2010/main" val="2804547785"/>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4205510334"/>
      </p:ext>
    </p:extLst>
  </p:cSld>
  <p:clrMapOvr>
    <a:masterClrMapping/>
  </p:clrMapOvr>
  <p:transition xmlns:p14="http://schemas.microsoft.com/office/powerpoint/2010/mai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609733" y="704857"/>
            <a:ext cx="5774267" cy="11944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8476" y="704857"/>
            <a:ext cx="16924867" cy="11944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2036667297"/>
      </p:ext>
    </p:extLst>
  </p:cSld>
  <p:clrMapOvr>
    <a:masterClrMapping/>
  </p:clrMapOvr>
  <p:transition xmlns:p14="http://schemas.microsoft.com/office/powerpoint/2010/mai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1828800" y="3200400"/>
            <a:ext cx="10160000" cy="9448800"/>
          </a:xfrm>
        </p:spPr>
        <p:txBody>
          <a:bodyPr/>
          <a:lstStyle/>
          <a:p>
            <a:pPr lvl="0"/>
            <a:r>
              <a:rPr lang="en-US" noProof="0" smtClean="0"/>
              <a:t>Click icon to add chart</a:t>
            </a:r>
          </a:p>
        </p:txBody>
      </p:sp>
      <p:sp>
        <p:nvSpPr>
          <p:cNvPr id="4" name="Text Placeholder 3"/>
          <p:cNvSpPr>
            <a:spLocks noGrp="1"/>
          </p:cNvSpPr>
          <p:nvPr>
            <p:ph type="body" sz="half" idx="2"/>
          </p:nvPr>
        </p:nvSpPr>
        <p:spPr>
          <a:xfrm>
            <a:off x="123952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3850388676"/>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18288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12395200" y="3200400"/>
            <a:ext cx="10160000" cy="94488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1, 2015</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10396945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18288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93518330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8288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2395200" y="32004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95200" y="80772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41208575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1828800" y="32004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2395200" y="32004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828800" y="80772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12395200" y="80772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73706323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1088547" indent="0" algn="ctr">
              <a:buNone/>
              <a:defRPr>
                <a:solidFill>
                  <a:schemeClr val="tx1">
                    <a:tint val="75000"/>
                  </a:schemeClr>
                </a:solidFill>
              </a:defRPr>
            </a:lvl2pPr>
            <a:lvl3pPr marL="2177095" indent="0" algn="ctr">
              <a:buNone/>
              <a:defRPr>
                <a:solidFill>
                  <a:schemeClr val="tx1">
                    <a:tint val="75000"/>
                  </a:schemeClr>
                </a:solidFill>
              </a:defRPr>
            </a:lvl3pPr>
            <a:lvl4pPr marL="3265642" indent="0" algn="ctr">
              <a:buNone/>
              <a:defRPr>
                <a:solidFill>
                  <a:schemeClr val="tx1">
                    <a:tint val="75000"/>
                  </a:schemeClr>
                </a:solidFill>
              </a:defRPr>
            </a:lvl4pPr>
            <a:lvl5pPr marL="4354190" indent="0" algn="ctr">
              <a:buNone/>
              <a:defRPr>
                <a:solidFill>
                  <a:schemeClr val="tx1">
                    <a:tint val="75000"/>
                  </a:schemeClr>
                </a:solidFill>
              </a:defRPr>
            </a:lvl5pPr>
            <a:lvl6pPr marL="5442737" indent="0" algn="ctr">
              <a:buNone/>
              <a:defRPr>
                <a:solidFill>
                  <a:schemeClr val="tx1">
                    <a:tint val="75000"/>
                  </a:schemeClr>
                </a:solidFill>
              </a:defRPr>
            </a:lvl6pPr>
            <a:lvl7pPr marL="6531285" indent="0" algn="ctr">
              <a:buNone/>
              <a:defRPr>
                <a:solidFill>
                  <a:schemeClr val="tx1">
                    <a:tint val="75000"/>
                  </a:schemeClr>
                </a:solidFill>
              </a:defRPr>
            </a:lvl7pPr>
            <a:lvl8pPr marL="7619832" indent="0" algn="ctr">
              <a:buNone/>
              <a:defRPr>
                <a:solidFill>
                  <a:schemeClr val="tx1">
                    <a:tint val="75000"/>
                  </a:schemeClr>
                </a:solidFill>
              </a:defRPr>
            </a:lvl8pPr>
            <a:lvl9pPr marL="87083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D607F5-FE32-9745-9440-E836A6753442}" type="datetimeFigureOut">
              <a:rPr lang="en-US" smtClean="0"/>
              <a:t>10/1/2015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547FFA-FB94-B749-9438-0D1AF9172022}" type="slidenum">
              <a:rPr lang="en-US" smtClean="0"/>
              <a:t>‹#›</a:t>
            </a:fld>
            <a:endParaRPr lang="en-US" dirty="0"/>
          </a:p>
        </p:txBody>
      </p:sp>
    </p:spTree>
    <p:extLst>
      <p:ext uri="{BB962C8B-B14F-4D97-AF65-F5344CB8AC3E}">
        <p14:creationId xmlns:p14="http://schemas.microsoft.com/office/powerpoint/2010/main" val="2897324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October 1, 2015</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E1F3F99-1E68-4047-B307-0AAED4DA5926}" type="slidenum">
              <a:rPr lang="en-US" smtClean="0"/>
              <a:pPr>
                <a:defRPr/>
              </a:pPr>
              <a:t>‹#›</a:t>
            </a:fld>
            <a:endParaRPr lang="en-US" dirty="0"/>
          </a:p>
        </p:txBody>
      </p:sp>
      <p:sp>
        <p:nvSpPr>
          <p:cNvPr id="8" name="Rectangle 7"/>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53132390"/>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3200400"/>
            <a:ext cx="10160000" cy="944880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0"/>
            <a:ext cx="10160000" cy="944880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
        <p:nvSpPr>
          <p:cNvPr id="8" name="Rectangle 7"/>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71879256"/>
      </p:ext>
    </p:extLst>
  </p:cSld>
  <p:clrMapOvr>
    <a:masterClrMapping/>
  </p:clrMapOvr>
  <p:transition xmlns:p14="http://schemas.microsoft.com/office/powerpoint/2010/mai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76" indent="0">
              <a:buNone/>
              <a:defRPr sz="4800" b="1"/>
            </a:lvl2pPr>
            <a:lvl3pPr marL="2176952" indent="0">
              <a:buNone/>
              <a:defRPr sz="4300" b="1"/>
            </a:lvl3pPr>
            <a:lvl4pPr marL="3265428" indent="0">
              <a:buNone/>
              <a:defRPr sz="3800" b="1"/>
            </a:lvl4pPr>
            <a:lvl5pPr marL="4353904" indent="0">
              <a:buNone/>
              <a:defRPr sz="3800" b="1"/>
            </a:lvl5pPr>
            <a:lvl6pPr marL="5442380" indent="0">
              <a:buNone/>
              <a:defRPr sz="3800" b="1"/>
            </a:lvl6pPr>
            <a:lvl7pPr marL="6530856" indent="0">
              <a:buNone/>
              <a:defRPr sz="3800" b="1"/>
            </a:lvl7pPr>
            <a:lvl8pPr marL="7619325" indent="0">
              <a:buNone/>
              <a:defRPr sz="3800" b="1"/>
            </a:lvl8pPr>
            <a:lvl9pPr marL="8707806"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3" y="3070226"/>
            <a:ext cx="10778067" cy="1279524"/>
          </a:xfrm>
        </p:spPr>
        <p:txBody>
          <a:bodyPr anchor="b"/>
          <a:lstStyle>
            <a:lvl1pPr marL="0" indent="0">
              <a:buNone/>
              <a:defRPr sz="5700" b="1"/>
            </a:lvl1pPr>
            <a:lvl2pPr marL="1088476" indent="0">
              <a:buNone/>
              <a:defRPr sz="4800" b="1"/>
            </a:lvl2pPr>
            <a:lvl3pPr marL="2176952" indent="0">
              <a:buNone/>
              <a:defRPr sz="4300" b="1"/>
            </a:lvl3pPr>
            <a:lvl4pPr marL="3265428" indent="0">
              <a:buNone/>
              <a:defRPr sz="3800" b="1"/>
            </a:lvl4pPr>
            <a:lvl5pPr marL="4353904" indent="0">
              <a:buNone/>
              <a:defRPr sz="3800" b="1"/>
            </a:lvl5pPr>
            <a:lvl6pPr marL="5442380" indent="0">
              <a:buNone/>
              <a:defRPr sz="3800" b="1"/>
            </a:lvl6pPr>
            <a:lvl7pPr marL="6530856" indent="0">
              <a:buNone/>
              <a:defRPr sz="3800" b="1"/>
            </a:lvl7pPr>
            <a:lvl8pPr marL="7619325" indent="0">
              <a:buNone/>
              <a:defRPr sz="3800" b="1"/>
            </a:lvl8pPr>
            <a:lvl9pPr marL="8707806"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3"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1810299624"/>
      </p:ext>
    </p:extLst>
  </p:cSld>
  <p:clrMapOvr>
    <a:masterClrMapping/>
  </p:clrMapOvr>
  <p:transition xmlns:p14="http://schemas.microsoft.com/office/powerpoint/2010/mai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
        <p:nvSpPr>
          <p:cNvPr id="6" name="Rectangle 5"/>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52561377"/>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07"/>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76" indent="0">
              <a:buNone/>
              <a:defRPr sz="2900"/>
            </a:lvl2pPr>
            <a:lvl3pPr marL="2176952" indent="0">
              <a:buNone/>
              <a:defRPr sz="2400"/>
            </a:lvl3pPr>
            <a:lvl4pPr marL="3265428" indent="0">
              <a:buNone/>
              <a:defRPr sz="2100"/>
            </a:lvl4pPr>
            <a:lvl5pPr marL="4353904" indent="0">
              <a:buNone/>
              <a:defRPr sz="2100"/>
            </a:lvl5pPr>
            <a:lvl6pPr marL="5442380" indent="0">
              <a:buNone/>
              <a:defRPr sz="2100"/>
            </a:lvl6pPr>
            <a:lvl7pPr marL="6530856" indent="0">
              <a:buNone/>
              <a:defRPr sz="2100"/>
            </a:lvl7pPr>
            <a:lvl8pPr marL="7619325" indent="0">
              <a:buNone/>
              <a:defRPr sz="2100"/>
            </a:lvl8pPr>
            <a:lvl9pPr marL="8707806" indent="0">
              <a:buNone/>
              <a:defRPr sz="21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4175311174"/>
      </p:ext>
    </p:extLst>
  </p:cSld>
  <p:clrMapOvr>
    <a:masterClrMapping/>
  </p:clrMapOvr>
  <p:transition xmlns:p14="http://schemas.microsoft.com/office/powerpoint/2010/mai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76" indent="0">
              <a:buNone/>
              <a:defRPr sz="6700"/>
            </a:lvl2pPr>
            <a:lvl3pPr marL="2176952" indent="0">
              <a:buNone/>
              <a:defRPr sz="5700"/>
            </a:lvl3pPr>
            <a:lvl4pPr marL="3265428" indent="0">
              <a:buNone/>
              <a:defRPr sz="4800"/>
            </a:lvl4pPr>
            <a:lvl5pPr marL="4353904" indent="0">
              <a:buNone/>
              <a:defRPr sz="4800"/>
            </a:lvl5pPr>
            <a:lvl6pPr marL="5442380" indent="0">
              <a:buNone/>
              <a:defRPr sz="4800"/>
            </a:lvl6pPr>
            <a:lvl7pPr marL="6530856" indent="0">
              <a:buNone/>
              <a:defRPr sz="4800"/>
            </a:lvl7pPr>
            <a:lvl8pPr marL="7619325" indent="0">
              <a:buNone/>
              <a:defRPr sz="4800"/>
            </a:lvl8pPr>
            <a:lvl9pPr marL="8707806" indent="0">
              <a:buNone/>
              <a:defRPr sz="48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76" indent="0">
              <a:buNone/>
              <a:defRPr sz="2900"/>
            </a:lvl2pPr>
            <a:lvl3pPr marL="2176952" indent="0">
              <a:buNone/>
              <a:defRPr sz="2400"/>
            </a:lvl3pPr>
            <a:lvl4pPr marL="3265428" indent="0">
              <a:buNone/>
              <a:defRPr sz="2100"/>
            </a:lvl4pPr>
            <a:lvl5pPr marL="4353904" indent="0">
              <a:buNone/>
              <a:defRPr sz="2100"/>
            </a:lvl5pPr>
            <a:lvl6pPr marL="5442380" indent="0">
              <a:buNone/>
              <a:defRPr sz="2100"/>
            </a:lvl6pPr>
            <a:lvl7pPr marL="6530856" indent="0">
              <a:buNone/>
              <a:defRPr sz="2100"/>
            </a:lvl7pPr>
            <a:lvl8pPr marL="7619325" indent="0">
              <a:buNone/>
              <a:defRPr sz="2100"/>
            </a:lvl8pPr>
            <a:lvl9pPr marL="8707806" indent="0">
              <a:buNone/>
              <a:defRPr sz="21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October 1,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dt+UX: Design Thinking for User Experience Design, Prototyping &amp; Evaluation</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3471884542"/>
      </p:ext>
    </p:extLst>
  </p:cSld>
  <p:clrMapOvr>
    <a:masterClrMapping/>
  </p:clrMapOvr>
  <p:transition xmlns:p14="http://schemas.microsoft.com/office/powerpoint/2010/main">
    <p:dissolv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1278476" y="0"/>
            <a:ext cx="2310553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695" tIns="108848" rIns="217695" bIns="108848"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1828800" y="3200400"/>
            <a:ext cx="20726400" cy="944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695" tIns="108848" rIns="217695" bIns="1088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6965" name="Rectangle 5"/>
          <p:cNvSpPr>
            <a:spLocks noGrp="1" noChangeArrowheads="1"/>
          </p:cNvSpPr>
          <p:nvPr>
            <p:ph type="dt" sz="half" idx="2"/>
          </p:nvPr>
        </p:nvSpPr>
        <p:spPr bwMode="auto">
          <a:xfrm>
            <a:off x="0" y="13106400"/>
            <a:ext cx="5080000"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defRPr sz="2400" b="0" i="0" smtClean="0">
                <a:solidFill>
                  <a:srgbClr val="6D6D6D"/>
                </a:solidFill>
                <a:latin typeface="Helvetica Light"/>
                <a:ea typeface="+mn-ea"/>
                <a:cs typeface="Helvetica Light"/>
              </a:defRPr>
            </a:lvl1pPr>
          </a:lstStyle>
          <a:p>
            <a:pPr>
              <a:defRPr/>
            </a:pPr>
            <a:r>
              <a:rPr lang="en-US" smtClean="0"/>
              <a:t>October 1, 2015</a:t>
            </a:r>
            <a:endParaRPr lang="en-US" dirty="0"/>
          </a:p>
        </p:txBody>
      </p:sp>
      <p:sp>
        <p:nvSpPr>
          <p:cNvPr id="296966" name="Rectangle 6"/>
          <p:cNvSpPr>
            <a:spLocks noGrp="1" noChangeArrowheads="1"/>
          </p:cNvSpPr>
          <p:nvPr>
            <p:ph type="ftr" sz="quarter" idx="3"/>
          </p:nvPr>
        </p:nvSpPr>
        <p:spPr bwMode="auto">
          <a:xfrm>
            <a:off x="5091718" y="13106400"/>
            <a:ext cx="16638965"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lgn="ctr">
              <a:defRPr sz="2400" b="0" i="0" smtClean="0">
                <a:solidFill>
                  <a:schemeClr val="bg2"/>
                </a:solidFill>
                <a:latin typeface="Helvetica Light"/>
                <a:ea typeface="+mn-ea"/>
                <a:cs typeface="Helvetica Light"/>
              </a:defRPr>
            </a:lvl1pPr>
          </a:lstStyle>
          <a:p>
            <a:pPr>
              <a:defRPr/>
            </a:pPr>
            <a:r>
              <a:rPr lang="en-US" smtClean="0">
                <a:latin typeface="Lucida Grande"/>
                <a:ea typeface="Lucida Grande"/>
                <a:cs typeface="Lucida Grande"/>
              </a:rPr>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21742400" y="13106402"/>
            <a:ext cx="2641600"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lgn="r">
              <a:defRPr sz="24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ransition xmlns:p14="http://schemas.microsoft.com/office/powerpoint/2010/main">
    <p:dissolve/>
  </p:transition>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88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8800">
          <a:solidFill>
            <a:srgbClr val="3E4E6C"/>
          </a:solidFill>
          <a:latin typeface="Arial Black" pitchFamily="34" charset="0"/>
          <a:ea typeface="ＭＳ Ｐゴシック" charset="0"/>
        </a:defRPr>
      </a:lvl2pPr>
      <a:lvl3pPr algn="l" rtl="0" eaLnBrk="1" fontAlgn="base" hangingPunct="1">
        <a:spcBef>
          <a:spcPct val="0"/>
        </a:spcBef>
        <a:spcAft>
          <a:spcPct val="0"/>
        </a:spcAft>
        <a:defRPr sz="8800">
          <a:solidFill>
            <a:srgbClr val="3E4E6C"/>
          </a:solidFill>
          <a:latin typeface="Arial Black" pitchFamily="34" charset="0"/>
          <a:ea typeface="ＭＳ Ｐゴシック" charset="0"/>
        </a:defRPr>
      </a:lvl3pPr>
      <a:lvl4pPr algn="l" rtl="0" eaLnBrk="1" fontAlgn="base" hangingPunct="1">
        <a:spcBef>
          <a:spcPct val="0"/>
        </a:spcBef>
        <a:spcAft>
          <a:spcPct val="0"/>
        </a:spcAft>
        <a:defRPr sz="8800">
          <a:solidFill>
            <a:srgbClr val="3E4E6C"/>
          </a:solidFill>
          <a:latin typeface="Arial Black" pitchFamily="34" charset="0"/>
          <a:ea typeface="ＭＳ Ｐゴシック" charset="0"/>
        </a:defRPr>
      </a:lvl4pPr>
      <a:lvl5pPr algn="l" rtl="0" eaLnBrk="1" fontAlgn="base" hangingPunct="1">
        <a:spcBef>
          <a:spcPct val="0"/>
        </a:spcBef>
        <a:spcAft>
          <a:spcPct val="0"/>
        </a:spcAft>
        <a:defRPr sz="8800">
          <a:solidFill>
            <a:srgbClr val="3E4E6C"/>
          </a:solidFill>
          <a:latin typeface="Arial Black" pitchFamily="34" charset="0"/>
          <a:ea typeface="ＭＳ Ｐゴシック" charset="0"/>
        </a:defRPr>
      </a:lvl5pPr>
      <a:lvl6pPr marL="1088476" algn="l" rtl="0" eaLnBrk="1" fontAlgn="base" hangingPunct="1">
        <a:spcBef>
          <a:spcPct val="0"/>
        </a:spcBef>
        <a:spcAft>
          <a:spcPct val="0"/>
        </a:spcAft>
        <a:defRPr sz="8800">
          <a:solidFill>
            <a:srgbClr val="3E4E6C"/>
          </a:solidFill>
          <a:latin typeface="Arial Black" pitchFamily="34" charset="0"/>
        </a:defRPr>
      </a:lvl6pPr>
      <a:lvl7pPr marL="2176952" algn="l" rtl="0" eaLnBrk="1" fontAlgn="base" hangingPunct="1">
        <a:spcBef>
          <a:spcPct val="0"/>
        </a:spcBef>
        <a:spcAft>
          <a:spcPct val="0"/>
        </a:spcAft>
        <a:defRPr sz="8800">
          <a:solidFill>
            <a:srgbClr val="3E4E6C"/>
          </a:solidFill>
          <a:latin typeface="Arial Black" pitchFamily="34" charset="0"/>
        </a:defRPr>
      </a:lvl7pPr>
      <a:lvl8pPr marL="3265428" algn="l" rtl="0" eaLnBrk="1" fontAlgn="base" hangingPunct="1">
        <a:spcBef>
          <a:spcPct val="0"/>
        </a:spcBef>
        <a:spcAft>
          <a:spcPct val="0"/>
        </a:spcAft>
        <a:defRPr sz="8800">
          <a:solidFill>
            <a:srgbClr val="3E4E6C"/>
          </a:solidFill>
          <a:latin typeface="Arial Black" pitchFamily="34" charset="0"/>
        </a:defRPr>
      </a:lvl8pPr>
      <a:lvl9pPr marL="4353904" algn="l" rtl="0" eaLnBrk="1" fontAlgn="base" hangingPunct="1">
        <a:spcBef>
          <a:spcPct val="0"/>
        </a:spcBef>
        <a:spcAft>
          <a:spcPct val="0"/>
        </a:spcAft>
        <a:defRPr sz="8800">
          <a:solidFill>
            <a:srgbClr val="3E4E6C"/>
          </a:solidFill>
          <a:latin typeface="Arial Black" pitchFamily="34" charset="0"/>
        </a:defRPr>
      </a:lvl9pPr>
    </p:titleStyle>
    <p:bodyStyle>
      <a:lvl1pPr marL="816358" indent="-816358" algn="l" rtl="0" eaLnBrk="1" fontAlgn="base" hangingPunct="1">
        <a:spcBef>
          <a:spcPct val="20000"/>
        </a:spcBef>
        <a:spcAft>
          <a:spcPct val="0"/>
        </a:spcAft>
        <a:buChar char="•"/>
        <a:defRPr sz="7600" b="0" i="0">
          <a:solidFill>
            <a:schemeClr val="tx1"/>
          </a:solidFill>
          <a:latin typeface="Helvetica Light"/>
          <a:ea typeface="ＭＳ Ｐゴシック" charset="0"/>
          <a:cs typeface="Helvetica Light"/>
        </a:defRPr>
      </a:lvl1pPr>
      <a:lvl2pPr marL="1768773" indent="-680299" algn="l" rtl="0" eaLnBrk="1" fontAlgn="base" hangingPunct="1">
        <a:spcBef>
          <a:spcPct val="20000"/>
        </a:spcBef>
        <a:spcAft>
          <a:spcPct val="0"/>
        </a:spcAft>
        <a:buChar char="–"/>
        <a:defRPr sz="6700" b="0" i="0">
          <a:solidFill>
            <a:schemeClr val="tx1"/>
          </a:solidFill>
          <a:latin typeface="Helvetica Light"/>
          <a:ea typeface="ＭＳ Ｐゴシック" charset="0"/>
          <a:cs typeface="Helvetica Light"/>
        </a:defRPr>
      </a:lvl2pPr>
      <a:lvl3pPr marL="2721190" indent="-544238" algn="l" rtl="0" eaLnBrk="1" fontAlgn="base" hangingPunct="1">
        <a:spcBef>
          <a:spcPct val="20000"/>
        </a:spcBef>
        <a:spcAft>
          <a:spcPct val="0"/>
        </a:spcAft>
        <a:buChar char="•"/>
        <a:defRPr sz="5700" b="0" i="0">
          <a:solidFill>
            <a:schemeClr val="tx1"/>
          </a:solidFill>
          <a:latin typeface="Helvetica Light"/>
          <a:ea typeface="ＭＳ Ｐゴシック" charset="0"/>
          <a:cs typeface="Helvetica Light"/>
        </a:defRPr>
      </a:lvl3pPr>
      <a:lvl4pPr marL="3809666"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4pPr>
      <a:lvl5pPr marL="4898142"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5pPr>
      <a:lvl6pPr marL="5986618" indent="-544238" algn="l" rtl="0" eaLnBrk="1" fontAlgn="base" hangingPunct="1">
        <a:spcBef>
          <a:spcPct val="20000"/>
        </a:spcBef>
        <a:spcAft>
          <a:spcPct val="0"/>
        </a:spcAft>
        <a:buChar char="»"/>
        <a:defRPr sz="4800" b="1">
          <a:solidFill>
            <a:schemeClr val="tx1"/>
          </a:solidFill>
          <a:latin typeface="+mn-lt"/>
        </a:defRPr>
      </a:lvl6pPr>
      <a:lvl7pPr marL="7075094" indent="-544238" algn="l" rtl="0" eaLnBrk="1" fontAlgn="base" hangingPunct="1">
        <a:spcBef>
          <a:spcPct val="20000"/>
        </a:spcBef>
        <a:spcAft>
          <a:spcPct val="0"/>
        </a:spcAft>
        <a:buChar char="»"/>
        <a:defRPr sz="4800" b="1">
          <a:solidFill>
            <a:schemeClr val="tx1"/>
          </a:solidFill>
          <a:latin typeface="+mn-lt"/>
        </a:defRPr>
      </a:lvl7pPr>
      <a:lvl8pPr marL="8163570" indent="-544238" algn="l" rtl="0" eaLnBrk="1" fontAlgn="base" hangingPunct="1">
        <a:spcBef>
          <a:spcPct val="20000"/>
        </a:spcBef>
        <a:spcAft>
          <a:spcPct val="0"/>
        </a:spcAft>
        <a:buChar char="»"/>
        <a:defRPr sz="4800" b="1">
          <a:solidFill>
            <a:schemeClr val="tx1"/>
          </a:solidFill>
          <a:latin typeface="+mn-lt"/>
        </a:defRPr>
      </a:lvl8pPr>
      <a:lvl9pPr marL="9252042" indent="-544238" algn="l" rtl="0" eaLnBrk="1" fontAlgn="base" hangingPunct="1">
        <a:spcBef>
          <a:spcPct val="20000"/>
        </a:spcBef>
        <a:spcAft>
          <a:spcPct val="0"/>
        </a:spcAft>
        <a:buChar char="»"/>
        <a:defRPr sz="4800" b="1">
          <a:solidFill>
            <a:schemeClr val="tx1"/>
          </a:solidFill>
          <a:latin typeface="+mn-lt"/>
        </a:defRPr>
      </a:lvl9pPr>
    </p:bodyStyle>
    <p:otherStyle>
      <a:defPPr>
        <a:defRPr lang="en-US"/>
      </a:defPPr>
      <a:lvl1pPr marL="0" algn="l" defTabSz="2176952" rtl="0" eaLnBrk="1" latinLnBrk="0" hangingPunct="1">
        <a:defRPr sz="4300" kern="1200">
          <a:solidFill>
            <a:schemeClr val="tx1"/>
          </a:solidFill>
          <a:latin typeface="+mn-lt"/>
          <a:ea typeface="+mn-ea"/>
          <a:cs typeface="+mn-cs"/>
        </a:defRPr>
      </a:lvl1pPr>
      <a:lvl2pPr marL="1088476" algn="l" defTabSz="2176952" rtl="0" eaLnBrk="1" latinLnBrk="0" hangingPunct="1">
        <a:defRPr sz="4300" kern="1200">
          <a:solidFill>
            <a:schemeClr val="tx1"/>
          </a:solidFill>
          <a:latin typeface="+mn-lt"/>
          <a:ea typeface="+mn-ea"/>
          <a:cs typeface="+mn-cs"/>
        </a:defRPr>
      </a:lvl2pPr>
      <a:lvl3pPr marL="2176952" algn="l" defTabSz="2176952" rtl="0" eaLnBrk="1" latinLnBrk="0" hangingPunct="1">
        <a:defRPr sz="4300" kern="1200">
          <a:solidFill>
            <a:schemeClr val="tx1"/>
          </a:solidFill>
          <a:latin typeface="+mn-lt"/>
          <a:ea typeface="+mn-ea"/>
          <a:cs typeface="+mn-cs"/>
        </a:defRPr>
      </a:lvl3pPr>
      <a:lvl4pPr marL="3265428" algn="l" defTabSz="2176952" rtl="0" eaLnBrk="1" latinLnBrk="0" hangingPunct="1">
        <a:defRPr sz="4300" kern="1200">
          <a:solidFill>
            <a:schemeClr val="tx1"/>
          </a:solidFill>
          <a:latin typeface="+mn-lt"/>
          <a:ea typeface="+mn-ea"/>
          <a:cs typeface="+mn-cs"/>
        </a:defRPr>
      </a:lvl4pPr>
      <a:lvl5pPr marL="4353904" algn="l" defTabSz="2176952" rtl="0" eaLnBrk="1" latinLnBrk="0" hangingPunct="1">
        <a:defRPr sz="4300" kern="1200">
          <a:solidFill>
            <a:schemeClr val="tx1"/>
          </a:solidFill>
          <a:latin typeface="+mn-lt"/>
          <a:ea typeface="+mn-ea"/>
          <a:cs typeface="+mn-cs"/>
        </a:defRPr>
      </a:lvl5pPr>
      <a:lvl6pPr marL="5442380" algn="l" defTabSz="2176952" rtl="0" eaLnBrk="1" latinLnBrk="0" hangingPunct="1">
        <a:defRPr sz="4300" kern="1200">
          <a:solidFill>
            <a:schemeClr val="tx1"/>
          </a:solidFill>
          <a:latin typeface="+mn-lt"/>
          <a:ea typeface="+mn-ea"/>
          <a:cs typeface="+mn-cs"/>
        </a:defRPr>
      </a:lvl6pPr>
      <a:lvl7pPr marL="6530856" algn="l" defTabSz="2176952" rtl="0" eaLnBrk="1" latinLnBrk="0" hangingPunct="1">
        <a:defRPr sz="4300" kern="1200">
          <a:solidFill>
            <a:schemeClr val="tx1"/>
          </a:solidFill>
          <a:latin typeface="+mn-lt"/>
          <a:ea typeface="+mn-ea"/>
          <a:cs typeface="+mn-cs"/>
        </a:defRPr>
      </a:lvl7pPr>
      <a:lvl8pPr marL="7619325" algn="l" defTabSz="2176952" rtl="0" eaLnBrk="1" latinLnBrk="0" hangingPunct="1">
        <a:defRPr sz="4300" kern="1200">
          <a:solidFill>
            <a:schemeClr val="tx1"/>
          </a:solidFill>
          <a:latin typeface="+mn-lt"/>
          <a:ea typeface="+mn-ea"/>
          <a:cs typeface="+mn-cs"/>
        </a:defRPr>
      </a:lvl8pPr>
      <a:lvl9pPr marL="8707806" algn="l" defTabSz="2176952"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dschool.stanford.edu/groups/dleadership/wiki/59f08/dleadership_2015.html" TargetMode="External"/><Relationship Id="rId5" Type="http://schemas.openxmlformats.org/officeDocument/2006/relationships/hyperlink" Target="dschool.stanford.edu%5Cwp-content%5Cuploads%5C2011%5C03%5CBootcampBootleg2010v2SLIM.pdf"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0.png"/><Relationship Id="rId5" Type="http://schemas.openxmlformats.org/officeDocument/2006/relationships/hyperlink" Target="http://www.polleverywhere.com/app" TargetMode="External"/><Relationship Id="rId6" Type="http://schemas.openxmlformats.org/officeDocument/2006/relationships/hyperlink" Target="http://www.polleverywhere.com/app/help" TargetMode="External"/><Relationship Id="rId7" Type="http://schemas.openxmlformats.org/officeDocument/2006/relationships/hyperlink" Target="https://www.polleverywhere.com/multiple_choice_polls/kIGGAkXfgaQ4mjY?preview=true" TargetMode="External"/><Relationship Id="rId1" Type="http://schemas.openxmlformats.org/officeDocument/2006/relationships/tags" Target="../tags/tag2.xml"/><Relationship Id="rId2"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hyperlink" Target="https://vimeo.com/921271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hyperlink" Target="http://dschool.stanford.edu/wp-content/uploads/2012/05/HMW-METHODCARD.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hyperlink" Target="http://dschool.stanford.edu/wp-content/uploads/2012/05/HMW-METHODCARD.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hyperlink" Target="http://dschool.stanford.edu/wp-content/uploads/2012/05/HMW-METHODCARD.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hyperlink" Target="http://dschool.stanford.edu/wp-content/uploads/2011/03/BootcampBootleg2010v2SLIM.pdf" TargetMode="External"/><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hyperlink" Target="http://www.k9ventures.com/blog/2015/02/10/finding-problem-worth-solving/" TargetMode="External"/><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3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www.aiga.org/how-to-survive-a-critiqu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s://dschool.stanford.edu/groups/dleadership/wiki/59f08/dleadership_2015.html" TargetMode="External"/><Relationship Id="rId5" Type="http://schemas.openxmlformats.org/officeDocument/2006/relationships/hyperlink" Target="dschool.stanford.edu%5Cwp-content%5Cuploads%5C2011%5C03%5CBootcampBootleg2010v2SLIM.pdf" TargetMode="External"/><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0.png"/><Relationship Id="rId5" Type="http://schemas.openxmlformats.org/officeDocument/2006/relationships/hyperlink" Target="http://www.polleverywhere.com/app" TargetMode="External"/><Relationship Id="rId6" Type="http://schemas.openxmlformats.org/officeDocument/2006/relationships/hyperlink" Target="http://www.polleverywhere.com/app/help" TargetMode="External"/><Relationship Id="rId7" Type="http://schemas.openxmlformats.org/officeDocument/2006/relationships/hyperlink" Target="https://www.polleverywhere.com/multiple_choice_polls/AdCzW3GpdrBLioH?preview=true" TargetMode="External"/><Relationship Id="rId1" Type="http://schemas.openxmlformats.org/officeDocument/2006/relationships/tags" Target="../tags/tag1.xml"/><Relationship Id="rId2"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image2.png"/>
          <p:cNvPicPr/>
          <p:nvPr/>
        </p:nvPicPr>
        <p:blipFill>
          <a:blip r:embed="rId3">
            <a:extLst/>
          </a:blip>
          <a:stretch>
            <a:fillRect/>
          </a:stretch>
        </p:blipFill>
        <p:spPr>
          <a:xfrm>
            <a:off x="19278625" y="1118371"/>
            <a:ext cx="4829176" cy="1727202"/>
          </a:xfrm>
          <a:prstGeom prst="rect">
            <a:avLst/>
          </a:prstGeom>
          <a:ln w="12700">
            <a:miter lim="400000"/>
          </a:ln>
        </p:spPr>
      </p:pic>
      <p:sp>
        <p:nvSpPr>
          <p:cNvPr id="850" name="Shape 850"/>
          <p:cNvSpPr/>
          <p:nvPr/>
        </p:nvSpPr>
        <p:spPr>
          <a:xfrm>
            <a:off x="8327821" y="1566473"/>
            <a:ext cx="10807701" cy="8309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2400">
                <a:latin typeface="Lucida Grande"/>
                <a:ea typeface="Lucida Grande"/>
                <a:cs typeface="Lucida Grande"/>
                <a:sym typeface="Lucida Grande"/>
              </a:defRPr>
            </a:lvl1pPr>
          </a:lstStyle>
          <a:p>
            <a:pPr lvl="0" algn="l">
              <a:defRPr sz="1800"/>
            </a:pPr>
            <a:r>
              <a:rPr dirty="0"/>
              <a:t>This work is licensed under the Creative Commons Attribution-Noncommercial-Share Alike 3.0 Unported License. To view a copy of this license, visit http://creativecommons.org/licenses/by-nc-sa/3.0/</a:t>
            </a:r>
            <a:endParaRPr dirty="0">
              <a:solidFill>
                <a:srgbClr val="499F3B"/>
              </a:solidFill>
            </a:endParaRPr>
          </a:p>
        </p:txBody>
      </p:sp>
      <p:sp>
        <p:nvSpPr>
          <p:cNvPr id="5" name="Title 4"/>
          <p:cNvSpPr>
            <a:spLocks noGrp="1"/>
          </p:cNvSpPr>
          <p:nvPr>
            <p:ph type="ctrTitle"/>
          </p:nvPr>
        </p:nvSpPr>
        <p:spPr/>
        <p:txBody>
          <a:bodyPr/>
          <a:lstStyle/>
          <a:p>
            <a:r>
              <a:rPr lang="en-US" dirty="0" smtClean="0"/>
              <a:t>Ideate</a:t>
            </a:r>
            <a:endParaRPr lang="en-US" dirty="0"/>
          </a:p>
        </p:txBody>
      </p:sp>
      <p:sp>
        <p:nvSpPr>
          <p:cNvPr id="6" name="TextBox 5"/>
          <p:cNvSpPr txBox="1"/>
          <p:nvPr/>
        </p:nvSpPr>
        <p:spPr>
          <a:xfrm>
            <a:off x="2144341" y="11622584"/>
            <a:ext cx="6025786" cy="861774"/>
          </a:xfrm>
          <a:prstGeom prst="rect">
            <a:avLst/>
          </a:prstGeom>
          <a:noFill/>
        </p:spPr>
        <p:txBody>
          <a:bodyPr wrap="square" rtlCol="0">
            <a:spAutoFit/>
          </a:bodyPr>
          <a:lstStyle/>
          <a:p>
            <a:pPr algn="l"/>
            <a:r>
              <a:rPr lang="en-US" sz="5000" dirty="0" smtClean="0">
                <a:solidFill>
                  <a:srgbClr val="6D6D6D"/>
                </a:solidFill>
              </a:rPr>
              <a:t>October 1, 2015</a:t>
            </a:r>
          </a:p>
        </p:txBody>
      </p:sp>
      <p:sp>
        <p:nvSpPr>
          <p:cNvPr id="7" name="Shape 852"/>
          <p:cNvSpPr/>
          <p:nvPr/>
        </p:nvSpPr>
        <p:spPr>
          <a:xfrm>
            <a:off x="3369733" y="12566231"/>
            <a:ext cx="20919772" cy="89254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r">
              <a:defRPr sz="1800"/>
            </a:pPr>
            <a:r>
              <a:rPr sz="2600" dirty="0">
                <a:solidFill>
                  <a:srgbClr val="6D6D6D"/>
                </a:solidFill>
              </a:rPr>
              <a:t>Slides adapted from d.leadership Define + Ideate slides (</a:t>
            </a:r>
            <a:r>
              <a:rPr sz="2600" u="sng" dirty="0">
                <a:solidFill>
                  <a:srgbClr val="6D6D6D"/>
                </a:solidFill>
                <a:uFill>
                  <a:solidFill>
                    <a:srgbClr val="009999"/>
                  </a:solidFill>
                </a:uFill>
                <a:hlinkClick r:id="rId4"/>
              </a:rPr>
              <a:t>https://</a:t>
            </a:r>
            <a:r>
              <a:rPr sz="2600" u="sng" dirty="0">
                <a:solidFill>
                  <a:schemeClr val="bg2"/>
                </a:solidFill>
                <a:uFill>
                  <a:solidFill>
                    <a:srgbClr val="009999"/>
                  </a:solidFill>
                </a:uFill>
                <a:hlinkClick r:id="rId4"/>
              </a:rPr>
              <a:t>dschool.stanford.edu/groups/dleadership/wiki/59f08/dleadership_2015.html</a:t>
            </a:r>
            <a:r>
              <a:rPr sz="2600" dirty="0">
                <a:solidFill>
                  <a:srgbClr val="6D6D6D"/>
                </a:solidFill>
              </a:rPr>
              <a:t>)</a:t>
            </a:r>
          </a:p>
          <a:p>
            <a:pPr lvl="0" algn="r">
              <a:defRPr sz="1800"/>
            </a:pPr>
            <a:r>
              <a:rPr sz="2600" dirty="0">
                <a:solidFill>
                  <a:srgbClr val="6D6D6D"/>
                </a:solidFill>
              </a:rPr>
              <a:t>Additional resources from bootcamp bootleg (http://</a:t>
            </a:r>
            <a:r>
              <a:rPr sz="2600" dirty="0">
                <a:solidFill>
                  <a:srgbClr val="6D6D6D"/>
                </a:solidFill>
                <a:hlinkClick r:id="rId5" action="ppaction://hlinkfile"/>
              </a:rPr>
              <a:t>dschool.stanford.edu/wp-content/uploads/2011/03/BootcampBootleg2010v2SLIM.pdf</a:t>
            </a:r>
            <a:r>
              <a:rPr sz="2600" dirty="0">
                <a:solidFill>
                  <a:srgbClr val="6D6D6D"/>
                </a:solidFill>
              </a:rPr>
              <a:t>)</a:t>
            </a:r>
          </a:p>
        </p:txBody>
      </p:sp>
    </p:spTree>
    <p:extLst>
      <p:ext uri="{BB962C8B-B14F-4D97-AF65-F5344CB8AC3E}">
        <p14:creationId xmlns:p14="http://schemas.microsoft.com/office/powerpoint/2010/main" val="1352407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76492" y="549277"/>
            <a:ext cx="22431021" cy="12617450"/>
          </a:xfrm>
          <a:prstGeom prst="rect">
            <a:avLst/>
          </a:prstGeom>
        </p:spPr>
      </p:pic>
      <p:sp>
        <p:nvSpPr>
          <p:cNvPr id="3" name="Rectangle 2">
            <a:hlinkClick r:id="rId5"/>
          </p:cNvPr>
          <p:cNvSpPr/>
          <p:nvPr/>
        </p:nvSpPr>
        <p:spPr>
          <a:xfrm>
            <a:off x="4969751" y="4533050"/>
            <a:ext cx="6221395" cy="4109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217709" tIns="108855" rIns="217709" bIns="108855" rtlCol="0" anchor="ctr"/>
          <a:lstStyle/>
          <a:p>
            <a:pPr algn="ctr"/>
            <a:endParaRPr lang="en-US" dirty="0"/>
          </a:p>
        </p:txBody>
      </p:sp>
      <p:sp>
        <p:nvSpPr>
          <p:cNvPr id="5" name="Rectangle 4">
            <a:hlinkClick r:id="rId6"/>
          </p:cNvPr>
          <p:cNvSpPr/>
          <p:nvPr/>
        </p:nvSpPr>
        <p:spPr>
          <a:xfrm>
            <a:off x="13262023" y="9194920"/>
            <a:ext cx="5843917" cy="7408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217709" tIns="108855" rIns="217709" bIns="108855" rtlCol="0" anchor="ctr"/>
          <a:lstStyle/>
          <a:p>
            <a:pPr algn="ctr"/>
            <a:endParaRPr lang="en-US" dirty="0"/>
          </a:p>
        </p:txBody>
      </p:sp>
      <p:sp>
        <p:nvSpPr>
          <p:cNvPr id="7" name="Rectangle 6">
            <a:hlinkClick r:id="rId7" action="ppaction://hlinkfile"/>
          </p:cNvPr>
          <p:cNvSpPr/>
          <p:nvPr/>
        </p:nvSpPr>
        <p:spPr>
          <a:xfrm>
            <a:off x="7767540" y="10388974"/>
            <a:ext cx="8835117" cy="7408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217709" tIns="108855" rIns="217709" bIns="108855" rtlCol="0" anchor="ctr"/>
          <a:lstStyle/>
          <a:p>
            <a:pPr algn="ctr"/>
            <a:endParaRPr lang="en-US" dirty="0"/>
          </a:p>
        </p:txBody>
      </p:sp>
    </p:spTree>
    <p:extLst>
      <p:ext uri="{BB962C8B-B14F-4D97-AF65-F5344CB8AC3E}">
        <p14:creationId xmlns:p14="http://schemas.microsoft.com/office/powerpoint/2010/main" val="4262868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 name="image14.png"/>
          <p:cNvPicPr/>
          <p:nvPr/>
        </p:nvPicPr>
        <p:blipFill>
          <a:blip r:embed="rId3">
            <a:extLst/>
          </a:blip>
          <a:stretch>
            <a:fillRect/>
          </a:stretch>
        </p:blipFill>
        <p:spPr>
          <a:xfrm>
            <a:off x="977899" y="3469877"/>
            <a:ext cx="13652501" cy="8131176"/>
          </a:xfrm>
          <a:prstGeom prst="rect">
            <a:avLst/>
          </a:prstGeom>
          <a:ln w="12700">
            <a:miter lim="400000"/>
          </a:ln>
        </p:spPr>
      </p:pic>
      <p:sp>
        <p:nvSpPr>
          <p:cNvPr id="972" name="Shape 972"/>
          <p:cNvSpPr/>
          <p:nvPr/>
        </p:nvSpPr>
        <p:spPr>
          <a:xfrm>
            <a:off x="15417805" y="3670287"/>
            <a:ext cx="8676688" cy="1431161"/>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algn="l">
              <a:defRPr sz="5000">
                <a:latin typeface="Lucida Grande"/>
                <a:ea typeface="Lucida Grande"/>
                <a:cs typeface="Lucida Grande"/>
                <a:sym typeface="Lucida Grande"/>
              </a:defRPr>
            </a:lvl1pPr>
          </a:lstStyle>
          <a:p>
            <a:pPr lvl="0">
              <a:defRPr sz="1800"/>
            </a:pPr>
            <a:r>
              <a:rPr lang="en-US" sz="3100" dirty="0" smtClean="0">
                <a:solidFill>
                  <a:srgbClr val="FFFFFF"/>
                </a:solidFill>
              </a:rPr>
              <a:t>KEEP A LIST OF</a:t>
            </a:r>
          </a:p>
          <a:p>
            <a:pPr lvl="0">
              <a:defRPr sz="1800"/>
            </a:pPr>
            <a:endParaRPr lang="en-US" sz="3100" dirty="0" smtClean="0">
              <a:solidFill>
                <a:srgbClr val="FFFFFF"/>
              </a:solidFill>
            </a:endParaRPr>
          </a:p>
          <a:p>
            <a:pPr lvl="0">
              <a:defRPr sz="1800"/>
            </a:pPr>
            <a:r>
              <a:rPr sz="3100" dirty="0" smtClean="0">
                <a:solidFill>
                  <a:srgbClr val="FFFFFF"/>
                </a:solidFill>
              </a:rPr>
              <a:t>TENSIONS</a:t>
            </a:r>
            <a:r>
              <a:rPr sz="3100" dirty="0">
                <a:solidFill>
                  <a:srgbClr val="FFFFFF"/>
                </a:solidFill>
              </a:rPr>
              <a:t>, CONTRADICTIONS,  SURPRISES</a:t>
            </a:r>
          </a:p>
        </p:txBody>
      </p:sp>
      <p:sp>
        <p:nvSpPr>
          <p:cNvPr id="973" name="Shape 973"/>
          <p:cNvSpPr/>
          <p:nvPr/>
        </p:nvSpPr>
        <p:spPr>
          <a:xfrm>
            <a:off x="3530601" y="2277464"/>
            <a:ext cx="17526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dirty="0">
                <a:solidFill>
                  <a:srgbClr val="FFFFFF"/>
                </a:solidFill>
              </a:rPr>
              <a:t>say</a:t>
            </a:r>
          </a:p>
        </p:txBody>
      </p:sp>
      <p:sp>
        <p:nvSpPr>
          <p:cNvPr id="974" name="Shape 974"/>
          <p:cNvSpPr/>
          <p:nvPr/>
        </p:nvSpPr>
        <p:spPr>
          <a:xfrm>
            <a:off x="3695705" y="11675464"/>
            <a:ext cx="17526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do</a:t>
            </a:r>
          </a:p>
        </p:txBody>
      </p:sp>
      <p:sp>
        <p:nvSpPr>
          <p:cNvPr id="975" name="Shape 975"/>
          <p:cNvSpPr/>
          <p:nvPr/>
        </p:nvSpPr>
        <p:spPr>
          <a:xfrm>
            <a:off x="10007600" y="2277464"/>
            <a:ext cx="2933701"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think</a:t>
            </a:r>
          </a:p>
        </p:txBody>
      </p:sp>
      <p:sp>
        <p:nvSpPr>
          <p:cNvPr id="976" name="Shape 976"/>
          <p:cNvSpPr/>
          <p:nvPr/>
        </p:nvSpPr>
        <p:spPr>
          <a:xfrm>
            <a:off x="10388600" y="11675464"/>
            <a:ext cx="28448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solidFill>
                  <a:srgbClr val="FFFFFF"/>
                </a:solidFill>
              </a:rPr>
              <a:t>feel</a:t>
            </a:r>
          </a:p>
        </p:txBody>
      </p:sp>
      <p:pic>
        <p:nvPicPr>
          <p:cNvPr id="977" name="image15.png"/>
          <p:cNvPicPr/>
          <p:nvPr/>
        </p:nvPicPr>
        <p:blipFill>
          <a:blip r:embed="rId4">
            <a:extLst/>
          </a:blip>
          <a:stretch>
            <a:fillRect/>
          </a:stretch>
        </p:blipFill>
        <p:spPr>
          <a:xfrm>
            <a:off x="19316705" y="6532168"/>
            <a:ext cx="990600" cy="962026"/>
          </a:xfrm>
          <a:prstGeom prst="rect">
            <a:avLst/>
          </a:prstGeom>
          <a:ln w="12700">
            <a:miter lim="400000"/>
          </a:ln>
        </p:spPr>
      </p:pic>
      <p:pic>
        <p:nvPicPr>
          <p:cNvPr id="978" name="image15.png"/>
          <p:cNvPicPr/>
          <p:nvPr/>
        </p:nvPicPr>
        <p:blipFill>
          <a:blip r:embed="rId4">
            <a:extLst/>
          </a:blip>
          <a:stretch>
            <a:fillRect/>
          </a:stretch>
        </p:blipFill>
        <p:spPr>
          <a:xfrm>
            <a:off x="20650201" y="7573566"/>
            <a:ext cx="990600" cy="962026"/>
          </a:xfrm>
          <a:prstGeom prst="rect">
            <a:avLst/>
          </a:prstGeom>
          <a:ln w="12700">
            <a:miter lim="400000"/>
          </a:ln>
        </p:spPr>
      </p:pic>
      <p:pic>
        <p:nvPicPr>
          <p:cNvPr id="979" name="image15.png"/>
          <p:cNvPicPr/>
          <p:nvPr/>
        </p:nvPicPr>
        <p:blipFill>
          <a:blip r:embed="rId4">
            <a:extLst/>
          </a:blip>
          <a:stretch>
            <a:fillRect/>
          </a:stretch>
        </p:blipFill>
        <p:spPr>
          <a:xfrm>
            <a:off x="15697201" y="6176568"/>
            <a:ext cx="990600" cy="962026"/>
          </a:xfrm>
          <a:prstGeom prst="rect">
            <a:avLst/>
          </a:prstGeom>
          <a:ln w="12700">
            <a:miter lim="400000"/>
          </a:ln>
        </p:spPr>
      </p:pic>
      <p:pic>
        <p:nvPicPr>
          <p:cNvPr id="980" name="image15.png"/>
          <p:cNvPicPr/>
          <p:nvPr/>
        </p:nvPicPr>
        <p:blipFill>
          <a:blip r:embed="rId4">
            <a:extLst/>
          </a:blip>
          <a:stretch>
            <a:fillRect/>
          </a:stretch>
        </p:blipFill>
        <p:spPr>
          <a:xfrm>
            <a:off x="15697201" y="9389668"/>
            <a:ext cx="990600" cy="962026"/>
          </a:xfrm>
          <a:prstGeom prst="rect">
            <a:avLst/>
          </a:prstGeom>
          <a:ln w="12700">
            <a:miter lim="400000"/>
          </a:ln>
        </p:spPr>
      </p:pic>
      <p:pic>
        <p:nvPicPr>
          <p:cNvPr id="981" name="image15.png"/>
          <p:cNvPicPr/>
          <p:nvPr/>
        </p:nvPicPr>
        <p:blipFill>
          <a:blip r:embed="rId4">
            <a:extLst/>
          </a:blip>
          <a:stretch>
            <a:fillRect/>
          </a:stretch>
        </p:blipFill>
        <p:spPr>
          <a:xfrm>
            <a:off x="20002505" y="9021368"/>
            <a:ext cx="990600" cy="962026"/>
          </a:xfrm>
          <a:prstGeom prst="rect">
            <a:avLst/>
          </a:prstGeom>
          <a:ln w="12700">
            <a:miter lim="400000"/>
          </a:ln>
        </p:spPr>
      </p:pic>
      <p:pic>
        <p:nvPicPr>
          <p:cNvPr id="982" name="image15.png"/>
          <p:cNvPicPr/>
          <p:nvPr/>
        </p:nvPicPr>
        <p:blipFill>
          <a:blip r:embed="rId4">
            <a:extLst/>
          </a:blip>
          <a:stretch>
            <a:fillRect/>
          </a:stretch>
        </p:blipFill>
        <p:spPr>
          <a:xfrm>
            <a:off x="17424401" y="7052868"/>
            <a:ext cx="990600" cy="962026"/>
          </a:xfrm>
          <a:prstGeom prst="rect">
            <a:avLst/>
          </a:prstGeom>
          <a:ln w="12700">
            <a:miter lim="400000"/>
          </a:ln>
        </p:spPr>
      </p:pic>
      <p:pic>
        <p:nvPicPr>
          <p:cNvPr id="983" name="image15.png"/>
          <p:cNvPicPr/>
          <p:nvPr/>
        </p:nvPicPr>
        <p:blipFill>
          <a:blip r:embed="rId4">
            <a:extLst/>
          </a:blip>
          <a:stretch>
            <a:fillRect/>
          </a:stretch>
        </p:blipFill>
        <p:spPr>
          <a:xfrm>
            <a:off x="17843505" y="8767368"/>
            <a:ext cx="990600" cy="962026"/>
          </a:xfrm>
          <a:prstGeom prst="rect">
            <a:avLst/>
          </a:prstGeom>
          <a:ln w="12700">
            <a:miter lim="400000"/>
          </a:ln>
        </p:spPr>
      </p:pic>
      <p:sp>
        <p:nvSpPr>
          <p:cNvPr id="5" name="Title 4"/>
          <p:cNvSpPr>
            <a:spLocks noGrp="1"/>
          </p:cNvSpPr>
          <p:nvPr>
            <p:ph type="title"/>
          </p:nvPr>
        </p:nvSpPr>
        <p:spPr/>
        <p:txBody>
          <a:bodyPr/>
          <a:lstStyle/>
          <a:p>
            <a:r>
              <a:rPr lang="en-US" dirty="0" smtClean="0"/>
              <a:t>Empathy Map</a:t>
            </a:r>
            <a:endParaRPr lang="en-US" dirty="0"/>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11</a:t>
            </a:fld>
            <a:endParaRPr lang="en-US" dirty="0"/>
          </a:p>
        </p:txBody>
      </p:sp>
      <p:sp>
        <p:nvSpPr>
          <p:cNvPr id="19" name="Shape 972"/>
          <p:cNvSpPr/>
          <p:nvPr/>
        </p:nvSpPr>
        <p:spPr>
          <a:xfrm>
            <a:off x="15417805" y="10787834"/>
            <a:ext cx="8676688" cy="95410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lvl1pPr algn="l">
              <a:defRPr sz="5000">
                <a:latin typeface="Lucida Grande"/>
                <a:ea typeface="Lucida Grande"/>
                <a:cs typeface="Lucida Grande"/>
                <a:sym typeface="Lucida Grande"/>
              </a:defRPr>
            </a:lvl1pPr>
          </a:lstStyle>
          <a:p>
            <a:pPr lvl="0">
              <a:defRPr sz="1800"/>
            </a:pPr>
            <a:r>
              <a:rPr lang="en-US" sz="3100" dirty="0" smtClean="0">
                <a:solidFill>
                  <a:srgbClr val="FFFFFF"/>
                </a:solidFill>
              </a:rPr>
              <a:t>USE TO FIND NEEDS &amp; INSIGHTS</a:t>
            </a:r>
          </a:p>
          <a:p>
            <a:pPr lvl="0">
              <a:defRPr sz="1800"/>
            </a:pPr>
            <a:endParaRPr lang="en-US" sz="3100" dirty="0" smtClean="0">
              <a:solidFill>
                <a:srgbClr val="FFFFFF"/>
              </a:solidFill>
            </a:endParaRPr>
          </a:p>
        </p:txBody>
      </p:sp>
      <p:grpSp>
        <p:nvGrpSpPr>
          <p:cNvPr id="8" name="Group 7"/>
          <p:cNvGrpSpPr/>
          <p:nvPr/>
        </p:nvGrpSpPr>
        <p:grpSpPr>
          <a:xfrm>
            <a:off x="379357" y="2127598"/>
            <a:ext cx="7389216" cy="10640473"/>
            <a:chOff x="379357" y="2127598"/>
            <a:chExt cx="7389216" cy="10640473"/>
          </a:xfrm>
        </p:grpSpPr>
        <p:sp>
          <p:nvSpPr>
            <p:cNvPr id="6" name="Rectangle 5"/>
            <p:cNvSpPr/>
            <p:nvPr/>
          </p:nvSpPr>
          <p:spPr bwMode="auto">
            <a:xfrm>
              <a:off x="379357" y="2127598"/>
              <a:ext cx="7389216" cy="10640473"/>
            </a:xfrm>
            <a:prstGeom prst="rect">
              <a:avLst/>
            </a:prstGeom>
            <a:solidFill>
              <a:schemeClr val="bg2">
                <a:lumMod val="40000"/>
                <a:lumOff val="60000"/>
                <a:alpha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7" name="TextBox 6"/>
            <p:cNvSpPr txBox="1"/>
            <p:nvPr/>
          </p:nvSpPr>
          <p:spPr>
            <a:xfrm>
              <a:off x="1264561" y="7052868"/>
              <a:ext cx="6284765" cy="1323439"/>
            </a:xfrm>
            <a:prstGeom prst="rect">
              <a:avLst/>
            </a:prstGeom>
            <a:noFill/>
          </p:spPr>
          <p:txBody>
            <a:bodyPr wrap="none" rtlCol="0">
              <a:spAutoFit/>
            </a:bodyPr>
            <a:lstStyle/>
            <a:p>
              <a:r>
                <a:rPr lang="en-US" sz="8000" dirty="0" smtClean="0">
                  <a:latin typeface="Helvetica Light"/>
                  <a:cs typeface="Helvetica Light"/>
                </a:rPr>
                <a:t>Observations</a:t>
              </a:r>
              <a:endParaRPr lang="en-US" dirty="0">
                <a:latin typeface="Helvetica Light"/>
                <a:cs typeface="Helvetica Light"/>
              </a:endParaRPr>
            </a:p>
          </p:txBody>
        </p:sp>
      </p:grpSp>
      <p:grpSp>
        <p:nvGrpSpPr>
          <p:cNvPr id="9" name="Group 8"/>
          <p:cNvGrpSpPr/>
          <p:nvPr/>
        </p:nvGrpSpPr>
        <p:grpSpPr>
          <a:xfrm>
            <a:off x="7780177" y="2124478"/>
            <a:ext cx="7389216" cy="10640473"/>
            <a:chOff x="7796671" y="2140971"/>
            <a:chExt cx="7389216" cy="10640473"/>
          </a:xfrm>
        </p:grpSpPr>
        <p:sp>
          <p:nvSpPr>
            <p:cNvPr id="21" name="Rectangle 20"/>
            <p:cNvSpPr/>
            <p:nvPr/>
          </p:nvSpPr>
          <p:spPr bwMode="auto">
            <a:xfrm>
              <a:off x="7796671" y="2140971"/>
              <a:ext cx="7389216" cy="10640473"/>
            </a:xfrm>
            <a:prstGeom prst="rect">
              <a:avLst/>
            </a:prstGeom>
            <a:solidFill>
              <a:schemeClr val="bg2">
                <a:lumMod val="40000"/>
                <a:lumOff val="60000"/>
                <a:alpha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3" name="TextBox 22"/>
            <p:cNvSpPr txBox="1"/>
            <p:nvPr/>
          </p:nvSpPr>
          <p:spPr>
            <a:xfrm>
              <a:off x="8803241" y="7052868"/>
              <a:ext cx="5032137" cy="1323439"/>
            </a:xfrm>
            <a:prstGeom prst="rect">
              <a:avLst/>
            </a:prstGeom>
            <a:noFill/>
          </p:spPr>
          <p:txBody>
            <a:bodyPr wrap="none" rtlCol="0">
              <a:spAutoFit/>
            </a:bodyPr>
            <a:lstStyle/>
            <a:p>
              <a:r>
                <a:rPr lang="en-US" sz="8000" dirty="0" smtClean="0">
                  <a:latin typeface="Helvetica Light"/>
                  <a:cs typeface="Helvetica Light"/>
                </a:rPr>
                <a:t>Inferences</a:t>
              </a:r>
              <a:endParaRPr lang="en-US" dirty="0">
                <a:latin typeface="Helvetica Light"/>
                <a:cs typeface="Helvetica Light"/>
              </a:endParaRPr>
            </a:p>
          </p:txBody>
        </p:sp>
      </p:grpSp>
    </p:spTree>
    <p:extLst>
      <p:ext uri="{BB962C8B-B14F-4D97-AF65-F5344CB8AC3E}">
        <p14:creationId xmlns:p14="http://schemas.microsoft.com/office/powerpoint/2010/main" val="312951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Shape 990"/>
          <p:cNvSpPr/>
          <p:nvPr/>
        </p:nvSpPr>
        <p:spPr>
          <a:xfrm>
            <a:off x="-4991095" y="0"/>
            <a:ext cx="34759901" cy="14846300"/>
          </a:xfrm>
          <a:prstGeom prst="rect">
            <a:avLst/>
          </a:prstGeom>
          <a:solidFill>
            <a:srgbClr val="0080FF"/>
          </a:solidFill>
          <a:ln w="12700">
            <a:miter lim="400000"/>
          </a:ln>
        </p:spPr>
        <p:txBody>
          <a:bodyPr lIns="0" tIns="0" rIns="0" bIns="0"/>
          <a:lstStyle/>
          <a:p>
            <a:pPr lvl="0"/>
            <a:endParaRPr/>
          </a:p>
        </p:txBody>
      </p:sp>
      <p:sp>
        <p:nvSpPr>
          <p:cNvPr id="991" name="Shape 991"/>
          <p:cNvSpPr/>
          <p:nvPr/>
        </p:nvSpPr>
        <p:spPr>
          <a:xfrm>
            <a:off x="14058906" y="6731000"/>
            <a:ext cx="15405101" cy="7721600"/>
          </a:xfrm>
          <a:prstGeom prst="rect">
            <a:avLst/>
          </a:prstGeom>
          <a:solidFill>
            <a:srgbClr val="FFFFFF"/>
          </a:solidFill>
          <a:ln w="12700">
            <a:miter lim="400000"/>
          </a:ln>
        </p:spPr>
        <p:txBody>
          <a:bodyPr lIns="0" tIns="0" rIns="0" bIns="0"/>
          <a:lstStyle/>
          <a:p>
            <a:pPr lvl="0"/>
            <a:endParaRPr/>
          </a:p>
        </p:txBody>
      </p:sp>
      <p:sp>
        <p:nvSpPr>
          <p:cNvPr id="992" name="Shape 992"/>
          <p:cNvSpPr/>
          <p:nvPr/>
        </p:nvSpPr>
        <p:spPr>
          <a:xfrm>
            <a:off x="-6502400" y="6731000"/>
            <a:ext cx="17868901" cy="7721600"/>
          </a:xfrm>
          <a:prstGeom prst="rect">
            <a:avLst/>
          </a:prstGeom>
          <a:solidFill>
            <a:srgbClr val="FFFFFF"/>
          </a:solidFill>
          <a:ln w="12700">
            <a:miter lim="400000"/>
          </a:ln>
        </p:spPr>
        <p:txBody>
          <a:bodyPr lIns="0" tIns="0" rIns="0" bIns="0"/>
          <a:lstStyle/>
          <a:p>
            <a:pPr lvl="0"/>
            <a:endParaRPr/>
          </a:p>
        </p:txBody>
      </p:sp>
      <p:pic>
        <p:nvPicPr>
          <p:cNvPr id="993" name="image14.png"/>
          <p:cNvPicPr/>
          <p:nvPr/>
        </p:nvPicPr>
        <p:blipFill>
          <a:blip r:embed="rId3">
            <a:extLst/>
          </a:blip>
          <a:stretch>
            <a:fillRect/>
          </a:stretch>
        </p:blipFill>
        <p:spPr>
          <a:xfrm>
            <a:off x="-4724399" y="7332664"/>
            <a:ext cx="9201149" cy="5480052"/>
          </a:xfrm>
          <a:prstGeom prst="rect">
            <a:avLst/>
          </a:prstGeom>
          <a:ln w="12700">
            <a:miter lim="400000"/>
          </a:ln>
        </p:spPr>
      </p:pic>
      <p:sp>
        <p:nvSpPr>
          <p:cNvPr id="994" name="Shape 994"/>
          <p:cNvSpPr/>
          <p:nvPr/>
        </p:nvSpPr>
        <p:spPr>
          <a:xfrm>
            <a:off x="16357601" y="7245149"/>
            <a:ext cx="5156200" cy="10926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t>INSIGHTS</a:t>
            </a:r>
          </a:p>
        </p:txBody>
      </p:sp>
      <p:pic>
        <p:nvPicPr>
          <p:cNvPr id="995" name="image15.png"/>
          <p:cNvPicPr/>
          <p:nvPr/>
        </p:nvPicPr>
        <p:blipFill>
          <a:blip r:embed="rId4">
            <a:extLst/>
          </a:blip>
          <a:stretch>
            <a:fillRect/>
          </a:stretch>
        </p:blipFill>
        <p:spPr>
          <a:xfrm>
            <a:off x="15697201" y="8874131"/>
            <a:ext cx="801688" cy="781050"/>
          </a:xfrm>
          <a:prstGeom prst="rect">
            <a:avLst/>
          </a:prstGeom>
          <a:ln w="12700">
            <a:miter lim="400000"/>
          </a:ln>
        </p:spPr>
      </p:pic>
      <p:pic>
        <p:nvPicPr>
          <p:cNvPr id="996" name="image15.png"/>
          <p:cNvPicPr/>
          <p:nvPr/>
        </p:nvPicPr>
        <p:blipFill>
          <a:blip r:embed="rId4">
            <a:extLst/>
          </a:blip>
          <a:stretch>
            <a:fillRect/>
          </a:stretch>
        </p:blipFill>
        <p:spPr>
          <a:xfrm>
            <a:off x="18964281" y="8874131"/>
            <a:ext cx="801688" cy="781050"/>
          </a:xfrm>
          <a:prstGeom prst="rect">
            <a:avLst/>
          </a:prstGeom>
          <a:ln w="12700">
            <a:miter lim="400000"/>
          </a:ln>
        </p:spPr>
      </p:pic>
      <p:pic>
        <p:nvPicPr>
          <p:cNvPr id="997" name="image15.png"/>
          <p:cNvPicPr/>
          <p:nvPr/>
        </p:nvPicPr>
        <p:blipFill>
          <a:blip r:embed="rId4">
            <a:extLst/>
          </a:blip>
          <a:stretch>
            <a:fillRect/>
          </a:stretch>
        </p:blipFill>
        <p:spPr>
          <a:xfrm>
            <a:off x="17678401" y="10113964"/>
            <a:ext cx="801688" cy="779464"/>
          </a:xfrm>
          <a:prstGeom prst="rect">
            <a:avLst/>
          </a:prstGeom>
          <a:ln w="12700">
            <a:miter lim="400000"/>
          </a:ln>
        </p:spPr>
      </p:pic>
      <p:pic>
        <p:nvPicPr>
          <p:cNvPr id="998" name="image16.png"/>
          <p:cNvPicPr/>
          <p:nvPr/>
        </p:nvPicPr>
        <p:blipFill>
          <a:blip r:embed="rId5">
            <a:extLst/>
          </a:blip>
          <a:srcRect l="35031" t="11044" r="43857" b="68951"/>
          <a:stretch>
            <a:fillRect/>
          </a:stretch>
        </p:blipFill>
        <p:spPr>
          <a:xfrm rot="1858000">
            <a:off x="10517189" y="4703767"/>
            <a:ext cx="4978400" cy="3629026"/>
          </a:xfrm>
          <a:prstGeom prst="rect">
            <a:avLst/>
          </a:prstGeom>
          <a:ln w="12700">
            <a:miter lim="400000"/>
          </a:ln>
        </p:spPr>
      </p:pic>
      <p:pic>
        <p:nvPicPr>
          <p:cNvPr id="999" name="image15.png"/>
          <p:cNvPicPr/>
          <p:nvPr/>
        </p:nvPicPr>
        <p:blipFill>
          <a:blip r:embed="rId4">
            <a:extLst/>
          </a:blip>
          <a:stretch>
            <a:fillRect/>
          </a:stretch>
        </p:blipFill>
        <p:spPr>
          <a:xfrm>
            <a:off x="8712200" y="9732964"/>
            <a:ext cx="763589" cy="742952"/>
          </a:xfrm>
          <a:prstGeom prst="rect">
            <a:avLst/>
          </a:prstGeom>
          <a:ln w="12700">
            <a:miter lim="400000"/>
          </a:ln>
        </p:spPr>
      </p:pic>
      <p:pic>
        <p:nvPicPr>
          <p:cNvPr id="1000" name="image15.png"/>
          <p:cNvPicPr/>
          <p:nvPr/>
        </p:nvPicPr>
        <p:blipFill>
          <a:blip r:embed="rId4">
            <a:extLst/>
          </a:blip>
          <a:stretch>
            <a:fillRect/>
          </a:stretch>
        </p:blipFill>
        <p:spPr>
          <a:xfrm>
            <a:off x="6442075" y="9629781"/>
            <a:ext cx="763589" cy="742950"/>
          </a:xfrm>
          <a:prstGeom prst="rect">
            <a:avLst/>
          </a:prstGeom>
          <a:ln w="12700">
            <a:miter lim="400000"/>
          </a:ln>
        </p:spPr>
      </p:pic>
      <p:pic>
        <p:nvPicPr>
          <p:cNvPr id="1001" name="image15.png"/>
          <p:cNvPicPr/>
          <p:nvPr/>
        </p:nvPicPr>
        <p:blipFill>
          <a:blip r:embed="rId4">
            <a:extLst/>
          </a:blip>
          <a:stretch>
            <a:fillRect/>
          </a:stretch>
        </p:blipFill>
        <p:spPr>
          <a:xfrm>
            <a:off x="5441950" y="10787064"/>
            <a:ext cx="763589" cy="742952"/>
          </a:xfrm>
          <a:prstGeom prst="rect">
            <a:avLst/>
          </a:prstGeom>
          <a:ln w="12700">
            <a:miter lim="400000"/>
          </a:ln>
        </p:spPr>
      </p:pic>
      <p:pic>
        <p:nvPicPr>
          <p:cNvPr id="1002" name="image15.png"/>
          <p:cNvPicPr/>
          <p:nvPr/>
        </p:nvPicPr>
        <p:blipFill>
          <a:blip r:embed="rId4">
            <a:extLst/>
          </a:blip>
          <a:stretch>
            <a:fillRect/>
          </a:stretch>
        </p:blipFill>
        <p:spPr>
          <a:xfrm>
            <a:off x="9774238" y="11296655"/>
            <a:ext cx="763589" cy="742950"/>
          </a:xfrm>
          <a:prstGeom prst="rect">
            <a:avLst/>
          </a:prstGeom>
          <a:ln w="12700">
            <a:miter lim="400000"/>
          </a:ln>
        </p:spPr>
      </p:pic>
      <p:pic>
        <p:nvPicPr>
          <p:cNvPr id="1003" name="image15.png"/>
          <p:cNvPicPr/>
          <p:nvPr/>
        </p:nvPicPr>
        <p:blipFill>
          <a:blip r:embed="rId4">
            <a:extLst/>
          </a:blip>
          <a:stretch>
            <a:fillRect/>
          </a:stretch>
        </p:blipFill>
        <p:spPr>
          <a:xfrm>
            <a:off x="8709025" y="14392279"/>
            <a:ext cx="765176" cy="742950"/>
          </a:xfrm>
          <a:prstGeom prst="rect">
            <a:avLst/>
          </a:prstGeom>
          <a:ln w="12700">
            <a:miter lim="400000"/>
          </a:ln>
        </p:spPr>
      </p:pic>
      <p:pic>
        <p:nvPicPr>
          <p:cNvPr id="1004" name="image15.png"/>
          <p:cNvPicPr/>
          <p:nvPr/>
        </p:nvPicPr>
        <p:blipFill>
          <a:blip r:embed="rId4">
            <a:extLst/>
          </a:blip>
          <a:stretch>
            <a:fillRect/>
          </a:stretch>
        </p:blipFill>
        <p:spPr>
          <a:xfrm>
            <a:off x="7997825" y="10885488"/>
            <a:ext cx="765176" cy="742952"/>
          </a:xfrm>
          <a:prstGeom prst="rect">
            <a:avLst/>
          </a:prstGeom>
          <a:ln w="12700">
            <a:miter lim="400000"/>
          </a:ln>
        </p:spPr>
      </p:pic>
      <p:pic>
        <p:nvPicPr>
          <p:cNvPr id="1005" name="image15.png"/>
          <p:cNvPicPr/>
          <p:nvPr/>
        </p:nvPicPr>
        <p:blipFill>
          <a:blip r:embed="rId4">
            <a:extLst/>
          </a:blip>
          <a:stretch>
            <a:fillRect/>
          </a:stretch>
        </p:blipFill>
        <p:spPr>
          <a:xfrm>
            <a:off x="6746881" y="12042781"/>
            <a:ext cx="765176" cy="742950"/>
          </a:xfrm>
          <a:prstGeom prst="rect">
            <a:avLst/>
          </a:prstGeom>
          <a:ln w="12700">
            <a:miter lim="400000"/>
          </a:ln>
        </p:spPr>
      </p:pic>
      <p:pic>
        <p:nvPicPr>
          <p:cNvPr id="1006" name="image15.png"/>
          <p:cNvPicPr/>
          <p:nvPr/>
        </p:nvPicPr>
        <p:blipFill>
          <a:blip r:embed="rId4">
            <a:extLst/>
          </a:blip>
          <a:stretch>
            <a:fillRect/>
          </a:stretch>
        </p:blipFill>
        <p:spPr>
          <a:xfrm>
            <a:off x="20726401" y="9613900"/>
            <a:ext cx="801688" cy="779464"/>
          </a:xfrm>
          <a:prstGeom prst="rect">
            <a:avLst/>
          </a:prstGeom>
          <a:ln w="12700">
            <a:miter lim="400000"/>
          </a:ln>
        </p:spPr>
      </p:pic>
      <p:pic>
        <p:nvPicPr>
          <p:cNvPr id="1007" name="image8.png"/>
          <p:cNvPicPr/>
          <p:nvPr/>
        </p:nvPicPr>
        <p:blipFill>
          <a:blip r:embed="rId6">
            <a:extLst/>
          </a:blip>
          <a:srcRect t="20288" b="46243"/>
          <a:stretch>
            <a:fillRect/>
          </a:stretch>
        </p:blipFill>
        <p:spPr>
          <a:xfrm>
            <a:off x="-1583" y="-279400"/>
            <a:ext cx="25296813" cy="6096000"/>
          </a:xfrm>
          <a:prstGeom prst="rect">
            <a:avLst/>
          </a:prstGeom>
          <a:ln w="12700">
            <a:miter lim="400000"/>
          </a:ln>
        </p:spPr>
      </p:pic>
      <p:sp>
        <p:nvSpPr>
          <p:cNvPr id="1008" name="Shape 1008"/>
          <p:cNvSpPr/>
          <p:nvPr/>
        </p:nvSpPr>
        <p:spPr>
          <a:xfrm>
            <a:off x="3873505" y="2765175"/>
            <a:ext cx="18211800" cy="136575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nSpc>
                <a:spcPct val="130000"/>
              </a:lnSpc>
              <a:defRPr sz="7200">
                <a:solidFill>
                  <a:srgbClr val="FFFFFF"/>
                </a:solidFill>
                <a:latin typeface="Lucida Grande"/>
                <a:ea typeface="Lucida Grande"/>
                <a:cs typeface="Lucida Grande"/>
                <a:sym typeface="Lucida Grande"/>
              </a:defRPr>
            </a:lvl1pPr>
          </a:lstStyle>
          <a:p>
            <a:pPr lvl="0">
              <a:defRPr sz="1800">
                <a:solidFill>
                  <a:srgbClr val="000000"/>
                </a:solidFill>
              </a:defRPr>
            </a:pPr>
            <a:r>
              <a:rPr sz="7100"/>
              <a:t>I wonder if this means . . .</a:t>
            </a:r>
          </a:p>
        </p:txBody>
      </p:sp>
      <p:sp>
        <p:nvSpPr>
          <p:cNvPr id="1009" name="Shape 1009"/>
          <p:cNvSpPr/>
          <p:nvPr/>
        </p:nvSpPr>
        <p:spPr>
          <a:xfrm>
            <a:off x="1828800" y="7532304"/>
            <a:ext cx="2933701" cy="27699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600">
                <a:latin typeface="Lucida Grande"/>
                <a:ea typeface="Lucida Grande"/>
                <a:cs typeface="Lucida Grande"/>
                <a:sym typeface="Lucida Grande"/>
              </a:defRPr>
            </a:lvl1pPr>
          </a:lstStyle>
          <a:p>
            <a:pPr lvl="0">
              <a:defRPr sz="1800"/>
            </a:pPr>
            <a:r>
              <a:rPr/>
              <a:t>think</a:t>
            </a:r>
          </a:p>
        </p:txBody>
      </p:sp>
      <p:sp>
        <p:nvSpPr>
          <p:cNvPr id="1010" name="Shape 1010"/>
          <p:cNvSpPr/>
          <p:nvPr/>
        </p:nvSpPr>
        <p:spPr>
          <a:xfrm>
            <a:off x="1917699" y="12390054"/>
            <a:ext cx="2933701" cy="27699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defRPr sz="3600">
                <a:latin typeface="Lucida Grande"/>
                <a:ea typeface="Lucida Grande"/>
                <a:cs typeface="Lucida Grande"/>
                <a:sym typeface="Lucida Grande"/>
              </a:defRPr>
            </a:lvl1pPr>
          </a:lstStyle>
          <a:p>
            <a:pPr lvl="0">
              <a:defRPr sz="1800"/>
            </a:pPr>
            <a:r>
              <a:rPr/>
              <a:t>feel</a:t>
            </a:r>
          </a:p>
        </p:txBody>
      </p:sp>
      <p:sp>
        <p:nvSpPr>
          <p:cNvPr id="1011" name="Shape 1011"/>
          <p:cNvSpPr/>
          <p:nvPr/>
        </p:nvSpPr>
        <p:spPr>
          <a:xfrm>
            <a:off x="5054607" y="6918405"/>
            <a:ext cx="8191501" cy="221599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l">
              <a:defRPr sz="1800"/>
            </a:pPr>
            <a:r>
              <a:rPr sz="4800" dirty="0">
                <a:latin typeface="Lucida Grande"/>
                <a:ea typeface="Lucida Grande"/>
                <a:cs typeface="Lucida Grande"/>
                <a:sym typeface="Lucida Grande"/>
              </a:rPr>
              <a:t>TENSIONS, </a:t>
            </a:r>
          </a:p>
          <a:p>
            <a:pPr lvl="0" algn="l">
              <a:defRPr sz="1800"/>
            </a:pPr>
            <a:r>
              <a:rPr sz="4800" dirty="0">
                <a:latin typeface="Lucida Grande"/>
                <a:ea typeface="Lucida Grande"/>
                <a:cs typeface="Lucida Grande"/>
                <a:sym typeface="Lucida Grande"/>
              </a:rPr>
              <a:t>CONTRADICTIONS, </a:t>
            </a:r>
          </a:p>
          <a:p>
            <a:pPr lvl="0" algn="l">
              <a:defRPr sz="1800"/>
            </a:pPr>
            <a:r>
              <a:rPr sz="4800" dirty="0">
                <a:latin typeface="Lucida Grande"/>
                <a:ea typeface="Lucida Grande"/>
                <a:cs typeface="Lucida Grande"/>
                <a:sym typeface="Lucida Grande"/>
              </a:rPr>
              <a:t>SURPRISES</a:t>
            </a:r>
          </a:p>
        </p:txBody>
      </p:sp>
      <p:sp>
        <p:nvSpPr>
          <p:cNvPr id="2" name="Date Placeholder 1"/>
          <p:cNvSpPr>
            <a:spLocks noGrp="1"/>
          </p:cNvSpPr>
          <p:nvPr>
            <p:ph type="dt" sz="half" idx="10"/>
          </p:nvPr>
        </p:nvSpPr>
        <p:spPr/>
        <p:txBody>
          <a:bodyPr/>
          <a:lstStyle/>
          <a:p>
            <a:pPr>
              <a:defRPr/>
            </a:pPr>
            <a:r>
              <a:rPr lang="en-US" smtClean="0"/>
              <a:t>September 29,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12</a:t>
            </a:fld>
            <a:endParaRPr lang="en-US" dirty="0"/>
          </a:p>
        </p:txBody>
      </p:sp>
    </p:spTree>
    <p:extLst>
      <p:ext uri="{BB962C8B-B14F-4D97-AF65-F5344CB8AC3E}">
        <p14:creationId xmlns:p14="http://schemas.microsoft.com/office/powerpoint/2010/main" val="4117510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Characteristics of A Good Point of View</a:t>
            </a:r>
            <a:endParaRPr lang="en-US" dirty="0"/>
          </a:p>
        </p:txBody>
      </p:sp>
      <p:sp>
        <p:nvSpPr>
          <p:cNvPr id="4" name="Content Placeholder 3"/>
          <p:cNvSpPr>
            <a:spLocks noGrp="1"/>
          </p:cNvSpPr>
          <p:nvPr>
            <p:ph idx="1"/>
          </p:nvPr>
        </p:nvSpPr>
        <p:spPr>
          <a:xfrm>
            <a:off x="1087821" y="2569779"/>
            <a:ext cx="23128013" cy="10536623"/>
          </a:xfrm>
        </p:spPr>
        <p:txBody>
          <a:bodyPr>
            <a:normAutofit/>
          </a:bodyPr>
          <a:lstStyle/>
          <a:p>
            <a:pPr lvl="0"/>
            <a:r>
              <a:rPr lang="en-US" sz="8000" dirty="0" smtClean="0"/>
              <a:t>Provides </a:t>
            </a:r>
            <a:r>
              <a:rPr lang="en-US" sz="8000" dirty="0"/>
              <a:t>focus </a:t>
            </a:r>
            <a:r>
              <a:rPr lang="en-US" sz="8000" dirty="0" smtClean="0"/>
              <a:t>&amp; frames </a:t>
            </a:r>
            <a:r>
              <a:rPr lang="en-US" sz="8000" dirty="0"/>
              <a:t>the </a:t>
            </a:r>
            <a:r>
              <a:rPr lang="en-US" sz="8000" dirty="0" smtClean="0"/>
              <a:t>problem</a:t>
            </a:r>
          </a:p>
          <a:p>
            <a:pPr lvl="0"/>
            <a:r>
              <a:rPr lang="en-US" sz="8000" dirty="0" smtClean="0"/>
              <a:t>Inspires </a:t>
            </a:r>
            <a:r>
              <a:rPr lang="en-US" sz="8000" dirty="0"/>
              <a:t>your </a:t>
            </a:r>
            <a:r>
              <a:rPr lang="en-US" sz="8000" dirty="0" smtClean="0"/>
              <a:t>team &amp; people you meet</a:t>
            </a:r>
          </a:p>
          <a:p>
            <a:r>
              <a:rPr lang="en-US" sz="8000" dirty="0"/>
              <a:t>Fuels brainstorms</a:t>
            </a:r>
          </a:p>
          <a:p>
            <a:pPr lvl="0"/>
            <a:r>
              <a:rPr lang="en-US" sz="8000" dirty="0" smtClean="0"/>
              <a:t>Gives a </a:t>
            </a:r>
            <a:r>
              <a:rPr lang="en-US" sz="8000" dirty="0"/>
              <a:t>reference </a:t>
            </a:r>
            <a:r>
              <a:rPr lang="en-US" sz="8000" dirty="0" smtClean="0"/>
              <a:t>to evaluate competing ideas</a:t>
            </a:r>
          </a:p>
          <a:p>
            <a:pPr lvl="0"/>
            <a:r>
              <a:rPr lang="en-US" sz="8000" dirty="0" smtClean="0"/>
              <a:t>Saves </a:t>
            </a:r>
            <a:r>
              <a:rPr lang="en-US" sz="8000" dirty="0"/>
              <a:t>you from the impossible task of </a:t>
            </a:r>
            <a:r>
              <a:rPr lang="en-US" sz="8000" dirty="0" smtClean="0"/>
              <a:t>creating concepts </a:t>
            </a:r>
            <a:r>
              <a:rPr lang="en-US" sz="8000" dirty="0"/>
              <a:t>that are all things to all </a:t>
            </a:r>
            <a:r>
              <a:rPr lang="en-US" sz="8000" dirty="0" smtClean="0"/>
              <a:t>people</a:t>
            </a:r>
          </a:p>
          <a:p>
            <a:pPr lvl="0"/>
            <a:r>
              <a:rPr lang="en-US" sz="8000" i="1" dirty="0"/>
              <a:t>R</a:t>
            </a:r>
            <a:r>
              <a:rPr lang="en-US" sz="8000" i="1" dirty="0" smtClean="0"/>
              <a:t>evisit/reformulate </a:t>
            </a:r>
            <a:r>
              <a:rPr lang="en-US" sz="8000" i="1" dirty="0"/>
              <a:t>as you learn by </a:t>
            </a:r>
            <a:r>
              <a:rPr lang="en-US" sz="8000" i="1" dirty="0" smtClean="0"/>
              <a:t>doing</a:t>
            </a:r>
          </a:p>
        </p:txBody>
      </p:sp>
      <p:sp>
        <p:nvSpPr>
          <p:cNvPr id="10" name="Date Placeholder 9"/>
          <p:cNvSpPr>
            <a:spLocks noGrp="1"/>
          </p:cNvSpPr>
          <p:nvPr>
            <p:ph type="dt" sz="half" idx="10"/>
          </p:nvPr>
        </p:nvSpPr>
        <p:spPr/>
        <p:txBody>
          <a:bodyPr/>
          <a:lstStyle/>
          <a:p>
            <a:r>
              <a:rPr lang="en-US" dirty="0" smtClean="0"/>
              <a:t>September 29, 2015</a:t>
            </a:r>
            <a:endParaRPr lang="en-US" dirty="0"/>
          </a:p>
        </p:txBody>
      </p:sp>
      <p:sp>
        <p:nvSpPr>
          <p:cNvPr id="11" name="Footer Placeholder 10"/>
          <p:cNvSpPr>
            <a:spLocks noGrp="1"/>
          </p:cNvSpPr>
          <p:nvPr>
            <p:ph type="ftr" sz="quarter" idx="11"/>
          </p:nvPr>
        </p:nvSpPr>
        <p:spPr/>
        <p:txBody>
          <a:bodyPr/>
          <a:lstStyle/>
          <a:p>
            <a:r>
              <a:rPr lang="en-US" dirty="0" err="1" smtClean="0"/>
              <a:t>dt+UX</a:t>
            </a:r>
            <a:r>
              <a:rPr lang="en-US" dirty="0" smtClean="0"/>
              <a:t>: Design Thinking for User Experience Design, Prototyping &amp; Evaluation</a:t>
            </a:r>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390714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596" y="2286000"/>
            <a:ext cx="6145852"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MET . . .</a:t>
            </a:r>
          </a:p>
        </p:txBody>
      </p:sp>
      <p:sp>
        <p:nvSpPr>
          <p:cNvPr id="5" name="TextBox 1"/>
          <p:cNvSpPr txBox="1"/>
          <p:nvPr/>
        </p:nvSpPr>
        <p:spPr>
          <a:xfrm>
            <a:off x="1669596" y="3492500"/>
            <a:ext cx="12237930" cy="931877"/>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(extreme user you are inspired by)</a:t>
            </a:r>
          </a:p>
        </p:txBody>
      </p:sp>
      <p:sp>
        <p:nvSpPr>
          <p:cNvPr id="6" name="TextBox 1"/>
          <p:cNvSpPr txBox="1"/>
          <p:nvPr/>
        </p:nvSpPr>
        <p:spPr>
          <a:xfrm>
            <a:off x="1669594" y="6159500"/>
            <a:ext cx="18624838"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WERE AMAZED TO REALIZE . . .</a:t>
            </a:r>
          </a:p>
        </p:txBody>
      </p:sp>
      <p:sp>
        <p:nvSpPr>
          <p:cNvPr id="7" name="TextBox 1"/>
          <p:cNvSpPr txBox="1"/>
          <p:nvPr/>
        </p:nvSpPr>
        <p:spPr>
          <a:xfrm>
            <a:off x="1669596" y="7366000"/>
            <a:ext cx="18303087" cy="918198"/>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(what did you learn that’s new</a:t>
            </a:r>
            <a:r>
              <a:rPr lang="en-US" altLang="zh-CN" sz="6200" dirty="0" smtClean="0">
                <a:solidFill>
                  <a:schemeClr val="tx1"/>
                </a:solidFill>
                <a:latin typeface="Helvetica Light"/>
                <a:cs typeface="Helvetica Light"/>
              </a:rPr>
              <a:t>? What is their need?)</a:t>
            </a:r>
            <a:endParaRPr lang="en-US" altLang="zh-CN" sz="6200" dirty="0">
              <a:solidFill>
                <a:schemeClr val="tx1"/>
              </a:solidFill>
              <a:latin typeface="Helvetica Light"/>
              <a:cs typeface="Helvetica Light"/>
            </a:endParaRPr>
          </a:p>
        </p:txBody>
      </p:sp>
      <p:sp>
        <p:nvSpPr>
          <p:cNvPr id="8" name="TextBox 1"/>
          <p:cNvSpPr txBox="1"/>
          <p:nvPr/>
        </p:nvSpPr>
        <p:spPr>
          <a:xfrm>
            <a:off x="1669598" y="9931400"/>
            <a:ext cx="20881850"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IT WOULD BE GAME-CHANGING TO . . .</a:t>
            </a:r>
          </a:p>
        </p:txBody>
      </p:sp>
      <p:sp>
        <p:nvSpPr>
          <p:cNvPr id="9" name="TextBox 1"/>
          <p:cNvSpPr txBox="1"/>
          <p:nvPr/>
        </p:nvSpPr>
        <p:spPr>
          <a:xfrm>
            <a:off x="1485249" y="11176000"/>
            <a:ext cx="18671779" cy="1649167"/>
          </a:xfrm>
          <a:prstGeom prst="rect">
            <a:avLst/>
          </a:prstGeom>
          <a:noFill/>
        </p:spPr>
        <p:txBody>
          <a:bodyPr wrap="none" lIns="0" tIns="0" rIns="0" bIns="45718" rtlCol="0">
            <a:spAutoFit/>
          </a:bodyPr>
          <a:lstStyle/>
          <a:p>
            <a:pPr>
              <a:lnSpc>
                <a:spcPts val="6200"/>
              </a:lnSpc>
            </a:pPr>
            <a:r>
              <a:rPr lang="en-US" altLang="zh-CN" dirty="0">
                <a:solidFill>
                  <a:schemeClr val="tx1"/>
                </a:solidFill>
                <a:latin typeface="Helvetica Light"/>
                <a:cs typeface="Helvetica Light"/>
              </a:rPr>
              <a:t>(frame up an inspired challenge for </a:t>
            </a:r>
            <a:r>
              <a:rPr lang="en-US" altLang="zh-CN" dirty="0" smtClean="0">
                <a:solidFill>
                  <a:schemeClr val="tx1"/>
                </a:solidFill>
                <a:latin typeface="Helvetica Light"/>
                <a:cs typeface="Helvetica Light"/>
              </a:rPr>
              <a:t>yourself – the insight.)</a:t>
            </a:r>
            <a:endParaRPr lang="en-US" altLang="zh-CN" dirty="0">
              <a:solidFill>
                <a:schemeClr val="tx1"/>
              </a:solidFill>
              <a:latin typeface="Helvetica Light"/>
              <a:cs typeface="Helvetica Light"/>
            </a:endParaRPr>
          </a:p>
          <a:p>
            <a:pPr>
              <a:lnSpc>
                <a:spcPts val="6300"/>
              </a:lnSpc>
            </a:pPr>
            <a:r>
              <a:rPr lang="en-US" altLang="zh-CN" dirty="0">
                <a:solidFill>
                  <a:schemeClr val="tx1"/>
                </a:solidFill>
                <a:latin typeface="Helvetica Light"/>
                <a:cs typeface="Helvetica Light"/>
              </a:rPr>
              <a:t>(don’t dictate the solution.)</a:t>
            </a:r>
          </a:p>
        </p:txBody>
      </p:sp>
      <p:sp>
        <p:nvSpPr>
          <p:cNvPr id="3" name="Title 2"/>
          <p:cNvSpPr>
            <a:spLocks noGrp="1"/>
          </p:cNvSpPr>
          <p:nvPr>
            <p:ph type="title"/>
          </p:nvPr>
        </p:nvSpPr>
        <p:spPr/>
        <p:txBody>
          <a:bodyPr/>
          <a:lstStyle/>
          <a:p>
            <a:r>
              <a:rPr lang="en-US" dirty="0" smtClean="0"/>
              <a:t>Point of View</a:t>
            </a:r>
            <a:endParaRPr lang="en-US" dirty="0"/>
          </a:p>
        </p:txBody>
      </p:sp>
      <p:sp>
        <p:nvSpPr>
          <p:cNvPr id="10" name="Date Placeholder 9"/>
          <p:cNvSpPr>
            <a:spLocks noGrp="1"/>
          </p:cNvSpPr>
          <p:nvPr>
            <p:ph type="dt" sz="half" idx="10"/>
          </p:nvPr>
        </p:nvSpPr>
        <p:spPr/>
        <p:txBody>
          <a:bodyPr/>
          <a:lstStyle/>
          <a:p>
            <a:r>
              <a:rPr lang="en-US" smtClean="0"/>
              <a:t>September 29, 2015</a:t>
            </a:r>
            <a:endParaRPr lang="en-US"/>
          </a:p>
        </p:txBody>
      </p:sp>
      <p:sp>
        <p:nvSpPr>
          <p:cNvPr id="11" name="Footer Placeholder 10"/>
          <p:cNvSpPr>
            <a:spLocks noGrp="1"/>
          </p:cNvSpPr>
          <p:nvPr>
            <p:ph type="ftr" sz="quarter" idx="11"/>
          </p:nvPr>
        </p:nvSpPr>
        <p:spPr/>
        <p:txBody>
          <a:bodyPr/>
          <a:lstStyle/>
          <a:p>
            <a:r>
              <a:rPr lang="en-US" smtClean="0"/>
              <a:t>dt+UX: Design Thinking for User Experience Design, Prototyping &amp; Evaluation</a:t>
            </a:r>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2702329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October 1,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15</a:t>
            </a:fld>
            <a:endParaRPr lang="en-US" dirty="0"/>
          </a:p>
        </p:txBody>
      </p:sp>
      <p:sp>
        <p:nvSpPr>
          <p:cNvPr id="7" name="TextBox 6"/>
          <p:cNvSpPr txBox="1"/>
          <p:nvPr/>
        </p:nvSpPr>
        <p:spPr>
          <a:xfrm>
            <a:off x="3992719" y="6117021"/>
            <a:ext cx="16482666" cy="5401479"/>
          </a:xfrm>
          <a:prstGeom prst="rect">
            <a:avLst/>
          </a:prstGeom>
          <a:noFill/>
        </p:spPr>
        <p:txBody>
          <a:bodyPr wrap="none" rtlCol="0">
            <a:spAutoFit/>
          </a:bodyPr>
          <a:lstStyle/>
          <a:p>
            <a:r>
              <a:rPr lang="en-US" sz="11500" dirty="0" smtClean="0">
                <a:solidFill>
                  <a:schemeClr val="tx1"/>
                </a:solidFill>
              </a:rPr>
              <a:t>Truck Owner’s POV</a:t>
            </a:r>
          </a:p>
          <a:p>
            <a:r>
              <a:rPr lang="en-US" sz="11500" dirty="0">
                <a:solidFill>
                  <a:schemeClr val="tx1"/>
                </a:solidFill>
                <a:hlinkClick r:id="rId3"/>
              </a:rPr>
              <a:t>https://vimeo.com/</a:t>
            </a:r>
            <a:r>
              <a:rPr lang="en-US" sz="11500" dirty="0" smtClean="0">
                <a:solidFill>
                  <a:schemeClr val="tx1"/>
                </a:solidFill>
                <a:hlinkClick r:id="rId3"/>
              </a:rPr>
              <a:t>9212719</a:t>
            </a:r>
            <a:endParaRPr lang="en-US" sz="11500" dirty="0">
              <a:solidFill>
                <a:schemeClr val="tx1"/>
              </a:solidFill>
            </a:endParaRPr>
          </a:p>
          <a:p>
            <a:endParaRPr lang="en-US" sz="11500" dirty="0" smtClean="0">
              <a:solidFill>
                <a:schemeClr val="tx1"/>
              </a:solidFill>
            </a:endParaRPr>
          </a:p>
        </p:txBody>
      </p:sp>
    </p:spTree>
    <p:extLst>
      <p:ext uri="{BB962C8B-B14F-4D97-AF65-F5344CB8AC3E}">
        <p14:creationId xmlns:p14="http://schemas.microsoft.com/office/powerpoint/2010/main" val="36121570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p:nvPr/>
        </p:nvSpPr>
        <p:spPr>
          <a:xfrm>
            <a:off x="2571750" y="166062"/>
            <a:ext cx="23310850" cy="12748876"/>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algn="l">
              <a:lnSpc>
                <a:spcPct val="130000"/>
              </a:lnSpc>
              <a:defRPr sz="1800"/>
            </a:pPr>
            <a:r>
              <a:rPr sz="14300" dirty="0">
                <a:solidFill>
                  <a:srgbClr val="FFFFFF"/>
                </a:solidFill>
                <a:latin typeface="Lucida Grande"/>
                <a:ea typeface="Lucida Grande"/>
                <a:cs typeface="Lucida Grande"/>
                <a:sym typeface="Lucida Grande"/>
              </a:rPr>
              <a:t>DO IT NOW:</a:t>
            </a:r>
          </a:p>
          <a:p>
            <a:pPr lvl="0" algn="l">
              <a:lnSpc>
                <a:spcPct val="130000"/>
              </a:lnSpc>
              <a:defRPr sz="1800"/>
            </a:pPr>
            <a:r>
              <a:rPr sz="7100" dirty="0">
                <a:solidFill>
                  <a:srgbClr val="FFFFFF"/>
                </a:solidFill>
                <a:latin typeface="Lucida Grande"/>
                <a:ea typeface="Lucida Grande"/>
                <a:cs typeface="Lucida Grande"/>
                <a:sym typeface="Lucida Grande"/>
              </a:rPr>
              <a:t>UNPACK: </a:t>
            </a:r>
            <a:r>
              <a:rPr lang="en-US" sz="7100" dirty="0" smtClean="0">
                <a:solidFill>
                  <a:srgbClr val="FFFFFF"/>
                </a:solidFill>
                <a:latin typeface="Lucida Grande"/>
                <a:ea typeface="Lucida Grande"/>
                <a:cs typeface="Lucida Grande"/>
                <a:sym typeface="Lucida Grande"/>
              </a:rPr>
              <a:t>note the say, do, think, &amp; feel</a:t>
            </a:r>
            <a:endParaRPr sz="7100" dirty="0">
              <a:solidFill>
                <a:srgbClr val="FF0000"/>
              </a:solidFill>
              <a:latin typeface="Lucida Grande"/>
              <a:ea typeface="Lucida Grande"/>
              <a:cs typeface="Lucida Grande"/>
              <a:sym typeface="Lucida Grande"/>
            </a:endParaRPr>
          </a:p>
          <a:p>
            <a:pPr lvl="0" algn="l">
              <a:lnSpc>
                <a:spcPct val="130000"/>
              </a:lnSpc>
              <a:defRPr sz="1800"/>
            </a:pPr>
            <a:r>
              <a:rPr sz="7100" dirty="0">
                <a:solidFill>
                  <a:srgbClr val="FFFFFF"/>
                </a:solidFill>
                <a:latin typeface="Lucida Grande"/>
                <a:ea typeface="Lucida Grande"/>
                <a:cs typeface="Lucida Grande"/>
                <a:sym typeface="Lucida Grande"/>
              </a:rPr>
              <a:t>INSIGHTS: </a:t>
            </a:r>
            <a:r>
              <a:rPr lang="en-US" sz="7100" dirty="0" smtClean="0">
                <a:solidFill>
                  <a:srgbClr val="FFFFFF"/>
                </a:solidFill>
                <a:latin typeface="Lucida Grande"/>
                <a:ea typeface="Lucida Grande"/>
                <a:cs typeface="Lucida Grande"/>
                <a:sym typeface="Lucida Grande"/>
              </a:rPr>
              <a:t>infer from observations</a:t>
            </a:r>
            <a:endParaRPr sz="7100" dirty="0">
              <a:solidFill>
                <a:srgbClr val="FFFFFF"/>
              </a:solidFill>
              <a:latin typeface="Lucida Grande"/>
              <a:ea typeface="Lucida Grande"/>
              <a:cs typeface="Lucida Grande"/>
              <a:sym typeface="Lucida Grande"/>
            </a:endParaRPr>
          </a:p>
          <a:p>
            <a:pPr lvl="0" algn="l">
              <a:lnSpc>
                <a:spcPct val="130000"/>
              </a:lnSpc>
              <a:defRPr sz="1800"/>
            </a:pPr>
            <a:r>
              <a:rPr sz="7100" dirty="0">
                <a:solidFill>
                  <a:srgbClr val="FFFFFF"/>
                </a:solidFill>
                <a:latin typeface="Lucida Grande"/>
                <a:ea typeface="Lucida Grande"/>
                <a:cs typeface="Lucida Grande"/>
                <a:sym typeface="Lucida Grande"/>
              </a:rPr>
              <a:t>POINT OF VIEW: </a:t>
            </a:r>
            <a:r>
              <a:rPr lang="en-US" sz="7100" dirty="0" smtClean="0">
                <a:solidFill>
                  <a:srgbClr val="FFFFFF"/>
                </a:solidFill>
                <a:latin typeface="Lucida Grande"/>
                <a:ea typeface="Lucida Grande"/>
                <a:cs typeface="Lucida Grande"/>
                <a:sym typeface="Lucida Grande"/>
              </a:rPr>
              <a:t>1 written sentence</a:t>
            </a:r>
          </a:p>
          <a:p>
            <a:pPr lvl="0" algn="l">
              <a:lnSpc>
                <a:spcPct val="130000"/>
              </a:lnSpc>
              <a:defRPr sz="1800"/>
            </a:pPr>
            <a:endParaRPr lang="en-US" sz="7100" dirty="0">
              <a:solidFill>
                <a:srgbClr val="FFFFFF"/>
              </a:solidFill>
              <a:latin typeface="Lucida Grande"/>
              <a:ea typeface="Lucida Grande"/>
              <a:cs typeface="Lucida Grande"/>
              <a:sym typeface="Lucida Grande"/>
            </a:endParaRPr>
          </a:p>
          <a:p>
            <a:pPr lvl="0" algn="l">
              <a:lnSpc>
                <a:spcPct val="130000"/>
              </a:lnSpc>
              <a:defRPr sz="1800"/>
            </a:pPr>
            <a:r>
              <a:rPr lang="en-US" sz="7100" dirty="0" smtClean="0">
                <a:solidFill>
                  <a:srgbClr val="FFFFFF"/>
                </a:solidFill>
                <a:latin typeface="Lucida Grande"/>
                <a:ea typeface="Lucida Grande"/>
                <a:cs typeface="Lucida Grande"/>
                <a:sym typeface="Lucida Grande"/>
              </a:rPr>
              <a:t>We met X</a:t>
            </a:r>
          </a:p>
          <a:p>
            <a:pPr lvl="0" algn="l">
              <a:lnSpc>
                <a:spcPct val="130000"/>
              </a:lnSpc>
              <a:defRPr sz="1800"/>
            </a:pPr>
            <a:r>
              <a:rPr lang="en-US" sz="7100" dirty="0" smtClean="0">
                <a:solidFill>
                  <a:srgbClr val="FFFFFF"/>
                </a:solidFill>
                <a:latin typeface="Lucida Grande"/>
                <a:ea typeface="Lucida Grande"/>
                <a:cs typeface="Lucida Grande"/>
                <a:sym typeface="Lucida Grande"/>
              </a:rPr>
              <a:t>We were amazed to realize…</a:t>
            </a:r>
          </a:p>
          <a:p>
            <a:pPr lvl="0" algn="l">
              <a:lnSpc>
                <a:spcPct val="130000"/>
              </a:lnSpc>
              <a:defRPr sz="1800"/>
            </a:pPr>
            <a:r>
              <a:rPr lang="en-US" sz="7100" dirty="0" smtClean="0">
                <a:solidFill>
                  <a:srgbClr val="FFFFFF"/>
                </a:solidFill>
                <a:latin typeface="Lucida Grande"/>
                <a:ea typeface="Lucida Grande"/>
                <a:cs typeface="Lucida Grande"/>
                <a:sym typeface="Lucida Grande"/>
              </a:rPr>
              <a:t>It would be game-changing to…</a:t>
            </a:r>
            <a:endParaRPr sz="7100" dirty="0">
              <a:solidFill>
                <a:srgbClr val="FFFFFF"/>
              </a:solidFill>
              <a:latin typeface="Lucida Grande"/>
              <a:ea typeface="Lucida Grande"/>
              <a:cs typeface="Lucida Grande"/>
              <a:sym typeface="Lucida Grande"/>
            </a:endParaRPr>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16</a:t>
            </a:fld>
            <a:endParaRPr lang="en-US" dirty="0"/>
          </a:p>
        </p:txBody>
      </p:sp>
    </p:spTree>
    <p:extLst>
      <p:ext uri="{BB962C8B-B14F-4D97-AF65-F5344CB8AC3E}">
        <p14:creationId xmlns:p14="http://schemas.microsoft.com/office/powerpoint/2010/main" val="3824763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Top Suggested Team Break Activities</a:t>
            </a:r>
            <a:endParaRPr lang="en-US" dirty="0"/>
          </a:p>
        </p:txBody>
      </p:sp>
      <p:sp>
        <p:nvSpPr>
          <p:cNvPr id="3" name="Content Placeholder 2"/>
          <p:cNvSpPr>
            <a:spLocks noGrp="1"/>
          </p:cNvSpPr>
          <p:nvPr>
            <p:ph idx="1"/>
          </p:nvPr>
        </p:nvSpPr>
        <p:spPr/>
        <p:txBody>
          <a:bodyPr/>
          <a:lstStyle/>
          <a:p>
            <a:pPr marL="1371600" indent="-1371600">
              <a:buFont typeface="+mj-ea"/>
              <a:buAutoNum type="circleNumDbPlain"/>
            </a:pPr>
            <a:r>
              <a:rPr lang="en-US" dirty="0"/>
              <a:t>Schedule </a:t>
            </a:r>
            <a:r>
              <a:rPr lang="en-US" dirty="0" smtClean="0"/>
              <a:t>some (more) interviews</a:t>
            </a:r>
            <a:endParaRPr lang="en-US" dirty="0"/>
          </a:p>
          <a:p>
            <a:pPr marL="1371600" indent="-1371600">
              <a:buFont typeface="+mj-ea"/>
              <a:buAutoNum type="circleNumDbPlain"/>
            </a:pPr>
            <a:r>
              <a:rPr lang="en-US" dirty="0"/>
              <a:t>Unpack some more interviews</a:t>
            </a:r>
          </a:p>
          <a:p>
            <a:pPr marL="1371600" indent="-1371600">
              <a:buFont typeface="+mj-ea"/>
              <a:buAutoNum type="circleNumDbPlain"/>
            </a:pPr>
            <a:r>
              <a:rPr lang="en-US" dirty="0"/>
              <a:t>Work on your empathy </a:t>
            </a:r>
            <a:r>
              <a:rPr lang="en-US" dirty="0" smtClean="0"/>
              <a:t>map(s)</a:t>
            </a:r>
            <a:endParaRPr lang="en-US" dirty="0"/>
          </a:p>
          <a:p>
            <a:pPr marL="1371600" indent="-1371600">
              <a:buFont typeface="+mj-ea"/>
              <a:buAutoNum type="circleNumDbPlain"/>
            </a:pPr>
            <a:r>
              <a:rPr lang="en-US" dirty="0"/>
              <a:t>Start outlining/writing your presentation</a:t>
            </a:r>
          </a:p>
          <a:p>
            <a:pPr marL="1371600" indent="-1371600">
              <a:buFont typeface="+mj-ea"/>
              <a:buAutoNum type="circleNumDbPlain"/>
            </a:pPr>
            <a:r>
              <a:rPr lang="en-US" dirty="0" smtClean="0"/>
              <a:t>Practice your presentation</a:t>
            </a:r>
          </a:p>
        </p:txBody>
      </p:sp>
      <p:sp>
        <p:nvSpPr>
          <p:cNvPr id="4" name="Date Placeholder 3"/>
          <p:cNvSpPr>
            <a:spLocks noGrp="1"/>
          </p:cNvSpPr>
          <p:nvPr>
            <p:ph type="dt" sz="half" idx="10"/>
          </p:nvPr>
        </p:nvSpPr>
        <p:spPr/>
        <p:txBody>
          <a:bodyPr/>
          <a:lstStyle/>
          <a:p>
            <a:pPr>
              <a:defRPr/>
            </a:pPr>
            <a:r>
              <a:rPr lang="en-US" smtClean="0"/>
              <a:t>October 1,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17</a:t>
            </a:fld>
            <a:endParaRPr lang="en-US" dirty="0"/>
          </a:p>
        </p:txBody>
      </p:sp>
    </p:spTree>
    <p:extLst>
      <p:ext uri="{BB962C8B-B14F-4D97-AF65-F5344CB8AC3E}">
        <p14:creationId xmlns:p14="http://schemas.microsoft.com/office/powerpoint/2010/main" val="3435819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October 1, 2015</a:t>
            </a:r>
            <a:endParaRPr lang="en-US" dirty="0"/>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18</a:t>
            </a:fld>
            <a:endParaRPr lang="en-US" dirty="0"/>
          </a:p>
        </p:txBody>
      </p:sp>
      <p:sp>
        <p:nvSpPr>
          <p:cNvPr id="7" name="TextBox 6"/>
          <p:cNvSpPr txBox="1"/>
          <p:nvPr/>
        </p:nvSpPr>
        <p:spPr>
          <a:xfrm>
            <a:off x="7213788" y="5642338"/>
            <a:ext cx="9693679" cy="1862048"/>
          </a:xfrm>
          <a:prstGeom prst="rect">
            <a:avLst/>
          </a:prstGeom>
          <a:noFill/>
        </p:spPr>
        <p:txBody>
          <a:bodyPr wrap="none" rtlCol="0">
            <a:spAutoFit/>
          </a:bodyPr>
          <a:lstStyle/>
          <a:p>
            <a:r>
              <a:rPr lang="en-US" sz="11500" dirty="0" smtClean="0">
                <a:solidFill>
                  <a:schemeClr val="tx1"/>
                </a:solidFill>
              </a:rPr>
              <a:t>TEAM BREAK</a:t>
            </a:r>
            <a:endParaRPr lang="en-US" sz="11500" dirty="0">
              <a:solidFill>
                <a:schemeClr val="tx1"/>
              </a:solidFill>
            </a:endParaRPr>
          </a:p>
        </p:txBody>
      </p:sp>
    </p:spTree>
    <p:extLst>
      <p:ext uri="{BB962C8B-B14F-4D97-AF65-F5344CB8AC3E}">
        <p14:creationId xmlns:p14="http://schemas.microsoft.com/office/powerpoint/2010/main" val="1328787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asted-image.png"/>
          <p:cNvPicPr/>
          <p:nvPr/>
        </p:nvPicPr>
        <p:blipFill>
          <a:blip r:embed="rId3">
            <a:extLst/>
          </a:blip>
          <a:stretch>
            <a:fillRect/>
          </a:stretch>
        </p:blipFill>
        <p:spPr>
          <a:xfrm>
            <a:off x="0" y="0"/>
            <a:ext cx="24384000" cy="13716000"/>
          </a:xfrm>
          <a:prstGeom prst="rect">
            <a:avLst/>
          </a:prstGeom>
          <a:ln w="12700">
            <a:miter lim="400000"/>
          </a:ln>
        </p:spPr>
      </p:pic>
      <p:grpSp>
        <p:nvGrpSpPr>
          <p:cNvPr id="6" name="Group 5"/>
          <p:cNvGrpSpPr/>
          <p:nvPr/>
        </p:nvGrpSpPr>
        <p:grpSpPr>
          <a:xfrm>
            <a:off x="14796532" y="10544513"/>
            <a:ext cx="9587469" cy="2752430"/>
            <a:chOff x="0" y="4105570"/>
            <a:chExt cx="11045712" cy="2752430"/>
          </a:xfrm>
        </p:grpSpPr>
        <p:sp>
          <p:nvSpPr>
            <p:cNvPr id="5" name="Rectangle 4"/>
            <p:cNvSpPr/>
            <p:nvPr/>
          </p:nvSpPr>
          <p:spPr bwMode="auto">
            <a:xfrm>
              <a:off x="0" y="4105570"/>
              <a:ext cx="11045712" cy="2752430"/>
            </a:xfrm>
            <a:prstGeom prst="rect">
              <a:avLst/>
            </a:prstGeom>
            <a:solidFill>
              <a:schemeClr val="bg2">
                <a:alpha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algn="l" defTabSz="914380" rtl="0" fontAlgn="base">
                <a:spcBef>
                  <a:spcPct val="0"/>
                </a:spcBef>
                <a:spcAft>
                  <a:spcPct val="0"/>
                </a:spcAft>
              </a:pPr>
              <a:endParaRPr lang="en-US" sz="2400">
                <a:solidFill>
                  <a:schemeClr val="tx1"/>
                </a:solidFill>
                <a:latin typeface="Times New Roman" pitchFamily="18" charset="0"/>
              </a:endParaRPr>
            </a:p>
          </p:txBody>
        </p:sp>
        <p:sp>
          <p:nvSpPr>
            <p:cNvPr id="1027" name="Shape 1027"/>
            <p:cNvSpPr/>
            <p:nvPr/>
          </p:nvSpPr>
          <p:spPr>
            <a:xfrm>
              <a:off x="917542" y="4767300"/>
              <a:ext cx="9425837" cy="144654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9000">
                  <a:solidFill>
                    <a:srgbClr val="FFFFFF"/>
                  </a:solidFill>
                  <a:latin typeface="Lucida Grande"/>
                  <a:ea typeface="Lucida Grande"/>
                  <a:cs typeface="Lucida Grande"/>
                  <a:sym typeface="Lucida Grande"/>
                </a:defRPr>
              </a:lvl1pPr>
            </a:lstStyle>
            <a:p>
              <a:pPr lvl="0">
                <a:defRPr sz="1800">
                  <a:solidFill>
                    <a:srgbClr val="000000"/>
                  </a:solidFill>
                </a:defRPr>
              </a:pPr>
              <a:r>
                <a:rPr sz="8800" dirty="0">
                  <a:solidFill>
                    <a:schemeClr val="tx1"/>
                  </a:solidFill>
                  <a:latin typeface="Helvetica Light"/>
                  <a:cs typeface="Helvetica Light"/>
                </a:rPr>
                <a:t>Shifting gears…</a:t>
              </a:r>
            </a:p>
          </p:txBody>
        </p:sp>
      </p:gr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19</a:t>
            </a:fld>
            <a:endParaRPr lang="en-US" dirty="0"/>
          </a:p>
        </p:txBody>
      </p:sp>
    </p:spTree>
    <p:extLst>
      <p:ext uri="{BB962C8B-B14F-4D97-AF65-F5344CB8AC3E}">
        <p14:creationId xmlns:p14="http://schemas.microsoft.com/office/powerpoint/2010/main" val="221711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24384000" cy="13716000"/>
          </a:xfrm>
          <a:prstGeom prst="rect">
            <a:avLst/>
          </a:prstGeom>
          <a:solidFill>
            <a:schemeClr val="tx1"/>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algn="l" defTabSz="2177095" rtl="0" fontAlgn="base">
              <a:spcBef>
                <a:spcPct val="0"/>
              </a:spcBef>
              <a:spcAft>
                <a:spcPct val="0"/>
              </a:spcAft>
            </a:pPr>
            <a:endParaRPr lang="en-US">
              <a:solidFill>
                <a:schemeClr val="tx1"/>
              </a:solidFill>
              <a:latin typeface="Times New Roman" pitchFamily="18" charset="0"/>
            </a:endParaRPr>
          </a:p>
        </p:txBody>
      </p:sp>
      <p:sp>
        <p:nvSpPr>
          <p:cNvPr id="12" name="Rectangle 11"/>
          <p:cNvSpPr/>
          <p:nvPr/>
        </p:nvSpPr>
        <p:spPr bwMode="auto">
          <a:xfrm>
            <a:off x="-9" y="0"/>
            <a:ext cx="24384009" cy="2522076"/>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3" name="Title 2"/>
          <p:cNvSpPr>
            <a:spLocks noGrp="1"/>
          </p:cNvSpPr>
          <p:nvPr>
            <p:ph type="title"/>
          </p:nvPr>
        </p:nvSpPr>
        <p:spPr/>
        <p:txBody>
          <a:bodyPr/>
          <a:lstStyle/>
          <a:p>
            <a:r>
              <a:rPr lang="en-US" dirty="0" smtClean="0">
                <a:solidFill>
                  <a:srgbClr val="E87A40"/>
                </a:solidFill>
              </a:rPr>
              <a:t>Hall </a:t>
            </a:r>
            <a:r>
              <a:rPr lang="en-US" dirty="0">
                <a:solidFill>
                  <a:srgbClr val="E87A40"/>
                </a:solidFill>
              </a:rPr>
              <a:t>of Fame or Shame?</a:t>
            </a:r>
          </a:p>
        </p:txBody>
      </p:sp>
      <p:pic>
        <p:nvPicPr>
          <p:cNvPr id="10" name="Picture 9"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345987" y="487608"/>
            <a:ext cx="2170229" cy="1659904"/>
          </a:xfrm>
          <a:prstGeom prst="rect">
            <a:avLst/>
          </a:prstGeom>
        </p:spPr>
      </p:pic>
      <p:pic>
        <p:nvPicPr>
          <p:cNvPr id="2" name="Picture 1"/>
          <p:cNvPicPr>
            <a:picLocks noChangeAspect="1"/>
          </p:cNvPicPr>
          <p:nvPr/>
        </p:nvPicPr>
        <p:blipFill rotWithShape="1">
          <a:blip r:embed="rId4"/>
          <a:srcRect r="29131"/>
          <a:stretch/>
        </p:blipFill>
        <p:spPr>
          <a:xfrm>
            <a:off x="1070811" y="4665489"/>
            <a:ext cx="13425103" cy="7774294"/>
          </a:xfrm>
          <a:prstGeom prst="rect">
            <a:avLst/>
          </a:prstGeom>
        </p:spPr>
      </p:pic>
      <p:sp>
        <p:nvSpPr>
          <p:cNvPr id="9" name="Rectangle 8"/>
          <p:cNvSpPr/>
          <p:nvPr/>
        </p:nvSpPr>
        <p:spPr bwMode="auto">
          <a:xfrm>
            <a:off x="2" y="2698416"/>
            <a:ext cx="13425101" cy="1300456"/>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6150" name="Rectangle 3"/>
          <p:cNvSpPr>
            <a:spLocks noGrp="1" noChangeArrowheads="1"/>
          </p:cNvSpPr>
          <p:nvPr>
            <p:ph idx="4294967295"/>
          </p:nvPr>
        </p:nvSpPr>
        <p:spPr>
          <a:xfrm>
            <a:off x="238537" y="2767141"/>
            <a:ext cx="13186568" cy="1063880"/>
          </a:xfrm>
        </p:spPr>
        <p:txBody>
          <a:bodyPr/>
          <a:lstStyle/>
          <a:p>
            <a:pPr marL="0" indent="0">
              <a:buNone/>
            </a:pPr>
            <a:r>
              <a:rPr lang="en-US" sz="6700" dirty="0">
                <a:latin typeface="Arial" charset="0"/>
              </a:rPr>
              <a:t>Sony Google TV Remote</a:t>
            </a:r>
          </a:p>
        </p:txBody>
      </p:sp>
      <p:sp>
        <p:nvSpPr>
          <p:cNvPr id="4" name="Date Placeholder 3"/>
          <p:cNvSpPr>
            <a:spLocks noGrp="1"/>
          </p:cNvSpPr>
          <p:nvPr>
            <p:ph type="dt" sz="half" idx="10"/>
          </p:nvPr>
        </p:nvSpPr>
        <p:spPr/>
        <p:txBody>
          <a:bodyPr/>
          <a:lstStyle/>
          <a:p>
            <a:pPr>
              <a:defRPr/>
            </a:pPr>
            <a:r>
              <a:rPr lang="en-US" smtClean="0"/>
              <a:t>October 1, 2015</a:t>
            </a:r>
            <a:endParaRPr lang="en-US"/>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7" name="Slide Number Placeholder 6"/>
          <p:cNvSpPr>
            <a:spLocks noGrp="1"/>
          </p:cNvSpPr>
          <p:nvPr>
            <p:ph type="sldNum" sz="quarter" idx="12"/>
          </p:nvPr>
        </p:nvSpPr>
        <p:spPr/>
        <p:txBody>
          <a:bodyPr/>
          <a:lstStyle/>
          <a:p>
            <a:pPr>
              <a:defRPr/>
            </a:pPr>
            <a:fld id="{7765F609-13D8-427A-A637-8F1D1F077692}" type="slidenum">
              <a:rPr lang="en-US" smtClean="0"/>
              <a:pPr>
                <a:defRPr/>
              </a:pPr>
              <a:t>2</a:t>
            </a:fld>
            <a:endParaRPr lang="en-US"/>
          </a:p>
        </p:txBody>
      </p:sp>
    </p:spTree>
    <p:extLst>
      <p:ext uri="{BB962C8B-B14F-4D97-AF65-F5344CB8AC3E}">
        <p14:creationId xmlns:p14="http://schemas.microsoft.com/office/powerpoint/2010/main" val="3943802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9" name="Group 869"/>
          <p:cNvGrpSpPr/>
          <p:nvPr/>
        </p:nvGrpSpPr>
        <p:grpSpPr>
          <a:xfrm>
            <a:off x="5410761" y="4173666"/>
            <a:ext cx="13551384" cy="6300532"/>
            <a:chOff x="642940" y="500610"/>
            <a:chExt cx="13551384" cy="6300532"/>
          </a:xfrm>
        </p:grpSpPr>
        <p:grpSp>
          <p:nvGrpSpPr>
            <p:cNvPr id="856" name="Group 856"/>
            <p:cNvGrpSpPr/>
            <p:nvPr/>
          </p:nvGrpSpPr>
          <p:grpSpPr>
            <a:xfrm>
              <a:off x="642940" y="500610"/>
              <a:ext cx="2899736" cy="3348747"/>
              <a:chOff x="642940" y="500610"/>
              <a:chExt cx="2899735" cy="3348745"/>
            </a:xfrm>
          </p:grpSpPr>
          <p:sp>
            <p:nvSpPr>
              <p:cNvPr id="854" name="Shape 854"/>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5385DE"/>
              </a:solidFill>
              <a:ln w="12700" cap="flat">
                <a:noFill/>
                <a:miter lim="400000"/>
              </a:ln>
              <a:effectLst/>
            </p:spPr>
            <p:txBody>
              <a:bodyPr wrap="square" lIns="0" tIns="0" rIns="0" bIns="0" numCol="1" anchor="t">
                <a:noAutofit/>
              </a:bodyPr>
              <a:lstStyle/>
              <a:p>
                <a:pPr lvl="0"/>
                <a:endParaRPr/>
              </a:p>
            </p:txBody>
          </p:sp>
          <p:sp>
            <p:nvSpPr>
              <p:cNvPr id="855" name="Shape 855"/>
              <p:cNvSpPr/>
              <p:nvPr/>
            </p:nvSpPr>
            <p:spPr>
              <a:xfrm>
                <a:off x="779012" y="1857621"/>
                <a:ext cx="2630762"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Empathize</a:t>
                </a:r>
              </a:p>
            </p:txBody>
          </p:sp>
        </p:grpSp>
        <p:grpSp>
          <p:nvGrpSpPr>
            <p:cNvPr id="859" name="Group 859"/>
            <p:cNvGrpSpPr/>
            <p:nvPr/>
          </p:nvGrpSpPr>
          <p:grpSpPr>
            <a:xfrm>
              <a:off x="3305455" y="1966181"/>
              <a:ext cx="2899736" cy="3348747"/>
              <a:chOff x="642940" y="500610"/>
              <a:chExt cx="2899735" cy="3348745"/>
            </a:xfrm>
          </p:grpSpPr>
          <p:sp>
            <p:nvSpPr>
              <p:cNvPr id="857" name="Shape 857"/>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58" name="Shape 858"/>
              <p:cNvSpPr/>
              <p:nvPr/>
            </p:nvSpPr>
            <p:spPr>
              <a:xfrm>
                <a:off x="1217209" y="1851268"/>
                <a:ext cx="1762309"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Define</a:t>
                </a:r>
              </a:p>
            </p:txBody>
          </p:sp>
        </p:grpSp>
        <p:grpSp>
          <p:nvGrpSpPr>
            <p:cNvPr id="862" name="Group 862"/>
            <p:cNvGrpSpPr/>
            <p:nvPr/>
          </p:nvGrpSpPr>
          <p:grpSpPr>
            <a:xfrm>
              <a:off x="8652713" y="1966181"/>
              <a:ext cx="2899736" cy="3348747"/>
              <a:chOff x="642940" y="500610"/>
              <a:chExt cx="2899735" cy="3348745"/>
            </a:xfrm>
          </p:grpSpPr>
          <p:sp>
            <p:nvSpPr>
              <p:cNvPr id="860" name="Shape 860"/>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4B21"/>
              </a:solidFill>
              <a:ln w="12700" cap="flat">
                <a:noFill/>
                <a:miter lim="400000"/>
              </a:ln>
              <a:effectLst/>
            </p:spPr>
            <p:txBody>
              <a:bodyPr wrap="square" lIns="0" tIns="0" rIns="0" bIns="0" numCol="1" anchor="t">
                <a:noAutofit/>
              </a:bodyPr>
              <a:lstStyle/>
              <a:p>
                <a:pPr lvl="0"/>
                <a:endParaRPr sz="3600"/>
              </a:p>
            </p:txBody>
          </p:sp>
          <p:sp>
            <p:nvSpPr>
              <p:cNvPr id="861" name="Shape 861"/>
              <p:cNvSpPr/>
              <p:nvPr/>
            </p:nvSpPr>
            <p:spPr>
              <a:xfrm>
                <a:off x="667876" y="1851270"/>
                <a:ext cx="2860975"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Prototype</a:t>
                </a:r>
              </a:p>
            </p:txBody>
          </p:sp>
        </p:grpSp>
        <p:grpSp>
          <p:nvGrpSpPr>
            <p:cNvPr id="865" name="Group 865"/>
            <p:cNvGrpSpPr/>
            <p:nvPr/>
          </p:nvGrpSpPr>
          <p:grpSpPr>
            <a:xfrm>
              <a:off x="11294588" y="3452395"/>
              <a:ext cx="2899736" cy="3348747"/>
              <a:chOff x="642940" y="500610"/>
              <a:chExt cx="2899735" cy="3348745"/>
            </a:xfrm>
          </p:grpSpPr>
          <p:sp>
            <p:nvSpPr>
              <p:cNvPr id="863" name="Shape 863"/>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800000"/>
              </a:solidFill>
              <a:ln w="12700" cap="flat">
                <a:noFill/>
                <a:miter lim="400000"/>
              </a:ln>
              <a:effectLst/>
            </p:spPr>
            <p:txBody>
              <a:bodyPr wrap="square" lIns="0" tIns="0" rIns="0" bIns="0" numCol="1" anchor="t">
                <a:noAutofit/>
              </a:bodyPr>
              <a:lstStyle/>
              <a:p>
                <a:pPr lvl="0"/>
                <a:endParaRPr/>
              </a:p>
            </p:txBody>
          </p:sp>
          <p:sp>
            <p:nvSpPr>
              <p:cNvPr id="864" name="Shape 864"/>
              <p:cNvSpPr/>
              <p:nvPr/>
            </p:nvSpPr>
            <p:spPr>
              <a:xfrm>
                <a:off x="1466473" y="1851268"/>
                <a:ext cx="1244730"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Test</a:t>
                </a:r>
              </a:p>
            </p:txBody>
          </p:sp>
        </p:grpSp>
        <p:grpSp>
          <p:nvGrpSpPr>
            <p:cNvPr id="868" name="Group 868"/>
            <p:cNvGrpSpPr/>
            <p:nvPr/>
          </p:nvGrpSpPr>
          <p:grpSpPr>
            <a:xfrm>
              <a:off x="5972733" y="505373"/>
              <a:ext cx="2899736" cy="3348747"/>
              <a:chOff x="642940" y="500610"/>
              <a:chExt cx="2899735" cy="3348745"/>
            </a:xfrm>
          </p:grpSpPr>
          <p:sp>
            <p:nvSpPr>
              <p:cNvPr id="866" name="Shape 866"/>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8000"/>
              </a:solidFill>
              <a:ln w="12700" cap="flat">
                <a:noFill/>
                <a:miter lim="400000"/>
              </a:ln>
              <a:effectLst/>
            </p:spPr>
            <p:txBody>
              <a:bodyPr wrap="square" lIns="0" tIns="0" rIns="0" bIns="0" numCol="1" anchor="t">
                <a:noAutofit/>
              </a:bodyPr>
              <a:lstStyle/>
              <a:p>
                <a:pPr lvl="0"/>
                <a:endParaRPr/>
              </a:p>
            </p:txBody>
          </p:sp>
          <p:sp>
            <p:nvSpPr>
              <p:cNvPr id="867" name="Shape 867"/>
              <p:cNvSpPr/>
              <p:nvPr/>
            </p:nvSpPr>
            <p:spPr>
              <a:xfrm>
                <a:off x="1244198" y="1851269"/>
                <a:ext cx="1686101" cy="6617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Ideate</a:t>
                </a:r>
              </a:p>
            </p:txBody>
          </p:sp>
        </p:grpSp>
      </p:grpSp>
      <p:sp>
        <p:nvSpPr>
          <p:cNvPr id="7" name="Title 6"/>
          <p:cNvSpPr>
            <a:spLocks noGrp="1"/>
          </p:cNvSpPr>
          <p:nvPr>
            <p:ph type="title"/>
          </p:nvPr>
        </p:nvSpPr>
        <p:spPr/>
        <p:txBody>
          <a:bodyPr/>
          <a:lstStyle/>
          <a:p>
            <a:r>
              <a:rPr lang="en-US" dirty="0" smtClean="0"/>
              <a:t>Design Thinking</a:t>
            </a:r>
            <a:endParaRPr lang="en-US" dirty="0"/>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20</a:t>
            </a:fld>
            <a:endParaRPr lang="en-US" dirty="0"/>
          </a:p>
        </p:txBody>
      </p:sp>
      <p:sp>
        <p:nvSpPr>
          <p:cNvPr id="5" name="Hexagon 4"/>
          <p:cNvSpPr/>
          <p:nvPr/>
        </p:nvSpPr>
        <p:spPr bwMode="auto">
          <a:xfrm>
            <a:off x="5107484" y="4417591"/>
            <a:ext cx="3421661" cy="2944906"/>
          </a:xfrm>
          <a:prstGeom prst="hexagon">
            <a:avLst>
              <a:gd name="adj" fmla="val 29818"/>
              <a:gd name="vf" fmla="val 115470"/>
            </a:avLst>
          </a:prstGeom>
          <a:noFill/>
          <a:ln w="152400" cap="flat" cmpd="sng" algn="ctr">
            <a:solidFill>
              <a:schemeClr val="accent4">
                <a:lumMod val="9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smtClean="0">
              <a:ln w="57150">
                <a:solidFill>
                  <a:schemeClr val="tx1"/>
                </a:solidFill>
              </a:ln>
              <a:solidFill>
                <a:schemeClr val="tx1"/>
              </a:solidFill>
              <a:effectLst/>
              <a:latin typeface="Times New Roman" pitchFamily="18" charset="0"/>
            </a:endParaRPr>
          </a:p>
        </p:txBody>
      </p:sp>
      <p:sp>
        <p:nvSpPr>
          <p:cNvPr id="23" name="Hexagon 22"/>
          <p:cNvSpPr/>
          <p:nvPr/>
        </p:nvSpPr>
        <p:spPr bwMode="auto">
          <a:xfrm>
            <a:off x="7854628" y="5833032"/>
            <a:ext cx="3421661" cy="2944906"/>
          </a:xfrm>
          <a:prstGeom prst="hexagon">
            <a:avLst>
              <a:gd name="adj" fmla="val 29818"/>
              <a:gd name="vf" fmla="val 115470"/>
            </a:avLst>
          </a:prstGeom>
          <a:noFill/>
          <a:ln w="152400" cap="flat" cmpd="sng" algn="ctr">
            <a:solidFill>
              <a:schemeClr val="accent4">
                <a:lumMod val="9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smtClean="0">
              <a:ln w="57150">
                <a:solidFill>
                  <a:schemeClr val="tx1"/>
                </a:solidFill>
              </a:ln>
              <a:solidFill>
                <a:schemeClr val="tx1"/>
              </a:solidFill>
              <a:effectLst/>
              <a:latin typeface="Times New Roman" pitchFamily="18" charset="0"/>
            </a:endParaRPr>
          </a:p>
        </p:txBody>
      </p:sp>
      <p:sp>
        <p:nvSpPr>
          <p:cNvPr id="24" name="Hexagon 23"/>
          <p:cNvSpPr/>
          <p:nvPr/>
        </p:nvSpPr>
        <p:spPr bwMode="auto">
          <a:xfrm>
            <a:off x="10490731" y="4346818"/>
            <a:ext cx="3421661" cy="2944906"/>
          </a:xfrm>
          <a:prstGeom prst="hexagon">
            <a:avLst>
              <a:gd name="adj" fmla="val 29818"/>
              <a:gd name="vf" fmla="val 115470"/>
            </a:avLst>
          </a:prstGeom>
          <a:noFill/>
          <a:ln w="152400" cap="flat" cmpd="sng" algn="ctr">
            <a:solidFill>
              <a:schemeClr val="accent4">
                <a:lumMod val="90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25000" dirty="0" smtClean="0">
              <a:ln w="57150">
                <a:solidFill>
                  <a:schemeClr val="tx1"/>
                </a:solidFill>
              </a:ln>
              <a:solidFill>
                <a:schemeClr val="tx1"/>
              </a:solidFill>
              <a:effectLst/>
              <a:latin typeface="Times New Roman" pitchFamily="18" charset="0"/>
            </a:endParaRPr>
          </a:p>
        </p:txBody>
      </p:sp>
    </p:spTree>
    <p:extLst>
      <p:ext uri="{BB962C8B-B14F-4D97-AF65-F5344CB8AC3E}">
        <p14:creationId xmlns:p14="http://schemas.microsoft.com/office/powerpoint/2010/main" val="1320262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3" grpId="0" animBg="1"/>
      <p:bldP spid="23" grpId="1"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871"/>
          <p:cNvSpPr/>
          <p:nvPr/>
        </p:nvSpPr>
        <p:spPr>
          <a:xfrm rot="1800000">
            <a:off x="8079236" y="5640182"/>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1" name="Shape 871"/>
          <p:cNvSpPr/>
          <p:nvPr/>
        </p:nvSpPr>
        <p:spPr>
          <a:xfrm rot="1800000">
            <a:off x="5407500" y="41798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5" name="Shape 875"/>
          <p:cNvSpPr/>
          <p:nvPr/>
        </p:nvSpPr>
        <p:spPr>
          <a:xfrm rot="1800000">
            <a:off x="13421201" y="56403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6" name="Shape 876"/>
          <p:cNvSpPr/>
          <p:nvPr/>
        </p:nvSpPr>
        <p:spPr>
          <a:xfrm rot="1800000">
            <a:off x="16062801" y="71262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7" name="Shape 877"/>
          <p:cNvSpPr/>
          <p:nvPr/>
        </p:nvSpPr>
        <p:spPr>
          <a:xfrm rot="1800000">
            <a:off x="10741500" y="4179888"/>
            <a:ext cx="2899432" cy="334804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5" name="Title 4"/>
          <p:cNvSpPr>
            <a:spLocks noGrp="1"/>
          </p:cNvSpPr>
          <p:nvPr>
            <p:ph type="title"/>
          </p:nvPr>
        </p:nvSpPr>
        <p:spPr/>
        <p:txBody>
          <a:bodyPr/>
          <a:lstStyle/>
          <a:p>
            <a:r>
              <a:rPr lang="en-US" dirty="0" smtClean="0"/>
              <a:t>Design Thinking</a:t>
            </a:r>
            <a:endParaRPr lang="en-US" dirty="0"/>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21</a:t>
            </a:fld>
            <a:endParaRPr lang="en-US" dirty="0"/>
          </a:p>
        </p:txBody>
      </p:sp>
      <p:grpSp>
        <p:nvGrpSpPr>
          <p:cNvPr id="20" name="Group 868"/>
          <p:cNvGrpSpPr/>
          <p:nvPr/>
        </p:nvGrpSpPr>
        <p:grpSpPr>
          <a:xfrm>
            <a:off x="10740556" y="4178430"/>
            <a:ext cx="2899736" cy="3348748"/>
            <a:chOff x="642940" y="500610"/>
            <a:chExt cx="2899735" cy="3348745"/>
          </a:xfrm>
        </p:grpSpPr>
        <p:sp>
          <p:nvSpPr>
            <p:cNvPr id="21" name="Shape 866"/>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8000"/>
            </a:solidFill>
            <a:ln w="12700" cap="flat">
              <a:noFill/>
              <a:miter lim="400000"/>
            </a:ln>
            <a:effectLst/>
          </p:spPr>
          <p:txBody>
            <a:bodyPr wrap="square" lIns="0" tIns="0" rIns="0" bIns="0" numCol="1" anchor="t">
              <a:noAutofit/>
            </a:bodyPr>
            <a:lstStyle/>
            <a:p>
              <a:pPr lvl="0"/>
              <a:endParaRPr/>
            </a:p>
          </p:txBody>
        </p:sp>
        <p:sp>
          <p:nvSpPr>
            <p:cNvPr id="22" name="Shape 867"/>
            <p:cNvSpPr/>
            <p:nvPr/>
          </p:nvSpPr>
          <p:spPr>
            <a:xfrm>
              <a:off x="1244198" y="1851269"/>
              <a:ext cx="1686101" cy="6617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Ideate</a:t>
              </a:r>
            </a:p>
          </p:txBody>
        </p:sp>
      </p:grpSp>
    </p:spTree>
    <p:extLst>
      <p:ext uri="{BB962C8B-B14F-4D97-AF65-F5344CB8AC3E}">
        <p14:creationId xmlns:p14="http://schemas.microsoft.com/office/powerpoint/2010/main" val="2209735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p:nvPr/>
        </p:nvSpPr>
        <p:spPr>
          <a:xfrm>
            <a:off x="4736509" y="3133349"/>
            <a:ext cx="4100481" cy="184665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a:defRPr sz="1800"/>
            </a:pPr>
            <a:r>
              <a:rPr sz="6000" b="1" dirty="0">
                <a:solidFill>
                  <a:srgbClr val="FFFFFF"/>
                </a:solidFill>
                <a:latin typeface="Helvetica Light"/>
                <a:ea typeface="Century Gothic"/>
                <a:cs typeface="Century Gothic"/>
                <a:sym typeface="Century Gothic"/>
              </a:rPr>
              <a:t>innovation </a:t>
            </a:r>
            <a:endParaRPr sz="6000" dirty="0">
              <a:solidFill>
                <a:srgbClr val="FFFFFF"/>
              </a:solidFill>
              <a:latin typeface="Helvetica Light"/>
              <a:ea typeface="Gill Sans SemiBold"/>
              <a:cs typeface="Gill Sans SemiBold"/>
              <a:sym typeface="Gill Sans SemiBold"/>
            </a:endParaRPr>
          </a:p>
          <a:p>
            <a:pPr lvl="0" algn="l">
              <a:defRPr sz="1800"/>
            </a:pPr>
            <a:r>
              <a:rPr sz="6000" b="1" dirty="0">
                <a:solidFill>
                  <a:srgbClr val="FFFFFF"/>
                </a:solidFill>
                <a:latin typeface="Helvetica Light"/>
                <a:ea typeface="Century Gothic"/>
                <a:cs typeface="Century Gothic"/>
                <a:sym typeface="Century Gothic"/>
              </a:rPr>
              <a:t>potential</a:t>
            </a:r>
          </a:p>
        </p:txBody>
      </p:sp>
      <p:sp>
        <p:nvSpPr>
          <p:cNvPr id="1030" name="Shape 1030"/>
          <p:cNvSpPr/>
          <p:nvPr/>
        </p:nvSpPr>
        <p:spPr>
          <a:xfrm>
            <a:off x="15705005" y="8531143"/>
            <a:ext cx="7311297" cy="1846659"/>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a:defRPr sz="1800"/>
            </a:pPr>
            <a:r>
              <a:rPr sz="6000" b="1">
                <a:solidFill>
                  <a:srgbClr val="FFFFFF"/>
                </a:solidFill>
                <a:latin typeface="Helvetica Light"/>
                <a:ea typeface="Century Gothic"/>
                <a:cs typeface="Century Gothic"/>
                <a:sym typeface="Century Gothic"/>
              </a:rPr>
              <a:t>separate generation</a:t>
            </a:r>
            <a:endParaRPr sz="6000">
              <a:solidFill>
                <a:srgbClr val="FFFFFF"/>
              </a:solidFill>
              <a:latin typeface="Helvetica Light"/>
              <a:ea typeface="Gill Sans SemiBold"/>
              <a:cs typeface="Gill Sans SemiBold"/>
              <a:sym typeface="Gill Sans SemiBold"/>
            </a:endParaRPr>
          </a:p>
          <a:p>
            <a:pPr lvl="0" algn="l">
              <a:defRPr sz="1800"/>
            </a:pPr>
            <a:r>
              <a:rPr sz="6000" b="1">
                <a:solidFill>
                  <a:srgbClr val="FFFFFF"/>
                </a:solidFill>
                <a:latin typeface="Helvetica Light"/>
                <a:ea typeface="Century Gothic"/>
                <a:cs typeface="Century Gothic"/>
                <a:sym typeface="Century Gothic"/>
              </a:rPr>
              <a:t>and evaluation</a:t>
            </a:r>
          </a:p>
        </p:txBody>
      </p:sp>
      <p:pic>
        <p:nvPicPr>
          <p:cNvPr id="1031" name="image11.pdf"/>
          <p:cNvPicPr/>
          <p:nvPr/>
        </p:nvPicPr>
        <p:blipFill>
          <a:blip r:embed="rId3">
            <a:extLst/>
          </a:blip>
          <a:stretch>
            <a:fillRect/>
          </a:stretch>
        </p:blipFill>
        <p:spPr>
          <a:xfrm>
            <a:off x="7538507" y="2090410"/>
            <a:ext cx="8405093" cy="8405092"/>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22</a:t>
            </a:fld>
            <a:endParaRPr lang="en-US"/>
          </a:p>
        </p:txBody>
      </p:sp>
    </p:spTree>
    <p:extLst>
      <p:ext uri="{BB962C8B-B14F-4D97-AF65-F5344CB8AC3E}">
        <p14:creationId xmlns:p14="http://schemas.microsoft.com/office/powerpoint/2010/main" val="4020430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do we start?</a:t>
            </a:r>
            <a:endParaRPr lang="en-US" dirty="0"/>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23</a:t>
            </a:fld>
            <a:endParaRPr lang="en-US"/>
          </a:p>
        </p:txBody>
      </p:sp>
      <p:pic>
        <p:nvPicPr>
          <p:cNvPr id="2050" name="Picture 2" descr="http://desarrollopersonalenlinea.com/wp-content/uploads/2013/04/pens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6847" y="3701118"/>
            <a:ext cx="9273660" cy="927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617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Screen Shot 2015-04-06 at 6.21.23 PM.png"/>
          <p:cNvPicPr/>
          <p:nvPr/>
        </p:nvPicPr>
        <p:blipFill>
          <a:blip r:embed="rId3">
            <a:extLst/>
          </a:blip>
          <a:stretch>
            <a:fillRect/>
          </a:stretch>
        </p:blipFill>
        <p:spPr>
          <a:xfrm>
            <a:off x="10874706" y="3701118"/>
            <a:ext cx="12469339" cy="7179820"/>
          </a:xfrm>
          <a:prstGeom prst="rect">
            <a:avLst/>
          </a:prstGeom>
          <a:ln w="12700">
            <a:miter lim="400000"/>
          </a:ln>
        </p:spPr>
      </p:pic>
      <p:sp>
        <p:nvSpPr>
          <p:cNvPr id="5" name="Title 4"/>
          <p:cNvSpPr>
            <a:spLocks noGrp="1"/>
          </p:cNvSpPr>
          <p:nvPr>
            <p:ph type="title"/>
          </p:nvPr>
        </p:nvSpPr>
        <p:spPr/>
        <p:txBody>
          <a:bodyPr/>
          <a:lstStyle/>
          <a:p>
            <a:r>
              <a:rPr lang="en-US" dirty="0" smtClean="0"/>
              <a:t>How do we start?</a:t>
            </a:r>
            <a:endParaRPr lang="en-US" dirty="0"/>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24</a:t>
            </a:fld>
            <a:endParaRPr lang="en-US"/>
          </a:p>
        </p:txBody>
      </p:sp>
      <p:pic>
        <p:nvPicPr>
          <p:cNvPr id="2050" name="Picture 2" descr="http://desarrollopersonalenlinea.com/wp-content/uploads/2013/04/pensa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847" y="3701118"/>
            <a:ext cx="9273660" cy="927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68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25</a:t>
            </a:fld>
            <a:endParaRPr lang="en-US"/>
          </a:p>
        </p:txBody>
      </p:sp>
      <p:sp>
        <p:nvSpPr>
          <p:cNvPr id="6" name="TextBox 5"/>
          <p:cNvSpPr txBox="1"/>
          <p:nvPr/>
        </p:nvSpPr>
        <p:spPr>
          <a:xfrm>
            <a:off x="283779" y="2112579"/>
            <a:ext cx="23805931" cy="8556188"/>
          </a:xfrm>
          <a:prstGeom prst="rect">
            <a:avLst/>
          </a:prstGeom>
          <a:noFill/>
        </p:spPr>
        <p:txBody>
          <a:bodyPr wrap="square" rtlCol="0">
            <a:spAutoFit/>
          </a:bodyPr>
          <a:lstStyle/>
          <a:p>
            <a:r>
              <a:rPr lang="en-US" sz="11000" dirty="0" smtClean="0">
                <a:solidFill>
                  <a:schemeClr val="tx1"/>
                </a:solidFill>
                <a:latin typeface="Helvetica Light"/>
                <a:sym typeface="Helvetica Neue"/>
              </a:rPr>
              <a:t>“Might” lets you defer judgment</a:t>
            </a:r>
          </a:p>
          <a:p>
            <a:r>
              <a:rPr lang="en-US" sz="11000" dirty="0" smtClean="0">
                <a:solidFill>
                  <a:schemeClr val="tx1"/>
                </a:solidFill>
                <a:latin typeface="Helvetica Light"/>
                <a:sym typeface="Helvetica Neue"/>
              </a:rPr>
              <a:t> </a:t>
            </a:r>
          </a:p>
          <a:p>
            <a:r>
              <a:rPr lang="en-US" sz="11000" dirty="0" smtClean="0">
                <a:solidFill>
                  <a:schemeClr val="tx1"/>
                </a:solidFill>
                <a:latin typeface="Helvetica Light"/>
                <a:sym typeface="Helvetica Neue"/>
              </a:rPr>
              <a:t>helps </a:t>
            </a:r>
            <a:r>
              <a:rPr lang="en-US" sz="11000" dirty="0">
                <a:solidFill>
                  <a:schemeClr val="tx1"/>
                </a:solidFill>
                <a:latin typeface="Helvetica Light"/>
                <a:sym typeface="Helvetica Neue"/>
              </a:rPr>
              <a:t>people to create options </a:t>
            </a:r>
            <a:r>
              <a:rPr lang="en-US" sz="11000" dirty="0" smtClean="0">
                <a:solidFill>
                  <a:schemeClr val="tx1"/>
                </a:solidFill>
                <a:latin typeface="Helvetica Light"/>
                <a:sym typeface="Helvetica Neue"/>
              </a:rPr>
              <a:t>freely</a:t>
            </a:r>
          </a:p>
          <a:p>
            <a:endParaRPr lang="en-US" sz="11000" dirty="0" smtClean="0">
              <a:solidFill>
                <a:schemeClr val="tx1"/>
              </a:solidFill>
              <a:latin typeface="Helvetica Light"/>
              <a:sym typeface="Helvetica Neue"/>
            </a:endParaRPr>
          </a:p>
          <a:p>
            <a:r>
              <a:rPr lang="en-US" sz="11000" dirty="0" smtClean="0">
                <a:solidFill>
                  <a:schemeClr val="tx1"/>
                </a:solidFill>
                <a:latin typeface="Helvetica Light"/>
                <a:sym typeface="Helvetica Neue"/>
              </a:rPr>
              <a:t>opens </a:t>
            </a:r>
            <a:r>
              <a:rPr lang="en-US" sz="11000" dirty="0">
                <a:solidFill>
                  <a:schemeClr val="tx1"/>
                </a:solidFill>
                <a:latin typeface="Helvetica Light"/>
                <a:sym typeface="Helvetica Neue"/>
              </a:rPr>
              <a:t>up more possibilities</a:t>
            </a:r>
            <a:endParaRPr lang="en-US" sz="11000" dirty="0">
              <a:solidFill>
                <a:schemeClr val="tx1"/>
              </a:solidFill>
              <a:latin typeface="Helvetica Light"/>
            </a:endParaRPr>
          </a:p>
        </p:txBody>
      </p:sp>
    </p:spTree>
    <p:extLst>
      <p:ext uri="{BB962C8B-B14F-4D97-AF65-F5344CB8AC3E}">
        <p14:creationId xmlns:p14="http://schemas.microsoft.com/office/powerpoint/2010/main" val="1064555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asted-image.png"/>
          <p:cNvPicPr/>
          <p:nvPr/>
        </p:nvPicPr>
        <p:blipFill>
          <a:blip r:embed="rId3">
            <a:extLst/>
          </a:blip>
          <a:stretch>
            <a:fillRect/>
          </a:stretch>
        </p:blipFill>
        <p:spPr>
          <a:xfrm>
            <a:off x="0" y="-126124"/>
            <a:ext cx="24384000" cy="15240005"/>
          </a:xfrm>
          <a:prstGeom prst="rect">
            <a:avLst/>
          </a:prstGeom>
          <a:ln w="12700">
            <a:miter lim="400000"/>
          </a:ln>
        </p:spPr>
      </p:pic>
      <p:sp>
        <p:nvSpPr>
          <p:cNvPr id="1043" name="Shape 1043"/>
          <p:cNvSpPr/>
          <p:nvPr/>
        </p:nvSpPr>
        <p:spPr>
          <a:xfrm>
            <a:off x="2362058" y="913707"/>
            <a:ext cx="19659892" cy="221598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9000">
                <a:latin typeface="Lucida Grande"/>
                <a:ea typeface="Lucida Grande"/>
                <a:cs typeface="Lucida Grande"/>
                <a:sym typeface="Lucida Grande"/>
              </a:defRPr>
            </a:lvl1pPr>
          </a:lstStyle>
          <a:p>
            <a:pPr lvl="0">
              <a:defRPr sz="1800"/>
            </a:pPr>
            <a:r>
              <a:rPr sz="13800" dirty="0">
                <a:solidFill>
                  <a:srgbClr val="FFFFFF"/>
                </a:solidFill>
                <a:latin typeface="Helvetica Light"/>
                <a:cs typeface="Helvetica Light"/>
              </a:rPr>
              <a:t>Seeds for brainstorming!</a:t>
            </a:r>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26</a:t>
            </a:fld>
            <a:endParaRPr lang="en-US" dirty="0"/>
          </a:p>
        </p:txBody>
      </p:sp>
    </p:spTree>
    <p:extLst>
      <p:ext uri="{BB962C8B-B14F-4D97-AF65-F5344CB8AC3E}">
        <p14:creationId xmlns:p14="http://schemas.microsoft.com/office/powerpoint/2010/main" val="4160516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27</a:t>
            </a:fld>
            <a:endParaRPr lang="en-US" dirty="0"/>
          </a:p>
        </p:txBody>
      </p:sp>
      <p:sp>
        <p:nvSpPr>
          <p:cNvPr id="5" name="TextBox 4"/>
          <p:cNvSpPr txBox="1"/>
          <p:nvPr/>
        </p:nvSpPr>
        <p:spPr>
          <a:xfrm>
            <a:off x="705504" y="193066"/>
            <a:ext cx="23678496" cy="2816156"/>
          </a:xfrm>
          <a:prstGeom prst="rect">
            <a:avLst/>
          </a:prstGeom>
          <a:noFill/>
        </p:spPr>
        <p:txBody>
          <a:bodyPr wrap="square" rtlCol="0">
            <a:spAutoFit/>
          </a:bodyPr>
          <a:lstStyle/>
          <a:p>
            <a:pPr lvl="0" algn="l"/>
            <a:r>
              <a:rPr lang="en-US" sz="5800" dirty="0">
                <a:solidFill>
                  <a:srgbClr val="FFFFFF"/>
                </a:solidFill>
                <a:latin typeface="Helvetica Light"/>
                <a:cs typeface="Helvetica Light"/>
              </a:rPr>
              <a:t>POV: Harried mother of 3, rushing through the airport only to wait hours at the gate, needs to entertain her playful children because “annoying little brats” only irritate already frustrated fellow passengers. </a:t>
            </a:r>
          </a:p>
        </p:txBody>
      </p:sp>
      <p:pic>
        <p:nvPicPr>
          <p:cNvPr id="4098" name="Picture 2" descr="http://i.dailymail.co.uk/i/pix/2013/12/03/article-2517612-19D0B54A00000578-146_634x4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503" y="3306926"/>
            <a:ext cx="14722431" cy="979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121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p:nvPr/>
        </p:nvSpPr>
        <p:spPr>
          <a:xfrm>
            <a:off x="5036422" y="12619992"/>
            <a:ext cx="13749914" cy="56938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rId3"/>
              </a:defRPr>
            </a:lvl1pPr>
          </a:lstStyle>
          <a:p>
            <a:pPr lvl="0">
              <a:defRPr sz="1800" u="none">
                <a:solidFill>
                  <a:srgbClr val="000000"/>
                </a:solidFill>
                <a:uFillTx/>
              </a:defRPr>
            </a:pPr>
            <a:r>
              <a:rPr sz="3100" dirty="0"/>
              <a:t>http://dschool.stanford.edu/wp-content/uploads/2012/05/HMW-METHODCARD.pdf</a:t>
            </a:r>
          </a:p>
        </p:txBody>
      </p:sp>
      <p:sp>
        <p:nvSpPr>
          <p:cNvPr id="1047" name="Shape 1047"/>
          <p:cNvSpPr/>
          <p:nvPr/>
        </p:nvSpPr>
        <p:spPr>
          <a:xfrm>
            <a:off x="754587" y="3511069"/>
            <a:ext cx="23629413" cy="916558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l">
              <a:lnSpc>
                <a:spcPct val="110000"/>
              </a:lnSpc>
              <a:defRPr sz="1800"/>
            </a:pPr>
            <a:r>
              <a:rPr sz="5500" b="1" i="1" dirty="0">
                <a:solidFill>
                  <a:schemeClr val="tx1"/>
                </a:solidFill>
                <a:latin typeface="Helvetica Light"/>
                <a:ea typeface="Gill Sans SemiBold"/>
                <a:cs typeface="Helvetica Light"/>
                <a:sym typeface="Gill Sans SemiBold"/>
              </a:rPr>
              <a:t>Break POV into </a:t>
            </a:r>
            <a:r>
              <a:rPr sz="5500" b="1" i="1" dirty="0" smtClean="0">
                <a:solidFill>
                  <a:schemeClr val="tx1"/>
                </a:solidFill>
                <a:latin typeface="Helvetica Light"/>
                <a:ea typeface="Gill Sans SemiBold"/>
                <a:cs typeface="Helvetica Light"/>
                <a:sym typeface="Gill Sans SemiBold"/>
              </a:rPr>
              <a:t>pieces</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smtClean="0">
                <a:solidFill>
                  <a:srgbClr val="FFFFFF"/>
                </a:solidFill>
                <a:latin typeface="Helvetica Light"/>
                <a:cs typeface="Helvetica Light"/>
                <a:sym typeface="Gill Sans SemiBold"/>
              </a:rPr>
              <a:t>	</a:t>
            </a:r>
            <a:r>
              <a:rPr sz="5500" dirty="0" smtClean="0">
                <a:solidFill>
                  <a:srgbClr val="FFFFFF"/>
                </a:solidFill>
                <a:latin typeface="Helvetica Light"/>
                <a:cs typeface="Helvetica Light"/>
              </a:rPr>
              <a:t>HMW </a:t>
            </a:r>
            <a:r>
              <a:rPr sz="5500" dirty="0">
                <a:solidFill>
                  <a:srgbClr val="FFFFFF"/>
                </a:solidFill>
                <a:latin typeface="Helvetica Light"/>
                <a:cs typeface="Helvetica Light"/>
              </a:rPr>
              <a:t>entertain kids? HMW slow a mom down? </a:t>
            </a:r>
            <a:endParaRPr lang="en-US" sz="5500" dirty="0">
              <a:solidFill>
                <a:srgbClr val="FFFFFF"/>
              </a:solidFill>
              <a:latin typeface="Helvetica Light"/>
              <a:cs typeface="Helvetica Light"/>
            </a:endParaRPr>
          </a:p>
          <a:p>
            <a:pPr lvl="0" algn="l">
              <a:lnSpc>
                <a:spcPct val="110000"/>
              </a:lnSpc>
              <a:defRPr sz="1800"/>
            </a:pPr>
            <a:endParaRPr sz="3200" dirty="0">
              <a:solidFill>
                <a:srgbClr val="FFFFFF"/>
              </a:solidFill>
              <a:latin typeface="Helvetica Light"/>
              <a:cs typeface="Helvetica Light"/>
            </a:endParaRPr>
          </a:p>
          <a:p>
            <a:pPr lvl="0" algn="l">
              <a:lnSpc>
                <a:spcPct val="110000"/>
              </a:lnSpc>
              <a:defRPr sz="1800"/>
            </a:pPr>
            <a:r>
              <a:rPr sz="5500" b="1" i="1" dirty="0">
                <a:solidFill>
                  <a:srgbClr val="FFFFFF"/>
                </a:solidFill>
                <a:latin typeface="Helvetica Light"/>
                <a:ea typeface="Gill Sans SemiBold"/>
                <a:cs typeface="Helvetica Light"/>
                <a:sym typeface="Gill Sans SemiBold"/>
              </a:rPr>
              <a:t>Amp up the good/Remove the </a:t>
            </a:r>
            <a:r>
              <a:rPr sz="5500" b="1" i="1" dirty="0" smtClean="0">
                <a:solidFill>
                  <a:srgbClr val="FFFFFF"/>
                </a:solidFill>
                <a:latin typeface="Helvetica Light"/>
                <a:ea typeface="Gill Sans SemiBold"/>
                <a:cs typeface="Helvetica Light"/>
                <a:sym typeface="Gill Sans SemiBold"/>
              </a:rPr>
              <a:t>bad</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smtClean="0">
                <a:solidFill>
                  <a:srgbClr val="FFFFFF"/>
                </a:solidFill>
                <a:latin typeface="Helvetica Light"/>
                <a:cs typeface="Helvetica Light"/>
                <a:sym typeface="Gill Sans SemiBold"/>
              </a:rPr>
              <a:t>	</a:t>
            </a:r>
            <a:r>
              <a:rPr sz="5500" dirty="0" smtClean="0">
                <a:solidFill>
                  <a:srgbClr val="FFFFFF"/>
                </a:solidFill>
                <a:latin typeface="Helvetica Light"/>
                <a:cs typeface="Helvetica Light"/>
              </a:rPr>
              <a:t>HMW </a:t>
            </a:r>
            <a:r>
              <a:rPr sz="5500" dirty="0">
                <a:solidFill>
                  <a:srgbClr val="FFFFFF"/>
                </a:solidFill>
                <a:latin typeface="Helvetica Light"/>
                <a:cs typeface="Helvetica Light"/>
              </a:rPr>
              <a:t>separate kids from fellow passengers?</a:t>
            </a:r>
            <a:endParaRPr lang="en-US" sz="5500" dirty="0">
              <a:solidFill>
                <a:srgbClr val="FFFFFF"/>
              </a:solidFill>
              <a:latin typeface="Helvetica Light"/>
              <a:cs typeface="Helvetica Light"/>
            </a:endParaRPr>
          </a:p>
          <a:p>
            <a:pPr lvl="0" algn="l">
              <a:lnSpc>
                <a:spcPct val="110000"/>
              </a:lnSpc>
              <a:defRPr sz="1800"/>
            </a:pPr>
            <a:endParaRPr sz="3200" dirty="0">
              <a:solidFill>
                <a:srgbClr val="FFFFFF"/>
              </a:solidFill>
              <a:latin typeface="Helvetica Light"/>
              <a:cs typeface="Helvetica Light"/>
            </a:endParaRPr>
          </a:p>
          <a:p>
            <a:pPr lvl="0" algn="l">
              <a:lnSpc>
                <a:spcPct val="110000"/>
              </a:lnSpc>
              <a:defRPr sz="1800"/>
            </a:pPr>
            <a:r>
              <a:rPr sz="5500" b="1" i="1" dirty="0">
                <a:solidFill>
                  <a:srgbClr val="FFFFFF"/>
                </a:solidFill>
                <a:latin typeface="Helvetica Light"/>
                <a:ea typeface="Gill Sans SemiBold"/>
                <a:cs typeface="Helvetica Light"/>
                <a:sym typeface="Gill Sans SemiBold"/>
              </a:rPr>
              <a:t>Explore the </a:t>
            </a:r>
            <a:r>
              <a:rPr sz="5500" b="1" i="1" dirty="0" smtClean="0">
                <a:solidFill>
                  <a:srgbClr val="FFFFFF"/>
                </a:solidFill>
                <a:latin typeface="Helvetica Light"/>
                <a:ea typeface="Gill Sans SemiBold"/>
                <a:cs typeface="Helvetica Light"/>
                <a:sym typeface="Gill Sans SemiBold"/>
              </a:rPr>
              <a:t>opposite</a:t>
            </a:r>
            <a:endParaRPr lang="en-US" sz="5500" b="1" i="1" dirty="0" smtClean="0">
              <a:solidFill>
                <a:srgbClr val="FFFFFF"/>
              </a:solidFill>
              <a:latin typeface="Helvetica Light"/>
              <a:ea typeface="Gill Sans SemiBold"/>
              <a:cs typeface="Helvetica Light"/>
              <a:sym typeface="Gill Sans SemiBold"/>
            </a:endParaRPr>
          </a:p>
          <a:p>
            <a:pPr lvl="0" algn="l">
              <a:lnSpc>
                <a:spcPct val="110000"/>
              </a:lnSpc>
              <a:defRPr sz="1800"/>
            </a:pPr>
            <a:r>
              <a:rPr lang="en-US" sz="5500" b="1" i="1" dirty="0">
                <a:solidFill>
                  <a:srgbClr val="FFFFFF"/>
                </a:solidFill>
                <a:latin typeface="Helvetica Light"/>
                <a:cs typeface="Helvetica Light"/>
                <a:sym typeface="Gill Sans SemiBold"/>
              </a:rPr>
              <a:t>	</a:t>
            </a:r>
            <a:r>
              <a:rPr sz="5500" dirty="0" smtClean="0">
                <a:solidFill>
                  <a:srgbClr val="FFFFFF"/>
                </a:solidFill>
                <a:latin typeface="Helvetica Light"/>
                <a:cs typeface="Helvetica Light"/>
              </a:rPr>
              <a:t>HMW </a:t>
            </a:r>
            <a:r>
              <a:rPr sz="5500" dirty="0">
                <a:solidFill>
                  <a:srgbClr val="FFFFFF"/>
                </a:solidFill>
                <a:latin typeface="Helvetica Light"/>
                <a:cs typeface="Helvetica Light"/>
              </a:rPr>
              <a:t>make the wait the most exciting part of the trip?</a:t>
            </a:r>
            <a:endParaRPr lang="en-US" sz="5500" dirty="0">
              <a:solidFill>
                <a:srgbClr val="FFFFFF"/>
              </a:solidFill>
              <a:latin typeface="Helvetica Light"/>
              <a:cs typeface="Helvetica Light"/>
            </a:endParaRPr>
          </a:p>
          <a:p>
            <a:pPr lvl="0" algn="l">
              <a:lnSpc>
                <a:spcPct val="110000"/>
              </a:lnSpc>
              <a:defRPr sz="1800"/>
            </a:pPr>
            <a:endParaRPr sz="3200" dirty="0">
              <a:solidFill>
                <a:srgbClr val="FFFFFF"/>
              </a:solidFill>
              <a:latin typeface="Helvetica Light"/>
              <a:cs typeface="Helvetica Light"/>
            </a:endParaRPr>
          </a:p>
          <a:p>
            <a:pPr lvl="0" algn="l">
              <a:lnSpc>
                <a:spcPct val="110000"/>
              </a:lnSpc>
              <a:defRPr sz="1800"/>
            </a:pPr>
            <a:r>
              <a:rPr sz="5500" b="1" i="1" dirty="0">
                <a:solidFill>
                  <a:srgbClr val="FFFFFF"/>
                </a:solidFill>
                <a:latin typeface="Helvetica Light"/>
                <a:ea typeface="Gill Sans SemiBold"/>
                <a:cs typeface="Helvetica Light"/>
                <a:sym typeface="Gill Sans SemiBold"/>
              </a:rPr>
              <a:t>Question an </a:t>
            </a:r>
            <a:r>
              <a:rPr sz="5500" b="1" i="1" dirty="0" smtClean="0">
                <a:solidFill>
                  <a:srgbClr val="FFFFFF"/>
                </a:solidFill>
                <a:latin typeface="Helvetica Light"/>
                <a:ea typeface="Gill Sans SemiBold"/>
                <a:cs typeface="Helvetica Light"/>
                <a:sym typeface="Gill Sans SemiBold"/>
              </a:rPr>
              <a:t>assumption</a:t>
            </a:r>
            <a:endParaRPr lang="en-US" sz="5500" b="1" i="1" dirty="0" smtClean="0">
              <a:solidFill>
                <a:srgbClr val="FFFFFF"/>
              </a:solidFill>
              <a:latin typeface="Helvetica Light"/>
              <a:ea typeface="Gill Sans SemiBold"/>
              <a:cs typeface="Helvetica Light"/>
              <a:sym typeface="Gill Sans SemiBold"/>
            </a:endParaRPr>
          </a:p>
          <a:p>
            <a:pPr lvl="0" algn="l">
              <a:lnSpc>
                <a:spcPct val="110000"/>
              </a:lnSpc>
              <a:defRPr sz="1800"/>
            </a:pPr>
            <a:r>
              <a:rPr lang="en-US" sz="5500" b="1" i="1" dirty="0">
                <a:solidFill>
                  <a:srgbClr val="FFFFFF"/>
                </a:solidFill>
                <a:latin typeface="Helvetica Light"/>
                <a:cs typeface="Helvetica Light"/>
                <a:sym typeface="Gill Sans SemiBold"/>
              </a:rPr>
              <a:t>	</a:t>
            </a:r>
            <a:r>
              <a:rPr sz="5500" dirty="0" smtClean="0">
                <a:solidFill>
                  <a:srgbClr val="FFFFFF"/>
                </a:solidFill>
                <a:latin typeface="Helvetica Light"/>
                <a:cs typeface="Helvetica Light"/>
              </a:rPr>
              <a:t>HMW </a:t>
            </a:r>
            <a:r>
              <a:rPr sz="5500" dirty="0">
                <a:solidFill>
                  <a:srgbClr val="FFFFFF"/>
                </a:solidFill>
                <a:latin typeface="Helvetica Light"/>
                <a:cs typeface="Helvetica Light"/>
              </a:rPr>
              <a:t>entirely remove the wait time at the airport?</a:t>
            </a:r>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28</a:t>
            </a:fld>
            <a:endParaRPr lang="en-US" dirty="0"/>
          </a:p>
        </p:txBody>
      </p:sp>
      <p:sp>
        <p:nvSpPr>
          <p:cNvPr id="5" name="TextBox 4"/>
          <p:cNvSpPr txBox="1"/>
          <p:nvPr/>
        </p:nvSpPr>
        <p:spPr>
          <a:xfrm>
            <a:off x="705504" y="193066"/>
            <a:ext cx="23678496" cy="2816156"/>
          </a:xfrm>
          <a:prstGeom prst="rect">
            <a:avLst/>
          </a:prstGeom>
          <a:noFill/>
        </p:spPr>
        <p:txBody>
          <a:bodyPr wrap="square" rtlCol="0">
            <a:spAutoFit/>
          </a:bodyPr>
          <a:lstStyle/>
          <a:p>
            <a:pPr lvl="0" algn="l"/>
            <a:r>
              <a:rPr lang="en-US" sz="5800" dirty="0">
                <a:solidFill>
                  <a:srgbClr val="FFFFFF"/>
                </a:solidFill>
                <a:latin typeface="Helvetica Light"/>
                <a:cs typeface="Helvetica Light"/>
              </a:rPr>
              <a:t>POV: Harried mother of 3, rushing through the airport only to wait hours at the gate, needs to entertain her playful children because “annoying little brats” only irritate already frustrated fellow passengers. </a:t>
            </a:r>
          </a:p>
        </p:txBody>
      </p:sp>
    </p:spTree>
    <p:extLst>
      <p:ext uri="{BB962C8B-B14F-4D97-AF65-F5344CB8AC3E}">
        <p14:creationId xmlns:p14="http://schemas.microsoft.com/office/powerpoint/2010/main" val="2302307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p:nvPr/>
        </p:nvSpPr>
        <p:spPr>
          <a:xfrm>
            <a:off x="5036422" y="12619992"/>
            <a:ext cx="13749914" cy="56938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rId3"/>
              </a:defRPr>
            </a:lvl1pPr>
          </a:lstStyle>
          <a:p>
            <a:pPr lvl="0">
              <a:defRPr sz="1800" u="none">
                <a:solidFill>
                  <a:srgbClr val="000000"/>
                </a:solidFill>
                <a:uFillTx/>
              </a:defRPr>
            </a:pPr>
            <a:r>
              <a:rPr sz="3100" dirty="0"/>
              <a:t>http://dschool.stanford.edu/wp-content/uploads/2012/05/HMW-METHODCARD.pdf</a:t>
            </a:r>
          </a:p>
        </p:txBody>
      </p:sp>
      <p:sp>
        <p:nvSpPr>
          <p:cNvPr id="1047" name="Shape 1047"/>
          <p:cNvSpPr/>
          <p:nvPr/>
        </p:nvSpPr>
        <p:spPr>
          <a:xfrm>
            <a:off x="754587" y="3511069"/>
            <a:ext cx="23629413" cy="9165582"/>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l">
              <a:lnSpc>
                <a:spcPct val="110000"/>
              </a:lnSpc>
              <a:defRPr sz="1800"/>
            </a:pPr>
            <a:r>
              <a:rPr lang="en-US" sz="5500" b="1" i="1" dirty="0">
                <a:solidFill>
                  <a:srgbClr val="FFFFFF"/>
                </a:solidFill>
                <a:latin typeface="Helvetica Light"/>
                <a:ea typeface="Gill Sans SemiBold"/>
                <a:cs typeface="Helvetica Light"/>
                <a:sym typeface="Gill Sans SemiBold"/>
              </a:rPr>
              <a:t>Go after </a:t>
            </a:r>
            <a:r>
              <a:rPr lang="en-US" sz="5500" b="1" i="1" dirty="0" smtClean="0">
                <a:solidFill>
                  <a:srgbClr val="FFFFFF"/>
                </a:solidFill>
                <a:latin typeface="Helvetica Light"/>
                <a:ea typeface="Gill Sans SemiBold"/>
                <a:cs typeface="Helvetica Light"/>
                <a:sym typeface="Gill Sans SemiBold"/>
              </a:rPr>
              <a:t>adjectives</a:t>
            </a:r>
            <a:endParaRPr lang="en-US" sz="3200" dirty="0">
              <a:solidFill>
                <a:srgbClr val="FFFFFF"/>
              </a:solidFill>
              <a:latin typeface="Helvetica Light"/>
              <a:ea typeface="Gill Sans SemiBold"/>
              <a:cs typeface="Helvetica Light"/>
            </a:endParaRPr>
          </a:p>
          <a:p>
            <a:pPr lvl="0" algn="l">
              <a:lnSpc>
                <a:spcPct val="110000"/>
              </a:lnSpc>
              <a:defRPr sz="1800"/>
            </a:pPr>
            <a:r>
              <a:rPr lang="en-US" sz="3200" dirty="0">
                <a:solidFill>
                  <a:srgbClr val="FFFFFF"/>
                </a:solidFill>
                <a:latin typeface="Helvetica Light"/>
                <a:cs typeface="Helvetica Light"/>
              </a:rPr>
              <a:t>	</a:t>
            </a:r>
            <a:r>
              <a:rPr lang="en-US" sz="5500" dirty="0" smtClean="0">
                <a:solidFill>
                  <a:srgbClr val="FFFFFF"/>
                </a:solidFill>
                <a:latin typeface="Helvetica Light"/>
                <a:cs typeface="Helvetica Light"/>
              </a:rPr>
              <a:t>HMW </a:t>
            </a:r>
            <a:r>
              <a:rPr lang="en-US" sz="5500" dirty="0">
                <a:solidFill>
                  <a:srgbClr val="FFFFFF"/>
                </a:solidFill>
                <a:latin typeface="Helvetica Light"/>
                <a:cs typeface="Helvetica Light"/>
              </a:rPr>
              <a:t>we make the rush refreshing instead of harrying?</a:t>
            </a:r>
          </a:p>
          <a:p>
            <a:pPr lvl="0" algn="l">
              <a:lnSpc>
                <a:spcPct val="110000"/>
              </a:lnSpc>
              <a:defRPr sz="1800"/>
            </a:pPr>
            <a:endParaRPr lang="en-US" sz="3200" dirty="0">
              <a:solidFill>
                <a:srgbClr val="FFFFFF"/>
              </a:solidFill>
              <a:latin typeface="Helvetica Light"/>
              <a:cs typeface="Helvetica Light"/>
            </a:endParaRPr>
          </a:p>
          <a:p>
            <a:pPr lvl="0" algn="l">
              <a:lnSpc>
                <a:spcPct val="110000"/>
              </a:lnSpc>
              <a:defRPr sz="1800"/>
            </a:pPr>
            <a:r>
              <a:rPr lang="en-US" sz="5500" b="1" i="1" dirty="0">
                <a:solidFill>
                  <a:srgbClr val="FFFFFF"/>
                </a:solidFill>
                <a:latin typeface="Helvetica Light"/>
                <a:ea typeface="Gill Sans SemiBold"/>
                <a:cs typeface="Helvetica Light"/>
                <a:sym typeface="Gill Sans SemiBold"/>
              </a:rPr>
              <a:t>ID unexpected </a:t>
            </a:r>
            <a:r>
              <a:rPr lang="en-US" sz="5500" b="1" i="1" dirty="0" smtClean="0">
                <a:solidFill>
                  <a:srgbClr val="FFFFFF"/>
                </a:solidFill>
                <a:latin typeface="Helvetica Light"/>
                <a:ea typeface="Gill Sans SemiBold"/>
                <a:cs typeface="Helvetica Light"/>
                <a:sym typeface="Gill Sans SemiBold"/>
              </a:rPr>
              <a:t>resources</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smtClean="0">
                <a:solidFill>
                  <a:srgbClr val="FFFFFF"/>
                </a:solidFill>
                <a:latin typeface="Helvetica Light"/>
                <a:cs typeface="Helvetica Light"/>
                <a:sym typeface="Gill Sans SemiBold"/>
              </a:rPr>
              <a:t>	</a:t>
            </a:r>
            <a:r>
              <a:rPr lang="en-US" sz="5500" dirty="0" smtClean="0">
                <a:solidFill>
                  <a:srgbClr val="FFFFFF"/>
                </a:solidFill>
                <a:latin typeface="Helvetica Light"/>
                <a:cs typeface="Helvetica Light"/>
              </a:rPr>
              <a:t>HMW </a:t>
            </a:r>
            <a:r>
              <a:rPr lang="en-US" sz="5500" dirty="0">
                <a:solidFill>
                  <a:srgbClr val="FFFFFF"/>
                </a:solidFill>
                <a:latin typeface="Helvetica Light"/>
                <a:cs typeface="Helvetica Light"/>
              </a:rPr>
              <a:t>leverage free time of fellow passengers to share the load?</a:t>
            </a:r>
          </a:p>
          <a:p>
            <a:pPr lvl="0" algn="l">
              <a:lnSpc>
                <a:spcPct val="110000"/>
              </a:lnSpc>
              <a:defRPr sz="1800"/>
            </a:pPr>
            <a:endParaRPr lang="en-US" sz="3200" dirty="0">
              <a:solidFill>
                <a:srgbClr val="FFFFFF"/>
              </a:solidFill>
              <a:latin typeface="Helvetica Light"/>
              <a:cs typeface="Helvetica Light"/>
            </a:endParaRPr>
          </a:p>
          <a:p>
            <a:pPr lvl="0" algn="l">
              <a:lnSpc>
                <a:spcPct val="110000"/>
              </a:lnSpc>
              <a:defRPr sz="1800"/>
            </a:pPr>
            <a:r>
              <a:rPr lang="en-US" sz="5500" b="1" i="1" dirty="0">
                <a:solidFill>
                  <a:srgbClr val="FFFFFF"/>
                </a:solidFill>
                <a:latin typeface="Helvetica Light"/>
                <a:ea typeface="Gill Sans SemiBold"/>
                <a:cs typeface="Helvetica Light"/>
                <a:sym typeface="Gill Sans SemiBold"/>
              </a:rPr>
              <a:t>Create an analogy from need or </a:t>
            </a:r>
            <a:r>
              <a:rPr lang="en-US" sz="5500" b="1" i="1" dirty="0" smtClean="0">
                <a:solidFill>
                  <a:srgbClr val="FFFFFF"/>
                </a:solidFill>
                <a:latin typeface="Helvetica Light"/>
                <a:ea typeface="Gill Sans SemiBold"/>
                <a:cs typeface="Helvetica Light"/>
                <a:sym typeface="Gill Sans SemiBold"/>
              </a:rPr>
              <a:t>context</a:t>
            </a:r>
            <a:endParaRPr lang="en-US" sz="5500" dirty="0">
              <a:solidFill>
                <a:srgbClr val="FFFFFF"/>
              </a:solidFill>
              <a:latin typeface="Helvetica Light"/>
              <a:ea typeface="Gill Sans SemiBold"/>
              <a:cs typeface="Helvetica Light"/>
              <a:sym typeface="Gill Sans SemiBold"/>
            </a:endParaRPr>
          </a:p>
          <a:p>
            <a:pPr lvl="0" algn="l">
              <a:lnSpc>
                <a:spcPct val="110000"/>
              </a:lnSpc>
              <a:defRPr sz="1800"/>
            </a:pPr>
            <a:r>
              <a:rPr lang="en-US" sz="5500" dirty="0" smtClean="0">
                <a:solidFill>
                  <a:srgbClr val="FFFFFF"/>
                </a:solidFill>
                <a:latin typeface="Helvetica Light"/>
                <a:cs typeface="Helvetica Light"/>
                <a:sym typeface="Gill Sans SemiBold"/>
              </a:rPr>
              <a:t>	</a:t>
            </a:r>
            <a:r>
              <a:rPr lang="en-US" sz="5500" dirty="0" smtClean="0">
                <a:solidFill>
                  <a:srgbClr val="FFFFFF"/>
                </a:solidFill>
                <a:latin typeface="Helvetica Light"/>
                <a:cs typeface="Helvetica Light"/>
              </a:rPr>
              <a:t>HMW </a:t>
            </a:r>
            <a:r>
              <a:rPr lang="en-US" sz="5500" dirty="0">
                <a:solidFill>
                  <a:srgbClr val="FFFFFF"/>
                </a:solidFill>
                <a:latin typeface="Helvetica Light"/>
                <a:cs typeface="Helvetica Light"/>
              </a:rPr>
              <a:t>make the airport like a spa?</a:t>
            </a:r>
          </a:p>
          <a:p>
            <a:pPr lvl="0" algn="l">
              <a:lnSpc>
                <a:spcPct val="110000"/>
              </a:lnSpc>
              <a:defRPr sz="1800"/>
            </a:pPr>
            <a:endParaRPr lang="en-US" sz="3200" dirty="0">
              <a:solidFill>
                <a:srgbClr val="FFFFFF"/>
              </a:solidFill>
              <a:latin typeface="Helvetica Light"/>
              <a:cs typeface="Helvetica Light"/>
            </a:endParaRPr>
          </a:p>
          <a:p>
            <a:pPr lvl="0" algn="l">
              <a:lnSpc>
                <a:spcPct val="110000"/>
              </a:lnSpc>
              <a:defRPr sz="1800"/>
            </a:pPr>
            <a:r>
              <a:rPr lang="en-US" sz="5500" b="1" i="1" dirty="0">
                <a:solidFill>
                  <a:srgbClr val="FFFFFF"/>
                </a:solidFill>
                <a:latin typeface="Helvetica Light"/>
                <a:ea typeface="Gill Sans SemiBold"/>
                <a:cs typeface="Helvetica Light"/>
                <a:sym typeface="Gill Sans SemiBold"/>
              </a:rPr>
              <a:t>Change a status </a:t>
            </a:r>
            <a:r>
              <a:rPr lang="en-US" sz="5500" b="1" i="1" dirty="0" smtClean="0">
                <a:solidFill>
                  <a:srgbClr val="FFFFFF"/>
                </a:solidFill>
                <a:latin typeface="Helvetica Light"/>
                <a:ea typeface="Gill Sans SemiBold"/>
                <a:cs typeface="Helvetica Light"/>
                <a:sym typeface="Gill Sans SemiBold"/>
              </a:rPr>
              <a:t>quo</a:t>
            </a:r>
          </a:p>
          <a:p>
            <a:pPr lvl="0" algn="l">
              <a:lnSpc>
                <a:spcPct val="110000"/>
              </a:lnSpc>
              <a:defRPr sz="1800"/>
            </a:pPr>
            <a:r>
              <a:rPr lang="en-US" sz="5500" b="1" i="1" dirty="0">
                <a:solidFill>
                  <a:srgbClr val="FFFFFF"/>
                </a:solidFill>
                <a:latin typeface="Helvetica Light"/>
                <a:cs typeface="Helvetica Light"/>
                <a:sym typeface="Gill Sans SemiBold"/>
              </a:rPr>
              <a:t>	</a:t>
            </a:r>
            <a:r>
              <a:rPr lang="en-US" sz="5500" dirty="0" smtClean="0">
                <a:solidFill>
                  <a:srgbClr val="FFFFFF"/>
                </a:solidFill>
                <a:latin typeface="Helvetica Light"/>
                <a:cs typeface="Helvetica Light"/>
              </a:rPr>
              <a:t>HMW </a:t>
            </a:r>
            <a:r>
              <a:rPr lang="en-US" sz="5500" dirty="0">
                <a:solidFill>
                  <a:srgbClr val="FFFFFF"/>
                </a:solidFill>
                <a:latin typeface="Helvetica Light"/>
                <a:cs typeface="Helvetica Light"/>
              </a:rPr>
              <a:t>make playful, loud kids less annoying?</a:t>
            </a:r>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29</a:t>
            </a:fld>
            <a:endParaRPr lang="en-US" dirty="0"/>
          </a:p>
        </p:txBody>
      </p:sp>
      <p:sp>
        <p:nvSpPr>
          <p:cNvPr id="5" name="TextBox 4"/>
          <p:cNvSpPr txBox="1"/>
          <p:nvPr/>
        </p:nvSpPr>
        <p:spPr>
          <a:xfrm>
            <a:off x="705504" y="193066"/>
            <a:ext cx="23678496" cy="2816156"/>
          </a:xfrm>
          <a:prstGeom prst="rect">
            <a:avLst/>
          </a:prstGeom>
          <a:noFill/>
        </p:spPr>
        <p:txBody>
          <a:bodyPr wrap="square" rtlCol="0">
            <a:spAutoFit/>
          </a:bodyPr>
          <a:lstStyle/>
          <a:p>
            <a:pPr lvl="0" algn="l"/>
            <a:r>
              <a:rPr lang="en-US" sz="5800" dirty="0">
                <a:solidFill>
                  <a:srgbClr val="FFFFFF"/>
                </a:solidFill>
                <a:latin typeface="Helvetica Light"/>
                <a:cs typeface="Helvetica Light"/>
              </a:rPr>
              <a:t>POV: Harried mother of 3, rushing through the airport only to wait hours at the gate, needs to entertain her playful children because “annoying little brats” only irritate already frustrated fellow passengers. </a:t>
            </a:r>
          </a:p>
        </p:txBody>
      </p:sp>
    </p:spTree>
    <p:extLst>
      <p:ext uri="{BB962C8B-B14F-4D97-AF65-F5344CB8AC3E}">
        <p14:creationId xmlns:p14="http://schemas.microsoft.com/office/powerpoint/2010/main" val="321085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7">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7">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24384000" cy="13716000"/>
          </a:xfrm>
          <a:prstGeom prst="rect">
            <a:avLst/>
          </a:prstGeom>
          <a:solidFill>
            <a:schemeClr val="tx1"/>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algn="l" defTabSz="2177095" rtl="0" fontAlgn="base">
              <a:spcBef>
                <a:spcPct val="0"/>
              </a:spcBef>
              <a:spcAft>
                <a:spcPct val="0"/>
              </a:spcAft>
            </a:pPr>
            <a:endParaRPr lang="en-US">
              <a:solidFill>
                <a:schemeClr val="tx1"/>
              </a:solidFill>
              <a:latin typeface="Times New Roman" pitchFamily="18" charset="0"/>
            </a:endParaRPr>
          </a:p>
        </p:txBody>
      </p:sp>
      <p:sp>
        <p:nvSpPr>
          <p:cNvPr id="12" name="Rectangle 11"/>
          <p:cNvSpPr/>
          <p:nvPr/>
        </p:nvSpPr>
        <p:spPr bwMode="auto">
          <a:xfrm>
            <a:off x="0" y="-2"/>
            <a:ext cx="24384000" cy="2522078"/>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3" name="Title 2"/>
          <p:cNvSpPr>
            <a:spLocks noGrp="1"/>
          </p:cNvSpPr>
          <p:nvPr>
            <p:ph type="title"/>
          </p:nvPr>
        </p:nvSpPr>
        <p:spPr/>
        <p:txBody>
          <a:bodyPr/>
          <a:lstStyle/>
          <a:p>
            <a:r>
              <a:rPr lang="en-US" dirty="0" smtClean="0">
                <a:solidFill>
                  <a:srgbClr val="E87A40"/>
                </a:solidFill>
              </a:rPr>
              <a:t>Hall </a:t>
            </a:r>
            <a:r>
              <a:rPr lang="en-US" dirty="0">
                <a:solidFill>
                  <a:srgbClr val="E87A40"/>
                </a:solidFill>
              </a:rPr>
              <a:t>of </a:t>
            </a:r>
            <a:r>
              <a:rPr lang="en-US" dirty="0" smtClean="0">
                <a:solidFill>
                  <a:srgbClr val="E87A40"/>
                </a:solidFill>
              </a:rPr>
              <a:t>Shame!</a:t>
            </a:r>
            <a:endParaRPr lang="en-US" dirty="0">
              <a:solidFill>
                <a:srgbClr val="E87A40"/>
              </a:solidFill>
            </a:endParaRPr>
          </a:p>
        </p:txBody>
      </p:sp>
      <p:sp>
        <p:nvSpPr>
          <p:cNvPr id="13" name="Rectangle 12"/>
          <p:cNvSpPr/>
          <p:nvPr/>
        </p:nvSpPr>
        <p:spPr bwMode="auto">
          <a:xfrm>
            <a:off x="10950224" y="5574974"/>
            <a:ext cx="13433776" cy="8141028"/>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14" name="Rectangle 3"/>
          <p:cNvSpPr txBox="1">
            <a:spLocks noChangeArrowheads="1"/>
          </p:cNvSpPr>
          <p:nvPr/>
        </p:nvSpPr>
        <p:spPr bwMode="auto">
          <a:xfrm>
            <a:off x="11243749" y="5731281"/>
            <a:ext cx="13140267" cy="72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709" tIns="108855" rIns="217709" bIns="108855"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lnSpc>
                <a:spcPct val="80000"/>
              </a:lnSpc>
              <a:buNone/>
            </a:pPr>
            <a:r>
              <a:rPr lang="en-US" sz="5000" dirty="0">
                <a:latin typeface="Arial" charset="0"/>
              </a:rPr>
              <a:t>Very complex</a:t>
            </a:r>
          </a:p>
          <a:p>
            <a:pPr marL="0" indent="0">
              <a:lnSpc>
                <a:spcPct val="80000"/>
              </a:lnSpc>
              <a:buNone/>
            </a:pPr>
            <a:endParaRPr lang="en-US" sz="5000" dirty="0">
              <a:latin typeface="Arial" charset="0"/>
            </a:endParaRPr>
          </a:p>
          <a:p>
            <a:pPr marL="0" indent="0">
              <a:lnSpc>
                <a:spcPct val="80000"/>
              </a:lnSpc>
              <a:buNone/>
            </a:pPr>
            <a:r>
              <a:rPr lang="en-US" sz="5000" dirty="0">
                <a:latin typeface="Arial" charset="0"/>
              </a:rPr>
              <a:t>So large that it requires two hands</a:t>
            </a:r>
          </a:p>
          <a:p>
            <a:pPr marL="0" indent="0">
              <a:lnSpc>
                <a:spcPct val="80000"/>
              </a:lnSpc>
              <a:buNone/>
            </a:pPr>
            <a:endParaRPr lang="en-US" sz="5000" dirty="0">
              <a:latin typeface="Arial" charset="0"/>
            </a:endParaRPr>
          </a:p>
          <a:p>
            <a:pPr marL="0" indent="0">
              <a:lnSpc>
                <a:spcPct val="80000"/>
              </a:lnSpc>
              <a:buNone/>
            </a:pPr>
            <a:r>
              <a:rPr lang="en-US" sz="5000" dirty="0">
                <a:latin typeface="Arial" charset="0"/>
              </a:rPr>
              <a:t>So many controls that you can’t use in the dark (watching movie?)</a:t>
            </a:r>
          </a:p>
          <a:p>
            <a:pPr marL="0" indent="0">
              <a:lnSpc>
                <a:spcPct val="80000"/>
              </a:lnSpc>
              <a:buNone/>
            </a:pPr>
            <a:endParaRPr lang="en-US" sz="5000" dirty="0">
              <a:latin typeface="Arial" charset="0"/>
            </a:endParaRPr>
          </a:p>
          <a:p>
            <a:pPr marL="0" indent="0">
              <a:lnSpc>
                <a:spcPct val="80000"/>
              </a:lnSpc>
              <a:buNone/>
            </a:pPr>
            <a:r>
              <a:rPr lang="en-US" sz="5000" dirty="0">
                <a:latin typeface="Arial" charset="0"/>
              </a:rPr>
              <a:t>Two navigation pads. When </a:t>
            </a:r>
            <a:r>
              <a:rPr lang="en-US" sz="5000" dirty="0" smtClean="0">
                <a:latin typeface="Arial" charset="0"/>
              </a:rPr>
              <a:t>to use </a:t>
            </a:r>
            <a:r>
              <a:rPr lang="en-US" sz="5000" dirty="0">
                <a:latin typeface="Arial" charset="0"/>
              </a:rPr>
              <a:t>which?</a:t>
            </a:r>
          </a:p>
          <a:p>
            <a:pPr marL="0" indent="0">
              <a:lnSpc>
                <a:spcPct val="80000"/>
              </a:lnSpc>
              <a:buNone/>
            </a:pPr>
            <a:endParaRPr lang="en-US" sz="5000" dirty="0">
              <a:latin typeface="Arial" charset="0"/>
            </a:endParaRPr>
          </a:p>
          <a:p>
            <a:pPr marL="0" indent="0">
              <a:lnSpc>
                <a:spcPct val="80000"/>
              </a:lnSpc>
              <a:buNone/>
            </a:pPr>
            <a:r>
              <a:rPr lang="en-US" sz="5000" dirty="0">
                <a:latin typeface="Arial" charset="0"/>
              </a:rPr>
              <a:t>But, does have typing input…</a:t>
            </a:r>
          </a:p>
        </p:txBody>
      </p:sp>
      <p:pic>
        <p:nvPicPr>
          <p:cNvPr id="9" name="Picture 8"/>
          <p:cNvPicPr>
            <a:picLocks noChangeAspect="1"/>
          </p:cNvPicPr>
          <p:nvPr/>
        </p:nvPicPr>
        <p:blipFill rotWithShape="1">
          <a:blip r:embed="rId3"/>
          <a:srcRect r="30484"/>
          <a:stretch/>
        </p:blipFill>
        <p:spPr>
          <a:xfrm>
            <a:off x="187998" y="5387008"/>
            <a:ext cx="10574229" cy="6242596"/>
          </a:xfrm>
          <a:prstGeom prst="rect">
            <a:avLst/>
          </a:prstGeom>
        </p:spPr>
      </p:pic>
      <p:pic>
        <p:nvPicPr>
          <p:cNvPr id="10" name="Picture 9" descr="sham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345995" y="487608"/>
            <a:ext cx="2170229" cy="1659904"/>
          </a:xfrm>
          <a:prstGeom prst="rect">
            <a:avLst/>
          </a:prstGeom>
        </p:spPr>
      </p:pic>
      <p:sp>
        <p:nvSpPr>
          <p:cNvPr id="2" name="Date Placeholder 1"/>
          <p:cNvSpPr>
            <a:spLocks noGrp="1"/>
          </p:cNvSpPr>
          <p:nvPr>
            <p:ph type="dt" sz="half" idx="10"/>
          </p:nvPr>
        </p:nvSpPr>
        <p:spPr/>
        <p:txBody>
          <a:bodyPr/>
          <a:lstStyle/>
          <a:p>
            <a:pPr>
              <a:defRPr/>
            </a:pPr>
            <a:r>
              <a:rPr lang="en-US" smtClean="0"/>
              <a:t>October 1, 2015</a:t>
            </a:r>
            <a:endParaRPr lang="en-US"/>
          </a:p>
        </p:txBody>
      </p:sp>
      <p:sp>
        <p:nvSpPr>
          <p:cNvPr id="6" name="Slide Number Placeholder 5"/>
          <p:cNvSpPr>
            <a:spLocks noGrp="1"/>
          </p:cNvSpPr>
          <p:nvPr>
            <p:ph type="sldNum" sz="quarter" idx="12"/>
          </p:nvPr>
        </p:nvSpPr>
        <p:spPr/>
        <p:txBody>
          <a:bodyPr/>
          <a:lstStyle/>
          <a:p>
            <a:pPr>
              <a:defRPr/>
            </a:pPr>
            <a:fld id="{7765F609-13D8-427A-A637-8F1D1F077692}" type="slidenum">
              <a:rPr lang="en-US" smtClean="0"/>
              <a:pPr>
                <a:defRPr/>
              </a:pPr>
              <a:t>3</a:t>
            </a:fld>
            <a:endParaRPr lang="en-US"/>
          </a:p>
        </p:txBody>
      </p:sp>
      <p:sp>
        <p:nvSpPr>
          <p:cNvPr id="15" name="Rectangle 14"/>
          <p:cNvSpPr/>
          <p:nvPr/>
        </p:nvSpPr>
        <p:spPr bwMode="auto">
          <a:xfrm>
            <a:off x="2" y="2698416"/>
            <a:ext cx="13425101" cy="1300456"/>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16" name="Rectangle 3"/>
          <p:cNvSpPr txBox="1">
            <a:spLocks noChangeArrowheads="1"/>
          </p:cNvSpPr>
          <p:nvPr/>
        </p:nvSpPr>
        <p:spPr bwMode="auto">
          <a:xfrm>
            <a:off x="238537" y="2767141"/>
            <a:ext cx="13186568" cy="106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695" tIns="108848" rIns="217695" bIns="108848" numCol="1" anchor="t" anchorCtr="0" compatLnSpc="1">
            <a:prstTxWarp prst="textNoShape">
              <a:avLst/>
            </a:prstTxWarp>
          </a:bodyPr>
          <a:lstStyle>
            <a:lvl1pPr marL="816358" indent="-816358" algn="l" rtl="0" eaLnBrk="1" fontAlgn="base" hangingPunct="1">
              <a:spcBef>
                <a:spcPct val="20000"/>
              </a:spcBef>
              <a:spcAft>
                <a:spcPct val="0"/>
              </a:spcAft>
              <a:buChar char="•"/>
              <a:defRPr sz="7600" b="0" i="0">
                <a:solidFill>
                  <a:schemeClr val="tx1"/>
                </a:solidFill>
                <a:latin typeface="Helvetica Light"/>
                <a:ea typeface="ＭＳ Ｐゴシック" charset="0"/>
                <a:cs typeface="Helvetica Light"/>
              </a:defRPr>
            </a:lvl1pPr>
            <a:lvl2pPr marL="1768773" indent="-680299" algn="l" rtl="0" eaLnBrk="1" fontAlgn="base" hangingPunct="1">
              <a:spcBef>
                <a:spcPct val="20000"/>
              </a:spcBef>
              <a:spcAft>
                <a:spcPct val="0"/>
              </a:spcAft>
              <a:buChar char="–"/>
              <a:defRPr sz="6700" b="0" i="0">
                <a:solidFill>
                  <a:schemeClr val="tx1"/>
                </a:solidFill>
                <a:latin typeface="Helvetica Light"/>
                <a:ea typeface="ＭＳ Ｐゴシック" charset="0"/>
                <a:cs typeface="Helvetica Light"/>
              </a:defRPr>
            </a:lvl2pPr>
            <a:lvl3pPr marL="2721190" indent="-544238" algn="l" rtl="0" eaLnBrk="1" fontAlgn="base" hangingPunct="1">
              <a:spcBef>
                <a:spcPct val="20000"/>
              </a:spcBef>
              <a:spcAft>
                <a:spcPct val="0"/>
              </a:spcAft>
              <a:buChar char="•"/>
              <a:defRPr sz="5700" b="0" i="0">
                <a:solidFill>
                  <a:schemeClr val="tx1"/>
                </a:solidFill>
                <a:latin typeface="Helvetica Light"/>
                <a:ea typeface="ＭＳ Ｐゴシック" charset="0"/>
                <a:cs typeface="Helvetica Light"/>
              </a:defRPr>
            </a:lvl3pPr>
            <a:lvl4pPr marL="3809666"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4pPr>
            <a:lvl5pPr marL="4898142"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5pPr>
            <a:lvl6pPr marL="5986618" indent="-544238" algn="l" rtl="0" eaLnBrk="1" fontAlgn="base" hangingPunct="1">
              <a:spcBef>
                <a:spcPct val="20000"/>
              </a:spcBef>
              <a:spcAft>
                <a:spcPct val="0"/>
              </a:spcAft>
              <a:buChar char="»"/>
              <a:defRPr sz="4800" b="1">
                <a:solidFill>
                  <a:schemeClr val="tx1"/>
                </a:solidFill>
                <a:latin typeface="+mn-lt"/>
              </a:defRPr>
            </a:lvl6pPr>
            <a:lvl7pPr marL="7075094" indent="-544238" algn="l" rtl="0" eaLnBrk="1" fontAlgn="base" hangingPunct="1">
              <a:spcBef>
                <a:spcPct val="20000"/>
              </a:spcBef>
              <a:spcAft>
                <a:spcPct val="0"/>
              </a:spcAft>
              <a:buChar char="»"/>
              <a:defRPr sz="4800" b="1">
                <a:solidFill>
                  <a:schemeClr val="tx1"/>
                </a:solidFill>
                <a:latin typeface="+mn-lt"/>
              </a:defRPr>
            </a:lvl7pPr>
            <a:lvl8pPr marL="8163570" indent="-544238" algn="l" rtl="0" eaLnBrk="1" fontAlgn="base" hangingPunct="1">
              <a:spcBef>
                <a:spcPct val="20000"/>
              </a:spcBef>
              <a:spcAft>
                <a:spcPct val="0"/>
              </a:spcAft>
              <a:buChar char="»"/>
              <a:defRPr sz="4800" b="1">
                <a:solidFill>
                  <a:schemeClr val="tx1"/>
                </a:solidFill>
                <a:latin typeface="+mn-lt"/>
              </a:defRPr>
            </a:lvl8pPr>
            <a:lvl9pPr marL="9252042" indent="-544238" algn="l" rtl="0" eaLnBrk="1" fontAlgn="base" hangingPunct="1">
              <a:spcBef>
                <a:spcPct val="20000"/>
              </a:spcBef>
              <a:spcAft>
                <a:spcPct val="0"/>
              </a:spcAft>
              <a:buChar char="»"/>
              <a:defRPr sz="4800" b="1">
                <a:solidFill>
                  <a:schemeClr val="tx1"/>
                </a:solidFill>
                <a:latin typeface="+mn-lt"/>
              </a:defRPr>
            </a:lvl9pPr>
          </a:lstStyle>
          <a:p>
            <a:pPr marL="0" indent="0">
              <a:buFontTx/>
              <a:buNone/>
            </a:pPr>
            <a:r>
              <a:rPr lang="en-US" sz="6700" smtClean="0">
                <a:latin typeface="Arial" charset="0"/>
              </a:rPr>
              <a:t>Sony Google TV Remote</a:t>
            </a:r>
            <a:endParaRPr lang="en-US" sz="6700" dirty="0">
              <a:latin typeface="Arial" charset="0"/>
            </a:endParaRPr>
          </a:p>
        </p:txBody>
      </p:sp>
    </p:spTree>
    <p:extLst>
      <p:ext uri="{BB962C8B-B14F-4D97-AF65-F5344CB8AC3E}">
        <p14:creationId xmlns:p14="http://schemas.microsoft.com/office/powerpoint/2010/main" val="2882517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p:nvPr/>
        </p:nvSpPr>
        <p:spPr>
          <a:xfrm>
            <a:off x="4252481" y="4877439"/>
            <a:ext cx="14700877" cy="4318871"/>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algn="l">
              <a:lnSpc>
                <a:spcPct val="130000"/>
              </a:lnSpc>
              <a:defRPr sz="1800"/>
            </a:pPr>
            <a:r>
              <a:rPr sz="14300" dirty="0">
                <a:solidFill>
                  <a:srgbClr val="FFFFFF"/>
                </a:solidFill>
                <a:latin typeface="Lucida Grande"/>
                <a:ea typeface="Lucida Grande"/>
                <a:cs typeface="Lucida Grande"/>
                <a:sym typeface="Lucida Grande"/>
              </a:rPr>
              <a:t>DO IT NOW:</a:t>
            </a:r>
          </a:p>
          <a:p>
            <a:pPr lvl="0" algn="l">
              <a:lnSpc>
                <a:spcPct val="130000"/>
              </a:lnSpc>
              <a:defRPr sz="1800"/>
            </a:pPr>
            <a:r>
              <a:rPr sz="7100" dirty="0">
                <a:solidFill>
                  <a:srgbClr val="FFFFFF"/>
                </a:solidFill>
                <a:latin typeface="Lucida Grande"/>
                <a:ea typeface="Lucida Grande"/>
                <a:cs typeface="Lucida Grande"/>
                <a:sym typeface="Lucida Grande"/>
              </a:rPr>
              <a:t>Generate some HMW statements!</a:t>
            </a:r>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30</a:t>
            </a:fld>
            <a:endParaRPr lang="en-US" dirty="0"/>
          </a:p>
        </p:txBody>
      </p:sp>
    </p:spTree>
    <p:extLst>
      <p:ext uri="{BB962C8B-B14F-4D97-AF65-F5344CB8AC3E}">
        <p14:creationId xmlns:p14="http://schemas.microsoft.com/office/powerpoint/2010/main" val="1185036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p:nvPr/>
        </p:nvSpPr>
        <p:spPr>
          <a:xfrm>
            <a:off x="5036422" y="12619992"/>
            <a:ext cx="13749914" cy="56938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rId3"/>
              </a:defRPr>
            </a:lvl1pPr>
          </a:lstStyle>
          <a:p>
            <a:pPr lvl="0">
              <a:defRPr sz="1800" u="none">
                <a:solidFill>
                  <a:srgbClr val="000000"/>
                </a:solidFill>
                <a:uFillTx/>
              </a:defRPr>
            </a:pPr>
            <a:r>
              <a:rPr sz="3100" dirty="0"/>
              <a:t>http://dschool.stanford.edu/wp-content/uploads/2012/05/HMW-METHODCARD.pdf</a:t>
            </a:r>
          </a:p>
        </p:txBody>
      </p:sp>
      <p:sp>
        <p:nvSpPr>
          <p:cNvPr id="1047" name="Shape 1047"/>
          <p:cNvSpPr/>
          <p:nvPr/>
        </p:nvSpPr>
        <p:spPr>
          <a:xfrm>
            <a:off x="754587" y="3511069"/>
            <a:ext cx="23629413" cy="10878101"/>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l">
              <a:lnSpc>
                <a:spcPct val="110000"/>
              </a:lnSpc>
              <a:defRPr sz="1800"/>
            </a:pPr>
            <a:r>
              <a:rPr sz="6600" b="1" i="1" dirty="0">
                <a:solidFill>
                  <a:schemeClr val="tx1"/>
                </a:solidFill>
                <a:latin typeface="Helvetica Light"/>
                <a:ea typeface="Gill Sans SemiBold"/>
                <a:cs typeface="Helvetica Light"/>
                <a:sym typeface="Gill Sans SemiBold"/>
              </a:rPr>
              <a:t>Break POV into </a:t>
            </a:r>
            <a:r>
              <a:rPr sz="6600" b="1" i="1" dirty="0" smtClean="0">
                <a:solidFill>
                  <a:schemeClr val="tx1"/>
                </a:solidFill>
                <a:latin typeface="Helvetica Light"/>
                <a:ea typeface="Gill Sans SemiBold"/>
                <a:cs typeface="Helvetica Light"/>
                <a:sym typeface="Gill Sans SemiBold"/>
              </a:rPr>
              <a:t>pieces</a:t>
            </a:r>
            <a:endParaRPr sz="4000" dirty="0">
              <a:solidFill>
                <a:srgbClr val="FFFFFF"/>
              </a:solidFill>
              <a:latin typeface="Helvetica Light"/>
              <a:cs typeface="Helvetica Light"/>
            </a:endParaRPr>
          </a:p>
          <a:p>
            <a:pPr lvl="0" algn="l">
              <a:lnSpc>
                <a:spcPct val="110000"/>
              </a:lnSpc>
              <a:defRPr sz="1800"/>
            </a:pPr>
            <a:r>
              <a:rPr sz="6600" b="1" i="1" dirty="0">
                <a:solidFill>
                  <a:srgbClr val="FFFFFF"/>
                </a:solidFill>
                <a:latin typeface="Helvetica Light"/>
                <a:ea typeface="Gill Sans SemiBold"/>
                <a:cs typeface="Helvetica Light"/>
                <a:sym typeface="Gill Sans SemiBold"/>
              </a:rPr>
              <a:t>Amp up the good/Remove the </a:t>
            </a:r>
            <a:r>
              <a:rPr sz="6600" b="1" i="1" dirty="0" smtClean="0">
                <a:solidFill>
                  <a:srgbClr val="FFFFFF"/>
                </a:solidFill>
                <a:latin typeface="Helvetica Light"/>
                <a:ea typeface="Gill Sans SemiBold"/>
                <a:cs typeface="Helvetica Light"/>
                <a:sym typeface="Gill Sans SemiBold"/>
              </a:rPr>
              <a:t>bad</a:t>
            </a:r>
            <a:endParaRPr sz="4000" dirty="0">
              <a:solidFill>
                <a:srgbClr val="FFFFFF"/>
              </a:solidFill>
              <a:latin typeface="Helvetica Light"/>
              <a:cs typeface="Helvetica Light"/>
            </a:endParaRPr>
          </a:p>
          <a:p>
            <a:pPr lvl="0" algn="l">
              <a:lnSpc>
                <a:spcPct val="110000"/>
              </a:lnSpc>
              <a:defRPr sz="1800"/>
            </a:pPr>
            <a:r>
              <a:rPr sz="6600" b="1" i="1" dirty="0">
                <a:solidFill>
                  <a:srgbClr val="FFFFFF"/>
                </a:solidFill>
                <a:latin typeface="Helvetica Light"/>
                <a:ea typeface="Gill Sans SemiBold"/>
                <a:cs typeface="Helvetica Light"/>
                <a:sym typeface="Gill Sans SemiBold"/>
              </a:rPr>
              <a:t>Explore the </a:t>
            </a:r>
            <a:r>
              <a:rPr sz="6600" b="1" i="1" dirty="0" smtClean="0">
                <a:solidFill>
                  <a:srgbClr val="FFFFFF"/>
                </a:solidFill>
                <a:latin typeface="Helvetica Light"/>
                <a:ea typeface="Gill Sans SemiBold"/>
                <a:cs typeface="Helvetica Light"/>
                <a:sym typeface="Gill Sans SemiBold"/>
              </a:rPr>
              <a:t>opposite</a:t>
            </a:r>
            <a:endParaRPr sz="4000" dirty="0">
              <a:solidFill>
                <a:srgbClr val="FFFFFF"/>
              </a:solidFill>
              <a:latin typeface="Helvetica Light"/>
              <a:cs typeface="Helvetica Light"/>
            </a:endParaRPr>
          </a:p>
          <a:p>
            <a:pPr lvl="0" algn="l">
              <a:lnSpc>
                <a:spcPct val="110000"/>
              </a:lnSpc>
              <a:defRPr sz="1800"/>
            </a:pPr>
            <a:r>
              <a:rPr sz="6600" b="1" i="1" dirty="0">
                <a:solidFill>
                  <a:srgbClr val="FFFFFF"/>
                </a:solidFill>
                <a:latin typeface="Helvetica Light"/>
                <a:ea typeface="Gill Sans SemiBold"/>
                <a:cs typeface="Helvetica Light"/>
                <a:sym typeface="Gill Sans SemiBold"/>
              </a:rPr>
              <a:t>Question an </a:t>
            </a:r>
            <a:r>
              <a:rPr sz="6600" b="1" i="1" dirty="0" smtClean="0">
                <a:solidFill>
                  <a:srgbClr val="FFFFFF"/>
                </a:solidFill>
                <a:latin typeface="Helvetica Light"/>
                <a:ea typeface="Gill Sans SemiBold"/>
                <a:cs typeface="Helvetica Light"/>
                <a:sym typeface="Gill Sans SemiBold"/>
              </a:rPr>
              <a:t>assumption</a:t>
            </a:r>
            <a:endParaRPr lang="en-US" sz="6600" b="1" i="1" dirty="0" smtClean="0">
              <a:solidFill>
                <a:srgbClr val="FFFFFF"/>
              </a:solidFill>
              <a:latin typeface="Helvetica Light"/>
              <a:ea typeface="Gill Sans SemiBold"/>
              <a:cs typeface="Helvetica Light"/>
              <a:sym typeface="Gill Sans SemiBold"/>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Go after adjectives</a:t>
            </a:r>
            <a:endParaRPr lang="en-US" sz="4000" dirty="0">
              <a:solidFill>
                <a:srgbClr val="FFFFFF"/>
              </a:solidFill>
              <a:latin typeface="Helvetica Light"/>
              <a:ea typeface="Gill Sans SemiBold"/>
              <a:cs typeface="Helvetica Light"/>
            </a:endParaRPr>
          </a:p>
          <a:p>
            <a:pPr lvl="0" algn="l">
              <a:lnSpc>
                <a:spcPct val="110000"/>
              </a:lnSpc>
              <a:defRPr sz="1800"/>
            </a:pPr>
            <a:r>
              <a:rPr lang="en-US" sz="6600" b="1" i="1" dirty="0" smtClean="0">
                <a:solidFill>
                  <a:srgbClr val="FFFFFF"/>
                </a:solidFill>
                <a:latin typeface="Helvetica Light"/>
                <a:ea typeface="Gill Sans SemiBold"/>
                <a:cs typeface="Helvetica Light"/>
                <a:sym typeface="Gill Sans SemiBold"/>
              </a:rPr>
              <a:t>ID </a:t>
            </a:r>
            <a:r>
              <a:rPr lang="en-US" sz="6600" b="1" i="1" dirty="0">
                <a:solidFill>
                  <a:srgbClr val="FFFFFF"/>
                </a:solidFill>
                <a:latin typeface="Helvetica Light"/>
                <a:ea typeface="Gill Sans SemiBold"/>
                <a:cs typeface="Helvetica Light"/>
                <a:sym typeface="Gill Sans SemiBold"/>
              </a:rPr>
              <a:t>unexpected </a:t>
            </a:r>
            <a:r>
              <a:rPr lang="en-US" sz="6600" b="1" i="1" dirty="0" smtClean="0">
                <a:solidFill>
                  <a:srgbClr val="FFFFFF"/>
                </a:solidFill>
                <a:latin typeface="Helvetica Light"/>
                <a:ea typeface="Gill Sans SemiBold"/>
                <a:cs typeface="Helvetica Light"/>
                <a:sym typeface="Gill Sans SemiBold"/>
              </a:rPr>
              <a:t>resources</a:t>
            </a:r>
            <a:endParaRPr lang="en-US" sz="4000" dirty="0">
              <a:solidFill>
                <a:srgbClr val="FFFFFF"/>
              </a:solidFill>
              <a:latin typeface="Helvetica Light"/>
              <a:cs typeface="Helvetica Light"/>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Create an analogy from need or </a:t>
            </a:r>
            <a:r>
              <a:rPr lang="en-US" sz="6600" b="1" i="1" dirty="0" smtClean="0">
                <a:solidFill>
                  <a:srgbClr val="FFFFFF"/>
                </a:solidFill>
                <a:latin typeface="Helvetica Light"/>
                <a:ea typeface="Gill Sans SemiBold"/>
                <a:cs typeface="Helvetica Light"/>
                <a:sym typeface="Gill Sans SemiBold"/>
              </a:rPr>
              <a:t>context</a:t>
            </a:r>
            <a:endParaRPr lang="en-US" sz="4000" dirty="0">
              <a:solidFill>
                <a:srgbClr val="FFFFFF"/>
              </a:solidFill>
              <a:latin typeface="Helvetica Light"/>
              <a:cs typeface="Helvetica Light"/>
            </a:endParaRPr>
          </a:p>
          <a:p>
            <a:pPr lvl="0" algn="l">
              <a:lnSpc>
                <a:spcPct val="110000"/>
              </a:lnSpc>
              <a:defRPr sz="1800"/>
            </a:pPr>
            <a:r>
              <a:rPr lang="en-US" sz="6600" b="1" i="1" dirty="0">
                <a:solidFill>
                  <a:srgbClr val="FFFFFF"/>
                </a:solidFill>
                <a:latin typeface="Helvetica Light"/>
                <a:ea typeface="Gill Sans SemiBold"/>
                <a:cs typeface="Helvetica Light"/>
                <a:sym typeface="Gill Sans SemiBold"/>
              </a:rPr>
              <a:t>Change a status quo</a:t>
            </a:r>
          </a:p>
          <a:p>
            <a:pPr lvl="0" algn="l">
              <a:lnSpc>
                <a:spcPct val="110000"/>
              </a:lnSpc>
              <a:defRPr sz="1800"/>
            </a:pPr>
            <a:endParaRPr lang="en-US" sz="5500" b="1" i="1" dirty="0" smtClean="0">
              <a:solidFill>
                <a:srgbClr val="FFFFFF"/>
              </a:solidFill>
              <a:latin typeface="Helvetica Light"/>
              <a:ea typeface="Gill Sans SemiBold"/>
              <a:cs typeface="Helvetica Light"/>
              <a:sym typeface="Gill Sans SemiBold"/>
            </a:endParaRPr>
          </a:p>
          <a:p>
            <a:pPr lvl="0" algn="l">
              <a:lnSpc>
                <a:spcPct val="110000"/>
              </a:lnSpc>
              <a:defRPr sz="1800"/>
            </a:pPr>
            <a:r>
              <a:rPr lang="en-US" sz="5500" b="1" i="1" dirty="0">
                <a:solidFill>
                  <a:srgbClr val="FFFFFF"/>
                </a:solidFill>
                <a:latin typeface="Helvetica Light"/>
                <a:cs typeface="Helvetica Light"/>
                <a:sym typeface="Gill Sans SemiBold"/>
              </a:rPr>
              <a:t>	</a:t>
            </a:r>
            <a:endParaRPr sz="5500" dirty="0">
              <a:solidFill>
                <a:srgbClr val="FFFFFF"/>
              </a:solidFill>
              <a:latin typeface="Helvetica Light"/>
              <a:cs typeface="Helvetica Light"/>
            </a:endParaRPr>
          </a:p>
        </p:txBody>
      </p:sp>
      <p:sp>
        <p:nvSpPr>
          <p:cNvPr id="2" name="Date Placeholder 1"/>
          <p:cNvSpPr>
            <a:spLocks noGrp="1"/>
          </p:cNvSpPr>
          <p:nvPr>
            <p:ph type="dt" sz="half" idx="10"/>
          </p:nvPr>
        </p:nvSpPr>
        <p:spPr/>
        <p:txBody>
          <a:bodyPr/>
          <a:lstStyle/>
          <a:p>
            <a:pPr>
              <a:defRPr/>
            </a:pPr>
            <a:r>
              <a:rPr lang="en-US" dirty="0"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31</a:t>
            </a:fld>
            <a:endParaRPr lang="en-US" dirty="0"/>
          </a:p>
        </p:txBody>
      </p:sp>
      <p:sp>
        <p:nvSpPr>
          <p:cNvPr id="5" name="TextBox 4"/>
          <p:cNvSpPr txBox="1"/>
          <p:nvPr/>
        </p:nvSpPr>
        <p:spPr>
          <a:xfrm>
            <a:off x="705504" y="193066"/>
            <a:ext cx="23678496" cy="2816156"/>
          </a:xfrm>
          <a:prstGeom prst="rect">
            <a:avLst/>
          </a:prstGeom>
          <a:noFill/>
        </p:spPr>
        <p:txBody>
          <a:bodyPr wrap="square" rtlCol="0">
            <a:spAutoFit/>
          </a:bodyPr>
          <a:lstStyle/>
          <a:p>
            <a:pPr lvl="0" algn="l"/>
            <a:r>
              <a:rPr lang="en-US" sz="5800" dirty="0">
                <a:solidFill>
                  <a:srgbClr val="FFFFFF"/>
                </a:solidFill>
                <a:latin typeface="Helvetica Light"/>
                <a:cs typeface="Helvetica Light"/>
              </a:rPr>
              <a:t>POV: Harried mother of 3, rushing through the airport only to wait hours at the gate, needs to entertain her playful children because “annoying little brats” only irritate already frustrated fellow passengers. </a:t>
            </a:r>
          </a:p>
        </p:txBody>
      </p:sp>
    </p:spTree>
    <p:extLst>
      <p:ext uri="{BB962C8B-B14F-4D97-AF65-F5344CB8AC3E}">
        <p14:creationId xmlns:p14="http://schemas.microsoft.com/office/powerpoint/2010/main" val="3581213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78476" y="-1"/>
            <a:ext cx="23105533" cy="4176713"/>
          </a:xfrm>
        </p:spPr>
        <p:txBody>
          <a:bodyPr/>
          <a:lstStyle/>
          <a:p>
            <a:r>
              <a:rPr lang="en-US" dirty="0" smtClean="0"/>
              <a:t>POV: Harried Mother at Airport</a:t>
            </a:r>
            <a:br>
              <a:rPr lang="en-US" dirty="0" smtClean="0"/>
            </a:br>
            <a:r>
              <a:rPr lang="en-US" dirty="0" smtClean="0"/>
              <a:t>How might we make the wait the most exciting part of the trip?</a:t>
            </a:r>
            <a:endParaRPr lang="en-US" dirty="0"/>
          </a:p>
        </p:txBody>
      </p:sp>
      <p:sp>
        <p:nvSpPr>
          <p:cNvPr id="6" name="Content Placeholder 5"/>
          <p:cNvSpPr>
            <a:spLocks noGrp="1"/>
          </p:cNvSpPr>
          <p:nvPr>
            <p:ph idx="1"/>
          </p:nvPr>
        </p:nvSpPr>
        <p:spPr>
          <a:xfrm>
            <a:off x="1278476" y="4679232"/>
            <a:ext cx="21276724" cy="8234795"/>
          </a:xfrm>
        </p:spPr>
        <p:txBody>
          <a:bodyPr>
            <a:normAutofit fontScale="70000" lnSpcReduction="20000"/>
          </a:bodyPr>
          <a:lstStyle/>
          <a:p>
            <a:r>
              <a:rPr lang="en-US" dirty="0" smtClean="0"/>
              <a:t>How might we change the general feeling towards kids at the airport?</a:t>
            </a:r>
          </a:p>
          <a:p>
            <a:r>
              <a:rPr lang="en-US" dirty="0" smtClean="0"/>
              <a:t>How we might provide accurate information about wait time at the airport… so you don’t need to wait at the gate?</a:t>
            </a:r>
          </a:p>
          <a:p>
            <a:r>
              <a:rPr lang="en-US" dirty="0" smtClean="0"/>
              <a:t>How might we might make the waiting time at the gate productive?</a:t>
            </a:r>
          </a:p>
          <a:p>
            <a:r>
              <a:rPr lang="en-US" dirty="0" smtClean="0"/>
              <a:t>How might we allow the kids to have more fun while shielding the passengers from frustrating noise?</a:t>
            </a:r>
          </a:p>
          <a:p>
            <a:r>
              <a:rPr lang="en-US" dirty="0" smtClean="0"/>
              <a:t>How might we make it so people think of kids as endearing instead of irritating?</a:t>
            </a:r>
          </a:p>
          <a:p>
            <a:r>
              <a:rPr lang="en-US" dirty="0" smtClean="0"/>
              <a:t>How might we reduce the stress for a mother trying to navigate the airport with young kids?</a:t>
            </a:r>
            <a:endParaRPr lang="en-US" dirty="0"/>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32</a:t>
            </a:fld>
            <a:endParaRPr lang="en-US" dirty="0"/>
          </a:p>
        </p:txBody>
      </p:sp>
    </p:spTree>
    <p:extLst>
      <p:ext uri="{BB962C8B-B14F-4D97-AF65-F5344CB8AC3E}">
        <p14:creationId xmlns:p14="http://schemas.microsoft.com/office/powerpoint/2010/main" val="765470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Brainstorm “How Might </a:t>
            </a:r>
            <a:r>
              <a:rPr lang="en-US" dirty="0" err="1" smtClean="0"/>
              <a:t>We”s</a:t>
            </a:r>
            <a:r>
              <a:rPr lang="en-US" dirty="0"/>
              <a:t> </a:t>
            </a:r>
            <a:r>
              <a:rPr lang="en-US" dirty="0" smtClean="0"/>
              <a:t>       Solutions</a:t>
            </a:r>
            <a:endParaRPr lang="en-US" dirty="0"/>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33</a:t>
            </a:fld>
            <a:endParaRPr lang="en-US"/>
          </a:p>
        </p:txBody>
      </p:sp>
      <p:pic>
        <p:nvPicPr>
          <p:cNvPr id="6" name="Picture 5" descr="dtbc-howmightwe-20150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7102" y="2052400"/>
            <a:ext cx="17420917" cy="11619752"/>
          </a:xfrm>
          <a:prstGeom prst="rect">
            <a:avLst/>
          </a:prstGeom>
        </p:spPr>
      </p:pic>
      <p:cxnSp>
        <p:nvCxnSpPr>
          <p:cNvPr id="9" name="Straight Arrow Connector 8"/>
          <p:cNvCxnSpPr/>
          <p:nvPr/>
        </p:nvCxnSpPr>
        <p:spPr bwMode="auto">
          <a:xfrm flipH="1">
            <a:off x="16312354" y="1277229"/>
            <a:ext cx="1533922" cy="0"/>
          </a:xfrm>
          <a:prstGeom prst="straightConnector1">
            <a:avLst/>
          </a:prstGeom>
          <a:solidFill>
            <a:schemeClr val="accent1"/>
          </a:solidFill>
          <a:ln w="177800" cap="flat" cmpd="sng" algn="ctr">
            <a:solidFill>
              <a:schemeClr val="tx1"/>
            </a:solidFill>
            <a:prstDash val="solid"/>
            <a:round/>
            <a:headEnd type="arrow" w="med" len="med"/>
            <a:tailEnd type="none"/>
          </a:ln>
          <a:effectLst/>
        </p:spPr>
      </p:cxnSp>
    </p:spTree>
    <p:extLst>
      <p:ext uri="{BB962C8B-B14F-4D97-AF65-F5344CB8AC3E}">
        <p14:creationId xmlns:p14="http://schemas.microsoft.com/office/powerpoint/2010/main" val="97724967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 name="image13.png" descr="brainstormrules.png"/>
          <p:cNvPicPr/>
          <p:nvPr/>
        </p:nvPicPr>
        <p:blipFill>
          <a:blip r:embed="rId3">
            <a:extLst/>
          </a:blip>
          <a:srcRect b="59257"/>
          <a:stretch>
            <a:fillRect/>
          </a:stretch>
        </p:blipFill>
        <p:spPr>
          <a:xfrm>
            <a:off x="0" y="0"/>
            <a:ext cx="24295034" cy="5611090"/>
          </a:xfrm>
          <a:prstGeom prst="rect">
            <a:avLst/>
          </a:prstGeom>
          <a:ln w="12700">
            <a:miter lim="400000"/>
          </a:ln>
        </p:spPr>
      </p:pic>
      <p:sp>
        <p:nvSpPr>
          <p:cNvPr id="1052" name="Shape 1052"/>
          <p:cNvSpPr/>
          <p:nvPr/>
        </p:nvSpPr>
        <p:spPr>
          <a:xfrm>
            <a:off x="1847218" y="6221332"/>
            <a:ext cx="8659093" cy="58169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5400" b="1" dirty="0">
                <a:solidFill>
                  <a:srgbClr val="FFFFFF"/>
                </a:solidFill>
                <a:latin typeface="Helvetica Light"/>
                <a:ea typeface="Century Gothic"/>
                <a:cs typeface="Helvetica Light"/>
                <a:sym typeface="Century Gothic"/>
              </a:rPr>
              <a:t>one conversation at a time</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go for quantity</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headline!</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build on the ideas of others</a:t>
            </a:r>
          </a:p>
        </p:txBody>
      </p:sp>
      <p:sp>
        <p:nvSpPr>
          <p:cNvPr id="1053" name="Shape 1053"/>
          <p:cNvSpPr/>
          <p:nvPr/>
        </p:nvSpPr>
        <p:spPr>
          <a:xfrm>
            <a:off x="15142733" y="6221332"/>
            <a:ext cx="8659093" cy="581697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l">
              <a:defRPr sz="1800"/>
            </a:pPr>
            <a:r>
              <a:rPr sz="5400" b="1" dirty="0">
                <a:solidFill>
                  <a:srgbClr val="FFFFFF"/>
                </a:solidFill>
                <a:latin typeface="Helvetica Light"/>
                <a:ea typeface="Century Gothic"/>
                <a:cs typeface="Helvetica Light"/>
                <a:sym typeface="Century Gothic"/>
              </a:rPr>
              <a:t>encourage wild ideas</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be visual </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stay on topic</a:t>
            </a:r>
            <a:endParaRPr sz="5400" dirty="0">
              <a:solidFill>
                <a:srgbClr val="FFFFFF"/>
              </a:solidFill>
              <a:latin typeface="Helvetica Light"/>
              <a:cs typeface="Helvetica Light"/>
            </a:endParaRPr>
          </a:p>
          <a:p>
            <a:pPr lvl="0" algn="l">
              <a:defRPr sz="1800"/>
            </a:pPr>
            <a:endParaRPr sz="5400" b="1" dirty="0">
              <a:solidFill>
                <a:srgbClr val="FFFFFF"/>
              </a:solidFill>
              <a:latin typeface="Helvetica Light"/>
              <a:ea typeface="Century Gothic"/>
              <a:cs typeface="Helvetica Light"/>
              <a:sym typeface="Century Gothic"/>
            </a:endParaRPr>
          </a:p>
          <a:p>
            <a:pPr lvl="0" algn="l">
              <a:defRPr sz="1800"/>
            </a:pPr>
            <a:r>
              <a:rPr sz="5400" b="1" dirty="0">
                <a:solidFill>
                  <a:srgbClr val="FFFFFF"/>
                </a:solidFill>
                <a:latin typeface="Helvetica Light"/>
                <a:ea typeface="Century Gothic"/>
                <a:cs typeface="Helvetica Light"/>
                <a:sym typeface="Century Gothic"/>
              </a:rPr>
              <a:t>defer judgment</a:t>
            </a:r>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34</a:t>
            </a:fld>
            <a:endParaRPr lang="en-US"/>
          </a:p>
        </p:txBody>
      </p:sp>
    </p:spTree>
    <p:extLst>
      <p:ext uri="{BB962C8B-B14F-4D97-AF65-F5344CB8AC3E}">
        <p14:creationId xmlns:p14="http://schemas.microsoft.com/office/powerpoint/2010/main" val="2698374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Shape 1058"/>
          <p:cNvSpPr/>
          <p:nvPr/>
        </p:nvSpPr>
        <p:spPr>
          <a:xfrm>
            <a:off x="4346816" y="5936524"/>
            <a:ext cx="16202425" cy="93871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a:defRPr sz="1800"/>
            </a:pPr>
            <a:r>
              <a:rPr sz="5500" dirty="0">
                <a:solidFill>
                  <a:srgbClr val="FFFFFF"/>
                </a:solidFill>
                <a:latin typeface="Helvetica Light"/>
                <a:cs typeface="Helvetica Light"/>
              </a:rPr>
              <a:t>“What if we had to spend at least a million dollars?”</a:t>
            </a:r>
          </a:p>
        </p:txBody>
      </p:sp>
      <p:sp>
        <p:nvSpPr>
          <p:cNvPr id="1059" name="Shape 1059"/>
          <p:cNvSpPr/>
          <p:nvPr/>
        </p:nvSpPr>
        <p:spPr>
          <a:xfrm>
            <a:off x="4346816" y="10716025"/>
            <a:ext cx="8780128" cy="93871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defRPr sz="1800"/>
            </a:pPr>
            <a:r>
              <a:rPr lang="en-US" sz="5500" dirty="0">
                <a:solidFill>
                  <a:srgbClr val="FFFFFF"/>
                </a:solidFill>
                <a:latin typeface="Helvetica Light"/>
                <a:cs typeface="Helvetica Light"/>
              </a:rPr>
              <a:t>“All ideas must use magic.”</a:t>
            </a:r>
            <a:endParaRPr sz="5500" dirty="0">
              <a:solidFill>
                <a:srgbClr val="FFFFFF"/>
              </a:solidFill>
              <a:latin typeface="Helvetica Light"/>
              <a:cs typeface="Helvetica Light"/>
            </a:endParaRPr>
          </a:p>
        </p:txBody>
      </p:sp>
      <p:sp>
        <p:nvSpPr>
          <p:cNvPr id="1060" name="Shape 1060"/>
          <p:cNvSpPr/>
          <p:nvPr/>
        </p:nvSpPr>
        <p:spPr>
          <a:xfrm>
            <a:off x="493528" y="3628725"/>
            <a:ext cx="21186891" cy="938714"/>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defRPr sz="1800"/>
            </a:pPr>
            <a:r>
              <a:rPr sz="5500" dirty="0">
                <a:solidFill>
                  <a:srgbClr val="FFFFFF"/>
                </a:solidFill>
                <a:latin typeface="Helvetica Light"/>
                <a:cs typeface="Helvetica Light"/>
              </a:rPr>
              <a:t>“How would you design it with the technology of 100 years ago?”</a:t>
            </a:r>
          </a:p>
        </p:txBody>
      </p:sp>
      <p:sp>
        <p:nvSpPr>
          <p:cNvPr id="1061" name="Shape 1061"/>
          <p:cNvSpPr/>
          <p:nvPr/>
        </p:nvSpPr>
        <p:spPr>
          <a:xfrm>
            <a:off x="1278474" y="8326708"/>
            <a:ext cx="11616491" cy="93871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a:defRPr sz="1800"/>
            </a:pPr>
            <a:r>
              <a:rPr sz="5500" dirty="0">
                <a:solidFill>
                  <a:srgbClr val="FFFFFF"/>
                </a:solidFill>
                <a:latin typeface="Helvetica Light"/>
                <a:cs typeface="Helvetica Light"/>
              </a:rPr>
              <a:t>“</a:t>
            </a:r>
            <a:r>
              <a:rPr lang="en-US" sz="5500" dirty="0">
                <a:solidFill>
                  <a:srgbClr val="FFFFFF"/>
                </a:solidFill>
                <a:latin typeface="Helvetica Light"/>
                <a:cs typeface="Helvetica Light"/>
              </a:rPr>
              <a:t>Only ideas that would get you fired</a:t>
            </a:r>
            <a:r>
              <a:rPr sz="5500" dirty="0">
                <a:solidFill>
                  <a:srgbClr val="FFFFFF"/>
                </a:solidFill>
                <a:latin typeface="Helvetica Light"/>
                <a:cs typeface="Helvetica Light"/>
              </a:rPr>
              <a:t>”</a:t>
            </a:r>
          </a:p>
        </p:txBody>
      </p:sp>
      <p:sp>
        <p:nvSpPr>
          <p:cNvPr id="5" name="Title 4"/>
          <p:cNvSpPr>
            <a:spLocks noGrp="1"/>
          </p:cNvSpPr>
          <p:nvPr>
            <p:ph type="title"/>
          </p:nvPr>
        </p:nvSpPr>
        <p:spPr/>
        <p:txBody>
          <a:bodyPr/>
          <a:lstStyle/>
          <a:p>
            <a:r>
              <a:rPr lang="en-US" dirty="0" smtClean="0"/>
              <a:t>Constraints Can </a:t>
            </a:r>
            <a:r>
              <a:rPr lang="en-US" dirty="0" err="1" smtClean="0"/>
              <a:t>Engergize</a:t>
            </a:r>
            <a:endParaRPr lang="en-US" dirty="0"/>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35</a:t>
            </a:fld>
            <a:endParaRPr lang="en-US" dirty="0"/>
          </a:p>
        </p:txBody>
      </p:sp>
      <p:sp>
        <p:nvSpPr>
          <p:cNvPr id="6" name="TextBox 5"/>
          <p:cNvSpPr txBox="1"/>
          <p:nvPr/>
        </p:nvSpPr>
        <p:spPr>
          <a:xfrm>
            <a:off x="1278476" y="12279703"/>
            <a:ext cx="20254263" cy="707886"/>
          </a:xfrm>
          <a:prstGeom prst="rect">
            <a:avLst/>
          </a:prstGeom>
          <a:noFill/>
        </p:spPr>
        <p:txBody>
          <a:bodyPr wrap="none" rtlCol="0">
            <a:spAutoFit/>
          </a:bodyPr>
          <a:lstStyle/>
          <a:p>
            <a:r>
              <a:rPr lang="en-US" sz="4000" dirty="0">
                <a:solidFill>
                  <a:schemeClr val="tx1"/>
                </a:solidFill>
              </a:rPr>
              <a:t>http://</a:t>
            </a:r>
            <a:r>
              <a:rPr lang="en-US" sz="4000" dirty="0" err="1">
                <a:solidFill>
                  <a:schemeClr val="tx1"/>
                </a:solidFill>
              </a:rPr>
              <a:t>dschool.stanford.edu</a:t>
            </a:r>
            <a:r>
              <a:rPr lang="en-US" sz="4000" dirty="0">
                <a:solidFill>
                  <a:schemeClr val="tx1"/>
                </a:solidFill>
              </a:rPr>
              <a:t>/</a:t>
            </a:r>
            <a:r>
              <a:rPr lang="en-US" sz="4000" dirty="0" err="1">
                <a:solidFill>
                  <a:schemeClr val="tx1"/>
                </a:solidFill>
              </a:rPr>
              <a:t>wp</a:t>
            </a:r>
            <a:r>
              <a:rPr lang="en-US" sz="4000" dirty="0">
                <a:solidFill>
                  <a:schemeClr val="tx1"/>
                </a:solidFill>
              </a:rPr>
              <a:t>-content/themes/</a:t>
            </a:r>
            <a:r>
              <a:rPr lang="en-US" sz="4000" dirty="0" err="1">
                <a:solidFill>
                  <a:schemeClr val="tx1"/>
                </a:solidFill>
              </a:rPr>
              <a:t>dschool</a:t>
            </a:r>
            <a:r>
              <a:rPr lang="en-US" sz="4000" dirty="0">
                <a:solidFill>
                  <a:schemeClr val="tx1"/>
                </a:solidFill>
              </a:rPr>
              <a:t>/method-cards/facilitate-a-</a:t>
            </a:r>
            <a:r>
              <a:rPr lang="en-US" sz="4000" dirty="0" err="1">
                <a:solidFill>
                  <a:schemeClr val="tx1"/>
                </a:solidFill>
              </a:rPr>
              <a:t>brainstorm.pdf</a:t>
            </a:r>
            <a:endParaRPr lang="en-US" sz="4000" dirty="0">
              <a:solidFill>
                <a:schemeClr val="tx1"/>
              </a:solidFill>
            </a:endParaRPr>
          </a:p>
        </p:txBody>
      </p:sp>
    </p:spTree>
    <p:extLst>
      <p:ext uri="{BB962C8B-B14F-4D97-AF65-F5344CB8AC3E}">
        <p14:creationId xmlns:p14="http://schemas.microsoft.com/office/powerpoint/2010/main" val="6078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p:nvPr/>
        </p:nvSpPr>
        <p:spPr>
          <a:xfrm>
            <a:off x="4842556" y="12479090"/>
            <a:ext cx="14698892" cy="56938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000" u="sng">
                <a:solidFill>
                  <a:srgbClr val="009999"/>
                </a:solidFill>
                <a:uFill>
                  <a:solidFill>
                    <a:srgbClr val="009999"/>
                  </a:solidFill>
                </a:uFill>
                <a:hlinkClick r:id="rId3"/>
              </a:defRPr>
            </a:lvl1pPr>
          </a:lstStyle>
          <a:p>
            <a:pPr lvl="0">
              <a:defRPr sz="1800" u="none">
                <a:solidFill>
                  <a:srgbClr val="000000"/>
                </a:solidFill>
                <a:uFillTx/>
              </a:defRPr>
            </a:pPr>
            <a:r>
              <a:rPr sz="3100" dirty="0"/>
              <a:t>http://dschool.stanford.edu/wp-content/uploads/2011/03/BootcampBootleg2010v2SLIM.pdf</a:t>
            </a:r>
          </a:p>
        </p:txBody>
      </p:sp>
      <p:sp>
        <p:nvSpPr>
          <p:cNvPr id="1065" name="Shape 1065"/>
          <p:cNvSpPr/>
          <p:nvPr/>
        </p:nvSpPr>
        <p:spPr>
          <a:xfrm>
            <a:off x="6047780" y="4762237"/>
            <a:ext cx="12288445" cy="555536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a:defRPr sz="1800"/>
            </a:pPr>
            <a:r>
              <a:rPr sz="7100" dirty="0">
                <a:solidFill>
                  <a:srgbClr val="FFFFFF"/>
                </a:solidFill>
                <a:latin typeface="Helvetica Light"/>
                <a:cs typeface="Helvetica Light"/>
              </a:rPr>
              <a:t>3 Favorites!</a:t>
            </a:r>
          </a:p>
          <a:p>
            <a:pPr lvl="0">
              <a:defRPr sz="1800"/>
            </a:pPr>
            <a:endParaRPr sz="7100" dirty="0">
              <a:solidFill>
                <a:srgbClr val="FFFFFF"/>
              </a:solidFill>
              <a:latin typeface="Helvetica Light"/>
              <a:cs typeface="Helvetica Light"/>
            </a:endParaRPr>
          </a:p>
          <a:p>
            <a:pPr lvl="0">
              <a:defRPr sz="1800"/>
            </a:pPr>
            <a:r>
              <a:rPr sz="7100" dirty="0">
                <a:solidFill>
                  <a:srgbClr val="FFFFFF"/>
                </a:solidFill>
                <a:latin typeface="Helvetica Light"/>
                <a:cs typeface="Helvetica Light"/>
              </a:rPr>
              <a:t>OR</a:t>
            </a:r>
          </a:p>
          <a:p>
            <a:pPr lvl="0">
              <a:defRPr sz="1800"/>
            </a:pPr>
            <a:endParaRPr sz="7100" dirty="0">
              <a:solidFill>
                <a:srgbClr val="FFFFFF"/>
              </a:solidFill>
              <a:latin typeface="Helvetica Light"/>
              <a:cs typeface="Helvetica Light"/>
            </a:endParaRPr>
          </a:p>
          <a:p>
            <a:pPr lvl="0">
              <a:defRPr sz="1800"/>
            </a:pPr>
            <a:r>
              <a:rPr sz="7100" dirty="0">
                <a:solidFill>
                  <a:srgbClr val="FFFFFF"/>
                </a:solidFill>
                <a:latin typeface="Helvetica Light"/>
                <a:cs typeface="Helvetica Light"/>
              </a:rPr>
              <a:t>Rational, Delightful, Long shot</a:t>
            </a:r>
          </a:p>
        </p:txBody>
      </p:sp>
      <p:pic>
        <p:nvPicPr>
          <p:cNvPr id="1066" name="pasted-image.png"/>
          <p:cNvPicPr/>
          <p:nvPr/>
        </p:nvPicPr>
        <p:blipFill>
          <a:blip r:embed="rId4">
            <a:extLst/>
          </a:blip>
          <a:stretch>
            <a:fillRect/>
          </a:stretch>
        </p:blipFill>
        <p:spPr>
          <a:xfrm>
            <a:off x="1232528" y="962132"/>
            <a:ext cx="6400027" cy="5661680"/>
          </a:xfrm>
          <a:prstGeom prst="rect">
            <a:avLst/>
          </a:prstGeom>
          <a:ln w="12700">
            <a:miter lim="400000"/>
          </a:ln>
        </p:spPr>
      </p:pic>
      <p:sp>
        <p:nvSpPr>
          <p:cNvPr id="5" name="Title 4"/>
          <p:cNvSpPr>
            <a:spLocks noGrp="1"/>
          </p:cNvSpPr>
          <p:nvPr>
            <p:ph type="title"/>
          </p:nvPr>
        </p:nvSpPr>
        <p:spPr>
          <a:xfrm>
            <a:off x="9658352" y="0"/>
            <a:ext cx="14470821" cy="2286000"/>
          </a:xfrm>
        </p:spPr>
        <p:txBody>
          <a:bodyPr/>
          <a:lstStyle/>
          <a:p>
            <a:r>
              <a:rPr lang="en-US" dirty="0" smtClean="0"/>
              <a:t>Selecting a Good Problem</a:t>
            </a:r>
            <a:endParaRPr lang="en-US" dirty="0"/>
          </a:p>
        </p:txBody>
      </p:sp>
      <p:sp>
        <p:nvSpPr>
          <p:cNvPr id="2" name="Date Placeholder 1"/>
          <p:cNvSpPr>
            <a:spLocks noGrp="1"/>
          </p:cNvSpPr>
          <p:nvPr>
            <p:ph type="dt" sz="half" idx="10"/>
          </p:nvPr>
        </p:nvSpPr>
        <p:spPr/>
        <p:txBody>
          <a:bodyPr/>
          <a:lstStyle/>
          <a:p>
            <a:pPr>
              <a:defRPr/>
            </a:pPr>
            <a:r>
              <a:rPr lang="en-US" smtClean="0"/>
              <a:t>October 1, 2015</a:t>
            </a:r>
            <a:endParaRPr lang="en-US" dirty="0"/>
          </a:p>
        </p:txBody>
      </p:sp>
      <p:sp>
        <p:nvSpPr>
          <p:cNvPr id="3" name="Footer Placeholder 2"/>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36</a:t>
            </a:fld>
            <a:endParaRPr lang="en-US" dirty="0"/>
          </a:p>
        </p:txBody>
      </p:sp>
    </p:spTree>
    <p:extLst>
      <p:ext uri="{BB962C8B-B14F-4D97-AF65-F5344CB8AC3E}">
        <p14:creationId xmlns:p14="http://schemas.microsoft.com/office/powerpoint/2010/main" val="2996631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24384000" cy="13716000"/>
          </a:xfrm>
          <a:prstGeom prst="rect">
            <a:avLst/>
          </a:prstGeom>
          <a:solidFill>
            <a:schemeClr val="tx1"/>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algn="l" defTabSz="2177095" rtl="0" fontAlgn="base">
              <a:spcBef>
                <a:spcPct val="0"/>
              </a:spcBef>
              <a:spcAft>
                <a:spcPct val="0"/>
              </a:spcAft>
            </a:pPr>
            <a:endParaRPr lang="en-US">
              <a:solidFill>
                <a:schemeClr val="tx1"/>
              </a:solidFill>
              <a:latin typeface="Times New Roman" pitchFamily="18" charset="0"/>
            </a:endParaRPr>
          </a:p>
        </p:txBody>
      </p:sp>
      <p:pic>
        <p:nvPicPr>
          <p:cNvPr id="6" name="Picture 5" descr="conceptmap_transportEx00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4195" y="1983118"/>
            <a:ext cx="20839499" cy="20300544"/>
          </a:xfrm>
          <a:prstGeom prst="rect">
            <a:avLst/>
          </a:prstGeom>
        </p:spPr>
      </p:pic>
      <p:sp>
        <p:nvSpPr>
          <p:cNvPr id="8" name="Rectangle 7"/>
          <p:cNvSpPr/>
          <p:nvPr/>
        </p:nvSpPr>
        <p:spPr bwMode="auto">
          <a:xfrm>
            <a:off x="406406" y="11828465"/>
            <a:ext cx="23633109" cy="1618498"/>
          </a:xfrm>
          <a:prstGeom prst="rect">
            <a:avLst/>
          </a:prstGeom>
          <a:solidFill>
            <a:srgbClr val="000000">
              <a:alpha val="78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algn="l" defTabSz="2177095" rtl="0" fontAlgn="base">
              <a:spcBef>
                <a:spcPct val="0"/>
              </a:spcBef>
              <a:spcAft>
                <a:spcPct val="0"/>
              </a:spcAft>
            </a:pPr>
            <a:endParaRPr lang="en-US">
              <a:solidFill>
                <a:schemeClr val="tx1"/>
              </a:solidFill>
              <a:latin typeface="Times New Roman" pitchFamily="18" charset="0"/>
            </a:endParaRPr>
          </a:p>
        </p:txBody>
      </p:sp>
      <p:sp>
        <p:nvSpPr>
          <p:cNvPr id="9" name="Title 3"/>
          <p:cNvSpPr txBox="1">
            <a:spLocks/>
          </p:cNvSpPr>
          <p:nvPr/>
        </p:nvSpPr>
        <p:spPr bwMode="auto">
          <a:xfrm>
            <a:off x="830090" y="11430000"/>
            <a:ext cx="2310553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709" tIns="108855" rIns="217709" bIns="108855" numCol="1" anchor="ctr" anchorCtr="0" compatLnSpc="1">
            <a:prstTxWarp prst="textNoShape">
              <a:avLst/>
            </a:prstTxWarp>
          </a:bodyPr>
          <a:lstStyle>
            <a:lvl1pPr algn="l" rtl="0" eaLnBrk="1" fontAlgn="base" hangingPunct="1">
              <a:spcBef>
                <a:spcPct val="0"/>
              </a:spcBef>
              <a:spcAft>
                <a:spcPct val="0"/>
              </a:spcAft>
              <a:defRPr sz="3700" b="0" i="0">
                <a:solidFill>
                  <a:srgbClr val="F79646"/>
                </a:solidFill>
                <a:latin typeface="Helvetica"/>
                <a:ea typeface="ＭＳ Ｐゴシック" charset="0"/>
                <a:cs typeface="Helvetica"/>
              </a:defRPr>
            </a:lvl1pPr>
            <a:lvl2pPr algn="l" rtl="0" eaLnBrk="1" fontAlgn="base" hangingPunct="1">
              <a:spcBef>
                <a:spcPct val="0"/>
              </a:spcBef>
              <a:spcAft>
                <a:spcPct val="0"/>
              </a:spcAft>
              <a:defRPr sz="3700">
                <a:solidFill>
                  <a:srgbClr val="3E4E6C"/>
                </a:solidFill>
                <a:latin typeface="Arial Black" pitchFamily="34" charset="0"/>
                <a:ea typeface="ＭＳ Ｐゴシック" charset="0"/>
              </a:defRPr>
            </a:lvl2pPr>
            <a:lvl3pPr algn="l" rtl="0" eaLnBrk="1" fontAlgn="base" hangingPunct="1">
              <a:spcBef>
                <a:spcPct val="0"/>
              </a:spcBef>
              <a:spcAft>
                <a:spcPct val="0"/>
              </a:spcAft>
              <a:defRPr sz="3700">
                <a:solidFill>
                  <a:srgbClr val="3E4E6C"/>
                </a:solidFill>
                <a:latin typeface="Arial Black" pitchFamily="34" charset="0"/>
                <a:ea typeface="ＭＳ Ｐゴシック" charset="0"/>
              </a:defRPr>
            </a:lvl3pPr>
            <a:lvl4pPr algn="l" rtl="0" eaLnBrk="1" fontAlgn="base" hangingPunct="1">
              <a:spcBef>
                <a:spcPct val="0"/>
              </a:spcBef>
              <a:spcAft>
                <a:spcPct val="0"/>
              </a:spcAft>
              <a:defRPr sz="3700">
                <a:solidFill>
                  <a:srgbClr val="3E4E6C"/>
                </a:solidFill>
                <a:latin typeface="Arial Black" pitchFamily="34" charset="0"/>
                <a:ea typeface="ＭＳ Ｐゴシック" charset="0"/>
              </a:defRPr>
            </a:lvl4pPr>
            <a:lvl5pPr algn="l" rtl="0" eaLnBrk="1" fontAlgn="base" hangingPunct="1">
              <a:spcBef>
                <a:spcPct val="0"/>
              </a:spcBef>
              <a:spcAft>
                <a:spcPct val="0"/>
              </a:spcAft>
              <a:defRPr sz="3700">
                <a:solidFill>
                  <a:srgbClr val="3E4E6C"/>
                </a:solidFill>
                <a:latin typeface="Arial Black" pitchFamily="34" charset="0"/>
                <a:ea typeface="ＭＳ Ｐゴシック" charset="0"/>
              </a:defRPr>
            </a:lvl5pPr>
            <a:lvl6pPr marL="457200" algn="l" rtl="0" eaLnBrk="1" fontAlgn="base" hangingPunct="1">
              <a:spcBef>
                <a:spcPct val="0"/>
              </a:spcBef>
              <a:spcAft>
                <a:spcPct val="0"/>
              </a:spcAft>
              <a:defRPr sz="3700">
                <a:solidFill>
                  <a:srgbClr val="3E4E6C"/>
                </a:solidFill>
                <a:latin typeface="Arial Black" pitchFamily="34" charset="0"/>
              </a:defRPr>
            </a:lvl6pPr>
            <a:lvl7pPr marL="914400" algn="l" rtl="0" eaLnBrk="1" fontAlgn="base" hangingPunct="1">
              <a:spcBef>
                <a:spcPct val="0"/>
              </a:spcBef>
              <a:spcAft>
                <a:spcPct val="0"/>
              </a:spcAft>
              <a:defRPr sz="3700">
                <a:solidFill>
                  <a:srgbClr val="3E4E6C"/>
                </a:solidFill>
                <a:latin typeface="Arial Black" pitchFamily="34" charset="0"/>
              </a:defRPr>
            </a:lvl7pPr>
            <a:lvl8pPr marL="1371600" algn="l" rtl="0" eaLnBrk="1" fontAlgn="base" hangingPunct="1">
              <a:spcBef>
                <a:spcPct val="0"/>
              </a:spcBef>
              <a:spcAft>
                <a:spcPct val="0"/>
              </a:spcAft>
              <a:defRPr sz="3700">
                <a:solidFill>
                  <a:srgbClr val="3E4E6C"/>
                </a:solidFill>
                <a:latin typeface="Arial Black" pitchFamily="34" charset="0"/>
              </a:defRPr>
            </a:lvl8pPr>
            <a:lvl9pPr marL="1828800" algn="l" rtl="0" eaLnBrk="1" fontAlgn="base" hangingPunct="1">
              <a:spcBef>
                <a:spcPct val="0"/>
              </a:spcBef>
              <a:spcAft>
                <a:spcPct val="0"/>
              </a:spcAft>
              <a:defRPr sz="3700">
                <a:solidFill>
                  <a:srgbClr val="3E4E6C"/>
                </a:solidFill>
                <a:latin typeface="Arial Black" pitchFamily="34" charset="0"/>
              </a:defRPr>
            </a:lvl9pPr>
          </a:lstStyle>
          <a:p>
            <a:r>
              <a:rPr lang="en-US" sz="6700" dirty="0" smtClean="0"/>
              <a:t>Prioritizing Problems</a:t>
            </a:r>
            <a:endParaRPr lang="en-US" sz="6700" dirty="0"/>
          </a:p>
        </p:txBody>
      </p:sp>
    </p:spTree>
    <p:extLst>
      <p:ext uri="{BB962C8B-B14F-4D97-AF65-F5344CB8AC3E}">
        <p14:creationId xmlns:p14="http://schemas.microsoft.com/office/powerpoint/2010/main" val="2223765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lstStyle/>
          <a:p>
            <a:r>
              <a:rPr lang="en-US" dirty="0" smtClean="0"/>
              <a:t>Selecting a Good Problem</a:t>
            </a:r>
          </a:p>
        </p:txBody>
      </p:sp>
      <p:sp>
        <p:nvSpPr>
          <p:cNvPr id="62466" name="Rectangle 3"/>
          <p:cNvSpPr>
            <a:spLocks noGrp="1" noChangeArrowheads="1"/>
          </p:cNvSpPr>
          <p:nvPr>
            <p:ph idx="1"/>
          </p:nvPr>
        </p:nvSpPr>
        <p:spPr>
          <a:xfrm>
            <a:off x="1422400" y="3200400"/>
            <a:ext cx="21945600" cy="9448800"/>
          </a:xfrm>
        </p:spPr>
        <p:txBody>
          <a:bodyPr>
            <a:normAutofit fontScale="62500" lnSpcReduction="20000"/>
          </a:bodyPr>
          <a:lstStyle/>
          <a:p>
            <a:r>
              <a:rPr lang="en-US" dirty="0" smtClean="0"/>
              <a:t>Frequency</a:t>
            </a:r>
          </a:p>
          <a:p>
            <a:pPr lvl="1"/>
            <a:r>
              <a:rPr lang="en-US" dirty="0" smtClean="0"/>
              <a:t>want something that occurs often</a:t>
            </a:r>
          </a:p>
          <a:p>
            <a:r>
              <a:rPr lang="en-US" dirty="0" smtClean="0"/>
              <a:t>Density</a:t>
            </a:r>
          </a:p>
          <a:p>
            <a:pPr lvl="1"/>
            <a:r>
              <a:rPr lang="en-US" dirty="0" smtClean="0"/>
              <a:t>lots of people experience it</a:t>
            </a:r>
          </a:p>
          <a:p>
            <a:r>
              <a:rPr lang="en-US" dirty="0" smtClean="0"/>
              <a:t>Pain</a:t>
            </a:r>
          </a:p>
          <a:p>
            <a:pPr lvl="1"/>
            <a:r>
              <a:rPr lang="en-US" dirty="0" smtClean="0"/>
              <a:t>more than a small annoyance</a:t>
            </a:r>
          </a:p>
          <a:p>
            <a:pPr lvl="1"/>
            <a:endParaRPr lang="en-US" dirty="0"/>
          </a:p>
          <a:p>
            <a:r>
              <a:rPr lang="en-US" dirty="0" smtClean="0">
                <a:solidFill>
                  <a:srgbClr val="3366FF"/>
                </a:solidFill>
              </a:rPr>
              <a:t>Interested</a:t>
            </a:r>
          </a:p>
          <a:p>
            <a:pPr lvl="1"/>
            <a:r>
              <a:rPr lang="en-US" dirty="0" smtClean="0">
                <a:solidFill>
                  <a:srgbClr val="3366FF"/>
                </a:solidFill>
              </a:rPr>
              <a:t>your team is motivated </a:t>
            </a:r>
            <a:br>
              <a:rPr lang="en-US" dirty="0" smtClean="0">
                <a:solidFill>
                  <a:srgbClr val="3366FF"/>
                </a:solidFill>
              </a:rPr>
            </a:br>
            <a:r>
              <a:rPr lang="en-US" dirty="0" smtClean="0">
                <a:solidFill>
                  <a:srgbClr val="3366FF"/>
                </a:solidFill>
              </a:rPr>
              <a:t>to work on this problem</a:t>
            </a:r>
          </a:p>
          <a:p>
            <a:pPr lvl="1"/>
            <a:endParaRPr lang="en-US" dirty="0"/>
          </a:p>
          <a:p>
            <a:pPr lvl="1"/>
            <a:endParaRPr lang="en-US" dirty="0" smtClean="0"/>
          </a:p>
          <a:p>
            <a:pPr lvl="1"/>
            <a:endParaRPr lang="en-US" dirty="0"/>
          </a:p>
          <a:p>
            <a:pPr marL="136068" indent="0">
              <a:buNone/>
            </a:pPr>
            <a:r>
              <a:rPr lang="en-US" sz="4500" dirty="0"/>
              <a:t>* see Manu Kumar’s blog post on this topic: </a:t>
            </a:r>
            <a:r>
              <a:rPr lang="en-US" sz="4500" dirty="0">
                <a:hlinkClick r:id="rId3"/>
              </a:rPr>
              <a:t>http://www.k9ventures.com/blog/2015/02/10/finding-problem-worth-solving/</a:t>
            </a:r>
            <a:endParaRPr lang="en-US" sz="4500" dirty="0"/>
          </a:p>
        </p:txBody>
      </p:sp>
      <p:sp>
        <p:nvSpPr>
          <p:cNvPr id="4" name="Date Placeholder 3"/>
          <p:cNvSpPr>
            <a:spLocks noGrp="1"/>
          </p:cNvSpPr>
          <p:nvPr>
            <p:ph type="dt" sz="half" idx="10"/>
          </p:nvPr>
        </p:nvSpPr>
        <p:spPr/>
        <p:txBody>
          <a:bodyPr/>
          <a:lstStyle/>
          <a:p>
            <a:pPr>
              <a:defRPr/>
            </a:pPr>
            <a:r>
              <a:rPr lang="en-US" smtClean="0"/>
              <a:t>October 1, 2015</a:t>
            </a:r>
            <a:endParaRPr lang="en-US"/>
          </a:p>
        </p:txBody>
      </p:sp>
      <p:sp>
        <p:nvSpPr>
          <p:cNvPr id="5" name="Footer Placeholder 4"/>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6" name="Slide Number Placeholder 5"/>
          <p:cNvSpPr>
            <a:spLocks noGrp="1"/>
          </p:cNvSpPr>
          <p:nvPr>
            <p:ph type="sldNum" sz="quarter" idx="12"/>
          </p:nvPr>
        </p:nvSpPr>
        <p:spPr/>
        <p:txBody>
          <a:bodyPr/>
          <a:lstStyle/>
          <a:p>
            <a:fld id="{1C359768-2716-4472-AE36-EE8E84E4D53C}" type="slidenum">
              <a:rPr lang="ko-KR" altLang="en-US" smtClean="0"/>
              <a:pPr/>
              <a:t>38</a:t>
            </a:fld>
            <a:endParaRPr lang="en-US" altLang="ko-KR"/>
          </a:p>
        </p:txBody>
      </p:sp>
      <p:pic>
        <p:nvPicPr>
          <p:cNvPr id="2" name="Picture 1"/>
          <p:cNvPicPr>
            <a:picLocks noChangeAspect="1"/>
          </p:cNvPicPr>
          <p:nvPr/>
        </p:nvPicPr>
        <p:blipFill>
          <a:blip r:embed="rId4"/>
          <a:stretch>
            <a:fillRect/>
          </a:stretch>
        </p:blipFill>
        <p:spPr>
          <a:xfrm>
            <a:off x="11659326" y="3478517"/>
            <a:ext cx="12724683" cy="6978052"/>
          </a:xfrm>
          <a:prstGeom prst="rect">
            <a:avLst/>
          </a:prstGeom>
        </p:spPr>
      </p:pic>
    </p:spTree>
    <p:extLst>
      <p:ext uri="{BB962C8B-B14F-4D97-AF65-F5344CB8AC3E}">
        <p14:creationId xmlns:p14="http://schemas.microsoft.com/office/powerpoint/2010/main" val="1087137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aseline="0" dirty="0" smtClean="0"/>
              <a:t>Research/Analysis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6700" dirty="0"/>
              <a:t>How big a problem is it? (market)</a:t>
            </a:r>
          </a:p>
          <a:p>
            <a:pPr marL="0" indent="0">
              <a:buNone/>
            </a:pPr>
            <a:endParaRPr lang="en-US" sz="6700" dirty="0"/>
          </a:p>
          <a:p>
            <a:pPr marL="0" indent="0">
              <a:buNone/>
            </a:pPr>
            <a:r>
              <a:rPr lang="en-US" sz="6700" dirty="0"/>
              <a:t>Whose problem is it? (stakeholders)</a:t>
            </a:r>
          </a:p>
          <a:p>
            <a:pPr marL="0" indent="0">
              <a:buNone/>
            </a:pPr>
            <a:endParaRPr lang="en-US" sz="6700" dirty="0"/>
          </a:p>
          <a:p>
            <a:pPr marL="0" indent="0">
              <a:buNone/>
            </a:pPr>
            <a:r>
              <a:rPr lang="en-US" sz="6700" dirty="0"/>
              <a:t>What’s already out there? (competition)</a:t>
            </a:r>
          </a:p>
          <a:p>
            <a:pPr marL="0" indent="0">
              <a:buNone/>
            </a:pPr>
            <a:endParaRPr lang="en-US" sz="6700" dirty="0"/>
          </a:p>
          <a:p>
            <a:pPr marL="0" indent="0">
              <a:buNone/>
            </a:pPr>
            <a:r>
              <a:rPr lang="en-US" sz="6700" dirty="0">
                <a:solidFill>
                  <a:schemeClr val="tx1">
                    <a:lumMod val="50000"/>
                    <a:lumOff val="50000"/>
                  </a:schemeClr>
                </a:solidFill>
              </a:rPr>
              <a:t>How are things done currently? (status quo)</a:t>
            </a:r>
          </a:p>
          <a:p>
            <a:pPr marL="0" indent="0">
              <a:buNone/>
            </a:pPr>
            <a:endParaRPr lang="en-US" sz="6700" dirty="0">
              <a:solidFill>
                <a:schemeClr val="tx1">
                  <a:lumMod val="50000"/>
                  <a:lumOff val="50000"/>
                </a:schemeClr>
              </a:solidFill>
            </a:endParaRPr>
          </a:p>
          <a:p>
            <a:pPr marL="0" indent="0">
              <a:buNone/>
            </a:pPr>
            <a:r>
              <a:rPr lang="en-US" sz="6700" dirty="0">
                <a:solidFill>
                  <a:schemeClr val="tx1">
                    <a:lumMod val="50000"/>
                    <a:lumOff val="50000"/>
                  </a:schemeClr>
                </a:solidFill>
              </a:rPr>
              <a:t>How can they be improved? (innovation)</a:t>
            </a:r>
          </a:p>
        </p:txBody>
      </p:sp>
      <p:sp>
        <p:nvSpPr>
          <p:cNvPr id="9" name="Date Placeholder 8"/>
          <p:cNvSpPr>
            <a:spLocks noGrp="1"/>
          </p:cNvSpPr>
          <p:nvPr>
            <p:ph type="dt" sz="half" idx="10"/>
          </p:nvPr>
        </p:nvSpPr>
        <p:spPr/>
        <p:txBody>
          <a:bodyPr/>
          <a:lstStyle/>
          <a:p>
            <a:pPr>
              <a:defRPr/>
            </a:pPr>
            <a:r>
              <a:rPr lang="en-US" smtClean="0"/>
              <a:t>October 1, 2015</a:t>
            </a:r>
            <a:endParaRPr lang="en-US" dirty="0"/>
          </a:p>
        </p:txBody>
      </p:sp>
      <p:sp>
        <p:nvSpPr>
          <p:cNvPr id="10" name="Footer Placeholder 9"/>
          <p:cNvSpPr>
            <a:spLocks noGrp="1"/>
          </p:cNvSpPr>
          <p:nvPr>
            <p:ph type="ftr" sz="quarter" idx="11"/>
          </p:nvPr>
        </p:nvSpPr>
        <p:spPr/>
        <p:txBody>
          <a:bodyPr/>
          <a:lstStyle/>
          <a:p>
            <a:pPr>
              <a:defRPr/>
            </a:pPr>
            <a:r>
              <a:rPr lang="en-US" smtClean="0"/>
              <a:t>dt+UX: Design Thinking for User Experience Design, Prototyping &amp; Evaluation</a:t>
            </a:r>
            <a:endParaRPr lang="en-US" dirty="0"/>
          </a:p>
        </p:txBody>
      </p:sp>
      <p:sp>
        <p:nvSpPr>
          <p:cNvPr id="11" name="Slide Number Placeholder 10"/>
          <p:cNvSpPr>
            <a:spLocks noGrp="1"/>
          </p:cNvSpPr>
          <p:nvPr>
            <p:ph type="sldNum" sz="quarter" idx="12"/>
          </p:nvPr>
        </p:nvSpPr>
        <p:spPr/>
        <p:txBody>
          <a:bodyPr/>
          <a:lstStyle/>
          <a:p>
            <a:pPr>
              <a:defRPr/>
            </a:pPr>
            <a:fld id="{0E1F3F99-1E68-4047-B307-0AAED4DA5926}" type="slidenum">
              <a:rPr lang="en-US" smtClean="0"/>
              <a:pPr>
                <a:defRPr/>
              </a:pPr>
              <a:t>39</a:t>
            </a:fld>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63741" y="5152018"/>
            <a:ext cx="1748011" cy="839044"/>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034240" y="3067916"/>
            <a:ext cx="1407013" cy="105526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28360" y="7019906"/>
            <a:ext cx="1618773" cy="121408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837835" y="10957858"/>
            <a:ext cx="1799824" cy="1363504"/>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746155" y="9113404"/>
            <a:ext cx="1983184" cy="1064656"/>
          </a:xfrm>
          <a:prstGeom prst="rect">
            <a:avLst/>
          </a:prstGeom>
        </p:spPr>
      </p:pic>
    </p:spTree>
    <p:extLst>
      <p:ext uri="{BB962C8B-B14F-4D97-AF65-F5344CB8AC3E}">
        <p14:creationId xmlns:p14="http://schemas.microsoft.com/office/powerpoint/2010/main" val="2082556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24384000" cy="13716000"/>
          </a:xfrm>
          <a:prstGeom prst="rect">
            <a:avLst/>
          </a:prstGeom>
          <a:solidFill>
            <a:schemeClr val="tx1"/>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algn="l" defTabSz="2177095" rtl="0" fontAlgn="base">
              <a:spcBef>
                <a:spcPct val="0"/>
              </a:spcBef>
              <a:spcAft>
                <a:spcPct val="0"/>
              </a:spcAft>
            </a:pPr>
            <a:endParaRPr lang="en-US">
              <a:solidFill>
                <a:schemeClr val="tx1"/>
              </a:solidFill>
              <a:latin typeface="Times New Roman" pitchFamily="18" charset="0"/>
            </a:endParaRPr>
          </a:p>
        </p:txBody>
      </p:sp>
      <p:sp>
        <p:nvSpPr>
          <p:cNvPr id="12" name="Rectangle 11"/>
          <p:cNvSpPr/>
          <p:nvPr/>
        </p:nvSpPr>
        <p:spPr bwMode="auto">
          <a:xfrm>
            <a:off x="0" y="0"/>
            <a:ext cx="24384000" cy="2522076"/>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3" name="Title 2"/>
          <p:cNvSpPr>
            <a:spLocks noGrp="1"/>
          </p:cNvSpPr>
          <p:nvPr>
            <p:ph type="title"/>
          </p:nvPr>
        </p:nvSpPr>
        <p:spPr/>
        <p:txBody>
          <a:bodyPr/>
          <a:lstStyle/>
          <a:p>
            <a:r>
              <a:rPr lang="en-US" dirty="0" smtClean="0">
                <a:solidFill>
                  <a:srgbClr val="E87A40"/>
                </a:solidFill>
              </a:rPr>
              <a:t>Hall </a:t>
            </a:r>
            <a:r>
              <a:rPr lang="en-US" dirty="0">
                <a:solidFill>
                  <a:srgbClr val="E87A40"/>
                </a:solidFill>
              </a:rPr>
              <a:t>of Fame or Shame?</a:t>
            </a:r>
          </a:p>
        </p:txBody>
      </p:sp>
      <p:pic>
        <p:nvPicPr>
          <p:cNvPr id="10" name="Picture 9"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345987" y="487608"/>
            <a:ext cx="2170229" cy="1659904"/>
          </a:xfrm>
          <a:prstGeom prst="rect">
            <a:avLst/>
          </a:prstGeom>
        </p:spPr>
      </p:pic>
      <p:sp>
        <p:nvSpPr>
          <p:cNvPr id="9" name="Rectangle 8"/>
          <p:cNvSpPr/>
          <p:nvPr/>
        </p:nvSpPr>
        <p:spPr bwMode="auto">
          <a:xfrm>
            <a:off x="2" y="2698416"/>
            <a:ext cx="13425101" cy="1300456"/>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6150" name="Rectangle 3"/>
          <p:cNvSpPr>
            <a:spLocks noGrp="1" noChangeArrowheads="1"/>
          </p:cNvSpPr>
          <p:nvPr>
            <p:ph idx="4294967295"/>
          </p:nvPr>
        </p:nvSpPr>
        <p:spPr>
          <a:xfrm>
            <a:off x="238537" y="2767141"/>
            <a:ext cx="13186568" cy="1231731"/>
          </a:xfrm>
        </p:spPr>
        <p:txBody>
          <a:bodyPr/>
          <a:lstStyle/>
          <a:p>
            <a:pPr marL="0" indent="0">
              <a:buNone/>
            </a:pPr>
            <a:r>
              <a:rPr lang="en-US" sz="6700" dirty="0" smtClean="0">
                <a:latin typeface="Arial" charset="0"/>
              </a:rPr>
              <a:t>Apple TV </a:t>
            </a:r>
            <a:r>
              <a:rPr lang="en-US" sz="6700" dirty="0">
                <a:latin typeface="Arial" charset="0"/>
              </a:rPr>
              <a:t>Remote</a:t>
            </a:r>
          </a:p>
        </p:txBody>
      </p:sp>
      <p:sp>
        <p:nvSpPr>
          <p:cNvPr id="4" name="Date Placeholder 3"/>
          <p:cNvSpPr>
            <a:spLocks noGrp="1"/>
          </p:cNvSpPr>
          <p:nvPr>
            <p:ph type="dt" sz="half" idx="10"/>
          </p:nvPr>
        </p:nvSpPr>
        <p:spPr/>
        <p:txBody>
          <a:bodyPr/>
          <a:lstStyle/>
          <a:p>
            <a:pPr>
              <a:defRPr/>
            </a:pPr>
            <a:r>
              <a:rPr lang="en-US" smtClean="0"/>
              <a:t>October 1, 2015</a:t>
            </a:r>
            <a:endParaRPr lang="en-US"/>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7" name="Slide Number Placeholder 6"/>
          <p:cNvSpPr>
            <a:spLocks noGrp="1"/>
          </p:cNvSpPr>
          <p:nvPr>
            <p:ph type="sldNum" sz="quarter" idx="12"/>
          </p:nvPr>
        </p:nvSpPr>
        <p:spPr/>
        <p:txBody>
          <a:bodyPr/>
          <a:lstStyle/>
          <a:p>
            <a:pPr>
              <a:defRPr/>
            </a:pPr>
            <a:fld id="{7765F609-13D8-427A-A637-8F1D1F077692}" type="slidenum">
              <a:rPr lang="en-US" smtClean="0"/>
              <a:pPr>
                <a:defRPr/>
              </a:pPr>
              <a:t>4</a:t>
            </a:fld>
            <a:endParaRPr lang="en-US"/>
          </a:p>
        </p:txBody>
      </p:sp>
      <p:pic>
        <p:nvPicPr>
          <p:cNvPr id="13" name="Picture 12"/>
          <p:cNvPicPr>
            <a:picLocks noChangeAspect="1"/>
          </p:cNvPicPr>
          <p:nvPr/>
        </p:nvPicPr>
        <p:blipFill rotWithShape="1">
          <a:blip r:embed="rId4"/>
          <a:srcRect l="-15645" r="29615"/>
          <a:stretch/>
        </p:blipFill>
        <p:spPr>
          <a:xfrm>
            <a:off x="-1342998" y="4866377"/>
            <a:ext cx="9260059" cy="8104554"/>
          </a:xfrm>
          <a:prstGeom prst="rect">
            <a:avLst/>
          </a:prstGeom>
        </p:spPr>
      </p:pic>
    </p:spTree>
    <p:extLst>
      <p:ext uri="{BB962C8B-B14F-4D97-AF65-F5344CB8AC3E}">
        <p14:creationId xmlns:p14="http://schemas.microsoft.com/office/powerpoint/2010/main" val="493324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asted-image.pdf"/>
          <p:cNvPicPr/>
          <p:nvPr/>
        </p:nvPicPr>
        <p:blipFill>
          <a:blip r:embed="rId3">
            <a:extLst/>
          </a:blip>
          <a:stretch>
            <a:fillRect/>
          </a:stretch>
        </p:blipFill>
        <p:spPr>
          <a:xfrm>
            <a:off x="0" y="1"/>
            <a:ext cx="24384000" cy="13715998"/>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7/15/2015</a:t>
            </a:r>
            <a:endParaRPr lang="en-US" dirty="0"/>
          </a:p>
        </p:txBody>
      </p:sp>
      <p:sp>
        <p:nvSpPr>
          <p:cNvPr id="3" name="Footer Placeholder 2"/>
          <p:cNvSpPr>
            <a:spLocks noGrp="1"/>
          </p:cNvSpPr>
          <p:nvPr>
            <p:ph type="ftr" sz="quarter" idx="11"/>
          </p:nvPr>
        </p:nvSpPr>
        <p:spPr/>
        <p:txBody>
          <a:bodyPr/>
          <a:lstStyle/>
          <a:p>
            <a:pPr>
              <a:defRPr/>
            </a:pPr>
            <a:r>
              <a:rPr lang="en-US" smtClean="0"/>
              <a:t>UX+dT: User Experience Design, Prototyping, and Evaluation </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40</a:t>
            </a:fld>
            <a:endParaRPr lang="en-US"/>
          </a:p>
        </p:txBody>
      </p:sp>
      <p:sp>
        <p:nvSpPr>
          <p:cNvPr id="5" name="TextBox 4"/>
          <p:cNvSpPr txBox="1"/>
          <p:nvPr/>
        </p:nvSpPr>
        <p:spPr>
          <a:xfrm>
            <a:off x="3578377" y="4058659"/>
            <a:ext cx="15716966" cy="1631216"/>
          </a:xfrm>
          <a:prstGeom prst="rect">
            <a:avLst/>
          </a:prstGeom>
          <a:noFill/>
        </p:spPr>
        <p:txBody>
          <a:bodyPr wrap="none" rtlCol="0">
            <a:spAutoFit/>
          </a:bodyPr>
          <a:lstStyle/>
          <a:p>
            <a:r>
              <a:rPr lang="en-US" sz="10000" b="1" dirty="0" smtClean="0">
                <a:solidFill>
                  <a:schemeClr val="accent4">
                    <a:lumMod val="10000"/>
                  </a:schemeClr>
                </a:solidFill>
                <a:latin typeface="Helvetica Light"/>
                <a:cs typeface="Helvetica Light"/>
              </a:rPr>
              <a:t>EXPERIENCE PROTOTYPE</a:t>
            </a:r>
            <a:endParaRPr lang="en-US" sz="10000" b="1" dirty="0">
              <a:solidFill>
                <a:schemeClr val="accent4">
                  <a:lumMod val="10000"/>
                </a:schemeClr>
              </a:solidFill>
              <a:latin typeface="Helvetica Light"/>
              <a:cs typeface="Helvetica Light"/>
            </a:endParaRPr>
          </a:p>
        </p:txBody>
      </p:sp>
    </p:spTree>
    <p:extLst>
      <p:ext uri="{BB962C8B-B14F-4D97-AF65-F5344CB8AC3E}">
        <p14:creationId xmlns:p14="http://schemas.microsoft.com/office/powerpoint/2010/main" val="3365307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asted-image.pdf"/>
          <p:cNvPicPr/>
          <p:nvPr/>
        </p:nvPicPr>
        <p:blipFill>
          <a:blip r:embed="rId3">
            <a:extLst/>
          </a:blip>
          <a:stretch>
            <a:fillRect/>
          </a:stretch>
        </p:blipFill>
        <p:spPr>
          <a:xfrm>
            <a:off x="0" y="0"/>
            <a:ext cx="24384000" cy="137160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7/15/2015</a:t>
            </a:r>
            <a:endParaRPr lang="en-US" dirty="0"/>
          </a:p>
        </p:txBody>
      </p:sp>
      <p:sp>
        <p:nvSpPr>
          <p:cNvPr id="3" name="Footer Placeholder 2"/>
          <p:cNvSpPr>
            <a:spLocks noGrp="1"/>
          </p:cNvSpPr>
          <p:nvPr>
            <p:ph type="ftr" sz="quarter" idx="11"/>
          </p:nvPr>
        </p:nvSpPr>
        <p:spPr/>
        <p:txBody>
          <a:bodyPr/>
          <a:lstStyle/>
          <a:p>
            <a:pPr>
              <a:defRPr/>
            </a:pPr>
            <a:r>
              <a:rPr lang="en-US" smtClean="0"/>
              <a:t>UX+dT: User Experience Design, Prototyping, and Evaluation </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41</a:t>
            </a:fld>
            <a:endParaRPr lang="en-US"/>
          </a:p>
        </p:txBody>
      </p:sp>
    </p:spTree>
    <p:extLst>
      <p:ext uri="{BB962C8B-B14F-4D97-AF65-F5344CB8AC3E}">
        <p14:creationId xmlns:p14="http://schemas.microsoft.com/office/powerpoint/2010/main" val="17097853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sp>
        <p:nvSpPr>
          <p:cNvPr id="2"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4" y="0"/>
            <a:ext cx="21094701" cy="13716000"/>
          </a:xfrm>
          <a:prstGeom prst="rect">
            <a:avLst/>
          </a:prstGeom>
          <a:noFill/>
        </p:spPr>
      </p:pic>
      <p:sp>
        <p:nvSpPr>
          <p:cNvPr id="3" name="Date Placeholder 2"/>
          <p:cNvSpPr>
            <a:spLocks noGrp="1"/>
          </p:cNvSpPr>
          <p:nvPr>
            <p:ph type="dt" sz="half" idx="10"/>
          </p:nvPr>
        </p:nvSpPr>
        <p:spPr/>
        <p:txBody>
          <a:bodyPr/>
          <a:lstStyle/>
          <a:p>
            <a:pPr>
              <a:defRPr/>
            </a:pPr>
            <a:r>
              <a:rPr lang="en-US" smtClean="0"/>
              <a:t>7/15/2015</a:t>
            </a:r>
            <a:endParaRPr lang="en-US"/>
          </a:p>
        </p:txBody>
      </p:sp>
      <p:sp>
        <p:nvSpPr>
          <p:cNvPr id="5" name="Footer Placeholder 4"/>
          <p:cNvSpPr>
            <a:spLocks noGrp="1"/>
          </p:cNvSpPr>
          <p:nvPr>
            <p:ph type="ftr" sz="quarter" idx="11"/>
          </p:nvPr>
        </p:nvSpPr>
        <p:spPr/>
        <p:txBody>
          <a:bodyPr/>
          <a:lstStyle/>
          <a:p>
            <a:pPr>
              <a:defRPr/>
            </a:pPr>
            <a:r>
              <a:rPr lang="en-US" smtClean="0"/>
              <a:t>UX+dT: User Experience Design, Prototyping, and Evaluation </a:t>
            </a:r>
            <a:endParaRPr lang="en-US"/>
          </a:p>
        </p:txBody>
      </p:sp>
      <p:sp>
        <p:nvSpPr>
          <p:cNvPr id="6" name="Slide Number Placeholder 5"/>
          <p:cNvSpPr>
            <a:spLocks noGrp="1"/>
          </p:cNvSpPr>
          <p:nvPr>
            <p:ph type="sldNum" sz="quarter" idx="12"/>
          </p:nvPr>
        </p:nvSpPr>
        <p:spPr/>
        <p:txBody>
          <a:bodyPr/>
          <a:lstStyle/>
          <a:p>
            <a:fld id="{6C4F84B1-3F38-E843-B494-F12B29A0060D}" type="slidenum">
              <a:rPr lang="en-US" smtClean="0"/>
              <a:pPr/>
              <a:t>42</a:t>
            </a:fld>
            <a:endParaRPr lang="en-US"/>
          </a:p>
        </p:txBody>
      </p:sp>
    </p:spTree>
    <p:extLst>
      <p:ext uri="{BB962C8B-B14F-4D97-AF65-F5344CB8AC3E}">
        <p14:creationId xmlns:p14="http://schemas.microsoft.com/office/powerpoint/2010/main" val="12727575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7/15/2015</a:t>
            </a:r>
            <a:endParaRPr lang="en-US" dirty="0"/>
          </a:p>
        </p:txBody>
      </p:sp>
      <p:sp>
        <p:nvSpPr>
          <p:cNvPr id="4" name="Footer Placeholder 3"/>
          <p:cNvSpPr>
            <a:spLocks noGrp="1"/>
          </p:cNvSpPr>
          <p:nvPr>
            <p:ph type="ftr" sz="quarter" idx="11"/>
          </p:nvPr>
        </p:nvSpPr>
        <p:spPr/>
        <p:txBody>
          <a:bodyPr/>
          <a:lstStyle/>
          <a:p>
            <a:pPr>
              <a:defRPr/>
            </a:pPr>
            <a:r>
              <a:rPr lang="en-US" smtClean="0"/>
              <a:t>UX+dT: User Experience Design, Prototyping, and Evaluation </a:t>
            </a:r>
            <a:endParaRPr lang="en-US" dirty="0" smtClean="0"/>
          </a:p>
        </p:txBody>
      </p:sp>
      <p:sp>
        <p:nvSpPr>
          <p:cNvPr id="3" name="Slide Number Placeholder 2"/>
          <p:cNvSpPr>
            <a:spLocks noGrp="1"/>
          </p:cNvSpPr>
          <p:nvPr>
            <p:ph type="sldNum" sz="quarter" idx="12"/>
          </p:nvPr>
        </p:nvSpPr>
        <p:spPr>
          <a:xfrm>
            <a:off x="21742400" y="13106400"/>
            <a:ext cx="2641600" cy="914400"/>
          </a:xfrm>
        </p:spPr>
        <p:txBody>
          <a:bodyPr/>
          <a:lstStyle/>
          <a:p>
            <a:fld id="{98A1014A-555C-5748-86D8-A05E15BC5456}" type="slidenum">
              <a:rPr lang="en-US" smtClean="0"/>
              <a:pPr/>
              <a:t>43</a:t>
            </a:fld>
            <a:endParaRPr lang="en-US"/>
          </a:p>
        </p:txBody>
      </p:sp>
      <p:pic>
        <p:nvPicPr>
          <p:cNvPr id="7" name="Picture 6" descr="IMG_90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333073" y="-5333074"/>
            <a:ext cx="13713620" cy="24379768"/>
          </a:xfrm>
          <a:prstGeom prst="rect">
            <a:avLst/>
          </a:prstGeom>
        </p:spPr>
      </p:pic>
    </p:spTree>
    <p:extLst>
      <p:ext uri="{BB962C8B-B14F-4D97-AF65-F5344CB8AC3E}">
        <p14:creationId xmlns:p14="http://schemas.microsoft.com/office/powerpoint/2010/main" val="26479973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smtClean="0"/>
              <a:t>Next Assignment (due at next week’s studio)</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773" indent="-680299" eaLnBrk="0" hangingPunct="0">
              <a:defRPr sz="5700">
                <a:solidFill>
                  <a:schemeClr val="tx1"/>
                </a:solidFill>
                <a:latin typeface="Times New Roman" pitchFamily="18" charset="0"/>
              </a:defRPr>
            </a:lvl2pPr>
            <a:lvl3pPr marL="2721190" indent="-544238" eaLnBrk="0" hangingPunct="0">
              <a:defRPr sz="5700">
                <a:solidFill>
                  <a:schemeClr val="tx1"/>
                </a:solidFill>
                <a:latin typeface="Times New Roman" pitchFamily="18" charset="0"/>
              </a:defRPr>
            </a:lvl3pPr>
            <a:lvl4pPr marL="3809666" indent="-544238" eaLnBrk="0" hangingPunct="0">
              <a:defRPr sz="5700">
                <a:solidFill>
                  <a:schemeClr val="tx1"/>
                </a:solidFill>
                <a:latin typeface="Times New Roman" pitchFamily="18" charset="0"/>
              </a:defRPr>
            </a:lvl4pPr>
            <a:lvl5pPr marL="4898142" indent="-544238" eaLnBrk="0" hangingPunct="0">
              <a:defRPr sz="5700">
                <a:solidFill>
                  <a:schemeClr val="tx1"/>
                </a:solidFill>
                <a:latin typeface="Times New Roman" pitchFamily="18" charset="0"/>
              </a:defRPr>
            </a:lvl5pPr>
            <a:lvl6pPr marL="5986618" indent="-544238" eaLnBrk="0" fontAlgn="base" hangingPunct="0">
              <a:spcBef>
                <a:spcPct val="0"/>
              </a:spcBef>
              <a:spcAft>
                <a:spcPct val="0"/>
              </a:spcAft>
              <a:defRPr sz="5700">
                <a:solidFill>
                  <a:schemeClr val="tx1"/>
                </a:solidFill>
                <a:latin typeface="Times New Roman" pitchFamily="18" charset="0"/>
              </a:defRPr>
            </a:lvl6pPr>
            <a:lvl7pPr marL="7075094" indent="-544238" eaLnBrk="0" fontAlgn="base" hangingPunct="0">
              <a:spcBef>
                <a:spcPct val="0"/>
              </a:spcBef>
              <a:spcAft>
                <a:spcPct val="0"/>
              </a:spcAft>
              <a:defRPr sz="5700">
                <a:solidFill>
                  <a:schemeClr val="tx1"/>
                </a:solidFill>
                <a:latin typeface="Times New Roman" pitchFamily="18" charset="0"/>
              </a:defRPr>
            </a:lvl7pPr>
            <a:lvl8pPr marL="8163570" indent="-544238" eaLnBrk="0" fontAlgn="base" hangingPunct="0">
              <a:spcBef>
                <a:spcPct val="0"/>
              </a:spcBef>
              <a:spcAft>
                <a:spcPct val="0"/>
              </a:spcAft>
              <a:defRPr sz="5700">
                <a:solidFill>
                  <a:schemeClr val="tx1"/>
                </a:solidFill>
                <a:latin typeface="Times New Roman" pitchFamily="18" charset="0"/>
              </a:defRPr>
            </a:lvl8pPr>
            <a:lvl9pPr marL="9252042" indent="-544238" eaLnBrk="0" fontAlgn="base" hangingPunct="0">
              <a:spcBef>
                <a:spcPct val="0"/>
              </a:spcBef>
              <a:spcAft>
                <a:spcPct val="0"/>
              </a:spcAft>
              <a:defRPr sz="5700">
                <a:solidFill>
                  <a:schemeClr val="tx1"/>
                </a:solidFill>
                <a:latin typeface="Times New Roman" pitchFamily="18" charset="0"/>
              </a:defRPr>
            </a:lvl9pPr>
          </a:lstStyle>
          <a:p>
            <a:pPr eaLnBrk="1" hangingPunct="1"/>
            <a:r>
              <a:rPr lang="en-US" sz="2600" smtClean="0">
                <a:solidFill>
                  <a:schemeClr val="tx1">
                    <a:lumMod val="50000"/>
                  </a:schemeClr>
                </a:solidFill>
                <a:latin typeface="Helvetica Light"/>
              </a:rPr>
              <a:t>October 1, 2015</a:t>
            </a:r>
            <a:endParaRPr lang="en-US" sz="2600" dirty="0">
              <a:solidFill>
                <a:schemeClr val="tx1">
                  <a:lumMod val="50000"/>
                </a:schemeClr>
              </a:solidFill>
              <a:latin typeface="Helvetica Light"/>
            </a:endParaRPr>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773" indent="-680299" eaLnBrk="0" hangingPunct="0">
              <a:defRPr sz="5700">
                <a:solidFill>
                  <a:schemeClr val="tx1"/>
                </a:solidFill>
                <a:latin typeface="Times New Roman" pitchFamily="18" charset="0"/>
              </a:defRPr>
            </a:lvl2pPr>
            <a:lvl3pPr marL="2721190" indent="-544238" eaLnBrk="0" hangingPunct="0">
              <a:defRPr sz="5700">
                <a:solidFill>
                  <a:schemeClr val="tx1"/>
                </a:solidFill>
                <a:latin typeface="Times New Roman" pitchFamily="18" charset="0"/>
              </a:defRPr>
            </a:lvl3pPr>
            <a:lvl4pPr marL="3809666" indent="-544238" eaLnBrk="0" hangingPunct="0">
              <a:defRPr sz="5700">
                <a:solidFill>
                  <a:schemeClr val="tx1"/>
                </a:solidFill>
                <a:latin typeface="Times New Roman" pitchFamily="18" charset="0"/>
              </a:defRPr>
            </a:lvl4pPr>
            <a:lvl5pPr marL="4898142" indent="-544238" eaLnBrk="0" hangingPunct="0">
              <a:defRPr sz="5700">
                <a:solidFill>
                  <a:schemeClr val="tx1"/>
                </a:solidFill>
                <a:latin typeface="Times New Roman" pitchFamily="18" charset="0"/>
              </a:defRPr>
            </a:lvl5pPr>
            <a:lvl6pPr marL="5986618" indent="-544238" eaLnBrk="0" fontAlgn="base" hangingPunct="0">
              <a:spcBef>
                <a:spcPct val="0"/>
              </a:spcBef>
              <a:spcAft>
                <a:spcPct val="0"/>
              </a:spcAft>
              <a:defRPr sz="5700">
                <a:solidFill>
                  <a:schemeClr val="tx1"/>
                </a:solidFill>
                <a:latin typeface="Times New Roman" pitchFamily="18" charset="0"/>
              </a:defRPr>
            </a:lvl6pPr>
            <a:lvl7pPr marL="7075094" indent="-544238" eaLnBrk="0" fontAlgn="base" hangingPunct="0">
              <a:spcBef>
                <a:spcPct val="0"/>
              </a:spcBef>
              <a:spcAft>
                <a:spcPct val="0"/>
              </a:spcAft>
              <a:defRPr sz="5700">
                <a:solidFill>
                  <a:schemeClr val="tx1"/>
                </a:solidFill>
                <a:latin typeface="Times New Roman" pitchFamily="18" charset="0"/>
              </a:defRPr>
            </a:lvl7pPr>
            <a:lvl8pPr marL="8163570" indent="-544238" eaLnBrk="0" fontAlgn="base" hangingPunct="0">
              <a:spcBef>
                <a:spcPct val="0"/>
              </a:spcBef>
              <a:spcAft>
                <a:spcPct val="0"/>
              </a:spcAft>
              <a:defRPr sz="5700">
                <a:solidFill>
                  <a:schemeClr val="tx1"/>
                </a:solidFill>
                <a:latin typeface="Times New Roman" pitchFamily="18" charset="0"/>
              </a:defRPr>
            </a:lvl8pPr>
            <a:lvl9pPr marL="9252042" indent="-544238" eaLnBrk="0" fontAlgn="base" hangingPunct="0">
              <a:spcBef>
                <a:spcPct val="0"/>
              </a:spcBef>
              <a:spcAft>
                <a:spcPct val="0"/>
              </a:spcAft>
              <a:defRPr sz="5700">
                <a:solidFill>
                  <a:schemeClr val="tx1"/>
                </a:solidFill>
                <a:latin typeface="Times New Roman" pitchFamily="18" charset="0"/>
              </a:defRPr>
            </a:lvl9pPr>
          </a:lstStyle>
          <a:p>
            <a:pPr eaLnBrk="1" hangingPunct="1"/>
            <a:fld id="{561C6F80-1AE7-4892-8FD9-BFABD716406A}" type="slidenum">
              <a:rPr lang="en-US" sz="2600">
                <a:solidFill>
                  <a:schemeClr val="tx1">
                    <a:lumMod val="50000"/>
                  </a:schemeClr>
                </a:solidFill>
                <a:latin typeface="Helvetica Light"/>
              </a:rPr>
              <a:pPr eaLnBrk="1" hangingPunct="1"/>
              <a:t>44</a:t>
            </a:fld>
            <a:endParaRPr lang="en-US" sz="2600">
              <a:solidFill>
                <a:schemeClr val="tx1">
                  <a:lumMod val="50000"/>
                </a:schemeClr>
              </a:solidFill>
              <a:latin typeface="Helvetica Ligh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476" y="2285999"/>
            <a:ext cx="11179245" cy="20832855"/>
          </a:xfrm>
          <a:prstGeom prst="rect">
            <a:avLst/>
          </a:prstGeom>
        </p:spPr>
      </p:pic>
      <p:grpSp>
        <p:nvGrpSpPr>
          <p:cNvPr id="5" name="Group 4"/>
          <p:cNvGrpSpPr/>
          <p:nvPr/>
        </p:nvGrpSpPr>
        <p:grpSpPr>
          <a:xfrm>
            <a:off x="12971234" y="2286000"/>
            <a:ext cx="11179245" cy="11430000"/>
            <a:chOff x="12971234" y="2286000"/>
            <a:chExt cx="11179245" cy="1143000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57136"/>
            <a:stretch/>
          </p:blipFill>
          <p:spPr>
            <a:xfrm>
              <a:off x="12971234" y="2286000"/>
              <a:ext cx="11179245" cy="8929889"/>
            </a:xfrm>
            <a:prstGeom prst="rect">
              <a:avLst/>
            </a:prstGeom>
          </p:spPr>
        </p:pic>
        <p:sp>
          <p:nvSpPr>
            <p:cNvPr id="4" name="Rectangle 3"/>
            <p:cNvSpPr/>
            <p:nvPr/>
          </p:nvSpPr>
          <p:spPr bwMode="auto">
            <a:xfrm>
              <a:off x="12971234" y="11215889"/>
              <a:ext cx="11179245" cy="25001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3824020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smtClean="0"/>
              <a:t>Next Time</a:t>
            </a:r>
          </a:p>
        </p:txBody>
      </p:sp>
      <p:sp>
        <p:nvSpPr>
          <p:cNvPr id="40965" name="Rectangle 3"/>
          <p:cNvSpPr>
            <a:spLocks noGrp="1" noChangeArrowheads="1"/>
          </p:cNvSpPr>
          <p:nvPr>
            <p:ph idx="1"/>
          </p:nvPr>
        </p:nvSpPr>
        <p:spPr>
          <a:xfrm>
            <a:off x="1219200" y="2504343"/>
            <a:ext cx="22519888" cy="10878632"/>
          </a:xfrm>
        </p:spPr>
        <p:txBody>
          <a:bodyPr>
            <a:normAutofit fontScale="85000" lnSpcReduction="20000"/>
          </a:bodyPr>
          <a:lstStyle/>
          <a:p>
            <a:r>
              <a:rPr lang="en-US" dirty="0" smtClean="0"/>
              <a:t>Studio</a:t>
            </a:r>
          </a:p>
          <a:p>
            <a:pPr lvl="1"/>
            <a:r>
              <a:rPr lang="en-US" dirty="0" smtClean="0"/>
              <a:t>Present your initial </a:t>
            </a:r>
            <a:r>
              <a:rPr lang="en-US" dirty="0" err="1" smtClean="0"/>
              <a:t>needfinding</a:t>
            </a:r>
            <a:endParaRPr lang="en-US" dirty="0" smtClean="0"/>
          </a:p>
          <a:p>
            <a:pPr lvl="1"/>
            <a:r>
              <a:rPr lang="en-US" dirty="0" smtClean="0"/>
              <a:t>If you can</a:t>
            </a:r>
            <a:r>
              <a:rPr lang="en-US" dirty="0"/>
              <a:t>, read </a:t>
            </a:r>
            <a:r>
              <a:rPr lang="en-US" dirty="0" smtClean="0"/>
              <a:t>“How </a:t>
            </a:r>
            <a:r>
              <a:rPr lang="en-US" dirty="0"/>
              <a:t>to Survive a Critique: A Guide to Giving and Receiving Feedback” by Karen Cheng</a:t>
            </a:r>
            <a:br>
              <a:rPr lang="en-US" dirty="0"/>
            </a:br>
            <a:r>
              <a:rPr lang="en-US" dirty="0">
                <a:hlinkClick r:id="rId3"/>
              </a:rPr>
              <a:t>http://www.aiga.org/how-to-survive-a-critique</a:t>
            </a:r>
            <a:r>
              <a:rPr lang="en-US" dirty="0" smtClean="0">
                <a:hlinkClick r:id="rId3"/>
              </a:rPr>
              <a:t>/</a:t>
            </a:r>
            <a:endParaRPr lang="en-US" dirty="0"/>
          </a:p>
          <a:p>
            <a:pPr lvl="1"/>
            <a:r>
              <a:rPr lang="en-US" dirty="0" smtClean="0"/>
              <a:t>Develop some POVs in studio</a:t>
            </a:r>
          </a:p>
          <a:p>
            <a:endParaRPr lang="en-US" dirty="0"/>
          </a:p>
          <a:p>
            <a:r>
              <a:rPr lang="en-US" dirty="0" smtClean="0"/>
              <a:t>Lecture (Tue., 10/6)</a:t>
            </a:r>
            <a:endParaRPr lang="en-US" dirty="0"/>
          </a:p>
          <a:p>
            <a:pPr lvl="1"/>
            <a:r>
              <a:rPr lang="en-US" dirty="0" smtClean="0"/>
              <a:t>Design exploration</a:t>
            </a:r>
          </a:p>
          <a:p>
            <a:pPr lvl="1"/>
            <a:endParaRPr lang="en-US" dirty="0"/>
          </a:p>
          <a:p>
            <a:r>
              <a:rPr lang="en-US" dirty="0" smtClean="0"/>
              <a:t>Reading</a:t>
            </a:r>
          </a:p>
          <a:p>
            <a:pPr lvl="1"/>
            <a:r>
              <a:rPr lang="en-US" dirty="0" smtClean="0"/>
              <a:t>Pg. 135-151 from Buxton’s </a:t>
            </a:r>
            <a:r>
              <a:rPr lang="en-US" i="1" dirty="0" smtClean="0"/>
              <a:t>Sketching User Experience</a:t>
            </a:r>
          </a:p>
        </p:txBody>
      </p:sp>
      <p:sp>
        <p:nvSpPr>
          <p:cNvPr id="7"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773" indent="-680299" eaLnBrk="0" hangingPunct="0">
              <a:defRPr sz="5700">
                <a:solidFill>
                  <a:schemeClr val="tx1"/>
                </a:solidFill>
                <a:latin typeface="Times New Roman" pitchFamily="18" charset="0"/>
              </a:defRPr>
            </a:lvl2pPr>
            <a:lvl3pPr marL="2721190" indent="-544238" eaLnBrk="0" hangingPunct="0">
              <a:defRPr sz="5700">
                <a:solidFill>
                  <a:schemeClr val="tx1"/>
                </a:solidFill>
                <a:latin typeface="Times New Roman" pitchFamily="18" charset="0"/>
              </a:defRPr>
            </a:lvl3pPr>
            <a:lvl4pPr marL="3809666" indent="-544238" eaLnBrk="0" hangingPunct="0">
              <a:defRPr sz="5700">
                <a:solidFill>
                  <a:schemeClr val="tx1"/>
                </a:solidFill>
                <a:latin typeface="Times New Roman" pitchFamily="18" charset="0"/>
              </a:defRPr>
            </a:lvl4pPr>
            <a:lvl5pPr marL="4898142" indent="-544238" eaLnBrk="0" hangingPunct="0">
              <a:defRPr sz="5700">
                <a:solidFill>
                  <a:schemeClr val="tx1"/>
                </a:solidFill>
                <a:latin typeface="Times New Roman" pitchFamily="18" charset="0"/>
              </a:defRPr>
            </a:lvl5pPr>
            <a:lvl6pPr marL="5986618" indent="-544238" eaLnBrk="0" fontAlgn="base" hangingPunct="0">
              <a:spcBef>
                <a:spcPct val="0"/>
              </a:spcBef>
              <a:spcAft>
                <a:spcPct val="0"/>
              </a:spcAft>
              <a:defRPr sz="5700">
                <a:solidFill>
                  <a:schemeClr val="tx1"/>
                </a:solidFill>
                <a:latin typeface="Times New Roman" pitchFamily="18" charset="0"/>
              </a:defRPr>
            </a:lvl6pPr>
            <a:lvl7pPr marL="7075094" indent="-544238" eaLnBrk="0" fontAlgn="base" hangingPunct="0">
              <a:spcBef>
                <a:spcPct val="0"/>
              </a:spcBef>
              <a:spcAft>
                <a:spcPct val="0"/>
              </a:spcAft>
              <a:defRPr sz="5700">
                <a:solidFill>
                  <a:schemeClr val="tx1"/>
                </a:solidFill>
                <a:latin typeface="Times New Roman" pitchFamily="18" charset="0"/>
              </a:defRPr>
            </a:lvl7pPr>
            <a:lvl8pPr marL="8163570" indent="-544238" eaLnBrk="0" fontAlgn="base" hangingPunct="0">
              <a:spcBef>
                <a:spcPct val="0"/>
              </a:spcBef>
              <a:spcAft>
                <a:spcPct val="0"/>
              </a:spcAft>
              <a:defRPr sz="5700">
                <a:solidFill>
                  <a:schemeClr val="tx1"/>
                </a:solidFill>
                <a:latin typeface="Times New Roman" pitchFamily="18" charset="0"/>
              </a:defRPr>
            </a:lvl8pPr>
            <a:lvl9pPr marL="9252042" indent="-544238" eaLnBrk="0" fontAlgn="base" hangingPunct="0">
              <a:spcBef>
                <a:spcPct val="0"/>
              </a:spcBef>
              <a:spcAft>
                <a:spcPct val="0"/>
              </a:spcAft>
              <a:defRPr sz="5700">
                <a:solidFill>
                  <a:schemeClr val="tx1"/>
                </a:solidFill>
                <a:latin typeface="Times New Roman" pitchFamily="18" charset="0"/>
              </a:defRPr>
            </a:lvl9pPr>
          </a:lstStyle>
          <a:p>
            <a:pPr eaLnBrk="1" hangingPunct="1"/>
            <a:r>
              <a:rPr lang="en-US" sz="2600" smtClean="0">
                <a:solidFill>
                  <a:schemeClr val="tx1">
                    <a:lumMod val="50000"/>
                  </a:schemeClr>
                </a:solidFill>
                <a:latin typeface="Helvetica Light"/>
              </a:rPr>
              <a:t>October 1, 2015</a:t>
            </a:r>
            <a:endParaRPr lang="en-US" sz="2600" dirty="0">
              <a:solidFill>
                <a:schemeClr val="tx1">
                  <a:lumMod val="50000"/>
                </a:schemeClr>
              </a:solidFill>
              <a:latin typeface="Helvetica Light"/>
            </a:endParaRPr>
          </a:p>
        </p:txBody>
      </p:sp>
      <p:sp>
        <p:nvSpPr>
          <p:cNvPr id="6" name="Footer Placeholder 5"/>
          <p:cNvSpPr>
            <a:spLocks noGrp="1"/>
          </p:cNvSpPr>
          <p:nvPr>
            <p:ph type="ftr" sz="quarter" idx="11"/>
          </p:nvPr>
        </p:nvSpPr>
        <p:spPr/>
        <p:txBody>
          <a:bodyPr/>
          <a:lstStyle/>
          <a:p>
            <a:pPr>
              <a:defRPr/>
            </a:pPr>
            <a:r>
              <a:rPr lang="en-US" smtClean="0"/>
              <a:t>dt+UX: Design Thinking for User Experience Design, Prototyping &amp; Evaluation</a:t>
            </a:r>
            <a:endParaRPr lang="en-US"/>
          </a:p>
        </p:txBody>
      </p:sp>
      <p:sp>
        <p:nvSpPr>
          <p:cNvPr id="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773" indent="-680299" eaLnBrk="0" hangingPunct="0">
              <a:defRPr sz="5700">
                <a:solidFill>
                  <a:schemeClr val="tx1"/>
                </a:solidFill>
                <a:latin typeface="Times New Roman" pitchFamily="18" charset="0"/>
              </a:defRPr>
            </a:lvl2pPr>
            <a:lvl3pPr marL="2721190" indent="-544238" eaLnBrk="0" hangingPunct="0">
              <a:defRPr sz="5700">
                <a:solidFill>
                  <a:schemeClr val="tx1"/>
                </a:solidFill>
                <a:latin typeface="Times New Roman" pitchFamily="18" charset="0"/>
              </a:defRPr>
            </a:lvl3pPr>
            <a:lvl4pPr marL="3809666" indent="-544238" eaLnBrk="0" hangingPunct="0">
              <a:defRPr sz="5700">
                <a:solidFill>
                  <a:schemeClr val="tx1"/>
                </a:solidFill>
                <a:latin typeface="Times New Roman" pitchFamily="18" charset="0"/>
              </a:defRPr>
            </a:lvl4pPr>
            <a:lvl5pPr marL="4898142" indent="-544238" eaLnBrk="0" hangingPunct="0">
              <a:defRPr sz="5700">
                <a:solidFill>
                  <a:schemeClr val="tx1"/>
                </a:solidFill>
                <a:latin typeface="Times New Roman" pitchFamily="18" charset="0"/>
              </a:defRPr>
            </a:lvl5pPr>
            <a:lvl6pPr marL="5986618" indent="-544238" eaLnBrk="0" fontAlgn="base" hangingPunct="0">
              <a:spcBef>
                <a:spcPct val="0"/>
              </a:spcBef>
              <a:spcAft>
                <a:spcPct val="0"/>
              </a:spcAft>
              <a:defRPr sz="5700">
                <a:solidFill>
                  <a:schemeClr val="tx1"/>
                </a:solidFill>
                <a:latin typeface="Times New Roman" pitchFamily="18" charset="0"/>
              </a:defRPr>
            </a:lvl6pPr>
            <a:lvl7pPr marL="7075094" indent="-544238" eaLnBrk="0" fontAlgn="base" hangingPunct="0">
              <a:spcBef>
                <a:spcPct val="0"/>
              </a:spcBef>
              <a:spcAft>
                <a:spcPct val="0"/>
              </a:spcAft>
              <a:defRPr sz="5700">
                <a:solidFill>
                  <a:schemeClr val="tx1"/>
                </a:solidFill>
                <a:latin typeface="Times New Roman" pitchFamily="18" charset="0"/>
              </a:defRPr>
            </a:lvl7pPr>
            <a:lvl8pPr marL="8163570" indent="-544238" eaLnBrk="0" fontAlgn="base" hangingPunct="0">
              <a:spcBef>
                <a:spcPct val="0"/>
              </a:spcBef>
              <a:spcAft>
                <a:spcPct val="0"/>
              </a:spcAft>
              <a:defRPr sz="5700">
                <a:solidFill>
                  <a:schemeClr val="tx1"/>
                </a:solidFill>
                <a:latin typeface="Times New Roman" pitchFamily="18" charset="0"/>
              </a:defRPr>
            </a:lvl8pPr>
            <a:lvl9pPr marL="9252042" indent="-544238" eaLnBrk="0" fontAlgn="base" hangingPunct="0">
              <a:spcBef>
                <a:spcPct val="0"/>
              </a:spcBef>
              <a:spcAft>
                <a:spcPct val="0"/>
              </a:spcAft>
              <a:defRPr sz="5700">
                <a:solidFill>
                  <a:schemeClr val="tx1"/>
                </a:solidFill>
                <a:latin typeface="Times New Roman" pitchFamily="18" charset="0"/>
              </a:defRPr>
            </a:lvl9pPr>
          </a:lstStyle>
          <a:p>
            <a:pPr eaLnBrk="1" hangingPunct="1"/>
            <a:fld id="{561C6F80-1AE7-4892-8FD9-BFABD716406A}" type="slidenum">
              <a:rPr lang="en-US" sz="2600">
                <a:solidFill>
                  <a:schemeClr val="tx1">
                    <a:lumMod val="50000"/>
                  </a:schemeClr>
                </a:solidFill>
                <a:latin typeface="Helvetica Light"/>
              </a:rPr>
              <a:pPr eaLnBrk="1" hangingPunct="1"/>
              <a:t>45</a:t>
            </a:fld>
            <a:endParaRPr lang="en-US" sz="2600">
              <a:solidFill>
                <a:schemeClr val="tx1">
                  <a:lumMod val="50000"/>
                </a:schemeClr>
              </a:solidFill>
              <a:latin typeface="Helvetica Light"/>
            </a:endParaRPr>
          </a:p>
        </p:txBody>
      </p:sp>
    </p:spTree>
    <p:extLst>
      <p:ext uri="{BB962C8B-B14F-4D97-AF65-F5344CB8AC3E}">
        <p14:creationId xmlns:p14="http://schemas.microsoft.com/office/powerpoint/2010/main" val="742625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24384000" cy="13716000"/>
          </a:xfrm>
          <a:prstGeom prst="rect">
            <a:avLst/>
          </a:prstGeom>
          <a:solidFill>
            <a:schemeClr val="tx1"/>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algn="l" defTabSz="2177095" rtl="0" fontAlgn="base">
              <a:spcBef>
                <a:spcPct val="0"/>
              </a:spcBef>
              <a:spcAft>
                <a:spcPct val="0"/>
              </a:spcAft>
            </a:pPr>
            <a:endParaRPr lang="en-US">
              <a:solidFill>
                <a:schemeClr val="tx1"/>
              </a:solidFill>
              <a:latin typeface="Times New Roman" pitchFamily="18" charset="0"/>
            </a:endParaRPr>
          </a:p>
        </p:txBody>
      </p:sp>
      <p:sp>
        <p:nvSpPr>
          <p:cNvPr id="12" name="Rectangle 11"/>
          <p:cNvSpPr/>
          <p:nvPr/>
        </p:nvSpPr>
        <p:spPr bwMode="auto">
          <a:xfrm>
            <a:off x="2" y="0"/>
            <a:ext cx="24383998" cy="2522076"/>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3" name="Title 2"/>
          <p:cNvSpPr>
            <a:spLocks noGrp="1"/>
          </p:cNvSpPr>
          <p:nvPr>
            <p:ph type="title"/>
          </p:nvPr>
        </p:nvSpPr>
        <p:spPr/>
        <p:txBody>
          <a:bodyPr/>
          <a:lstStyle/>
          <a:p>
            <a:r>
              <a:rPr lang="en-US" dirty="0" smtClean="0">
                <a:solidFill>
                  <a:srgbClr val="E87A40"/>
                </a:solidFill>
              </a:rPr>
              <a:t>Hall </a:t>
            </a:r>
            <a:r>
              <a:rPr lang="en-US" dirty="0">
                <a:solidFill>
                  <a:srgbClr val="E87A40"/>
                </a:solidFill>
              </a:rPr>
              <a:t>of </a:t>
            </a:r>
            <a:r>
              <a:rPr lang="en-US" dirty="0" smtClean="0">
                <a:solidFill>
                  <a:srgbClr val="E87A40"/>
                </a:solidFill>
              </a:rPr>
              <a:t>Shame!</a:t>
            </a:r>
            <a:endParaRPr lang="en-US" dirty="0">
              <a:solidFill>
                <a:srgbClr val="E87A40"/>
              </a:solidFill>
            </a:endParaRPr>
          </a:p>
        </p:txBody>
      </p:sp>
      <p:sp>
        <p:nvSpPr>
          <p:cNvPr id="13" name="Rectangle 12"/>
          <p:cNvSpPr/>
          <p:nvPr/>
        </p:nvSpPr>
        <p:spPr bwMode="auto">
          <a:xfrm>
            <a:off x="10950224" y="5574974"/>
            <a:ext cx="13433776" cy="8141028"/>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14" name="Rectangle 3"/>
          <p:cNvSpPr txBox="1">
            <a:spLocks noChangeArrowheads="1"/>
          </p:cNvSpPr>
          <p:nvPr/>
        </p:nvSpPr>
        <p:spPr bwMode="auto">
          <a:xfrm>
            <a:off x="11243749" y="6069723"/>
            <a:ext cx="13140267" cy="690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709" tIns="108855" rIns="217709" bIns="108855"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spcBef>
                <a:spcPts val="800"/>
              </a:spcBef>
              <a:buNone/>
            </a:pPr>
            <a:r>
              <a:rPr lang="en-US" sz="5700" dirty="0" smtClean="0">
                <a:latin typeface="Arial" charset="0"/>
              </a:rPr>
              <a:t>Overly simple</a:t>
            </a:r>
          </a:p>
          <a:p>
            <a:pPr marL="0" indent="0">
              <a:spcBef>
                <a:spcPts val="800"/>
              </a:spcBef>
              <a:buNone/>
            </a:pPr>
            <a:endParaRPr lang="en-US" sz="2400" dirty="0">
              <a:latin typeface="Arial" charset="0"/>
            </a:endParaRPr>
          </a:p>
          <a:p>
            <a:pPr marL="0" indent="0">
              <a:spcBef>
                <a:spcPts val="800"/>
              </a:spcBef>
              <a:buNone/>
            </a:pPr>
            <a:r>
              <a:rPr lang="en-US" sz="5700" dirty="0" smtClean="0">
                <a:latin typeface="Arial" charset="0"/>
              </a:rPr>
              <a:t>Many things require navigating menus</a:t>
            </a:r>
          </a:p>
          <a:p>
            <a:pPr marL="0" indent="0">
              <a:spcBef>
                <a:spcPts val="800"/>
              </a:spcBef>
              <a:buNone/>
            </a:pPr>
            <a:endParaRPr lang="en-US" sz="2400" dirty="0">
              <a:latin typeface="Arial" charset="0"/>
            </a:endParaRPr>
          </a:p>
          <a:p>
            <a:pPr marL="0" indent="0">
              <a:spcBef>
                <a:spcPts val="800"/>
              </a:spcBef>
              <a:buNone/>
            </a:pPr>
            <a:r>
              <a:rPr lang="en-US" sz="5700" dirty="0" smtClean="0">
                <a:latin typeface="Arial" charset="0"/>
              </a:rPr>
              <a:t>Text entry is almost impossible</a:t>
            </a:r>
          </a:p>
          <a:p>
            <a:pPr marL="0" indent="0">
              <a:spcBef>
                <a:spcPts val="800"/>
              </a:spcBef>
              <a:buNone/>
            </a:pPr>
            <a:endParaRPr lang="en-US" sz="2400" dirty="0">
              <a:latin typeface="Arial" charset="0"/>
            </a:endParaRPr>
          </a:p>
          <a:p>
            <a:pPr marL="0" indent="0">
              <a:spcBef>
                <a:spcPts val="800"/>
              </a:spcBef>
              <a:buNone/>
            </a:pPr>
            <a:r>
              <a:rPr lang="en-US" sz="5700" dirty="0" smtClean="0">
                <a:latin typeface="Arial" charset="0"/>
              </a:rPr>
              <a:t>So small that it is easily lost</a:t>
            </a:r>
          </a:p>
          <a:p>
            <a:pPr marL="0" indent="0">
              <a:spcBef>
                <a:spcPts val="800"/>
              </a:spcBef>
              <a:buNone/>
            </a:pPr>
            <a:endParaRPr lang="en-US" sz="2400" dirty="0">
              <a:latin typeface="Arial" charset="0"/>
            </a:endParaRPr>
          </a:p>
          <a:p>
            <a:pPr marL="0" indent="0">
              <a:spcBef>
                <a:spcPts val="800"/>
              </a:spcBef>
              <a:buNone/>
            </a:pPr>
            <a:r>
              <a:rPr lang="en-US" sz="5700" dirty="0" smtClean="0">
                <a:latin typeface="Arial" charset="0"/>
              </a:rPr>
              <a:t>Common tasks easy</a:t>
            </a:r>
            <a:endParaRPr lang="en-US" sz="5700" dirty="0">
              <a:latin typeface="Arial" charset="0"/>
            </a:endParaRPr>
          </a:p>
        </p:txBody>
      </p:sp>
      <p:pic>
        <p:nvPicPr>
          <p:cNvPr id="10" name="Picture 9" descr="sham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345995" y="487608"/>
            <a:ext cx="2170229" cy="1659904"/>
          </a:xfrm>
          <a:prstGeom prst="rect">
            <a:avLst/>
          </a:prstGeom>
        </p:spPr>
      </p:pic>
      <p:sp>
        <p:nvSpPr>
          <p:cNvPr id="2" name="Date Placeholder 1"/>
          <p:cNvSpPr>
            <a:spLocks noGrp="1"/>
          </p:cNvSpPr>
          <p:nvPr>
            <p:ph type="dt" sz="half" idx="10"/>
          </p:nvPr>
        </p:nvSpPr>
        <p:spPr/>
        <p:txBody>
          <a:bodyPr/>
          <a:lstStyle/>
          <a:p>
            <a:pPr>
              <a:defRPr/>
            </a:pPr>
            <a:r>
              <a:rPr lang="en-US" smtClean="0"/>
              <a:t>October 1, 2015</a:t>
            </a:r>
            <a:endParaRPr lang="en-US"/>
          </a:p>
        </p:txBody>
      </p:sp>
      <p:sp>
        <p:nvSpPr>
          <p:cNvPr id="6" name="Slide Number Placeholder 5"/>
          <p:cNvSpPr>
            <a:spLocks noGrp="1"/>
          </p:cNvSpPr>
          <p:nvPr>
            <p:ph type="sldNum" sz="quarter" idx="12"/>
          </p:nvPr>
        </p:nvSpPr>
        <p:spPr/>
        <p:txBody>
          <a:bodyPr/>
          <a:lstStyle/>
          <a:p>
            <a:pPr>
              <a:defRPr/>
            </a:pPr>
            <a:fld id="{7765F609-13D8-427A-A637-8F1D1F077692}" type="slidenum">
              <a:rPr lang="en-US" smtClean="0"/>
              <a:pPr>
                <a:defRPr/>
              </a:pPr>
              <a:t>5</a:t>
            </a:fld>
            <a:endParaRPr lang="en-US"/>
          </a:p>
        </p:txBody>
      </p:sp>
      <p:pic>
        <p:nvPicPr>
          <p:cNvPr id="15" name="Picture 14"/>
          <p:cNvPicPr>
            <a:picLocks noChangeAspect="1"/>
          </p:cNvPicPr>
          <p:nvPr/>
        </p:nvPicPr>
        <p:blipFill rotWithShape="1">
          <a:blip r:embed="rId4"/>
          <a:srcRect l="-15645" r="29615"/>
          <a:stretch/>
        </p:blipFill>
        <p:spPr>
          <a:xfrm>
            <a:off x="-1342998" y="4866377"/>
            <a:ext cx="9260059" cy="8104554"/>
          </a:xfrm>
          <a:prstGeom prst="rect">
            <a:avLst/>
          </a:prstGeom>
        </p:spPr>
      </p:pic>
      <p:sp>
        <p:nvSpPr>
          <p:cNvPr id="16" name="Rectangle 15"/>
          <p:cNvSpPr/>
          <p:nvPr/>
        </p:nvSpPr>
        <p:spPr bwMode="auto">
          <a:xfrm>
            <a:off x="2" y="2698416"/>
            <a:ext cx="13425101" cy="1300456"/>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17" name="Rectangle 3"/>
          <p:cNvSpPr txBox="1">
            <a:spLocks noChangeArrowheads="1"/>
          </p:cNvSpPr>
          <p:nvPr/>
        </p:nvSpPr>
        <p:spPr bwMode="auto">
          <a:xfrm>
            <a:off x="238537" y="2767141"/>
            <a:ext cx="13186568" cy="123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695" tIns="108848" rIns="217695" bIns="108848" numCol="1" anchor="t" anchorCtr="0" compatLnSpc="1">
            <a:prstTxWarp prst="textNoShape">
              <a:avLst/>
            </a:prstTxWarp>
          </a:bodyPr>
          <a:lstStyle>
            <a:lvl1pPr marL="816358" indent="-816358" algn="l" rtl="0" eaLnBrk="1" fontAlgn="base" hangingPunct="1">
              <a:spcBef>
                <a:spcPct val="20000"/>
              </a:spcBef>
              <a:spcAft>
                <a:spcPct val="0"/>
              </a:spcAft>
              <a:buChar char="•"/>
              <a:defRPr sz="7600" b="0" i="0">
                <a:solidFill>
                  <a:schemeClr val="tx1"/>
                </a:solidFill>
                <a:latin typeface="Helvetica Light"/>
                <a:ea typeface="ＭＳ Ｐゴシック" charset="0"/>
                <a:cs typeface="Helvetica Light"/>
              </a:defRPr>
            </a:lvl1pPr>
            <a:lvl2pPr marL="1768773" indent="-680299" algn="l" rtl="0" eaLnBrk="1" fontAlgn="base" hangingPunct="1">
              <a:spcBef>
                <a:spcPct val="20000"/>
              </a:spcBef>
              <a:spcAft>
                <a:spcPct val="0"/>
              </a:spcAft>
              <a:buChar char="–"/>
              <a:defRPr sz="6700" b="0" i="0">
                <a:solidFill>
                  <a:schemeClr val="tx1"/>
                </a:solidFill>
                <a:latin typeface="Helvetica Light"/>
                <a:ea typeface="ＭＳ Ｐゴシック" charset="0"/>
                <a:cs typeface="Helvetica Light"/>
              </a:defRPr>
            </a:lvl2pPr>
            <a:lvl3pPr marL="2721190" indent="-544238" algn="l" rtl="0" eaLnBrk="1" fontAlgn="base" hangingPunct="1">
              <a:spcBef>
                <a:spcPct val="20000"/>
              </a:spcBef>
              <a:spcAft>
                <a:spcPct val="0"/>
              </a:spcAft>
              <a:buChar char="•"/>
              <a:defRPr sz="5700" b="0" i="0">
                <a:solidFill>
                  <a:schemeClr val="tx1"/>
                </a:solidFill>
                <a:latin typeface="Helvetica Light"/>
                <a:ea typeface="ＭＳ Ｐゴシック" charset="0"/>
                <a:cs typeface="Helvetica Light"/>
              </a:defRPr>
            </a:lvl3pPr>
            <a:lvl4pPr marL="3809666"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4pPr>
            <a:lvl5pPr marL="4898142"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5pPr>
            <a:lvl6pPr marL="5986618" indent="-544238" algn="l" rtl="0" eaLnBrk="1" fontAlgn="base" hangingPunct="1">
              <a:spcBef>
                <a:spcPct val="20000"/>
              </a:spcBef>
              <a:spcAft>
                <a:spcPct val="0"/>
              </a:spcAft>
              <a:buChar char="»"/>
              <a:defRPr sz="4800" b="1">
                <a:solidFill>
                  <a:schemeClr val="tx1"/>
                </a:solidFill>
                <a:latin typeface="+mn-lt"/>
              </a:defRPr>
            </a:lvl6pPr>
            <a:lvl7pPr marL="7075094" indent="-544238" algn="l" rtl="0" eaLnBrk="1" fontAlgn="base" hangingPunct="1">
              <a:spcBef>
                <a:spcPct val="20000"/>
              </a:spcBef>
              <a:spcAft>
                <a:spcPct val="0"/>
              </a:spcAft>
              <a:buChar char="»"/>
              <a:defRPr sz="4800" b="1">
                <a:solidFill>
                  <a:schemeClr val="tx1"/>
                </a:solidFill>
                <a:latin typeface="+mn-lt"/>
              </a:defRPr>
            </a:lvl7pPr>
            <a:lvl8pPr marL="8163570" indent="-544238" algn="l" rtl="0" eaLnBrk="1" fontAlgn="base" hangingPunct="1">
              <a:spcBef>
                <a:spcPct val="20000"/>
              </a:spcBef>
              <a:spcAft>
                <a:spcPct val="0"/>
              </a:spcAft>
              <a:buChar char="»"/>
              <a:defRPr sz="4800" b="1">
                <a:solidFill>
                  <a:schemeClr val="tx1"/>
                </a:solidFill>
                <a:latin typeface="+mn-lt"/>
              </a:defRPr>
            </a:lvl8pPr>
            <a:lvl9pPr marL="9252042" indent="-544238" algn="l" rtl="0" eaLnBrk="1" fontAlgn="base" hangingPunct="1">
              <a:spcBef>
                <a:spcPct val="20000"/>
              </a:spcBef>
              <a:spcAft>
                <a:spcPct val="0"/>
              </a:spcAft>
              <a:buChar char="»"/>
              <a:defRPr sz="4800" b="1">
                <a:solidFill>
                  <a:schemeClr val="tx1"/>
                </a:solidFill>
                <a:latin typeface="+mn-lt"/>
              </a:defRPr>
            </a:lvl9pPr>
          </a:lstStyle>
          <a:p>
            <a:pPr marL="0" indent="0">
              <a:buFontTx/>
              <a:buNone/>
            </a:pPr>
            <a:r>
              <a:rPr lang="en-US" sz="6700" smtClean="0">
                <a:latin typeface="Arial" charset="0"/>
              </a:rPr>
              <a:t>Apple TV Remote</a:t>
            </a:r>
            <a:endParaRPr lang="en-US" sz="6700" dirty="0">
              <a:latin typeface="Arial" charset="0"/>
            </a:endParaRPr>
          </a:p>
        </p:txBody>
      </p:sp>
    </p:spTree>
    <p:extLst>
      <p:ext uri="{BB962C8B-B14F-4D97-AF65-F5344CB8AC3E}">
        <p14:creationId xmlns:p14="http://schemas.microsoft.com/office/powerpoint/2010/main" val="2525050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24384000" cy="13716000"/>
          </a:xfrm>
          <a:prstGeom prst="rect">
            <a:avLst/>
          </a:prstGeom>
          <a:solidFill>
            <a:schemeClr val="tx1"/>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algn="l" defTabSz="2177095" rtl="0" fontAlgn="base">
              <a:spcBef>
                <a:spcPct val="0"/>
              </a:spcBef>
              <a:spcAft>
                <a:spcPct val="0"/>
              </a:spcAft>
            </a:pPr>
            <a:endParaRPr lang="en-US">
              <a:solidFill>
                <a:schemeClr val="tx1"/>
              </a:solidFill>
              <a:latin typeface="Times New Roman" pitchFamily="18" charset="0"/>
            </a:endParaRPr>
          </a:p>
        </p:txBody>
      </p:sp>
      <p:sp>
        <p:nvSpPr>
          <p:cNvPr id="12" name="Rectangle 11"/>
          <p:cNvSpPr/>
          <p:nvPr/>
        </p:nvSpPr>
        <p:spPr bwMode="auto">
          <a:xfrm>
            <a:off x="2" y="0"/>
            <a:ext cx="24383998" cy="2522076"/>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3" name="Title 2"/>
          <p:cNvSpPr>
            <a:spLocks noGrp="1"/>
          </p:cNvSpPr>
          <p:nvPr>
            <p:ph type="title"/>
          </p:nvPr>
        </p:nvSpPr>
        <p:spPr/>
        <p:txBody>
          <a:bodyPr/>
          <a:lstStyle/>
          <a:p>
            <a:r>
              <a:rPr lang="en-US" dirty="0" smtClean="0">
                <a:solidFill>
                  <a:srgbClr val="E87A40"/>
                </a:solidFill>
              </a:rPr>
              <a:t>Hall </a:t>
            </a:r>
            <a:r>
              <a:rPr lang="en-US" dirty="0">
                <a:solidFill>
                  <a:srgbClr val="E87A40"/>
                </a:solidFill>
              </a:rPr>
              <a:t>of Fame or Shame?</a:t>
            </a:r>
          </a:p>
        </p:txBody>
      </p:sp>
      <p:pic>
        <p:nvPicPr>
          <p:cNvPr id="10" name="Picture 9"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345987" y="487608"/>
            <a:ext cx="2170229" cy="1659904"/>
          </a:xfrm>
          <a:prstGeom prst="rect">
            <a:avLst/>
          </a:prstGeom>
        </p:spPr>
      </p:pic>
      <p:sp>
        <p:nvSpPr>
          <p:cNvPr id="9" name="Rectangle 8"/>
          <p:cNvSpPr/>
          <p:nvPr/>
        </p:nvSpPr>
        <p:spPr bwMode="auto">
          <a:xfrm>
            <a:off x="2" y="2698416"/>
            <a:ext cx="13425101" cy="1300456"/>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6150" name="Rectangle 3"/>
          <p:cNvSpPr>
            <a:spLocks noGrp="1" noChangeArrowheads="1"/>
          </p:cNvSpPr>
          <p:nvPr>
            <p:ph idx="4294967295"/>
          </p:nvPr>
        </p:nvSpPr>
        <p:spPr>
          <a:xfrm>
            <a:off x="238537" y="2767141"/>
            <a:ext cx="13186568" cy="2219326"/>
          </a:xfrm>
        </p:spPr>
        <p:txBody>
          <a:bodyPr/>
          <a:lstStyle/>
          <a:p>
            <a:pPr marL="0" indent="0">
              <a:buNone/>
            </a:pPr>
            <a:r>
              <a:rPr lang="en-US" sz="6700" dirty="0" smtClean="0">
                <a:latin typeface="Arial" charset="0"/>
              </a:rPr>
              <a:t>New Apple TV </a:t>
            </a:r>
            <a:r>
              <a:rPr lang="en-US" sz="6700" dirty="0">
                <a:latin typeface="Arial" charset="0"/>
              </a:rPr>
              <a:t>Remote</a:t>
            </a:r>
          </a:p>
        </p:txBody>
      </p:sp>
      <p:sp>
        <p:nvSpPr>
          <p:cNvPr id="4" name="Date Placeholder 3"/>
          <p:cNvSpPr>
            <a:spLocks noGrp="1"/>
          </p:cNvSpPr>
          <p:nvPr>
            <p:ph type="dt" sz="half" idx="10"/>
          </p:nvPr>
        </p:nvSpPr>
        <p:spPr/>
        <p:txBody>
          <a:bodyPr/>
          <a:lstStyle/>
          <a:p>
            <a:pPr>
              <a:defRPr/>
            </a:pPr>
            <a:r>
              <a:rPr lang="en-US" smtClean="0"/>
              <a:t>October 1, 2015</a:t>
            </a:r>
            <a:endParaRPr lang="en-US"/>
          </a:p>
        </p:txBody>
      </p:sp>
      <p:sp>
        <p:nvSpPr>
          <p:cNvPr id="7" name="Slide Number Placeholder 6"/>
          <p:cNvSpPr>
            <a:spLocks noGrp="1"/>
          </p:cNvSpPr>
          <p:nvPr>
            <p:ph type="sldNum" sz="quarter" idx="12"/>
          </p:nvPr>
        </p:nvSpPr>
        <p:spPr/>
        <p:txBody>
          <a:bodyPr/>
          <a:lstStyle/>
          <a:p>
            <a:pPr>
              <a:defRPr/>
            </a:pPr>
            <a:fld id="{7765F609-13D8-427A-A637-8F1D1F077692}" type="slidenum">
              <a:rPr lang="en-US" smtClean="0"/>
              <a:pPr>
                <a:defRPr/>
              </a:pPr>
              <a:t>6</a:t>
            </a:fld>
            <a:endParaRPr lang="en-US"/>
          </a:p>
        </p:txBody>
      </p:sp>
      <p:pic>
        <p:nvPicPr>
          <p:cNvPr id="13" name="Picture 12"/>
          <p:cNvPicPr>
            <a:picLocks noChangeAspect="1"/>
          </p:cNvPicPr>
          <p:nvPr/>
        </p:nvPicPr>
        <p:blipFill>
          <a:blip r:embed="rId4"/>
          <a:stretch>
            <a:fillRect/>
          </a:stretch>
        </p:blipFill>
        <p:spPr>
          <a:xfrm>
            <a:off x="786460" y="4134341"/>
            <a:ext cx="6014390" cy="9608966"/>
          </a:xfrm>
          <a:prstGeom prst="rect">
            <a:avLst/>
          </a:prstGeom>
        </p:spPr>
      </p:pic>
      <p:sp>
        <p:nvSpPr>
          <p:cNvPr id="14" name="Rectangle 13"/>
          <p:cNvSpPr/>
          <p:nvPr/>
        </p:nvSpPr>
        <p:spPr bwMode="auto">
          <a:xfrm>
            <a:off x="10950224" y="5574974"/>
            <a:ext cx="13433776" cy="8141028"/>
          </a:xfrm>
          <a:prstGeom prst="rect">
            <a:avLst/>
          </a:prstGeom>
          <a:solidFill>
            <a:srgbClr val="000000">
              <a:alpha val="83000"/>
            </a:srgbClr>
          </a:solidFill>
          <a:ln w="12700" cap="flat" cmpd="sng" algn="ctr">
            <a:noFill/>
            <a:prstDash val="solid"/>
            <a:round/>
            <a:headEnd type="none" w="sm" len="sm"/>
            <a:tailEnd type="none" w="sm" len="sm"/>
          </a:ln>
          <a:effectLst/>
        </p:spPr>
        <p:txBody>
          <a:bodyPr vert="horz" wrap="square" lIns="217709" tIns="108855" rIns="217709" bIns="108855" numCol="1" rtlCol="0" anchor="t" anchorCtr="0" compatLnSpc="1">
            <a:prstTxWarp prst="textNoShape">
              <a:avLst/>
            </a:prstTxWarp>
          </a:bodyPr>
          <a:lstStyle/>
          <a:p>
            <a:pPr defTabSz="2177095" rtl="0" fontAlgn="base">
              <a:spcBef>
                <a:spcPct val="0"/>
              </a:spcBef>
              <a:spcAft>
                <a:spcPct val="0"/>
              </a:spcAft>
            </a:pPr>
            <a:endParaRPr lang="en-US" dirty="0">
              <a:solidFill>
                <a:schemeClr val="tx1"/>
              </a:solidFill>
              <a:latin typeface="Helvetica"/>
              <a:cs typeface="Helvetica"/>
            </a:endParaRPr>
          </a:p>
        </p:txBody>
      </p:sp>
      <p:sp>
        <p:nvSpPr>
          <p:cNvPr id="15" name="Rectangle 3"/>
          <p:cNvSpPr txBox="1">
            <a:spLocks noChangeArrowheads="1"/>
          </p:cNvSpPr>
          <p:nvPr/>
        </p:nvSpPr>
        <p:spPr bwMode="auto">
          <a:xfrm>
            <a:off x="11243749" y="6195847"/>
            <a:ext cx="13140267" cy="677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217709" tIns="108855" rIns="217709" bIns="108855"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5700" dirty="0" smtClean="0">
                <a:latin typeface="Arial" charset="0"/>
              </a:rPr>
              <a:t>Still limited number of buttons, but adds</a:t>
            </a:r>
            <a:endParaRPr lang="en-US" sz="5700" dirty="0">
              <a:latin typeface="Arial" charset="0"/>
            </a:endParaRPr>
          </a:p>
          <a:p>
            <a:pPr marL="0" indent="0">
              <a:buNone/>
            </a:pPr>
            <a:r>
              <a:rPr lang="en-US" sz="2400" dirty="0" smtClean="0">
                <a:latin typeface="Arial" charset="0"/>
              </a:rPr>
              <a:t>	</a:t>
            </a:r>
          </a:p>
          <a:p>
            <a:pPr marL="0" indent="0">
              <a:buNone/>
            </a:pPr>
            <a:r>
              <a:rPr lang="en-US" sz="2400" dirty="0">
                <a:latin typeface="Arial" charset="0"/>
              </a:rPr>
              <a:t>	</a:t>
            </a:r>
            <a:r>
              <a:rPr lang="en-US" sz="4400" dirty="0" smtClean="0">
                <a:latin typeface="Arial" charset="0"/>
              </a:rPr>
              <a:t>Voice Input</a:t>
            </a:r>
          </a:p>
          <a:p>
            <a:pPr marL="0" indent="0">
              <a:buNone/>
            </a:pPr>
            <a:endParaRPr lang="en-US" sz="4400" dirty="0">
              <a:latin typeface="Arial" charset="0"/>
            </a:endParaRPr>
          </a:p>
          <a:p>
            <a:pPr marL="0" indent="0">
              <a:buNone/>
            </a:pPr>
            <a:r>
              <a:rPr lang="en-US" sz="4400" dirty="0" smtClean="0">
                <a:latin typeface="Arial" charset="0"/>
              </a:rPr>
              <a:t>	Touch pad w/ navigation, swipes &amp; clicks</a:t>
            </a:r>
          </a:p>
          <a:p>
            <a:pPr marL="0" indent="0">
              <a:buNone/>
            </a:pPr>
            <a:endParaRPr lang="en-US" sz="4400" dirty="0">
              <a:latin typeface="Arial" charset="0"/>
            </a:endParaRPr>
          </a:p>
          <a:p>
            <a:pPr marL="0" indent="0">
              <a:buNone/>
            </a:pPr>
            <a:r>
              <a:rPr lang="en-US" sz="4400" dirty="0">
                <a:latin typeface="Arial" charset="0"/>
              </a:rPr>
              <a:t>	</a:t>
            </a:r>
            <a:r>
              <a:rPr lang="en-US" sz="4400" dirty="0" smtClean="0">
                <a:latin typeface="Arial" charset="0"/>
              </a:rPr>
              <a:t>Slightly larger </a:t>
            </a:r>
            <a:r>
              <a:rPr lang="en-US" sz="2000" dirty="0" smtClean="0">
                <a:latin typeface="Wingdings"/>
                <a:ea typeface="Wingdings"/>
                <a:cs typeface="Wingdings"/>
                <a:sym typeface="Wingdings"/>
              </a:rPr>
              <a:t> </a:t>
            </a:r>
            <a:r>
              <a:rPr lang="en-US" sz="4400" dirty="0" smtClean="0">
                <a:latin typeface="Arial" charset="0"/>
              </a:rPr>
              <a:t>no longer lost in the cushions?</a:t>
            </a:r>
            <a:endParaRPr lang="en-US" sz="4400" dirty="0">
              <a:latin typeface="Arial" charset="0"/>
            </a:endParaRPr>
          </a:p>
        </p:txBody>
      </p:sp>
    </p:spTree>
    <p:extLst>
      <p:ext uri="{BB962C8B-B14F-4D97-AF65-F5344CB8AC3E}">
        <p14:creationId xmlns:p14="http://schemas.microsoft.com/office/powerpoint/2010/main" val="12288016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image2.png"/>
          <p:cNvPicPr/>
          <p:nvPr/>
        </p:nvPicPr>
        <p:blipFill>
          <a:blip r:embed="rId3">
            <a:extLst/>
          </a:blip>
          <a:stretch>
            <a:fillRect/>
          </a:stretch>
        </p:blipFill>
        <p:spPr>
          <a:xfrm>
            <a:off x="19278625" y="1118371"/>
            <a:ext cx="4829176" cy="1727202"/>
          </a:xfrm>
          <a:prstGeom prst="rect">
            <a:avLst/>
          </a:prstGeom>
          <a:ln w="12700">
            <a:miter lim="400000"/>
          </a:ln>
        </p:spPr>
      </p:pic>
      <p:sp>
        <p:nvSpPr>
          <p:cNvPr id="850" name="Shape 850"/>
          <p:cNvSpPr/>
          <p:nvPr/>
        </p:nvSpPr>
        <p:spPr>
          <a:xfrm>
            <a:off x="8327821" y="1566473"/>
            <a:ext cx="10807701" cy="83099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2400">
                <a:latin typeface="Lucida Grande"/>
                <a:ea typeface="Lucida Grande"/>
                <a:cs typeface="Lucida Grande"/>
                <a:sym typeface="Lucida Grande"/>
              </a:defRPr>
            </a:lvl1pPr>
          </a:lstStyle>
          <a:p>
            <a:pPr lvl="0" algn="l">
              <a:defRPr sz="1800"/>
            </a:pPr>
            <a:r>
              <a:rPr dirty="0"/>
              <a:t>This work is licensed under the Creative Commons Attribution-Noncommercial-Share Alike 3.0 Unported License. To view a copy of this license, visit http://creativecommons.org/licenses/by-nc-sa/3.0/</a:t>
            </a:r>
            <a:endParaRPr dirty="0">
              <a:solidFill>
                <a:srgbClr val="499F3B"/>
              </a:solidFill>
            </a:endParaRPr>
          </a:p>
        </p:txBody>
      </p:sp>
      <p:sp>
        <p:nvSpPr>
          <p:cNvPr id="5" name="Title 4"/>
          <p:cNvSpPr>
            <a:spLocks noGrp="1"/>
          </p:cNvSpPr>
          <p:nvPr>
            <p:ph type="ctrTitle"/>
          </p:nvPr>
        </p:nvSpPr>
        <p:spPr/>
        <p:txBody>
          <a:bodyPr/>
          <a:lstStyle/>
          <a:p>
            <a:r>
              <a:rPr lang="en-US" dirty="0" smtClean="0"/>
              <a:t>Ideate</a:t>
            </a:r>
            <a:endParaRPr lang="en-US" dirty="0"/>
          </a:p>
        </p:txBody>
      </p:sp>
      <p:sp>
        <p:nvSpPr>
          <p:cNvPr id="6" name="TextBox 5"/>
          <p:cNvSpPr txBox="1"/>
          <p:nvPr/>
        </p:nvSpPr>
        <p:spPr>
          <a:xfrm>
            <a:off x="2144341" y="11622584"/>
            <a:ext cx="6025786" cy="861774"/>
          </a:xfrm>
          <a:prstGeom prst="rect">
            <a:avLst/>
          </a:prstGeom>
          <a:noFill/>
        </p:spPr>
        <p:txBody>
          <a:bodyPr wrap="square" rtlCol="0">
            <a:spAutoFit/>
          </a:bodyPr>
          <a:lstStyle/>
          <a:p>
            <a:pPr algn="l"/>
            <a:r>
              <a:rPr lang="en-US" sz="5000" dirty="0" smtClean="0">
                <a:solidFill>
                  <a:srgbClr val="6D6D6D"/>
                </a:solidFill>
              </a:rPr>
              <a:t>October 1, 2015</a:t>
            </a:r>
          </a:p>
        </p:txBody>
      </p:sp>
      <p:sp>
        <p:nvSpPr>
          <p:cNvPr id="7" name="Shape 852"/>
          <p:cNvSpPr/>
          <p:nvPr/>
        </p:nvSpPr>
        <p:spPr>
          <a:xfrm>
            <a:off x="3369733" y="12566231"/>
            <a:ext cx="20919772" cy="892548"/>
          </a:xfrm>
          <a:prstGeom prst="rect">
            <a:avLst/>
          </a:prstGeom>
          <a:ln w="12700">
            <a:miter lim="400000"/>
          </a:ln>
          <a:extLst>
            <a:ext uri="{C572A759-6A51-4108-AA02-DFA0A04FC94B}">
              <ma14:wrappingTextBoxFlag xmlns:ma14="http://schemas.microsoft.com/office/mac/drawingml/2011/main" val="1"/>
            </a:ext>
          </a:extLst>
        </p:spPr>
        <p:txBody>
          <a:bodyPr wrap="square" lIns="45718" tIns="45718" rIns="45718" bIns="45718">
            <a:spAutoFit/>
          </a:bodyPr>
          <a:lstStyle/>
          <a:p>
            <a:pPr lvl="0" algn="r">
              <a:defRPr sz="1800"/>
            </a:pPr>
            <a:r>
              <a:rPr sz="2600" dirty="0">
                <a:solidFill>
                  <a:srgbClr val="6D6D6D"/>
                </a:solidFill>
              </a:rPr>
              <a:t>Slides adapted from d.leadership Define + Ideate slides (</a:t>
            </a:r>
            <a:r>
              <a:rPr sz="2600" u="sng" dirty="0">
                <a:solidFill>
                  <a:srgbClr val="6D6D6D"/>
                </a:solidFill>
                <a:uFill>
                  <a:solidFill>
                    <a:srgbClr val="009999"/>
                  </a:solidFill>
                </a:uFill>
                <a:hlinkClick r:id="rId4"/>
              </a:rPr>
              <a:t>https://</a:t>
            </a:r>
            <a:r>
              <a:rPr sz="2600" u="sng" dirty="0">
                <a:solidFill>
                  <a:schemeClr val="bg2"/>
                </a:solidFill>
                <a:uFill>
                  <a:solidFill>
                    <a:srgbClr val="009999"/>
                  </a:solidFill>
                </a:uFill>
                <a:hlinkClick r:id="rId4"/>
              </a:rPr>
              <a:t>dschool.stanford.edu/groups/dleadership/wiki/59f08/dleadership_2015.html</a:t>
            </a:r>
            <a:r>
              <a:rPr sz="2600" dirty="0">
                <a:solidFill>
                  <a:srgbClr val="6D6D6D"/>
                </a:solidFill>
              </a:rPr>
              <a:t>)</a:t>
            </a:r>
          </a:p>
          <a:p>
            <a:pPr lvl="0" algn="r">
              <a:defRPr sz="1800"/>
            </a:pPr>
            <a:r>
              <a:rPr sz="2600" dirty="0">
                <a:solidFill>
                  <a:srgbClr val="6D6D6D"/>
                </a:solidFill>
              </a:rPr>
              <a:t>Additional resources from bootcamp bootleg (http://</a:t>
            </a:r>
            <a:r>
              <a:rPr sz="2600" dirty="0">
                <a:solidFill>
                  <a:srgbClr val="6D6D6D"/>
                </a:solidFill>
                <a:hlinkClick r:id="rId5" action="ppaction://hlinkfile"/>
              </a:rPr>
              <a:t>dschool.stanford.edu/wp-content/uploads/2011/03/BootcampBootleg2010v2SLIM.pdf</a:t>
            </a:r>
            <a:r>
              <a:rPr sz="2600" dirty="0">
                <a:solidFill>
                  <a:srgbClr val="6D6D6D"/>
                </a:solidFill>
              </a:rPr>
              <a:t>)</a:t>
            </a:r>
          </a:p>
        </p:txBody>
      </p:sp>
    </p:spTree>
    <p:extLst>
      <p:ext uri="{BB962C8B-B14F-4D97-AF65-F5344CB8AC3E}">
        <p14:creationId xmlns:p14="http://schemas.microsoft.com/office/powerpoint/2010/main" val="1926492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smtClean="0"/>
              <a:t>Outline</a:t>
            </a:r>
            <a:endParaRPr lang="en-US" dirty="0"/>
          </a:p>
        </p:txBody>
      </p:sp>
      <p:sp>
        <p:nvSpPr>
          <p:cNvPr id="12294" name="Rectangle 9"/>
          <p:cNvSpPr>
            <a:spLocks noGrp="1" noChangeArrowheads="1"/>
          </p:cNvSpPr>
          <p:nvPr>
            <p:ph idx="1"/>
          </p:nvPr>
        </p:nvSpPr>
        <p:spPr/>
        <p:txBody>
          <a:bodyPr/>
          <a:lstStyle/>
          <a:p>
            <a:r>
              <a:rPr lang="en-US" dirty="0" smtClean="0"/>
              <a:t>Review Define: unpacking field data &amp; POVs</a:t>
            </a:r>
          </a:p>
          <a:p>
            <a:r>
              <a:rPr lang="en-US" dirty="0" smtClean="0"/>
              <a:t>Ideation</a:t>
            </a:r>
          </a:p>
          <a:p>
            <a:r>
              <a:rPr lang="en-US" dirty="0"/>
              <a:t>Exercise</a:t>
            </a:r>
          </a:p>
          <a:p>
            <a:r>
              <a:rPr lang="en-US" dirty="0" smtClean="0"/>
              <a:t>Team Break</a:t>
            </a:r>
          </a:p>
          <a:p>
            <a:r>
              <a:rPr lang="en-US" dirty="0" smtClean="0"/>
              <a:t>How might we?</a:t>
            </a:r>
          </a:p>
          <a:p>
            <a:r>
              <a:rPr lang="en-US" dirty="0" smtClean="0"/>
              <a:t>Ideating with your POVs</a:t>
            </a:r>
          </a:p>
        </p:txBody>
      </p:sp>
      <p:sp>
        <p:nvSpPr>
          <p:cNvPr id="2" name="Date Placeholder 1"/>
          <p:cNvSpPr>
            <a:spLocks noGrp="1"/>
          </p:cNvSpPr>
          <p:nvPr>
            <p:ph type="dt" sz="half" idx="10"/>
          </p:nvPr>
        </p:nvSpPr>
        <p:spPr/>
        <p:txBody>
          <a:bodyPr/>
          <a:lstStyle/>
          <a:p>
            <a:r>
              <a:rPr lang="en-US" smtClean="0"/>
              <a:t>October 1, 2015</a:t>
            </a:r>
            <a:endParaRPr lang="en-US" dirty="0"/>
          </a:p>
        </p:txBody>
      </p:sp>
      <p:sp>
        <p:nvSpPr>
          <p:cNvPr id="5" name="Footer Placeholder 4"/>
          <p:cNvSpPr>
            <a:spLocks noGrp="1"/>
          </p:cNvSpPr>
          <p:nvPr>
            <p:ph type="ftr" sz="quarter" idx="11"/>
          </p:nvPr>
        </p:nvSpPr>
        <p:spPr/>
        <p:txBody>
          <a:bodyPr/>
          <a:lstStyle/>
          <a:p>
            <a:r>
              <a:rPr lang="en-US" smtClean="0"/>
              <a:t>dt+UX: Design Thinking for User Experience Design, Prototyping &amp; Evaluation</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8</a:t>
            </a:fld>
            <a:endParaRPr lang="en-US"/>
          </a:p>
        </p:txBody>
      </p:sp>
    </p:spTree>
    <p:extLst>
      <p:ext uri="{BB962C8B-B14F-4D97-AF65-F5344CB8AC3E}">
        <p14:creationId xmlns:p14="http://schemas.microsoft.com/office/powerpoint/2010/main" val="3796444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976492" y="549277"/>
            <a:ext cx="22431021" cy="12617450"/>
          </a:xfrm>
          <a:prstGeom prst="rect">
            <a:avLst/>
          </a:prstGeom>
        </p:spPr>
      </p:pic>
      <p:sp>
        <p:nvSpPr>
          <p:cNvPr id="3" name="Rectangle 2">
            <a:hlinkClick r:id="rId5"/>
          </p:cNvPr>
          <p:cNvSpPr/>
          <p:nvPr/>
        </p:nvSpPr>
        <p:spPr>
          <a:xfrm>
            <a:off x="4969751" y="4533050"/>
            <a:ext cx="6221395" cy="4109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217709" tIns="108855" rIns="217709" bIns="108855" rtlCol="0" anchor="ctr"/>
          <a:lstStyle/>
          <a:p>
            <a:pPr algn="ctr"/>
            <a:endParaRPr lang="en-US" dirty="0"/>
          </a:p>
        </p:txBody>
      </p:sp>
      <p:sp>
        <p:nvSpPr>
          <p:cNvPr id="5" name="Rectangle 4">
            <a:hlinkClick r:id="rId6"/>
          </p:cNvPr>
          <p:cNvSpPr/>
          <p:nvPr/>
        </p:nvSpPr>
        <p:spPr>
          <a:xfrm>
            <a:off x="13262023" y="9194920"/>
            <a:ext cx="5843917" cy="7408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217709" tIns="108855" rIns="217709" bIns="108855" rtlCol="0" anchor="ctr"/>
          <a:lstStyle/>
          <a:p>
            <a:pPr algn="ctr"/>
            <a:endParaRPr lang="en-US" dirty="0"/>
          </a:p>
        </p:txBody>
      </p:sp>
      <p:sp>
        <p:nvSpPr>
          <p:cNvPr id="7" name="Rectangle 6">
            <a:hlinkClick r:id="rId7" action="ppaction://hlinkfile"/>
          </p:cNvPr>
          <p:cNvSpPr/>
          <p:nvPr/>
        </p:nvSpPr>
        <p:spPr>
          <a:xfrm>
            <a:off x="7767540" y="10388974"/>
            <a:ext cx="8835117" cy="7408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217709" tIns="108855" rIns="217709" bIns="108855" rtlCol="0" anchor="ctr"/>
          <a:lstStyle/>
          <a:p>
            <a:pPr algn="ctr"/>
            <a:endParaRPr lang="en-US" dirty="0"/>
          </a:p>
        </p:txBody>
      </p:sp>
    </p:spTree>
    <p:extLst>
      <p:ext uri="{BB962C8B-B14F-4D97-AF65-F5344CB8AC3E}">
        <p14:creationId xmlns:p14="http://schemas.microsoft.com/office/powerpoint/2010/main" val="4262868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ags/tag2.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1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A3A3A3"/>
      </a:hlink>
      <a:folHlink>
        <a:srgbClr val="636280"/>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385DE"/>
      </a:accent1>
      <a:accent2>
        <a:srgbClr val="333399"/>
      </a:accent2>
      <a:accent3>
        <a:srgbClr val="8F8F8F"/>
      </a:accent3>
      <a:accent4>
        <a:srgbClr val="707070"/>
      </a:accent4>
      <a:accent5>
        <a:srgbClr val="B3C2EC"/>
      </a:accent5>
      <a:accent6>
        <a:srgbClr val="2D2D8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385DE"/>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85DE"/>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03-design-discovery-pt2.pptx</Template>
  <TotalTime>5090</TotalTime>
  <Words>3275</Words>
  <Application>Microsoft Macintosh PowerPoint</Application>
  <PresentationFormat>Custom</PresentationFormat>
  <Paragraphs>454</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1_Summer HCI</vt:lpstr>
      <vt:lpstr>Ideate</vt:lpstr>
      <vt:lpstr>Hall of Fame or Shame?</vt:lpstr>
      <vt:lpstr>Hall of Shame!</vt:lpstr>
      <vt:lpstr>Hall of Fame or Shame?</vt:lpstr>
      <vt:lpstr>Hall of Shame!</vt:lpstr>
      <vt:lpstr>Hall of Fame or Shame?</vt:lpstr>
      <vt:lpstr>Ideate</vt:lpstr>
      <vt:lpstr>Outline</vt:lpstr>
      <vt:lpstr>PowerPoint Presentation</vt:lpstr>
      <vt:lpstr>PowerPoint Presentation</vt:lpstr>
      <vt:lpstr>Empathy Map</vt:lpstr>
      <vt:lpstr>PowerPoint Presentation</vt:lpstr>
      <vt:lpstr>Characteristics of A Good Point of View</vt:lpstr>
      <vt:lpstr>Point of View</vt:lpstr>
      <vt:lpstr>PowerPoint Presentation</vt:lpstr>
      <vt:lpstr>PowerPoint Presentation</vt:lpstr>
      <vt:lpstr>5 Top Suggested Team Break Activities</vt:lpstr>
      <vt:lpstr>PowerPoint Presentation</vt:lpstr>
      <vt:lpstr>PowerPoint Presentation</vt:lpstr>
      <vt:lpstr>Design Thinking</vt:lpstr>
      <vt:lpstr>Design Thinking</vt:lpstr>
      <vt:lpstr>PowerPoint Presentation</vt:lpstr>
      <vt:lpstr>How do we start?</vt:lpstr>
      <vt:lpstr>How do we start?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POV: Harried Mother at Airport How might we make the wait the most exciting part of the trip?</vt:lpstr>
      <vt:lpstr>Brainstorm “How Might We”s        Solutions</vt:lpstr>
      <vt:lpstr>PowerPoint Presentation</vt:lpstr>
      <vt:lpstr>Constraints Can Engergize</vt:lpstr>
      <vt:lpstr>Selecting a Good Problem</vt:lpstr>
      <vt:lpstr>PowerPoint Presentation</vt:lpstr>
      <vt:lpstr>Selecting a Good Problem</vt:lpstr>
      <vt:lpstr>Research/Analysis</vt:lpstr>
      <vt:lpstr>PowerPoint Presentation</vt:lpstr>
      <vt:lpstr>PowerPoint Presentation</vt:lpstr>
      <vt:lpstr>PowerPoint Presentation</vt:lpstr>
      <vt:lpstr>PowerPoint Presentation</vt:lpstr>
      <vt:lpstr>Next Assignment (due at next week’s studio)</vt:lpstr>
      <vt:lpstr>Next Time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Landay</dc:creator>
  <cp:lastModifiedBy>James Landay</cp:lastModifiedBy>
  <cp:revision>138</cp:revision>
  <cp:lastPrinted>2015-10-02T00:52:31Z</cp:lastPrinted>
  <dcterms:modified xsi:type="dcterms:W3CDTF">2015-10-02T01:19:43Z</dcterms:modified>
</cp:coreProperties>
</file>