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58" r:id="rId1"/>
  </p:sldMasterIdLst>
  <p:notesMasterIdLst>
    <p:notesMasterId r:id="rId54"/>
  </p:notesMasterIdLst>
  <p:handoutMasterIdLst>
    <p:handoutMasterId r:id="rId55"/>
  </p:handoutMasterIdLst>
  <p:sldIdLst>
    <p:sldId id="256" r:id="rId2"/>
    <p:sldId id="306" r:id="rId3"/>
    <p:sldId id="307" r:id="rId4"/>
    <p:sldId id="311" r:id="rId5"/>
    <p:sldId id="347" r:id="rId6"/>
    <p:sldId id="346" r:id="rId7"/>
    <p:sldId id="310"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92" r:id="rId22"/>
    <p:sldId id="351" r:id="rId23"/>
    <p:sldId id="349" r:id="rId24"/>
    <p:sldId id="272" r:id="rId25"/>
    <p:sldId id="294" r:id="rId26"/>
    <p:sldId id="295" r:id="rId27"/>
    <p:sldId id="296" r:id="rId28"/>
    <p:sldId id="297" r:id="rId29"/>
    <p:sldId id="300" r:id="rId30"/>
    <p:sldId id="301" r:id="rId31"/>
    <p:sldId id="302" r:id="rId32"/>
    <p:sldId id="303" r:id="rId33"/>
    <p:sldId id="304" r:id="rId34"/>
    <p:sldId id="358" r:id="rId35"/>
    <p:sldId id="359" r:id="rId36"/>
    <p:sldId id="356" r:id="rId37"/>
    <p:sldId id="357" r:id="rId38"/>
    <p:sldId id="273" r:id="rId39"/>
    <p:sldId id="274" r:id="rId40"/>
    <p:sldId id="348" r:id="rId41"/>
    <p:sldId id="275" r:id="rId42"/>
    <p:sldId id="276" r:id="rId43"/>
    <p:sldId id="350" r:id="rId44"/>
    <p:sldId id="355" r:id="rId45"/>
    <p:sldId id="352" r:id="rId46"/>
    <p:sldId id="353" r:id="rId47"/>
    <p:sldId id="354" r:id="rId48"/>
    <p:sldId id="277" r:id="rId49"/>
    <p:sldId id="278" r:id="rId50"/>
    <p:sldId id="279" r:id="rId51"/>
    <p:sldId id="308" r:id="rId52"/>
    <p:sldId id="305" r:id="rId53"/>
  </p:sldIdLst>
  <p:sldSz cx="24384000" cy="13716000"/>
  <p:notesSz cx="6858000" cy="9144000"/>
  <p:defaultTextStyle>
    <a:lvl1pPr algn="ctr">
      <a:defRPr sz="5700">
        <a:latin typeface="Gill Sans"/>
        <a:ea typeface="Gill Sans"/>
        <a:cs typeface="Gill Sans"/>
        <a:sym typeface="Gill Sans"/>
      </a:defRPr>
    </a:lvl1pPr>
    <a:lvl2pPr indent="457171" algn="ctr">
      <a:defRPr sz="5700">
        <a:latin typeface="Gill Sans"/>
        <a:ea typeface="Gill Sans"/>
        <a:cs typeface="Gill Sans"/>
        <a:sym typeface="Gill Sans"/>
      </a:defRPr>
    </a:lvl2pPr>
    <a:lvl3pPr indent="914342" algn="ctr">
      <a:defRPr sz="5700">
        <a:latin typeface="Gill Sans"/>
        <a:ea typeface="Gill Sans"/>
        <a:cs typeface="Gill Sans"/>
        <a:sym typeface="Gill Sans"/>
      </a:defRPr>
    </a:lvl3pPr>
    <a:lvl4pPr indent="1371508" algn="ctr">
      <a:defRPr sz="5700">
        <a:latin typeface="Gill Sans"/>
        <a:ea typeface="Gill Sans"/>
        <a:cs typeface="Gill Sans"/>
        <a:sym typeface="Gill Sans"/>
      </a:defRPr>
    </a:lvl4pPr>
    <a:lvl5pPr indent="1828679" algn="ctr">
      <a:defRPr sz="5700">
        <a:latin typeface="Gill Sans"/>
        <a:ea typeface="Gill Sans"/>
        <a:cs typeface="Gill Sans"/>
        <a:sym typeface="Gill Sans"/>
      </a:defRPr>
    </a:lvl5pPr>
    <a:lvl6pPr indent="2285850" algn="ctr">
      <a:defRPr sz="5700">
        <a:latin typeface="Gill Sans"/>
        <a:ea typeface="Gill Sans"/>
        <a:cs typeface="Gill Sans"/>
        <a:sym typeface="Gill Sans"/>
      </a:defRPr>
    </a:lvl6pPr>
    <a:lvl7pPr indent="2743021" algn="ctr">
      <a:defRPr sz="5700">
        <a:latin typeface="Gill Sans"/>
        <a:ea typeface="Gill Sans"/>
        <a:cs typeface="Gill Sans"/>
        <a:sym typeface="Gill Sans"/>
      </a:defRPr>
    </a:lvl7pPr>
    <a:lvl8pPr indent="3200191" algn="ctr">
      <a:defRPr sz="5700">
        <a:latin typeface="Gill Sans"/>
        <a:ea typeface="Gill Sans"/>
        <a:cs typeface="Gill Sans"/>
        <a:sym typeface="Gill Sans"/>
      </a:defRPr>
    </a:lvl8pPr>
    <a:lvl9pPr indent="3657358" algn="ctr">
      <a:defRPr sz="5700">
        <a:latin typeface="Gill Sans"/>
        <a:ea typeface="Gill Sans"/>
        <a:cs typeface="Gill Sans"/>
        <a:sym typeface="Gill Sans"/>
      </a:defRPr>
    </a:lvl9pPr>
  </p:defaultTextStyle>
  <p:extLst>
    <p:ext uri="{EFAFB233-063F-42B5-8137-9DF3F51BA10A}">
      <p15:sldGuideLst xmlns:p15="http://schemas.microsoft.com/office/powerpoint/2012/main" xmlns="">
        <p15:guide id="1" orient="horz" pos="4320">
          <p15:clr>
            <a:srgbClr val="A4A3A4"/>
          </p15:clr>
        </p15:guide>
        <p15:guide id="2" pos="992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D6D"/>
    <a:srgbClr val="D5D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8F2"/>
          </a:solidFill>
        </a:fill>
      </a:tcStyle>
    </a:wholeTbl>
    <a:band2H>
      <a:tcTxStyle/>
      <a:tcStyle>
        <a:tcBdr/>
        <a:fill>
          <a:solidFill>
            <a:srgbClr val="E9EDF9"/>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85DE"/>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85DE"/>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85DE"/>
          </a:solidFill>
        </a:fill>
      </a:tcStyle>
    </a:firstRow>
  </a:tblStyle>
  <a:tblStyle styleId="{C7B018BB-80A7-4F77-B60F-C8B233D01FF8}"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D9"/>
          </a:solidFill>
        </a:fill>
      </a:tcStyle>
    </a:wholeTbl>
    <a:band2H>
      <a:tcTxStyle/>
      <a:tcStyle>
        <a:tcBdr/>
        <a:fill>
          <a:solidFill>
            <a:srgbClr val="E7E7ED"/>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firstRow>
  </a:tblStyle>
  <a:tblStyle styleId="{CF821DB8-F4EB-4A41-A1BA-3FCAFE7338EE}" styleName="">
    <a:tblBg/>
    <a:wholeTbl>
      <a:tcTxStyle b="on" i="on">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85DE"/>
          </a:solidFill>
        </a:fill>
      </a:tcStyle>
    </a:firstCol>
    <a:lastRow>
      <a:tcTxStyle b="on" i="on">
        <a:font>
          <a:latin typeface="Gill Sans"/>
          <a:ea typeface="Gill Sans"/>
          <a:cs typeface="Gill Sans"/>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Gill Sans"/>
          <a:ea typeface="Gill Sans"/>
          <a:cs typeface="Gill Sans"/>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385DE"/>
          </a:solidFill>
        </a:fill>
      </a:tcStyle>
    </a:firstRow>
  </a:tblStyle>
  <a:tblStyle styleId="{33BA23B1-9221-436E-865A-0063620EA4FD}"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5066" autoAdjust="0"/>
  </p:normalViewPr>
  <p:slideViewPr>
    <p:cSldViewPr snapToGrid="0" snapToObjects="1" showGuides="1">
      <p:cViewPr varScale="1">
        <p:scale>
          <a:sx n="149" d="100"/>
          <a:sy n="149" d="100"/>
        </p:scale>
        <p:origin x="-6496" y="-104"/>
      </p:cViewPr>
      <p:guideLst>
        <p:guide orient="horz" pos="4320"/>
        <p:guide pos="9925"/>
      </p:guideLst>
    </p:cSldViewPr>
  </p:slideViewPr>
  <p:notesTextViewPr>
    <p:cViewPr>
      <p:scale>
        <a:sx n="100" d="100"/>
        <a:sy n="100" d="100"/>
      </p:scale>
      <p:origin x="0" y="0"/>
    </p:cViewPr>
  </p:notesTextViewPr>
  <p:sorterViewPr>
    <p:cViewPr>
      <p:scale>
        <a:sx n="74" d="100"/>
        <a:sy n="7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5045749" cy="920580"/>
          </a:xfrm>
          <a:prstGeom prst="rect">
            <a:avLst/>
          </a:prstGeom>
        </p:spPr>
        <p:txBody>
          <a:bodyPr vert="horz" lIns="91440" tIns="45720" rIns="91440" bIns="45720" rtlCol="0"/>
          <a:lstStyle>
            <a:lvl1pPr algn="l">
              <a:defRPr sz="1200"/>
            </a:lvl1pPr>
          </a:lstStyle>
          <a:p>
            <a:r>
              <a:rPr lang="en-US" sz="1050" i="1" dirty="0" err="1" smtClean="0"/>
              <a:t>dt+UX</a:t>
            </a:r>
            <a:r>
              <a:rPr lang="en-US" sz="1050" i="1" dirty="0" smtClean="0"/>
              <a:t> – Design Thinking for User </a:t>
            </a:r>
            <a:r>
              <a:rPr lang="en-US" sz="1050" i="1" dirty="0"/>
              <a:t>Experience Design, </a:t>
            </a:r>
            <a:r>
              <a:rPr lang="en-US" sz="1050" i="1" dirty="0" smtClean="0"/>
              <a:t>Prototyping</a:t>
            </a:r>
            <a:r>
              <a:rPr lang="en-US" sz="1050" i="1" dirty="0"/>
              <a:t> </a:t>
            </a:r>
            <a:r>
              <a:rPr lang="en-US" sz="1050" i="1" dirty="0" smtClean="0"/>
              <a:t>&amp; Evaluation</a:t>
            </a:r>
            <a:r>
              <a:rPr lang="en-US" sz="1050" i="1" dirty="0"/>
              <a:t>, </a:t>
            </a:r>
            <a:r>
              <a:rPr lang="en-US" sz="1050" i="1" dirty="0" smtClean="0"/>
              <a:t>Autumn 2015</a:t>
            </a:r>
            <a:endParaRPr lang="en-US" sz="1050" i="1" dirty="0"/>
          </a:p>
          <a:p>
            <a:r>
              <a:rPr lang="en-US" sz="1050" i="1" dirty="0"/>
              <a:t>Prof. James A. Landay</a:t>
            </a:r>
          </a:p>
          <a:p>
            <a:r>
              <a:rPr lang="en-US" sz="1050" i="1" dirty="0"/>
              <a:t>Stanford University</a:t>
            </a:r>
          </a:p>
          <a:p>
            <a:endParaRPr lang="en-US" dirty="0"/>
          </a:p>
        </p:txBody>
      </p:sp>
      <p:sp>
        <p:nvSpPr>
          <p:cNvPr id="3" name="Date Placeholder 2"/>
          <p:cNvSpPr>
            <a:spLocks noGrp="1"/>
          </p:cNvSpPr>
          <p:nvPr>
            <p:ph type="dt" sz="quarter" idx="1"/>
          </p:nvPr>
        </p:nvSpPr>
        <p:spPr>
          <a:xfrm>
            <a:off x="5045748" y="0"/>
            <a:ext cx="1363718" cy="457200"/>
          </a:xfrm>
          <a:prstGeom prst="rect">
            <a:avLst/>
          </a:prstGeom>
        </p:spPr>
        <p:txBody>
          <a:bodyPr vert="horz" lIns="91440" tIns="45720" rIns="91440" bIns="45720" rtlCol="0"/>
          <a:lstStyle>
            <a:lvl1pPr algn="r">
              <a:defRPr sz="1200"/>
            </a:lvl1pPr>
          </a:lstStyle>
          <a:p>
            <a:r>
              <a:rPr lang="en-US" sz="1050" i="1" dirty="0" smtClean="0"/>
              <a:t>10/1/2015</a:t>
            </a:r>
            <a:endParaRPr lang="en-US" sz="1050" i="1"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1FF82D-B2E3-A148-8E3B-227A073C5CFA}" type="slidenum">
              <a:rPr lang="en-US" smtClean="0"/>
              <a:t>‹#›</a:t>
            </a:fld>
            <a:endParaRPr lang="en-US"/>
          </a:p>
        </p:txBody>
      </p:sp>
    </p:spTree>
    <p:extLst>
      <p:ext uri="{BB962C8B-B14F-4D97-AF65-F5344CB8AC3E}">
        <p14:creationId xmlns:p14="http://schemas.microsoft.com/office/powerpoint/2010/main" val="3152521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6" name="Shape 84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847" name="Shape 84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564609239"/>
      </p:ext>
    </p:extLst>
  </p:cSld>
  <p:clrMap bg1="lt1" tx1="dk1" bg2="lt2" tx2="dk2" accent1="accent1" accent2="accent2" accent3="accent3" accent4="accent4" accent5="accent5" accent6="accent6" hlink="hlink" folHlink="folHlink"/>
  <p:hf hdr="0" ftr="0" dt="0"/>
  <p:notesStyle>
    <a:lvl1pPr defTabSz="457171">
      <a:lnSpc>
        <a:spcPct val="117999"/>
      </a:lnSpc>
      <a:defRPr sz="2100">
        <a:latin typeface="+mn-lt"/>
        <a:ea typeface="+mn-ea"/>
        <a:cs typeface="+mn-cs"/>
        <a:sym typeface="Helvetica Neue"/>
      </a:defRPr>
    </a:lvl1pPr>
    <a:lvl2pPr indent="228585" defTabSz="457171">
      <a:lnSpc>
        <a:spcPct val="117999"/>
      </a:lnSpc>
      <a:defRPr sz="2100">
        <a:latin typeface="+mn-lt"/>
        <a:ea typeface="+mn-ea"/>
        <a:cs typeface="+mn-cs"/>
        <a:sym typeface="Helvetica Neue"/>
      </a:defRPr>
    </a:lvl2pPr>
    <a:lvl3pPr indent="457171" defTabSz="457171">
      <a:lnSpc>
        <a:spcPct val="117999"/>
      </a:lnSpc>
      <a:defRPr sz="2100">
        <a:latin typeface="+mn-lt"/>
        <a:ea typeface="+mn-ea"/>
        <a:cs typeface="+mn-cs"/>
        <a:sym typeface="Helvetica Neue"/>
      </a:defRPr>
    </a:lvl3pPr>
    <a:lvl4pPr indent="685756" defTabSz="457171">
      <a:lnSpc>
        <a:spcPct val="117999"/>
      </a:lnSpc>
      <a:defRPr sz="2100">
        <a:latin typeface="+mn-lt"/>
        <a:ea typeface="+mn-ea"/>
        <a:cs typeface="+mn-cs"/>
        <a:sym typeface="Helvetica Neue"/>
      </a:defRPr>
    </a:lvl4pPr>
    <a:lvl5pPr indent="914342" defTabSz="457171">
      <a:lnSpc>
        <a:spcPct val="117999"/>
      </a:lnSpc>
      <a:defRPr sz="2100">
        <a:latin typeface="+mn-lt"/>
        <a:ea typeface="+mn-ea"/>
        <a:cs typeface="+mn-cs"/>
        <a:sym typeface="Helvetica Neue"/>
      </a:defRPr>
    </a:lvl5pPr>
    <a:lvl6pPr indent="1142925" defTabSz="457171">
      <a:lnSpc>
        <a:spcPct val="117999"/>
      </a:lnSpc>
      <a:defRPr sz="2100">
        <a:latin typeface="+mn-lt"/>
        <a:ea typeface="+mn-ea"/>
        <a:cs typeface="+mn-cs"/>
        <a:sym typeface="Helvetica Neue"/>
      </a:defRPr>
    </a:lvl6pPr>
    <a:lvl7pPr indent="1371508" defTabSz="457171">
      <a:lnSpc>
        <a:spcPct val="117999"/>
      </a:lnSpc>
      <a:defRPr sz="2100">
        <a:latin typeface="+mn-lt"/>
        <a:ea typeface="+mn-ea"/>
        <a:cs typeface="+mn-cs"/>
        <a:sym typeface="Helvetica Neue"/>
      </a:defRPr>
    </a:lvl7pPr>
    <a:lvl8pPr indent="1600093" defTabSz="457171">
      <a:lnSpc>
        <a:spcPct val="117999"/>
      </a:lnSpc>
      <a:defRPr sz="2100">
        <a:latin typeface="+mn-lt"/>
        <a:ea typeface="+mn-ea"/>
        <a:cs typeface="+mn-cs"/>
        <a:sym typeface="Helvetica Neue"/>
      </a:defRPr>
    </a:lvl8pPr>
    <a:lvl9pPr indent="1828679" defTabSz="457171">
      <a:lnSpc>
        <a:spcPct val="117999"/>
      </a:lnSpc>
      <a:defRPr sz="21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broke at 1:15 PM (45 minutes in) to do 30 minutes team work</a:t>
            </a:r>
          </a:p>
          <a:p>
            <a:r>
              <a:rPr lang="en-US" dirty="0" smtClean="0"/>
              <a:t>then 22</a:t>
            </a:r>
            <a:r>
              <a:rPr lang="en-US" baseline="0" dirty="0" smtClean="0"/>
              <a:t> minutes after the break to finish slides</a:t>
            </a:r>
          </a:p>
          <a:p>
            <a:r>
              <a:rPr lang="en-US" baseline="0" dirty="0" smtClean="0"/>
              <a:t>had 13 minutes left over at the end (IN THE FUTURE: demo a </a:t>
            </a:r>
            <a:r>
              <a:rPr lang="en-US" baseline="0" dirty="0" err="1" smtClean="0"/>
              <a:t>needfinding</a:t>
            </a:r>
            <a:r>
              <a:rPr lang="en-US" baseline="0" dirty="0" smtClean="0"/>
              <a:t> unpacking exercise or have them do one)</a:t>
            </a:r>
            <a:endParaRPr lang="en-US" dirty="0"/>
          </a:p>
        </p:txBody>
      </p:sp>
    </p:spTree>
    <p:extLst>
      <p:ext uri="{BB962C8B-B14F-4D97-AF65-F5344CB8AC3E}">
        <p14:creationId xmlns:p14="http://schemas.microsoft.com/office/powerpoint/2010/main" val="3264405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remember, the design process has areas where we flare and then we focus. This is often repeated. We flare by doing needfinding but then we try to use it to focus.</a:t>
            </a:r>
            <a:endParaRPr lang="en-US" dirty="0"/>
          </a:p>
        </p:txBody>
      </p:sp>
    </p:spTree>
    <p:extLst>
      <p:ext uri="{BB962C8B-B14F-4D97-AF65-F5344CB8AC3E}">
        <p14:creationId xmlns:p14="http://schemas.microsoft.com/office/powerpoint/2010/main" val="2028562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a:t>
            </a:r>
            <a:r>
              <a:rPr lang="en-US" baseline="0" dirty="0" smtClean="0"/>
              <a:t> to realize what is happening and use that to find a focus</a:t>
            </a:r>
            <a:endParaRPr lang="en-US" dirty="0"/>
          </a:p>
        </p:txBody>
      </p:sp>
    </p:spTree>
    <p:extLst>
      <p:ext uri="{BB962C8B-B14F-4D97-AF65-F5344CB8AC3E}">
        <p14:creationId xmlns:p14="http://schemas.microsoft.com/office/powerpoint/2010/main" val="2307686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Shape 893"/>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894" name="Shape 894"/>
          <p:cNvSpPr>
            <a:spLocks noGrp="1"/>
          </p:cNvSpPr>
          <p:nvPr>
            <p:ph type="body" sz="quarter" idx="1"/>
          </p:nvPr>
        </p:nvSpPr>
        <p:spPr>
          <a:prstGeom prst="rect">
            <a:avLst/>
          </a:prstGeom>
        </p:spPr>
        <p:txBody>
          <a:bodyPr/>
          <a:lstStyle/>
          <a:p>
            <a:pPr lvl="0" defTabSz="914400">
              <a:lnSpc>
                <a:spcPct val="100000"/>
              </a:lnSpc>
              <a:defRPr sz="1800"/>
            </a:pPr>
            <a:r>
              <a:rPr sz="1200" dirty="0">
                <a:latin typeface="Lucida Grande"/>
                <a:ea typeface="Lucida Grande"/>
                <a:cs typeface="Lucida Grande"/>
                <a:sym typeface="Lucida Grande"/>
              </a:rPr>
              <a:t>It</a:t>
            </a:r>
            <a:r>
              <a:rPr sz="1200" dirty="0">
                <a:latin typeface="Arial"/>
                <a:ea typeface="Arial"/>
                <a:cs typeface="Arial"/>
                <a:sym typeface="Arial"/>
              </a:rPr>
              <a:t>’</a:t>
            </a:r>
            <a:r>
              <a:rPr sz="1200" dirty="0">
                <a:latin typeface="Lucida Grande"/>
                <a:ea typeface="Lucida Grande"/>
                <a:cs typeface="Lucida Grande"/>
                <a:sym typeface="Lucida Grande"/>
              </a:rPr>
              <a:t>s about making meaning.  Make sense of your empathy work to get to useful and actionable insights.  Insights uncover opportunities and help you think about the problem in </a:t>
            </a:r>
            <a:r>
              <a:rPr lang="en-US" sz="1200" dirty="0" smtClean="0">
                <a:latin typeface="Lucida Grande"/>
                <a:ea typeface="Lucida Grande"/>
                <a:cs typeface="Lucida Grande"/>
                <a:sym typeface="Lucida Grande"/>
              </a:rPr>
              <a:t>a </a:t>
            </a:r>
            <a:r>
              <a:rPr sz="1200" dirty="0" smtClean="0">
                <a:latin typeface="Lucida Grande"/>
                <a:ea typeface="Lucida Grande"/>
                <a:cs typeface="Lucida Grande"/>
                <a:sym typeface="Lucida Grande"/>
              </a:rPr>
              <a:t>different </a:t>
            </a:r>
            <a:r>
              <a:rPr sz="1200" dirty="0">
                <a:latin typeface="Lucida Grande"/>
                <a:ea typeface="Lucida Grande"/>
                <a:cs typeface="Lucida Grande"/>
                <a:sym typeface="Lucida Grande"/>
              </a:rPr>
              <a:t>way.</a:t>
            </a:r>
            <a:endParaRPr sz="1200" dirty="0">
              <a:latin typeface="Gill Sans"/>
              <a:ea typeface="Gill Sans"/>
              <a:cs typeface="Gill Sans"/>
              <a:sym typeface="Gill Sans"/>
            </a:endParaRPr>
          </a:p>
          <a:p>
            <a:pPr lvl="0" defTabSz="914400">
              <a:lnSpc>
                <a:spcPct val="100000"/>
              </a:lnSpc>
              <a:defRPr sz="1800"/>
            </a:pPr>
            <a:r>
              <a:rPr sz="1200" dirty="0">
                <a:latin typeface="Lucida Grande"/>
                <a:ea typeface="Lucida Grande"/>
                <a:cs typeface="Lucida Grande"/>
                <a:sym typeface="Lucida Grande"/>
              </a:rPr>
              <a:t>This leads to more exciting, novel and relevant solutions (once you get into ideation).</a:t>
            </a:r>
          </a:p>
        </p:txBody>
      </p:sp>
    </p:spTree>
    <p:extLst>
      <p:ext uri="{BB962C8B-B14F-4D97-AF65-F5344CB8AC3E}">
        <p14:creationId xmlns:p14="http://schemas.microsoft.com/office/powerpoint/2010/main" val="2224494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inference is a LEAP</a:t>
            </a:r>
            <a:endParaRPr lang="en-US" dirty="0"/>
          </a:p>
        </p:txBody>
      </p:sp>
    </p:spTree>
    <p:extLst>
      <p:ext uri="{BB962C8B-B14F-4D97-AF65-F5344CB8AC3E}">
        <p14:creationId xmlns:p14="http://schemas.microsoft.com/office/powerpoint/2010/main" val="3500247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Shape 91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18" name="Shape 918"/>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r>
              <a:rPr sz="1200"/>
              <a:t>Take a LEAP of inference</a:t>
            </a:r>
          </a:p>
        </p:txBody>
      </p:sp>
    </p:spTree>
    <p:extLst>
      <p:ext uri="{BB962C8B-B14F-4D97-AF65-F5344CB8AC3E}">
        <p14:creationId xmlns:p14="http://schemas.microsoft.com/office/powerpoint/2010/main" val="1731638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Shape 92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23" name="Shape 923"/>
          <p:cNvSpPr>
            <a:spLocks noGrp="1"/>
          </p:cNvSpPr>
          <p:nvPr>
            <p:ph type="body" sz="quarter" idx="1"/>
          </p:nvPr>
        </p:nvSpPr>
        <p:spPr>
          <a:prstGeom prst="rect">
            <a:avLst/>
          </a:prstGeom>
        </p:spPr>
        <p:txBody>
          <a:bodyPr/>
          <a:lstStyle/>
          <a:p>
            <a:pPr lvl="0" defTabSz="914400">
              <a:lnSpc>
                <a:spcPct val="100000"/>
              </a:lnSpc>
              <a:defRPr sz="1800"/>
            </a:pPr>
            <a:r>
              <a:rPr sz="1400">
                <a:latin typeface="Lucida Grande"/>
                <a:ea typeface="Lucida Grande"/>
                <a:cs typeface="Lucida Grande"/>
                <a:sym typeface="Lucida Grande"/>
              </a:rPr>
              <a:t>As an example, one of alumni Claudia . . .</a:t>
            </a:r>
            <a:endParaRPr sz="1200">
              <a:latin typeface="Gill Sans"/>
              <a:ea typeface="Gill Sans"/>
              <a:cs typeface="Gill Sans"/>
              <a:sym typeface="Gill Sans"/>
            </a:endParaRPr>
          </a:p>
          <a:p>
            <a:pPr lvl="0" defTabSz="914400">
              <a:lnSpc>
                <a:spcPct val="100000"/>
              </a:lnSpc>
              <a:defRPr sz="1800"/>
            </a:pPr>
            <a:endParaRPr sz="1400">
              <a:latin typeface="Lucida Grande"/>
              <a:ea typeface="Lucida Grande"/>
              <a:cs typeface="Lucida Grande"/>
              <a:sym typeface="Lucida Grande"/>
            </a:endParaRPr>
          </a:p>
          <a:p>
            <a:pPr lvl="0" defTabSz="914400">
              <a:lnSpc>
                <a:spcPct val="100000"/>
              </a:lnSpc>
              <a:defRPr sz="1800"/>
            </a:pPr>
            <a:r>
              <a:rPr sz="1400">
                <a:latin typeface="Lucida Grande"/>
                <a:ea typeface="Lucida Grande"/>
                <a:cs typeface="Lucida Grande"/>
                <a:sym typeface="Lucida Grande"/>
              </a:rPr>
              <a:t>Tide used to think of their primary customer as a housewife with 2.5 children.  What do you think houswives want out of their laundry detergent?  Stains gone, germs killed. In the early 2000’s Tide realized that millennials were not buying laundry detergent as they had before.  </a:t>
            </a:r>
          </a:p>
        </p:txBody>
      </p:sp>
    </p:spTree>
    <p:extLst>
      <p:ext uri="{BB962C8B-B14F-4D97-AF65-F5344CB8AC3E}">
        <p14:creationId xmlns:p14="http://schemas.microsoft.com/office/powerpoint/2010/main" val="3670212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 name="Shape 92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27" name="Shape 927"/>
          <p:cNvSpPr>
            <a:spLocks noGrp="1"/>
          </p:cNvSpPr>
          <p:nvPr>
            <p:ph type="body" sz="quarter" idx="1"/>
          </p:nvPr>
        </p:nvSpPr>
        <p:spPr>
          <a:prstGeom prst="rect">
            <a:avLst/>
          </a:prstGeom>
        </p:spPr>
        <p:txBody>
          <a:bodyPr/>
          <a:lstStyle>
            <a:lvl1pPr defTabSz="914400">
              <a:lnSpc>
                <a:spcPct val="100000"/>
              </a:lnSpc>
              <a:defRPr sz="1200">
                <a:latin typeface="Gill Sans"/>
                <a:ea typeface="Gill Sans"/>
                <a:cs typeface="Gill Sans"/>
                <a:sym typeface="Gill Sans"/>
              </a:defRPr>
            </a:lvl1pPr>
          </a:lstStyle>
          <a:p>
            <a:pPr lvl="0">
              <a:defRPr sz="1800"/>
            </a:pPr>
            <a:r>
              <a:rPr sz="1200"/>
              <a:t>So they did some empathy work with millenials – some in California.  What do you think individuals like this want in their laundry detergent?</a:t>
            </a:r>
          </a:p>
        </p:txBody>
      </p:sp>
    </p:spTree>
    <p:extLst>
      <p:ext uri="{BB962C8B-B14F-4D97-AF65-F5344CB8AC3E}">
        <p14:creationId xmlns:p14="http://schemas.microsoft.com/office/powerpoint/2010/main" val="4204270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Shape 93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37" name="Shape 937"/>
          <p:cNvSpPr>
            <a:spLocks noGrp="1"/>
          </p:cNvSpPr>
          <p:nvPr>
            <p:ph type="body" sz="quarter" idx="1"/>
          </p:nvPr>
        </p:nvSpPr>
        <p:spPr>
          <a:prstGeom prst="rect">
            <a:avLst/>
          </a:prstGeom>
        </p:spPr>
        <p:txBody>
          <a:bodyPr/>
          <a:lstStyle/>
          <a:p>
            <a:pPr lvl="0" defTabSz="914400">
              <a:lnSpc>
                <a:spcPct val="100000"/>
              </a:lnSpc>
              <a:defRPr sz="1800"/>
            </a:pPr>
            <a:r>
              <a:rPr sz="1400" dirty="0">
                <a:latin typeface="Arial"/>
                <a:ea typeface="Arial"/>
                <a:cs typeface="Arial"/>
                <a:sym typeface="Arial"/>
              </a:rPr>
              <a:t>“</a:t>
            </a:r>
            <a:r>
              <a:rPr sz="1400" dirty="0">
                <a:latin typeface="Lucida Grande"/>
                <a:ea typeface="Lucida Grande"/>
                <a:cs typeface="Lucida Grande"/>
                <a:sym typeface="Lucida Grande"/>
              </a:rPr>
              <a:t>We observed: Jeans on the back of chairs, or in the closet -- but not in the laundry basket.</a:t>
            </a:r>
            <a:r>
              <a:rPr sz="1400" dirty="0">
                <a:latin typeface="Arial"/>
                <a:ea typeface="Arial"/>
                <a:cs typeface="Arial"/>
                <a:sym typeface="Arial"/>
              </a:rPr>
              <a:t>”</a:t>
            </a:r>
            <a:endParaRPr sz="1400" dirty="0">
              <a:latin typeface="Lucida Grande"/>
              <a:ea typeface="Lucida Grande"/>
              <a:cs typeface="Lucida Grande"/>
              <a:sym typeface="Lucida Grande"/>
            </a:endParaRPr>
          </a:p>
          <a:p>
            <a:pPr lvl="0" defTabSz="914400">
              <a:lnSpc>
                <a:spcPct val="100000"/>
              </a:lnSpc>
              <a:defRPr sz="1800"/>
            </a:pPr>
            <a:r>
              <a:rPr sz="1400" dirty="0">
                <a:latin typeface="Arial"/>
                <a:ea typeface="Arial"/>
                <a:cs typeface="Arial"/>
                <a:sym typeface="Arial"/>
              </a:rPr>
              <a:t>“</a:t>
            </a:r>
            <a:r>
              <a:rPr sz="1400" dirty="0">
                <a:latin typeface="Lucida Grande"/>
                <a:ea typeface="Lucida Grande"/>
                <a:cs typeface="Lucida Grande"/>
                <a:sym typeface="Lucida Grande"/>
              </a:rPr>
              <a:t>Millennials care about their clothes, and that means not cleaning them.</a:t>
            </a:r>
            <a:r>
              <a:rPr sz="1400" dirty="0">
                <a:latin typeface="Arial"/>
                <a:ea typeface="Arial"/>
                <a:cs typeface="Arial"/>
                <a:sym typeface="Arial"/>
              </a:rPr>
              <a:t>”</a:t>
            </a:r>
            <a:r>
              <a:rPr sz="1400" dirty="0">
                <a:latin typeface="Lucida Grande"/>
                <a:ea typeface="Lucida Grande"/>
                <a:cs typeface="Lucida Grande"/>
                <a:sym typeface="Lucida Grande"/>
              </a:rPr>
              <a:t> It</a:t>
            </a:r>
            <a:r>
              <a:rPr sz="1400" dirty="0">
                <a:latin typeface="Arial"/>
                <a:ea typeface="Arial"/>
                <a:cs typeface="Arial"/>
                <a:sym typeface="Arial"/>
              </a:rPr>
              <a:t>’</a:t>
            </a:r>
            <a:r>
              <a:rPr sz="1400" dirty="0">
                <a:latin typeface="Lucida Grande"/>
                <a:ea typeface="Lucida Grande"/>
                <a:cs typeface="Lucida Grande"/>
                <a:sym typeface="Lucida Grande"/>
              </a:rPr>
              <a:t>s not just laziness, they actually do care about how they look and how their clothes look.</a:t>
            </a:r>
            <a:endParaRPr sz="1200" dirty="0">
              <a:latin typeface="Gill Sans"/>
              <a:ea typeface="Gill Sans"/>
              <a:cs typeface="Gill Sans"/>
              <a:sym typeface="Gill Sans"/>
            </a:endParaRPr>
          </a:p>
          <a:p>
            <a:pPr lvl="0" defTabSz="914400">
              <a:lnSpc>
                <a:spcPct val="100000"/>
              </a:lnSpc>
              <a:defRPr sz="1800"/>
            </a:pPr>
            <a:r>
              <a:rPr sz="1400" dirty="0">
                <a:latin typeface="Lucida Grande"/>
                <a:ea typeface="Lucida Grande"/>
                <a:cs typeface="Lucida Grande"/>
                <a:sym typeface="Lucida Grande"/>
              </a:rPr>
              <a:t>And for them, keeping jeans looking good, means not washing them.</a:t>
            </a:r>
            <a:endParaRPr sz="1200" dirty="0">
              <a:latin typeface="Gill Sans"/>
              <a:ea typeface="Gill Sans"/>
              <a:cs typeface="Gill Sans"/>
              <a:sym typeface="Gill Sans"/>
            </a:endParaRPr>
          </a:p>
          <a:p>
            <a:pPr lvl="0" defTabSz="914400">
              <a:lnSpc>
                <a:spcPct val="100000"/>
              </a:lnSpc>
              <a:defRPr sz="1800"/>
            </a:pPr>
            <a:r>
              <a:rPr sz="1400" dirty="0">
                <a:latin typeface="Lucida Grande"/>
                <a:ea typeface="Lucida Grande"/>
                <a:cs typeface="Lucida Grande"/>
                <a:sym typeface="Lucida Grande"/>
              </a:rPr>
              <a:t>[Note: on the left are discrete observations -- on the right is a statement abstracted to a level of meaning that has implications for the project]</a:t>
            </a:r>
          </a:p>
        </p:txBody>
      </p:sp>
    </p:spTree>
    <p:extLst>
      <p:ext uri="{BB962C8B-B14F-4D97-AF65-F5344CB8AC3E}">
        <p14:creationId xmlns:p14="http://schemas.microsoft.com/office/powerpoint/2010/main" val="4000917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97567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definition phase is about</a:t>
            </a:r>
            <a:r>
              <a:rPr lang="en-US" baseline="0" dirty="0" smtClean="0"/>
              <a:t> making realizations and then creating a focus for your work</a:t>
            </a:r>
            <a:endParaRPr lang="en-US" dirty="0"/>
          </a:p>
        </p:txBody>
      </p:sp>
    </p:spTree>
    <p:extLst>
      <p:ext uri="{BB962C8B-B14F-4D97-AF65-F5344CB8AC3E}">
        <p14:creationId xmlns:p14="http://schemas.microsoft.com/office/powerpoint/2010/main" val="396691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493" tIns="43247" rIns="86493" bIns="43247"/>
          <a:lstStyle/>
          <a:p>
            <a:endParaRPr lang="en-US" smtClean="0"/>
          </a:p>
        </p:txBody>
      </p:sp>
    </p:spTree>
    <p:extLst>
      <p:ext uri="{BB962C8B-B14F-4D97-AF65-F5344CB8AC3E}">
        <p14:creationId xmlns:p14="http://schemas.microsoft.com/office/powerpoint/2010/main" val="3577594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7138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52" name="Shape 952"/>
          <p:cNvSpPr>
            <a:spLocks noGrp="1"/>
          </p:cNvSpPr>
          <p:nvPr>
            <p:ph type="body" sz="quarter" idx="1"/>
          </p:nvPr>
        </p:nvSpPr>
        <p:spPr>
          <a:prstGeom prst="rect">
            <a:avLst/>
          </a:prstGeom>
        </p:spPr>
        <p:txBody>
          <a:bodyPr/>
          <a:lstStyle/>
          <a:p>
            <a:pPr lvl="0" defTabSz="914400">
              <a:lnSpc>
                <a:spcPct val="100000"/>
              </a:lnSpc>
              <a:defRPr sz="1800"/>
            </a:pPr>
            <a:r>
              <a:rPr lang="en-US" sz="1200" dirty="0" smtClean="0">
                <a:latin typeface="Lucida Grande"/>
                <a:ea typeface="Lucida Grande"/>
                <a:cs typeface="Lucida Grande"/>
                <a:sym typeface="Lucida Grande"/>
              </a:rPr>
              <a:t>A what?</a:t>
            </a:r>
          </a:p>
        </p:txBody>
      </p:sp>
    </p:spTree>
    <p:extLst>
      <p:ext uri="{BB962C8B-B14F-4D97-AF65-F5344CB8AC3E}">
        <p14:creationId xmlns:p14="http://schemas.microsoft.com/office/powerpoint/2010/main" val="3994355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52" name="Shape 952"/>
          <p:cNvSpPr>
            <a:spLocks noGrp="1"/>
          </p:cNvSpPr>
          <p:nvPr>
            <p:ph type="body" sz="quarter" idx="1"/>
          </p:nvPr>
        </p:nvSpPr>
        <p:spPr>
          <a:prstGeom prst="rect">
            <a:avLst/>
          </a:prstGeom>
        </p:spPr>
        <p:txBody>
          <a:bodyPr/>
          <a:lstStyle/>
          <a:p>
            <a:pPr lvl="0" defTabSz="914400">
              <a:lnSpc>
                <a:spcPct val="100000"/>
              </a:lnSpc>
              <a:defRPr sz="1800"/>
            </a:pPr>
            <a:r>
              <a:rPr lang="en-US" sz="1200" dirty="0" smtClean="0">
                <a:latin typeface="Lucida Grande"/>
                <a:ea typeface="Lucida Grande"/>
                <a:cs typeface="Lucida Grande"/>
                <a:sym typeface="Lucida Grande"/>
              </a:rPr>
              <a:t>Focus your work by writing a Point of View.  Three straight-forward sentences.</a:t>
            </a:r>
            <a:endParaRPr lang="en-US" sz="1200" dirty="0" smtClean="0">
              <a:latin typeface="Gill Sans"/>
              <a:ea typeface="Gill Sans"/>
              <a:cs typeface="Gill Sans"/>
              <a:sym typeface="Gill Sans"/>
            </a:endParaRPr>
          </a:p>
          <a:p>
            <a:pPr lvl="0" defTabSz="914400">
              <a:lnSpc>
                <a:spcPct val="100000"/>
              </a:lnSpc>
              <a:defRPr sz="1800"/>
            </a:pPr>
            <a:endParaRPr lang="en-US" sz="1200" dirty="0" smtClean="0">
              <a:latin typeface="Lucida Grande"/>
              <a:ea typeface="Lucida Grande"/>
              <a:cs typeface="Lucida Grande"/>
              <a:sym typeface="Lucida Grande"/>
            </a:endParaRPr>
          </a:p>
          <a:p>
            <a:pPr lvl="0" defTabSz="914400">
              <a:lnSpc>
                <a:spcPct val="100000"/>
              </a:lnSpc>
              <a:defRPr sz="1800"/>
            </a:pPr>
            <a:r>
              <a:rPr lang="en-US" sz="1200" dirty="0" smtClean="0">
                <a:latin typeface="Lucida Grande"/>
                <a:ea typeface="Lucida Grande"/>
                <a:cs typeface="Lucida Grande"/>
                <a:sym typeface="Lucida Grande"/>
              </a:rPr>
              <a:t>(We met): </a:t>
            </a:r>
            <a:r>
              <a:rPr lang="en-US" sz="1200" dirty="0" smtClean="0">
                <a:latin typeface="Arial"/>
                <a:ea typeface="Arial"/>
                <a:cs typeface="Arial"/>
                <a:sym typeface="Arial"/>
              </a:rPr>
              <a:t>“</a:t>
            </a:r>
            <a:r>
              <a:rPr lang="en-US" sz="1200" dirty="0" smtClean="0">
                <a:latin typeface="Lucida Grande"/>
                <a:ea typeface="Lucida Grande"/>
                <a:cs typeface="Lucida Grande"/>
                <a:sym typeface="Lucida Grande"/>
              </a:rPr>
              <a:t>What specific person did you meet that inspires your work?</a:t>
            </a:r>
            <a:r>
              <a:rPr lang="en-US" sz="1200" dirty="0" smtClean="0">
                <a:latin typeface="Arial"/>
                <a:ea typeface="Arial"/>
                <a:cs typeface="Arial"/>
                <a:sym typeface="Arial"/>
              </a:rPr>
              <a:t>”</a:t>
            </a:r>
            <a:endParaRPr lang="en-US" sz="1200" dirty="0" smtClean="0">
              <a:latin typeface="Lucida Grande"/>
              <a:ea typeface="Lucida Grande"/>
              <a:cs typeface="Lucida Grande"/>
              <a:sym typeface="Lucida Grande"/>
            </a:endParaRPr>
          </a:p>
          <a:p>
            <a:pPr lvl="0" defTabSz="914400">
              <a:lnSpc>
                <a:spcPct val="100000"/>
              </a:lnSpc>
              <a:defRPr sz="1800"/>
            </a:pPr>
            <a:r>
              <a:rPr lang="en-US" sz="1200" dirty="0" smtClean="0">
                <a:latin typeface="Lucida Grande"/>
                <a:ea typeface="Lucida Grande"/>
                <a:cs typeface="Lucida Grande"/>
                <a:sym typeface="Lucida Grande"/>
              </a:rPr>
              <a:t>(We were amazed to realize:) </a:t>
            </a:r>
            <a:r>
              <a:rPr lang="en-US" sz="1200" dirty="0" smtClean="0">
                <a:latin typeface="Arial"/>
                <a:ea typeface="Arial"/>
                <a:cs typeface="Arial"/>
                <a:sym typeface="Arial"/>
              </a:rPr>
              <a:t>“</a:t>
            </a:r>
            <a:r>
              <a:rPr lang="en-US" sz="1200" dirty="0" smtClean="0">
                <a:latin typeface="Lucida Grande"/>
                <a:ea typeface="Lucida Grande"/>
                <a:cs typeface="Lucida Grande"/>
                <a:sym typeface="Lucida Grande"/>
              </a:rPr>
              <a:t>This is your insight.  Tell us something we didn</a:t>
            </a:r>
            <a:r>
              <a:rPr lang="en-US" sz="1200" dirty="0" smtClean="0">
                <a:latin typeface="Arial"/>
                <a:ea typeface="Arial"/>
                <a:cs typeface="Arial"/>
                <a:sym typeface="Arial"/>
              </a:rPr>
              <a:t>’</a:t>
            </a:r>
            <a:r>
              <a:rPr lang="en-US" sz="1200" dirty="0" smtClean="0">
                <a:latin typeface="Lucida Grande"/>
                <a:ea typeface="Lucida Grande"/>
                <a:cs typeface="Lucida Grande"/>
                <a:sym typeface="Lucida Grande"/>
              </a:rPr>
              <a:t>t know or wouldn</a:t>
            </a:r>
            <a:r>
              <a:rPr lang="en-US" sz="1200" dirty="0" smtClean="0">
                <a:latin typeface="Arial"/>
                <a:ea typeface="Arial"/>
                <a:cs typeface="Arial"/>
                <a:sym typeface="Arial"/>
              </a:rPr>
              <a:t>’</a:t>
            </a:r>
            <a:r>
              <a:rPr lang="en-US" sz="1200" dirty="0" smtClean="0">
                <a:latin typeface="Lucida Grande"/>
                <a:ea typeface="Lucida Grande"/>
                <a:cs typeface="Lucida Grande"/>
                <a:sym typeface="Lucida Grande"/>
              </a:rPr>
              <a:t>t have thought about before we started this project.  What unique new perspective do you have now?</a:t>
            </a:r>
            <a:r>
              <a:rPr lang="en-US" sz="1200" dirty="0" smtClean="0">
                <a:latin typeface="Arial"/>
                <a:ea typeface="Arial"/>
                <a:cs typeface="Arial"/>
                <a:sym typeface="Arial"/>
              </a:rPr>
              <a:t>”</a:t>
            </a:r>
            <a:endParaRPr lang="en-US" sz="1200" dirty="0" smtClean="0">
              <a:latin typeface="Lucida Grande"/>
              <a:ea typeface="Lucida Grande"/>
              <a:cs typeface="Lucida Grande"/>
              <a:sym typeface="Lucida Grande"/>
            </a:endParaRPr>
          </a:p>
          <a:p>
            <a:pPr lvl="0" defTabSz="914400">
              <a:lnSpc>
                <a:spcPct val="100000"/>
              </a:lnSpc>
              <a:defRPr sz="1800"/>
            </a:pPr>
            <a:r>
              <a:rPr lang="en-US" sz="1200" dirty="0" smtClean="0">
                <a:latin typeface="Lucida Grande"/>
                <a:ea typeface="Lucida Grande"/>
                <a:cs typeface="Lucida Grande"/>
                <a:sym typeface="Lucida Grande"/>
              </a:rPr>
              <a:t>(It would be game-changing to:) </a:t>
            </a:r>
            <a:r>
              <a:rPr lang="en-US" sz="1200" dirty="0" smtClean="0">
                <a:latin typeface="Arial"/>
                <a:ea typeface="Arial"/>
                <a:cs typeface="Arial"/>
                <a:sym typeface="Arial"/>
              </a:rPr>
              <a:t>“</a:t>
            </a:r>
            <a:r>
              <a:rPr lang="en-US" sz="1200" dirty="0" smtClean="0">
                <a:latin typeface="Lucida Grande"/>
                <a:ea typeface="Lucida Grande"/>
                <a:cs typeface="Lucida Grande"/>
                <a:sym typeface="Lucida Grande"/>
              </a:rPr>
              <a:t>This is your call to action.  Build on your insight and take an aspirational stance on what you can do as a team.  This isn</a:t>
            </a:r>
            <a:r>
              <a:rPr lang="en-US" sz="1200" dirty="0" smtClean="0">
                <a:latin typeface="Arial"/>
                <a:ea typeface="Arial"/>
                <a:cs typeface="Arial"/>
                <a:sym typeface="Arial"/>
              </a:rPr>
              <a:t>’</a:t>
            </a:r>
            <a:r>
              <a:rPr lang="en-US" sz="1200" dirty="0" smtClean="0">
                <a:latin typeface="Lucida Grande"/>
                <a:ea typeface="Lucida Grande"/>
                <a:cs typeface="Lucida Grande"/>
                <a:sym typeface="Lucida Grande"/>
              </a:rPr>
              <a:t>t your solution -- it is the problem to be solved.  A problem with a more informed perspective.</a:t>
            </a:r>
            <a:r>
              <a:rPr lang="en-US" sz="1200" dirty="0" smtClean="0">
                <a:latin typeface="Arial"/>
                <a:ea typeface="Arial"/>
                <a:cs typeface="Arial"/>
                <a:sym typeface="Arial"/>
              </a:rPr>
              <a:t>”</a:t>
            </a:r>
            <a:endParaRPr lang="en-US" sz="1200" dirty="0" smtClean="0">
              <a:latin typeface="Lucida Grande"/>
              <a:ea typeface="Lucida Grande"/>
              <a:cs typeface="Lucida Grande"/>
              <a:sym typeface="Lucida Grande"/>
            </a:endParaRPr>
          </a:p>
        </p:txBody>
      </p:sp>
    </p:spTree>
    <p:extLst>
      <p:ext uri="{BB962C8B-B14F-4D97-AF65-F5344CB8AC3E}">
        <p14:creationId xmlns:p14="http://schemas.microsoft.com/office/powerpoint/2010/main" val="1521441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52" name="Shape 952"/>
          <p:cNvSpPr>
            <a:spLocks noGrp="1"/>
          </p:cNvSpPr>
          <p:nvPr>
            <p:ph type="body" sz="quarter" idx="1"/>
          </p:nvPr>
        </p:nvSpPr>
        <p:spPr>
          <a:prstGeom prst="rect">
            <a:avLst/>
          </a:prstGeom>
        </p:spPr>
        <p:txBody>
          <a:bodyPr/>
          <a:lstStyle/>
          <a:p>
            <a:pPr lvl="0" defTabSz="914400">
              <a:lnSpc>
                <a:spcPct val="100000"/>
              </a:lnSpc>
              <a:defRPr sz="1800"/>
            </a:pPr>
            <a:r>
              <a:rPr lang="en-US" sz="1200" dirty="0" smtClean="0">
                <a:latin typeface="Lucida Grande"/>
                <a:ea typeface="Lucida Grande"/>
                <a:cs typeface="Lucida Grande"/>
                <a:sym typeface="Lucida Grande"/>
              </a:rPr>
              <a:t>We met a young man living in an apartment in Southern California.  </a:t>
            </a:r>
          </a:p>
          <a:p>
            <a:pPr lvl="0" defTabSz="914400">
              <a:lnSpc>
                <a:spcPct val="100000"/>
              </a:lnSpc>
              <a:defRPr sz="1800"/>
            </a:pPr>
            <a:r>
              <a:rPr lang="en-US" sz="1200" dirty="0" smtClean="0">
                <a:latin typeface="Lucida Grande"/>
                <a:ea typeface="Lucida Grande"/>
                <a:cs typeface="Lucida Grande"/>
                <a:sym typeface="Lucida Grande"/>
              </a:rPr>
              <a:t>We were amazed to realize he and other millennials care about their clothes, and that means NOT cleaning them.  </a:t>
            </a:r>
          </a:p>
          <a:p>
            <a:pPr marL="0" marR="0" lvl="0" indent="0" defTabSz="914400" eaLnBrk="1" fontAlgn="auto" latinLnBrk="0" hangingPunct="1">
              <a:lnSpc>
                <a:spcPct val="100000"/>
              </a:lnSpc>
              <a:spcBef>
                <a:spcPts val="0"/>
              </a:spcBef>
              <a:spcAft>
                <a:spcPts val="0"/>
              </a:spcAft>
              <a:buClrTx/>
              <a:buSzTx/>
              <a:buFontTx/>
              <a:buNone/>
              <a:tabLst/>
              <a:defRPr sz="1800"/>
            </a:pPr>
            <a:r>
              <a:rPr lang="en-US" sz="1200" dirty="0" smtClean="0">
                <a:latin typeface="Lucida Grande"/>
                <a:ea typeface="Lucida Grande"/>
                <a:cs typeface="Lucida Grande"/>
                <a:sym typeface="Lucida Grande"/>
              </a:rPr>
              <a:t>	</a:t>
            </a:r>
            <a:r>
              <a:rPr lang="en-US" sz="1200" dirty="0" smtClean="0">
                <a:solidFill>
                  <a:srgbClr val="FFFFFF"/>
                </a:solidFill>
                <a:ea typeface="Lucida Grande"/>
                <a:sym typeface="Lucida Grande"/>
              </a:rPr>
              <a:t>– this is a reflection of how much he cares for his clothes!</a:t>
            </a:r>
            <a:endParaRPr lang="en-US" sz="1200" dirty="0" smtClean="0">
              <a:latin typeface="Lucida Grande"/>
              <a:ea typeface="Lucida Grande"/>
              <a:cs typeface="Lucida Grande"/>
              <a:sym typeface="Lucida Grande"/>
            </a:endParaRPr>
          </a:p>
          <a:p>
            <a:pPr lvl="0" defTabSz="914400">
              <a:lnSpc>
                <a:spcPct val="100000"/>
              </a:lnSpc>
              <a:defRPr sz="1800"/>
            </a:pPr>
            <a:r>
              <a:rPr lang="en-US" sz="1200" dirty="0" smtClean="0">
                <a:latin typeface="Lucida Grande"/>
                <a:ea typeface="Lucida Grande"/>
                <a:cs typeface="Lucida Grande"/>
                <a:sym typeface="Lucida Grande"/>
              </a:rPr>
              <a:t>It would be game-changing to help them care FOR their clothes while keeping them clean.</a:t>
            </a:r>
          </a:p>
        </p:txBody>
      </p:sp>
    </p:spTree>
    <p:extLst>
      <p:ext uri="{BB962C8B-B14F-4D97-AF65-F5344CB8AC3E}">
        <p14:creationId xmlns:p14="http://schemas.microsoft.com/office/powerpoint/2010/main" val="2329611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 name="Shape 960"/>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61" name="Shape 961"/>
          <p:cNvSpPr>
            <a:spLocks noGrp="1"/>
          </p:cNvSpPr>
          <p:nvPr>
            <p:ph type="body" sz="quarter" idx="1"/>
          </p:nvPr>
        </p:nvSpPr>
        <p:spPr>
          <a:prstGeom prst="rect">
            <a:avLst/>
          </a:prstGeom>
        </p:spPr>
        <p:txBody>
          <a:bodyPr/>
          <a:lstStyle>
            <a:lvl1pPr defTabSz="914400">
              <a:lnSpc>
                <a:spcPct val="100000"/>
              </a:lnSpc>
              <a:defRPr sz="1200">
                <a:latin typeface="Gill Sans"/>
                <a:ea typeface="Gill Sans"/>
                <a:cs typeface="Gill Sans"/>
                <a:sym typeface="Gill Sans"/>
              </a:defRPr>
            </a:lvl1pPr>
          </a:lstStyle>
          <a:p>
            <a:pPr lvl="0">
              <a:defRPr sz="1800"/>
            </a:pPr>
            <a:r>
              <a:rPr sz="1200" dirty="0"/>
              <a:t>This is the product that was developed out of the empathy and define work done by Tide.  Tide Total Care doesn’t remove the yellow “stains”/dye in high-end fashionable jeans purchased by millennials</a:t>
            </a:r>
          </a:p>
        </p:txBody>
      </p:sp>
    </p:spTree>
    <p:extLst>
      <p:ext uri="{BB962C8B-B14F-4D97-AF65-F5344CB8AC3E}">
        <p14:creationId xmlns:p14="http://schemas.microsoft.com/office/powerpoint/2010/main" val="1529137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100" dirty="0" smtClean="0">
                <a:latin typeface="+mn-lt"/>
                <a:ea typeface="+mn-ea"/>
                <a:cs typeface="+mn-cs"/>
                <a:sym typeface="Helvetica Neue"/>
              </a:rPr>
              <a:t>Ethan Appleby (graduate DTBC in March 2013)</a:t>
            </a:r>
            <a:endParaRPr lang="en-US" dirty="0"/>
          </a:p>
        </p:txBody>
      </p:sp>
    </p:spTree>
    <p:extLst>
      <p:ext uri="{BB962C8B-B14F-4D97-AF65-F5344CB8AC3E}">
        <p14:creationId xmlns:p14="http://schemas.microsoft.com/office/powerpoint/2010/main" val="2507721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was interested in figuring how to make art accessible to his generation of young</a:t>
            </a:r>
            <a:r>
              <a:rPr lang="en-US" baseline="0" dirty="0" smtClean="0"/>
              <a:t> professionals. </a:t>
            </a:r>
          </a:p>
          <a:p>
            <a:r>
              <a:rPr lang="en-US" baseline="0" dirty="0" smtClean="0"/>
              <a:t>People who now had some money, but didn’t know how to buy art.</a:t>
            </a:r>
            <a:endParaRPr lang="en-US" dirty="0"/>
          </a:p>
        </p:txBody>
      </p:sp>
    </p:spTree>
    <p:extLst>
      <p:ext uri="{BB962C8B-B14F-4D97-AF65-F5344CB8AC3E}">
        <p14:creationId xmlns:p14="http://schemas.microsoft.com/office/powerpoint/2010/main" val="3463174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64575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3055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88069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493" tIns="43247" rIns="86493" bIns="43247"/>
          <a:lstStyle/>
          <a:p>
            <a:endParaRPr lang="en-US" smtClean="0"/>
          </a:p>
        </p:txBody>
      </p:sp>
    </p:spTree>
    <p:extLst>
      <p:ext uri="{BB962C8B-B14F-4D97-AF65-F5344CB8AC3E}">
        <p14:creationId xmlns:p14="http://schemas.microsoft.com/office/powerpoint/2010/main" val="3693339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2014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 sketches for “Art Two Fifty”</a:t>
            </a:r>
            <a:endParaRPr lang="en-US" dirty="0"/>
          </a:p>
        </p:txBody>
      </p:sp>
    </p:spTree>
    <p:extLst>
      <p:ext uri="{BB962C8B-B14F-4D97-AF65-F5344CB8AC3E}">
        <p14:creationId xmlns:p14="http://schemas.microsoft.com/office/powerpoint/2010/main" val="3457648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89550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90183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IDEO, the person who gets the most credit is</a:t>
            </a:r>
          </a:p>
          <a:p>
            <a:r>
              <a:rPr lang="en-US" dirty="0" smtClean="0"/>
              <a:t>https://</a:t>
            </a:r>
            <a:r>
              <a:rPr lang="en-US" dirty="0" err="1" smtClean="0"/>
              <a:t>www.polleverywhere.com</a:t>
            </a:r>
            <a:r>
              <a:rPr lang="en-US" dirty="0" smtClean="0"/>
              <a:t>/</a:t>
            </a:r>
            <a:r>
              <a:rPr lang="en-US" dirty="0" err="1" smtClean="0"/>
              <a:t>multiple_choice_polls</a:t>
            </a:r>
            <a:r>
              <a:rPr lang="en-US" dirty="0" smtClean="0"/>
              <a:t>/SnfLofplJVCDf51</a:t>
            </a:r>
            <a:endParaRPr lang="en-US" dirty="0"/>
          </a:p>
        </p:txBody>
      </p:sp>
    </p:spTree>
    <p:extLst>
      <p:ext uri="{BB962C8B-B14F-4D97-AF65-F5344CB8AC3E}">
        <p14:creationId xmlns:p14="http://schemas.microsoft.com/office/powerpoint/2010/main" val="2312029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0139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71102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got here</a:t>
            </a:r>
            <a:r>
              <a:rPr lang="en-US" baseline="0" dirty="0" smtClean="0"/>
              <a:t> at 12:15 (45 minutes in) and gave 30 minutes to work as a team</a:t>
            </a:r>
            <a:endParaRPr lang="en-US" dirty="0"/>
          </a:p>
        </p:txBody>
      </p:sp>
    </p:spTree>
    <p:extLst>
      <p:ext uri="{BB962C8B-B14F-4D97-AF65-F5344CB8AC3E}">
        <p14:creationId xmlns:p14="http://schemas.microsoft.com/office/powerpoint/2010/main" val="2968512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restarted at 1:15 in (12:45)</a:t>
            </a:r>
            <a:endParaRPr lang="en-US" dirty="0"/>
          </a:p>
        </p:txBody>
      </p:sp>
    </p:spTree>
    <p:extLst>
      <p:ext uri="{BB962C8B-B14F-4D97-AF65-F5344CB8AC3E}">
        <p14:creationId xmlns:p14="http://schemas.microsoft.com/office/powerpoint/2010/main" val="433291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07453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xfrm>
            <a:off x="4146550" y="9118600"/>
            <a:ext cx="3168650" cy="48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ea typeface="ＭＳ Ｐゴシック" pitchFamily="34" charset="-128"/>
              </a:defRPr>
            </a:lvl1pPr>
            <a:lvl2pPr marL="742950" indent="-285750" defTabSz="989013" eaLnBrk="0" hangingPunct="0">
              <a:defRPr sz="2400">
                <a:solidFill>
                  <a:schemeClr val="tx1"/>
                </a:solidFill>
                <a:latin typeface="Times New Roman" pitchFamily="18" charset="0"/>
                <a:ea typeface="ＭＳ Ｐゴシック" pitchFamily="34" charset="-128"/>
              </a:defRPr>
            </a:lvl2pPr>
            <a:lvl3pPr marL="1143000" indent="-228600" defTabSz="989013" eaLnBrk="0" hangingPunct="0">
              <a:defRPr sz="2400">
                <a:solidFill>
                  <a:schemeClr val="tx1"/>
                </a:solidFill>
                <a:latin typeface="Times New Roman" pitchFamily="18" charset="0"/>
                <a:ea typeface="ＭＳ Ｐゴシック" pitchFamily="34" charset="-128"/>
              </a:defRPr>
            </a:lvl3pPr>
            <a:lvl4pPr marL="1600200" indent="-228600" defTabSz="989013" eaLnBrk="0" hangingPunct="0">
              <a:defRPr sz="2400">
                <a:solidFill>
                  <a:schemeClr val="tx1"/>
                </a:solidFill>
                <a:latin typeface="Times New Roman" pitchFamily="18" charset="0"/>
                <a:ea typeface="ＭＳ Ｐゴシック" pitchFamily="34" charset="-128"/>
              </a:defRPr>
            </a:lvl4pPr>
            <a:lvl5pPr marL="2057400" indent="-228600" defTabSz="989013" eaLnBrk="0" hangingPunct="0">
              <a:defRPr sz="2400">
                <a:solidFill>
                  <a:schemeClr val="tx1"/>
                </a:solidFill>
                <a:latin typeface="Times New Roman" pitchFamily="18" charset="0"/>
                <a:ea typeface="ＭＳ Ｐゴシック" pitchFamily="34" charset="-128"/>
              </a:defRPr>
            </a:lvl5pPr>
            <a:lvl6pPr marL="25146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65A4EF4-8C38-4017-A4C6-3A014DC77623}" type="slidenum">
              <a:rPr lang="en-US" sz="1000"/>
              <a:pPr/>
              <a:t>4</a:t>
            </a:fld>
            <a:endParaRPr lang="en-US" sz="1000"/>
          </a:p>
        </p:txBody>
      </p:sp>
      <p:sp>
        <p:nvSpPr>
          <p:cNvPr id="23554" name="Rectangle 2"/>
          <p:cNvSpPr>
            <a:spLocks noGrp="1" noRot="1" noChangeAspect="1" noChangeArrowheads="1" noTextEdit="1"/>
          </p:cNvSpPr>
          <p:nvPr>
            <p:ph type="sldImg"/>
          </p:nvPr>
        </p:nvSpPr>
        <p:spPr>
          <a:xfrm>
            <a:off x="471488" y="728663"/>
            <a:ext cx="6375400" cy="3586162"/>
          </a:xfrm>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387141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xfrm>
            <a:off x="4146550" y="9118600"/>
            <a:ext cx="3168650" cy="482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EB38B66-877A-40EA-B1B6-B6A1E8148053}" type="slidenum">
              <a:rPr lang="en-US" sz="1000"/>
              <a:pPr/>
              <a:t>40</a:t>
            </a:fld>
            <a:endParaRPr lang="en-US" sz="10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76313" y="4556125"/>
            <a:ext cx="536257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8" tIns="47338" rIns="94678" bIns="47338"/>
          <a:lstStyle/>
          <a:p>
            <a:pPr eaLnBrk="1" hangingPunct="1"/>
            <a:r>
              <a:rPr lang="en-US" dirty="0" smtClean="0">
                <a:latin typeface="Arial" pitchFamily="34" charset="0"/>
                <a:ea typeface="ＭＳ Ｐゴシック" pitchFamily="34" charset="-128"/>
              </a:rPr>
              <a:t>Share your field stories with each other</a:t>
            </a:r>
          </a:p>
        </p:txBody>
      </p:sp>
    </p:spTree>
    <p:extLst>
      <p:ext uri="{BB962C8B-B14F-4D97-AF65-F5344CB8AC3E}">
        <p14:creationId xmlns:p14="http://schemas.microsoft.com/office/powerpoint/2010/main" val="2713930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171" eaLnBrk="1" fontAlgn="auto" latinLnBrk="0" hangingPunct="1">
              <a:lnSpc>
                <a:spcPct val="117999"/>
              </a:lnSpc>
              <a:spcBef>
                <a:spcPts val="0"/>
              </a:spcBef>
              <a:spcAft>
                <a:spcPts val="0"/>
              </a:spcAft>
              <a:buClrTx/>
              <a:buSzTx/>
              <a:buFontTx/>
              <a:buNone/>
              <a:tabLst/>
              <a:defRPr/>
            </a:pPr>
            <a:r>
              <a:rPr lang="en-US" dirty="0" smtClean="0">
                <a:latin typeface="Arial" pitchFamily="34" charset="0"/>
                <a:ea typeface="ＭＳ Ｐゴシック" pitchFamily="34" charset="-128"/>
              </a:rPr>
              <a:t>Share your field stories with each other</a:t>
            </a:r>
          </a:p>
          <a:p>
            <a:endParaRPr lang="en-US" dirty="0"/>
          </a:p>
        </p:txBody>
      </p:sp>
    </p:spTree>
    <p:extLst>
      <p:ext uri="{BB962C8B-B14F-4D97-AF65-F5344CB8AC3E}">
        <p14:creationId xmlns:p14="http://schemas.microsoft.com/office/powerpoint/2010/main" val="11917749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Shape 984"/>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85" name="Shape 985"/>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r>
              <a:rPr lang="en-US" sz="1200" dirty="0" smtClean="0"/>
              <a:t>An Empathy Map is one tool to help you synthesize your observations and draw out unexpected insights.</a:t>
            </a:r>
          </a:p>
          <a:p>
            <a:pPr lvl="0">
              <a:defRPr sz="1800"/>
            </a:pPr>
            <a:r>
              <a:rPr lang="en-US" sz="1200" dirty="0" smtClean="0"/>
              <a:t>On The Left are observations and on the right on inferences</a:t>
            </a:r>
          </a:p>
          <a:p>
            <a:pPr lvl="0">
              <a:defRPr sz="1800"/>
            </a:pPr>
            <a:r>
              <a:rPr lang="en-US" sz="1200" dirty="0" smtClean="0"/>
              <a:t>Use your notes, audio, &amp; video from your fieldwork</a:t>
            </a:r>
            <a:r>
              <a:rPr lang="en-US" sz="1200" baseline="0" dirty="0" smtClean="0"/>
              <a:t> to fill out the 4 quadrants</a:t>
            </a:r>
            <a:r>
              <a:rPr lang="en-US" sz="1200" dirty="0" smtClean="0"/>
              <a:t> </a:t>
            </a:r>
          </a:p>
          <a:p>
            <a:pPr lvl="0">
              <a:defRPr sz="1800"/>
            </a:pPr>
            <a:r>
              <a:rPr lang="en-US" sz="1200" dirty="0" smtClean="0"/>
              <a:t>SAY: What are some quotes and defining words your user said?</a:t>
            </a:r>
          </a:p>
          <a:p>
            <a:pPr lvl="0">
              <a:defRPr sz="1800"/>
            </a:pPr>
            <a:r>
              <a:rPr lang="en-US" sz="1200" dirty="0" smtClean="0"/>
              <a:t>DO: What actions and behaviors did you notice?</a:t>
            </a:r>
          </a:p>
          <a:p>
            <a:pPr lvl="0">
              <a:defRPr sz="1800"/>
            </a:pPr>
            <a:r>
              <a:rPr lang="en-US" sz="1200" dirty="0" smtClean="0"/>
              <a:t>THINK: What might your user be thinking? What does this tell you about his or her beliefs?</a:t>
            </a:r>
          </a:p>
          <a:p>
            <a:pPr lvl="0">
              <a:defRPr sz="1800"/>
            </a:pPr>
            <a:r>
              <a:rPr lang="en-US" sz="1200" dirty="0" smtClean="0"/>
              <a:t>FEEL: What emotions might your subject be feeling? </a:t>
            </a:r>
          </a:p>
        </p:txBody>
      </p:sp>
    </p:spTree>
    <p:extLst>
      <p:ext uri="{BB962C8B-B14F-4D97-AF65-F5344CB8AC3E}">
        <p14:creationId xmlns:p14="http://schemas.microsoft.com/office/powerpoint/2010/main" val="2346502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Shape 984"/>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85" name="Shape 985"/>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r>
              <a:rPr lang="en-US" sz="1200" dirty="0" smtClean="0"/>
              <a:t>As we unpack we look for Tensions, Contractions, and Surprises – put them to the side!</a:t>
            </a:r>
          </a:p>
          <a:p>
            <a:pPr lvl="0">
              <a:defRPr sz="1800"/>
            </a:pPr>
            <a:r>
              <a:rPr lang="en-US" sz="1200" dirty="0" smtClean="0"/>
              <a:t>We use these to help identify Needs and Insights</a:t>
            </a:r>
          </a:p>
          <a:p>
            <a:pPr lvl="0">
              <a:defRPr sz="1800"/>
            </a:pPr>
            <a:r>
              <a:rPr lang="en-US" sz="1200" dirty="0" smtClean="0"/>
              <a:t>Needs are human emotional or physical necessities</a:t>
            </a:r>
            <a:r>
              <a:rPr lang="en-US" sz="1200" baseline="0" dirty="0" smtClean="0"/>
              <a:t> -- </a:t>
            </a:r>
            <a:r>
              <a:rPr lang="en-US" sz="1200" dirty="0" smtClean="0"/>
              <a:t>verbs (activities and desires with which your user could use help)</a:t>
            </a:r>
          </a:p>
          <a:p>
            <a:pPr lvl="0">
              <a:defRPr sz="1800"/>
            </a:pPr>
            <a:r>
              <a:rPr lang="en-US" sz="1200" dirty="0" smtClean="0"/>
              <a:t>An “Insight” is a remarkable realization that you could leverage to better respond to a design challenge</a:t>
            </a:r>
            <a:endParaRPr sz="1200" dirty="0"/>
          </a:p>
        </p:txBody>
      </p:sp>
    </p:spTree>
    <p:extLst>
      <p:ext uri="{BB962C8B-B14F-4D97-AF65-F5344CB8AC3E}">
        <p14:creationId xmlns:p14="http://schemas.microsoft.com/office/powerpoint/2010/main" val="29557580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Shape 984"/>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85" name="Shape 985"/>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r>
              <a:rPr lang="en-US" sz="1800" b="0" i="0" dirty="0" smtClean="0">
                <a:effectLst/>
                <a:latin typeface="Lucida Grande"/>
                <a:ea typeface="Lucida Grande"/>
                <a:cs typeface="Lucida Grande"/>
                <a:sym typeface="Lucida Grande"/>
              </a:rPr>
              <a:t>Now, a lot of peoples initial reactions would be things like a ladder, more books, or even an elastic arm so she can reach the top shelves </a:t>
            </a:r>
          </a:p>
          <a:p>
            <a:pPr lvl="0">
              <a:defRPr sz="1800"/>
            </a:pPr>
            <a:endParaRPr lang="en-US" sz="1800" b="0" i="0" dirty="0" smtClean="0">
              <a:effectLst/>
              <a:latin typeface="Lucida Grande"/>
              <a:ea typeface="Lucida Grande"/>
              <a:cs typeface="Lucida Grande"/>
              <a:sym typeface="Lucida Grande"/>
            </a:endParaRPr>
          </a:p>
          <a:p>
            <a:pPr lvl="0">
              <a:defRPr sz="1800"/>
            </a:pPr>
            <a:r>
              <a:rPr lang="en-US" sz="1800" b="0" i="0" dirty="0" smtClean="0">
                <a:effectLst/>
                <a:latin typeface="Lucida Grande"/>
                <a:ea typeface="Lucida Grande"/>
                <a:cs typeface="Lucida Grande"/>
                <a:sym typeface="Lucida Grande"/>
              </a:rPr>
              <a:t>In those suggested “needs” is already the solution and no innovation is required. </a:t>
            </a:r>
          </a:p>
          <a:p>
            <a:pPr lvl="0">
              <a:defRPr sz="1800"/>
            </a:pPr>
            <a:endParaRPr lang="en-US" sz="1800" b="0" i="0" dirty="0" smtClean="0">
              <a:effectLst/>
              <a:latin typeface="Lucida Grande"/>
              <a:ea typeface="Lucida Grande"/>
              <a:cs typeface="Lucida Grande"/>
              <a:sym typeface="Lucida Grande"/>
            </a:endParaRPr>
          </a:p>
          <a:p>
            <a:pPr lvl="0">
              <a:defRPr sz="1800"/>
            </a:pPr>
            <a:r>
              <a:rPr lang="en-US" sz="1800" b="0" i="0" dirty="0" smtClean="0">
                <a:effectLst/>
                <a:latin typeface="Lucida Grande"/>
                <a:ea typeface="Lucida Grande"/>
                <a:cs typeface="Lucida Grande"/>
                <a:sym typeface="Lucida Grande"/>
              </a:rPr>
              <a:t>Where I would challenge you is to dig deeper to find out why she is reaching for those books in the first place. Maybe her need is “acknowledgement from her student peers that she is a hard worker”, maybe her need is “a strong voice in this world driven by knowledge and education” or maybe its even “more social time with her father through reading books together”. You can feel how much more powerful that inspires you as a designer. Pull these types of needs out of your empathy.</a:t>
            </a:r>
            <a:endParaRPr sz="1200" dirty="0"/>
          </a:p>
        </p:txBody>
      </p:sp>
    </p:spTree>
    <p:extLst>
      <p:ext uri="{BB962C8B-B14F-4D97-AF65-F5344CB8AC3E}">
        <p14:creationId xmlns:p14="http://schemas.microsoft.com/office/powerpoint/2010/main" val="162378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a:ln/>
        </p:spPr>
      </p:sp>
      <p:sp>
        <p:nvSpPr>
          <p:cNvPr id="176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ea typeface="ＭＳ Ｐゴシック"/>
                <a:cs typeface="ＭＳ Ｐゴシック"/>
              </a:rPr>
              <a:t>Categorize (and rephrase) your discoveries as USER ATTRIBUTES, NEEDS, and INSIGHTS.</a:t>
            </a:r>
          </a:p>
          <a:p>
            <a:r>
              <a:rPr lang="en-US" altLang="en-US" dirty="0" smtClean="0">
                <a:ea typeface="ＭＳ Ｐゴシック"/>
                <a:cs typeface="ＭＳ Ｐゴシック"/>
              </a:rPr>
              <a:t>"Look back to your User Empathy Map and the Tensions, Contradictions, and Surprises you captured -- and now list User Attributes (what's important about your user when you design for her?), Needs (remember, use verbs), and insights (synthesize and </a:t>
            </a:r>
            <a:r>
              <a:rPr lang="en-US" altLang="en-US" dirty="0" err="1" smtClean="0">
                <a:ea typeface="ＭＳ Ｐゴシック"/>
                <a:cs typeface="ＭＳ Ｐゴシック"/>
              </a:rPr>
              <a:t>intepret</a:t>
            </a:r>
            <a:r>
              <a:rPr lang="en-US" altLang="en-US" dirty="0" smtClean="0">
                <a:ea typeface="ＭＳ Ｐゴシック"/>
                <a:cs typeface="ＭＳ Ｐゴシック"/>
              </a:rPr>
              <a:t> what's on the board to get to novel, useful assertions.”</a:t>
            </a:r>
          </a:p>
        </p:txBody>
      </p:sp>
    </p:spTree>
    <p:extLst>
      <p:ext uri="{BB962C8B-B14F-4D97-AF65-F5344CB8AC3E}">
        <p14:creationId xmlns:p14="http://schemas.microsoft.com/office/powerpoint/2010/main" val="27192171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a:ln/>
        </p:spPr>
      </p:sp>
      <p:sp>
        <p:nvSpPr>
          <p:cNvPr id="180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a:cs typeface="ＭＳ Ｐゴシック"/>
            </a:endParaRPr>
          </a:p>
        </p:txBody>
      </p:sp>
    </p:spTree>
    <p:extLst>
      <p:ext uri="{BB962C8B-B14F-4D97-AF65-F5344CB8AC3E}">
        <p14:creationId xmlns:p14="http://schemas.microsoft.com/office/powerpoint/2010/main" val="15254710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p:cNvSpPr>
          <p:nvPr>
            <p:ph type="sldImg"/>
          </p:nvPr>
        </p:nvSpPr>
        <p:spPr>
          <a:ln/>
        </p:spPr>
      </p:sp>
      <p:sp>
        <p:nvSpPr>
          <p:cNvPr id="182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ea typeface="ＭＳ Ｐゴシック"/>
                <a:cs typeface="ＭＳ Ｐゴシック"/>
              </a:rPr>
              <a:t>“Select and combine elements to create your point-of-view, using a POV dashboard.  Often the easiest way to start is to select your most compelling user.  You could also start with a compelling insight or need you want to work with.”</a:t>
            </a:r>
          </a:p>
        </p:txBody>
      </p:sp>
    </p:spTree>
    <p:extLst>
      <p:ext uri="{BB962C8B-B14F-4D97-AF65-F5344CB8AC3E}">
        <p14:creationId xmlns:p14="http://schemas.microsoft.com/office/powerpoint/2010/main" val="7905288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do we use this to make insights?</a:t>
            </a:r>
            <a:endParaRPr lang="en-US" dirty="0"/>
          </a:p>
        </p:txBody>
      </p:sp>
    </p:spTree>
    <p:extLst>
      <p:ext uri="{BB962C8B-B14F-4D97-AF65-F5344CB8AC3E}">
        <p14:creationId xmlns:p14="http://schemas.microsoft.com/office/powerpoint/2010/main" val="41302121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013" name="Shape 1013"/>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endParaRPr sz="1200" dirty="0"/>
          </a:p>
        </p:txBody>
      </p:sp>
    </p:spTree>
    <p:extLst>
      <p:ext uri="{BB962C8B-B14F-4D97-AF65-F5344CB8AC3E}">
        <p14:creationId xmlns:p14="http://schemas.microsoft.com/office/powerpoint/2010/main" val="1237808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xfrm>
            <a:off x="4146550" y="9118600"/>
            <a:ext cx="3168650" cy="48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ea typeface="ＭＳ Ｐゴシック" pitchFamily="34" charset="-128"/>
              </a:defRPr>
            </a:lvl1pPr>
            <a:lvl2pPr marL="742950" indent="-285750" defTabSz="989013" eaLnBrk="0" hangingPunct="0">
              <a:defRPr sz="2400">
                <a:solidFill>
                  <a:schemeClr val="tx1"/>
                </a:solidFill>
                <a:latin typeface="Times New Roman" pitchFamily="18" charset="0"/>
                <a:ea typeface="ＭＳ Ｐゴシック" pitchFamily="34" charset="-128"/>
              </a:defRPr>
            </a:lvl2pPr>
            <a:lvl3pPr marL="1143000" indent="-228600" defTabSz="989013" eaLnBrk="0" hangingPunct="0">
              <a:defRPr sz="2400">
                <a:solidFill>
                  <a:schemeClr val="tx1"/>
                </a:solidFill>
                <a:latin typeface="Times New Roman" pitchFamily="18" charset="0"/>
                <a:ea typeface="ＭＳ Ｐゴシック" pitchFamily="34" charset="-128"/>
              </a:defRPr>
            </a:lvl3pPr>
            <a:lvl4pPr marL="1600200" indent="-228600" defTabSz="989013" eaLnBrk="0" hangingPunct="0">
              <a:defRPr sz="2400">
                <a:solidFill>
                  <a:schemeClr val="tx1"/>
                </a:solidFill>
                <a:latin typeface="Times New Roman" pitchFamily="18" charset="0"/>
                <a:ea typeface="ＭＳ Ｐゴシック" pitchFamily="34" charset="-128"/>
              </a:defRPr>
            </a:lvl4pPr>
            <a:lvl5pPr marL="2057400" indent="-228600" defTabSz="989013" eaLnBrk="0" hangingPunct="0">
              <a:defRPr sz="2400">
                <a:solidFill>
                  <a:schemeClr val="tx1"/>
                </a:solidFill>
                <a:latin typeface="Times New Roman" pitchFamily="18" charset="0"/>
                <a:ea typeface="ＭＳ Ｐゴシック" pitchFamily="34" charset="-128"/>
              </a:defRPr>
            </a:lvl5pPr>
            <a:lvl6pPr marL="25146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65A4EF4-8C38-4017-A4C6-3A014DC77623}" type="slidenum">
              <a:rPr lang="en-US" sz="1000"/>
              <a:pPr/>
              <a:t>5</a:t>
            </a:fld>
            <a:endParaRPr lang="en-US" sz="1000"/>
          </a:p>
        </p:txBody>
      </p:sp>
      <p:sp>
        <p:nvSpPr>
          <p:cNvPr id="23554" name="Rectangle 2"/>
          <p:cNvSpPr>
            <a:spLocks noGrp="1" noRot="1" noChangeAspect="1" noChangeArrowheads="1" noTextEdit="1"/>
          </p:cNvSpPr>
          <p:nvPr>
            <p:ph type="sldImg"/>
          </p:nvPr>
        </p:nvSpPr>
        <p:spPr>
          <a:xfrm>
            <a:off x="471488" y="728663"/>
            <a:ext cx="6375400" cy="3586162"/>
          </a:xfrm>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2624089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70014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defTabSz="914400">
              <a:lnSpc>
                <a:spcPct val="100000"/>
              </a:lnSpc>
              <a:defRPr sz="1800"/>
            </a:pPr>
            <a:r>
              <a:rPr lang="en-US" sz="2400" dirty="0" smtClean="0">
                <a:latin typeface="Lucida Grande"/>
                <a:ea typeface="Lucida Grande"/>
                <a:cs typeface="Lucida Grande"/>
                <a:sym typeface="Lucida Grande"/>
              </a:rPr>
              <a:t>Focus your work by writing a Point of View.  Three straight-forward sentences.</a:t>
            </a:r>
          </a:p>
          <a:p>
            <a:pPr lvl="0" defTabSz="914400">
              <a:lnSpc>
                <a:spcPct val="100000"/>
              </a:lnSpc>
              <a:defRPr sz="1800"/>
            </a:pPr>
            <a:r>
              <a:rPr lang="en-US" sz="2400" dirty="0" smtClean="0">
                <a:latin typeface="Lucida Grande"/>
                <a:ea typeface="Gill Sans"/>
                <a:cs typeface="Gill Sans"/>
                <a:sym typeface="Lucida Grande"/>
              </a:rPr>
              <a:t>We use the user, their need, and the insight to write the Point of View.</a:t>
            </a:r>
            <a:endParaRPr lang="en-US" sz="2400" dirty="0" smtClean="0">
              <a:latin typeface="Gill Sans"/>
              <a:ea typeface="Gill Sans"/>
              <a:cs typeface="Gill Sans"/>
              <a:sym typeface="Gill Sans"/>
            </a:endParaRPr>
          </a:p>
          <a:p>
            <a:pPr lvl="0" defTabSz="914400">
              <a:lnSpc>
                <a:spcPct val="100000"/>
              </a:lnSpc>
              <a:defRPr sz="1800"/>
            </a:pPr>
            <a:endParaRPr lang="en-US" sz="2400" dirty="0" smtClean="0">
              <a:latin typeface="Lucida Grande"/>
              <a:ea typeface="Lucida Grande"/>
              <a:cs typeface="Lucida Grande"/>
              <a:sym typeface="Lucida Grande"/>
            </a:endParaRPr>
          </a:p>
          <a:p>
            <a:pPr lvl="0" defTabSz="914400">
              <a:lnSpc>
                <a:spcPct val="100000"/>
              </a:lnSpc>
              <a:defRPr sz="1800"/>
            </a:pPr>
            <a:r>
              <a:rPr lang="en-US" sz="2400" dirty="0" smtClean="0">
                <a:latin typeface="Lucida Grande"/>
                <a:ea typeface="Lucida Grande"/>
                <a:cs typeface="Lucida Grande"/>
                <a:sym typeface="Lucida Grande"/>
              </a:rPr>
              <a:t>(We met): </a:t>
            </a:r>
            <a:r>
              <a:rPr lang="en-US" sz="2400" dirty="0" smtClean="0">
                <a:latin typeface="Arial"/>
                <a:ea typeface="Arial"/>
                <a:cs typeface="Arial"/>
                <a:sym typeface="Arial"/>
              </a:rPr>
              <a:t>“</a:t>
            </a:r>
            <a:r>
              <a:rPr lang="en-US" sz="2400" dirty="0" smtClean="0">
                <a:latin typeface="Lucida Grande"/>
                <a:ea typeface="Lucida Grande"/>
                <a:cs typeface="Lucida Grande"/>
                <a:sym typeface="Lucida Grande"/>
              </a:rPr>
              <a:t>What specific person did you meet that inspires your work?</a:t>
            </a:r>
            <a:r>
              <a:rPr lang="en-US" sz="2400" dirty="0" smtClean="0">
                <a:latin typeface="Arial"/>
                <a:ea typeface="Arial"/>
                <a:cs typeface="Arial"/>
                <a:sym typeface="Arial"/>
              </a:rPr>
              <a:t>”</a:t>
            </a:r>
            <a:endParaRPr lang="en-US" sz="2400" dirty="0" smtClean="0">
              <a:latin typeface="Lucida Grande"/>
              <a:ea typeface="Lucida Grande"/>
              <a:cs typeface="Lucida Grande"/>
              <a:sym typeface="Lucida Grande"/>
            </a:endParaRPr>
          </a:p>
          <a:p>
            <a:pPr lvl="0" defTabSz="914400">
              <a:lnSpc>
                <a:spcPct val="100000"/>
              </a:lnSpc>
              <a:defRPr sz="1800"/>
            </a:pPr>
            <a:r>
              <a:rPr lang="en-US" sz="2400" dirty="0" smtClean="0">
                <a:latin typeface="Lucida Grande"/>
                <a:ea typeface="Lucida Grande"/>
                <a:cs typeface="Lucida Grande"/>
                <a:sym typeface="Lucida Grande"/>
              </a:rPr>
              <a:t>(We were amazed to realize:) </a:t>
            </a:r>
            <a:r>
              <a:rPr lang="en-US" sz="2400" dirty="0" smtClean="0">
                <a:latin typeface="Arial"/>
                <a:ea typeface="Arial"/>
                <a:cs typeface="Arial"/>
                <a:sym typeface="Arial"/>
              </a:rPr>
              <a:t>“</a:t>
            </a:r>
            <a:r>
              <a:rPr lang="en-US" sz="2400" dirty="0" smtClean="0">
                <a:latin typeface="Lucida Grande"/>
                <a:ea typeface="Lucida Grande"/>
                <a:cs typeface="Lucida Grande"/>
                <a:sym typeface="Lucida Grande"/>
              </a:rPr>
              <a:t>This is your insight.  Tell us something we didn</a:t>
            </a:r>
            <a:r>
              <a:rPr lang="en-US" sz="2400" dirty="0" smtClean="0">
                <a:latin typeface="Arial"/>
                <a:ea typeface="Arial"/>
                <a:cs typeface="Arial"/>
                <a:sym typeface="Arial"/>
              </a:rPr>
              <a:t>’</a:t>
            </a:r>
            <a:r>
              <a:rPr lang="en-US" sz="2400" dirty="0" smtClean="0">
                <a:latin typeface="Lucida Grande"/>
                <a:ea typeface="Lucida Grande"/>
                <a:cs typeface="Lucida Grande"/>
                <a:sym typeface="Lucida Grande"/>
              </a:rPr>
              <a:t>t know or wouldn</a:t>
            </a:r>
            <a:r>
              <a:rPr lang="en-US" sz="2400" dirty="0" smtClean="0">
                <a:latin typeface="Arial"/>
                <a:ea typeface="Arial"/>
                <a:cs typeface="Arial"/>
                <a:sym typeface="Arial"/>
              </a:rPr>
              <a:t>’</a:t>
            </a:r>
            <a:r>
              <a:rPr lang="en-US" sz="2400" dirty="0" smtClean="0">
                <a:latin typeface="Lucida Grande"/>
                <a:ea typeface="Lucida Grande"/>
                <a:cs typeface="Lucida Grande"/>
                <a:sym typeface="Lucida Grande"/>
              </a:rPr>
              <a:t>t have thought about before we started this project.  What unique new perspective do you have now?</a:t>
            </a:r>
            <a:r>
              <a:rPr lang="en-US" sz="2400" dirty="0" smtClean="0">
                <a:latin typeface="Arial"/>
                <a:ea typeface="Arial"/>
                <a:cs typeface="Arial"/>
                <a:sym typeface="Arial"/>
              </a:rPr>
              <a:t>”</a:t>
            </a:r>
            <a:endParaRPr lang="en-US" sz="2400" dirty="0" smtClean="0">
              <a:latin typeface="Lucida Grande"/>
              <a:ea typeface="Lucida Grande"/>
              <a:cs typeface="Lucida Grande"/>
              <a:sym typeface="Lucida Grande"/>
            </a:endParaRPr>
          </a:p>
          <a:p>
            <a:pPr lvl="0" defTabSz="914400">
              <a:lnSpc>
                <a:spcPct val="100000"/>
              </a:lnSpc>
              <a:defRPr sz="1800"/>
            </a:pPr>
            <a:r>
              <a:rPr lang="en-US" sz="2400" dirty="0" smtClean="0">
                <a:latin typeface="Lucida Grande"/>
                <a:ea typeface="Lucida Grande"/>
                <a:cs typeface="Lucida Grande"/>
                <a:sym typeface="Lucida Grande"/>
              </a:rPr>
              <a:t>(A game-changer would be to:) </a:t>
            </a:r>
            <a:r>
              <a:rPr lang="en-US" sz="2400" dirty="0" smtClean="0">
                <a:latin typeface="Arial"/>
                <a:ea typeface="Arial"/>
                <a:cs typeface="Arial"/>
                <a:sym typeface="Arial"/>
              </a:rPr>
              <a:t>“</a:t>
            </a:r>
            <a:r>
              <a:rPr lang="en-US" sz="2400" dirty="0" smtClean="0">
                <a:latin typeface="Lucida Grande"/>
                <a:ea typeface="Lucida Grande"/>
                <a:cs typeface="Lucida Grande"/>
                <a:sym typeface="Lucida Grande"/>
              </a:rPr>
              <a:t>This is your call to action.  Build on your insight and take an aspirational stance on what you can do as a team.  This isn</a:t>
            </a:r>
            <a:r>
              <a:rPr lang="en-US" sz="2400" dirty="0" smtClean="0">
                <a:latin typeface="Arial"/>
                <a:ea typeface="Arial"/>
                <a:cs typeface="Arial"/>
                <a:sym typeface="Arial"/>
              </a:rPr>
              <a:t>’</a:t>
            </a:r>
            <a:r>
              <a:rPr lang="en-US" sz="2400" dirty="0" smtClean="0">
                <a:latin typeface="Lucida Grande"/>
                <a:ea typeface="Lucida Grande"/>
                <a:cs typeface="Lucida Grande"/>
                <a:sym typeface="Lucida Grande"/>
              </a:rPr>
              <a:t>t your solution -- it is the problem to be solved.  A problem with a more informed perspective.</a:t>
            </a:r>
            <a:r>
              <a:rPr lang="en-US" sz="2400" dirty="0" smtClean="0">
                <a:latin typeface="Arial"/>
                <a:ea typeface="Arial"/>
                <a:cs typeface="Arial"/>
                <a:sym typeface="Arial"/>
              </a:rPr>
              <a:t>”</a:t>
            </a:r>
          </a:p>
          <a:p>
            <a:pPr lvl="0" defTabSz="914400">
              <a:lnSpc>
                <a:spcPct val="100000"/>
              </a:lnSpc>
              <a:defRPr sz="1800"/>
            </a:pPr>
            <a:endParaRPr lang="en-US" sz="2400" dirty="0" smtClean="0">
              <a:latin typeface="Arial"/>
              <a:ea typeface="Arial"/>
              <a:cs typeface="Arial"/>
              <a:sym typeface="Arial"/>
            </a:endParaRPr>
          </a:p>
          <a:p>
            <a:pPr lvl="0" defTabSz="914400">
              <a:lnSpc>
                <a:spcPct val="100000"/>
              </a:lnSpc>
              <a:defRPr sz="1800"/>
            </a:pPr>
            <a:r>
              <a:rPr lang="en-US" sz="2400" dirty="0" smtClean="0"/>
              <a:t>As a test, a good point of view (POV) is one that: • Provides focus and frames the problem • Inspires your team • Provides a reference for evaluating competing ideas • Empowers your team to make decisions independently in parallel • Fuels brainstorms by suggesting “how might we” statements • Captures the hearts and minds of people you meet • Saves you from the impossible task of developing concepts that are all things to all people • Is something you revisit and reformulate as you learn by doing • Guides your innovation efforts </a:t>
            </a:r>
            <a:endParaRPr lang="en-US" sz="2400" dirty="0" smtClean="0">
              <a:latin typeface="Lucida Grande"/>
              <a:ea typeface="Lucida Grande"/>
              <a:cs typeface="Lucida Grande"/>
              <a:sym typeface="Lucida Grande"/>
            </a:endParaRPr>
          </a:p>
        </p:txBody>
      </p:sp>
    </p:spTree>
    <p:extLst>
      <p:ext uri="{BB962C8B-B14F-4D97-AF65-F5344CB8AC3E}">
        <p14:creationId xmlns:p14="http://schemas.microsoft.com/office/powerpoint/2010/main" val="31384123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xfrm>
            <a:off x="3884414" y="8685894"/>
            <a:ext cx="2972098" cy="4565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lstStyle>
            <a:lvl1pPr defTabSz="929501" eaLnBrk="0" hangingPunct="0">
              <a:defRPr sz="2300">
                <a:solidFill>
                  <a:schemeClr val="tx1"/>
                </a:solidFill>
                <a:latin typeface="Times New Roman" pitchFamily="18" charset="0"/>
              </a:defRPr>
            </a:lvl1pPr>
            <a:lvl2pPr marL="702756" indent="-270291" defTabSz="929501" eaLnBrk="0" hangingPunct="0">
              <a:defRPr sz="2300">
                <a:solidFill>
                  <a:schemeClr val="tx1"/>
                </a:solidFill>
                <a:latin typeface="Times New Roman" pitchFamily="18" charset="0"/>
              </a:defRPr>
            </a:lvl2pPr>
            <a:lvl3pPr marL="1081164" indent="-216233" defTabSz="929501" eaLnBrk="0" hangingPunct="0">
              <a:defRPr sz="2300">
                <a:solidFill>
                  <a:schemeClr val="tx1"/>
                </a:solidFill>
                <a:latin typeface="Times New Roman" pitchFamily="18" charset="0"/>
              </a:defRPr>
            </a:lvl3pPr>
            <a:lvl4pPr marL="1513629" indent="-216233" defTabSz="929501" eaLnBrk="0" hangingPunct="0">
              <a:defRPr sz="2300">
                <a:solidFill>
                  <a:schemeClr val="tx1"/>
                </a:solidFill>
                <a:latin typeface="Times New Roman" pitchFamily="18" charset="0"/>
              </a:defRPr>
            </a:lvl4pPr>
            <a:lvl5pPr marL="1946095" indent="-216233" defTabSz="929501" eaLnBrk="0" hangingPunct="0">
              <a:defRPr sz="2300">
                <a:solidFill>
                  <a:schemeClr val="tx1"/>
                </a:solidFill>
                <a:latin typeface="Times New Roman" pitchFamily="18" charset="0"/>
              </a:defRPr>
            </a:lvl5pPr>
            <a:lvl6pPr marL="2378560" indent="-216233" defTabSz="929501" eaLnBrk="0" fontAlgn="base" hangingPunct="0">
              <a:spcBef>
                <a:spcPct val="0"/>
              </a:spcBef>
              <a:spcAft>
                <a:spcPct val="0"/>
              </a:spcAft>
              <a:defRPr sz="2300">
                <a:solidFill>
                  <a:schemeClr val="tx1"/>
                </a:solidFill>
                <a:latin typeface="Times New Roman" pitchFamily="18" charset="0"/>
              </a:defRPr>
            </a:lvl6pPr>
            <a:lvl7pPr marL="2811026" indent="-216233" defTabSz="929501" eaLnBrk="0" fontAlgn="base" hangingPunct="0">
              <a:spcBef>
                <a:spcPct val="0"/>
              </a:spcBef>
              <a:spcAft>
                <a:spcPct val="0"/>
              </a:spcAft>
              <a:defRPr sz="2300">
                <a:solidFill>
                  <a:schemeClr val="tx1"/>
                </a:solidFill>
                <a:latin typeface="Times New Roman" pitchFamily="18" charset="0"/>
              </a:defRPr>
            </a:lvl7pPr>
            <a:lvl8pPr marL="3243491" indent="-216233" defTabSz="929501" eaLnBrk="0" fontAlgn="base" hangingPunct="0">
              <a:spcBef>
                <a:spcPct val="0"/>
              </a:spcBef>
              <a:spcAft>
                <a:spcPct val="0"/>
              </a:spcAft>
              <a:defRPr sz="2300">
                <a:solidFill>
                  <a:schemeClr val="tx1"/>
                </a:solidFill>
                <a:latin typeface="Times New Roman" pitchFamily="18" charset="0"/>
              </a:defRPr>
            </a:lvl8pPr>
            <a:lvl9pPr marL="3675957" indent="-216233" defTabSz="929501" eaLnBrk="0" fontAlgn="base" hangingPunct="0">
              <a:spcBef>
                <a:spcPct val="0"/>
              </a:spcBef>
              <a:spcAft>
                <a:spcPct val="0"/>
              </a:spcAft>
              <a:defRPr sz="2300">
                <a:solidFill>
                  <a:schemeClr val="tx1"/>
                </a:solidFill>
                <a:latin typeface="Times New Roman" pitchFamily="18" charset="0"/>
              </a:defRPr>
            </a:lvl9pPr>
          </a:lstStyle>
          <a:p>
            <a:fld id="{193272EF-A0E8-4122-BCF3-FCA4B172AC73}" type="slidenum">
              <a:rPr lang="en-US" sz="1000"/>
              <a:pPr/>
              <a:t>52</a:t>
            </a:fld>
            <a:endParaRPr lang="en-US" sz="1000"/>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lstStyle/>
          <a:p>
            <a:endParaRPr lang="en-US" smtClean="0"/>
          </a:p>
        </p:txBody>
      </p:sp>
    </p:spTree>
    <p:extLst>
      <p:ext uri="{BB962C8B-B14F-4D97-AF65-F5344CB8AC3E}">
        <p14:creationId xmlns:p14="http://schemas.microsoft.com/office/powerpoint/2010/main" val="251369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08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884084" y="8684664"/>
            <a:ext cx="2972405" cy="45781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45" tIns="43772" rIns="87545" bIns="43772"/>
          <a:lstStyle>
            <a:lvl1pPr defTabSz="936241" eaLnBrk="0" hangingPunct="0">
              <a:defRPr sz="2300">
                <a:solidFill>
                  <a:schemeClr val="tx1"/>
                </a:solidFill>
                <a:latin typeface="Times New Roman" charset="0"/>
                <a:ea typeface="ＭＳ Ｐゴシック" charset="0"/>
              </a:defRPr>
            </a:lvl1pPr>
            <a:lvl2pPr marL="711300" indent="-273577" defTabSz="936241" eaLnBrk="0" hangingPunct="0">
              <a:defRPr sz="2300">
                <a:solidFill>
                  <a:schemeClr val="tx1"/>
                </a:solidFill>
                <a:latin typeface="Times New Roman" charset="0"/>
                <a:ea typeface="ＭＳ Ｐゴシック" charset="0"/>
              </a:defRPr>
            </a:lvl2pPr>
            <a:lvl3pPr marL="1094308" indent="-218862" defTabSz="936241" eaLnBrk="0" hangingPunct="0">
              <a:defRPr sz="2300">
                <a:solidFill>
                  <a:schemeClr val="tx1"/>
                </a:solidFill>
                <a:latin typeface="Times New Roman" charset="0"/>
                <a:ea typeface="ＭＳ Ｐゴシック" charset="0"/>
              </a:defRPr>
            </a:lvl3pPr>
            <a:lvl4pPr marL="1532031" indent="-218862" defTabSz="936241" eaLnBrk="0" hangingPunct="0">
              <a:defRPr sz="2300">
                <a:solidFill>
                  <a:schemeClr val="tx1"/>
                </a:solidFill>
                <a:latin typeface="Times New Roman" charset="0"/>
                <a:ea typeface="ＭＳ Ｐゴシック" charset="0"/>
              </a:defRPr>
            </a:lvl4pPr>
            <a:lvl5pPr marL="1969755" indent="-218862" defTabSz="936241" eaLnBrk="0" hangingPunct="0">
              <a:defRPr sz="2300">
                <a:solidFill>
                  <a:schemeClr val="tx1"/>
                </a:solidFill>
                <a:latin typeface="Times New Roman" charset="0"/>
                <a:ea typeface="ＭＳ Ｐゴシック" charset="0"/>
              </a:defRPr>
            </a:lvl5pPr>
            <a:lvl6pPr marL="2407478" indent="-218862" defTabSz="936241" eaLnBrk="0" fontAlgn="base" hangingPunct="0">
              <a:spcBef>
                <a:spcPct val="0"/>
              </a:spcBef>
              <a:spcAft>
                <a:spcPct val="0"/>
              </a:spcAft>
              <a:defRPr sz="2300">
                <a:solidFill>
                  <a:schemeClr val="tx1"/>
                </a:solidFill>
                <a:latin typeface="Times New Roman" charset="0"/>
                <a:ea typeface="ＭＳ Ｐゴシック" charset="0"/>
              </a:defRPr>
            </a:lvl6pPr>
            <a:lvl7pPr marL="2845201" indent="-218862" defTabSz="936241" eaLnBrk="0" fontAlgn="base" hangingPunct="0">
              <a:spcBef>
                <a:spcPct val="0"/>
              </a:spcBef>
              <a:spcAft>
                <a:spcPct val="0"/>
              </a:spcAft>
              <a:defRPr sz="2300">
                <a:solidFill>
                  <a:schemeClr val="tx1"/>
                </a:solidFill>
                <a:latin typeface="Times New Roman" charset="0"/>
                <a:ea typeface="ＭＳ Ｐゴシック" charset="0"/>
              </a:defRPr>
            </a:lvl7pPr>
            <a:lvl8pPr marL="3282925" indent="-218862" defTabSz="936241" eaLnBrk="0" fontAlgn="base" hangingPunct="0">
              <a:spcBef>
                <a:spcPct val="0"/>
              </a:spcBef>
              <a:spcAft>
                <a:spcPct val="0"/>
              </a:spcAft>
              <a:defRPr sz="2300">
                <a:solidFill>
                  <a:schemeClr val="tx1"/>
                </a:solidFill>
                <a:latin typeface="Times New Roman" charset="0"/>
                <a:ea typeface="ＭＳ Ｐゴシック" charset="0"/>
              </a:defRPr>
            </a:lvl8pPr>
            <a:lvl9pPr marL="3720648" indent="-218862" defTabSz="936241" eaLnBrk="0" fontAlgn="base" hangingPunct="0">
              <a:spcBef>
                <a:spcPct val="0"/>
              </a:spcBef>
              <a:spcAft>
                <a:spcPct val="0"/>
              </a:spcAft>
              <a:defRPr sz="2300">
                <a:solidFill>
                  <a:schemeClr val="tx1"/>
                </a:solidFill>
                <a:latin typeface="Times New Roman" charset="0"/>
                <a:ea typeface="ＭＳ Ｐゴシック" charset="0"/>
              </a:defRPr>
            </a:lvl9pPr>
          </a:lstStyle>
          <a:p>
            <a:fld id="{AFBCB93E-F4EA-724D-9AD2-D35B9053D5DD}" type="slidenum">
              <a:rPr lang="en-US" sz="1000"/>
              <a:pPr/>
              <a:t>7</a:t>
            </a:fld>
            <a:endParaRPr lang="en-US" sz="10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7545" tIns="43772" rIns="87545" bIns="43772"/>
          <a:lstStyle/>
          <a:p>
            <a:pPr defTabSz="904325">
              <a:spcBef>
                <a:spcPct val="0"/>
              </a:spcBef>
            </a:pPr>
            <a:endParaRPr lang="en-US" sz="2400">
              <a:latin typeface="Times New Roman" charset="0"/>
            </a:endParaRPr>
          </a:p>
        </p:txBody>
      </p:sp>
    </p:spTree>
    <p:extLst>
      <p:ext uri="{BB962C8B-B14F-4D97-AF65-F5344CB8AC3E}">
        <p14:creationId xmlns:p14="http://schemas.microsoft.com/office/powerpoint/2010/main" val="576602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time we talked about Needfinding and Contextual Inquiry. This allows you to Empathize with your target customers and to see things from their perspective.</a:t>
            </a:r>
            <a:endParaRPr lang="en-US" dirty="0"/>
          </a:p>
        </p:txBody>
      </p:sp>
    </p:spTree>
    <p:extLst>
      <p:ext uri="{BB962C8B-B14F-4D97-AF65-F5344CB8AC3E}">
        <p14:creationId xmlns:p14="http://schemas.microsoft.com/office/powerpoint/2010/main" val="1872782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want to use that information to focus in on a problem.</a:t>
            </a:r>
            <a:endParaRPr lang="en-US" dirty="0"/>
          </a:p>
        </p:txBody>
      </p:sp>
    </p:spTree>
    <p:extLst>
      <p:ext uri="{BB962C8B-B14F-4D97-AF65-F5344CB8AC3E}">
        <p14:creationId xmlns:p14="http://schemas.microsoft.com/office/powerpoint/2010/main" val="3844707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24384000" cy="928016"/>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2010661" y="7785436"/>
            <a:ext cx="16052800" cy="2851312"/>
          </a:xfrm>
          <a:prstGeom prst="rect">
            <a:avLst/>
          </a:prstGeom>
          <a:noFill/>
          <a:ln w="9525">
            <a:noFill/>
            <a:miter lim="800000"/>
            <a:headEnd/>
            <a:tailEnd/>
          </a:ln>
          <a:effectLst/>
        </p:spPr>
        <p:txBody>
          <a:bodyPr wrap="square" lIns="217695" tIns="108848" rIns="217695" bIns="108848">
            <a:spAutoFit/>
          </a:bodyPr>
          <a:lstStyle/>
          <a:p>
            <a:pPr algn="l">
              <a:defRPr/>
            </a:pPr>
            <a:r>
              <a:rPr lang="en-US" dirty="0">
                <a:solidFill>
                  <a:srgbClr val="6D6D6D"/>
                </a:solidFill>
                <a:latin typeface="Helvetica"/>
                <a:ea typeface="+mn-ea"/>
                <a:cs typeface="Helvetica"/>
              </a:rPr>
              <a:t>Prof. James A. Landay</a:t>
            </a:r>
          </a:p>
          <a:p>
            <a:pPr algn="l">
              <a:defRPr/>
            </a:pPr>
            <a:r>
              <a:rPr lang="en-US" dirty="0" smtClean="0">
                <a:solidFill>
                  <a:srgbClr val="6D6D6D"/>
                </a:solidFill>
                <a:latin typeface="Helvetica"/>
                <a:ea typeface="+mn-ea"/>
                <a:cs typeface="Helvetica"/>
              </a:rPr>
              <a:t>Computer Science Department</a:t>
            </a:r>
          </a:p>
          <a:p>
            <a:pPr algn="l">
              <a:defRPr/>
            </a:pPr>
            <a:r>
              <a:rPr lang="en-US" dirty="0" smtClean="0">
                <a:solidFill>
                  <a:srgbClr val="6D6D6D"/>
                </a:solidFill>
                <a:latin typeface="Helvetica"/>
                <a:ea typeface="+mn-ea"/>
                <a:cs typeface="Helvetica"/>
              </a:rPr>
              <a:t>Stanford University</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p:nvPr>
        </p:nvSpPr>
        <p:spPr>
          <a:xfrm>
            <a:off x="2010661" y="4205324"/>
            <a:ext cx="21539200" cy="2286000"/>
          </a:xfrm>
        </p:spPr>
        <p:txBody>
          <a:bodyPr/>
          <a:lstStyle>
            <a:lvl1pPr>
              <a:defRPr>
                <a:solidFill>
                  <a:srgbClr val="5A5A5A"/>
                </a:solidFill>
              </a:defRPr>
            </a:lvl1pPr>
          </a:lstStyle>
          <a:p>
            <a:r>
              <a:rPr lang="en-US" smtClean="0"/>
              <a:t>Click to edit Master title style</a:t>
            </a:r>
            <a:endParaRPr lang="en-US" dirty="0"/>
          </a:p>
        </p:txBody>
      </p:sp>
      <p:sp>
        <p:nvSpPr>
          <p:cNvPr id="6" name="Text Box 3"/>
          <p:cNvSpPr txBox="1">
            <a:spLocks noChangeArrowheads="1"/>
          </p:cNvSpPr>
          <p:nvPr/>
        </p:nvSpPr>
        <p:spPr bwMode="auto">
          <a:xfrm>
            <a:off x="2010665" y="9845591"/>
            <a:ext cx="15956408" cy="1974148"/>
          </a:xfrm>
          <a:prstGeom prst="rect">
            <a:avLst/>
          </a:prstGeom>
          <a:noFill/>
          <a:ln w="9525">
            <a:noFill/>
            <a:miter lim="800000"/>
            <a:headEnd/>
            <a:tailEnd/>
          </a:ln>
          <a:effectLst/>
        </p:spPr>
        <p:txBody>
          <a:bodyPr wrap="square" lIns="217695" tIns="108848" rIns="217695" bIns="108848">
            <a:spAutoFit/>
          </a:bodyPr>
          <a:lstStyle/>
          <a:p>
            <a:pPr algn="r">
              <a:defRPr/>
            </a:pPr>
            <a:endParaRPr lang="en-US" dirty="0" smtClean="0">
              <a:solidFill>
                <a:srgbClr val="6D6D6D"/>
              </a:solidFill>
              <a:latin typeface="Helvetica"/>
              <a:ea typeface="+mn-ea"/>
              <a:cs typeface="Helvetica"/>
            </a:endParaRPr>
          </a:p>
          <a:p>
            <a:pPr algn="l">
              <a:defRPr/>
            </a:pPr>
            <a:r>
              <a:rPr lang="en-US" dirty="0" smtClean="0">
                <a:solidFill>
                  <a:srgbClr val="6D6D6D"/>
                </a:solidFill>
                <a:latin typeface="Helvetica"/>
                <a:ea typeface="+mn-ea"/>
                <a:cs typeface="Helvetica"/>
              </a:rPr>
              <a:t>Autumn 2015</a:t>
            </a:r>
          </a:p>
        </p:txBody>
      </p:sp>
      <p:sp>
        <p:nvSpPr>
          <p:cNvPr id="8" name="Rectangle 2"/>
          <p:cNvSpPr txBox="1">
            <a:spLocks noChangeArrowheads="1"/>
          </p:cNvSpPr>
          <p:nvPr/>
        </p:nvSpPr>
        <p:spPr bwMode="auto">
          <a:xfrm>
            <a:off x="2449286" y="87088"/>
            <a:ext cx="21934714" cy="81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217695" tIns="108848" rIns="217695" bIns="108848"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3700" dirty="0" err="1" smtClean="0"/>
              <a:t>dt+UX</a:t>
            </a:r>
            <a:r>
              <a:rPr lang="en-US" sz="3700" dirty="0" smtClean="0"/>
              <a:t>:</a:t>
            </a:r>
            <a:r>
              <a:rPr lang="en-US" sz="3700" baseline="0" dirty="0" smtClean="0"/>
              <a:t> DESIGN THINKING FOR USER EXPERIENCE </a:t>
            </a:r>
            <a:r>
              <a:rPr lang="en-US" sz="3700" dirty="0" smtClean="0"/>
              <a:t>DESIGN +</a:t>
            </a:r>
            <a:r>
              <a:rPr lang="en-US" sz="3700" baseline="0" dirty="0" smtClean="0"/>
              <a:t> PROTOTYPING + EVALUATION</a:t>
            </a:r>
            <a:endParaRPr lang="en-US" sz="3700" dirty="0"/>
          </a:p>
        </p:txBody>
      </p:sp>
      <p:pic>
        <p:nvPicPr>
          <p:cNvPr id="7" name="Picture 6" descr="dt+ux.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2939" y="-696681"/>
            <a:ext cx="3104111" cy="2328084"/>
          </a:xfrm>
          <a:prstGeom prst="rect">
            <a:avLst/>
          </a:prstGeom>
        </p:spPr>
      </p:pic>
    </p:spTree>
    <p:extLst>
      <p:ext uri="{BB962C8B-B14F-4D97-AF65-F5344CB8AC3E}">
        <p14:creationId xmlns:p14="http://schemas.microsoft.com/office/powerpoint/2010/main" val="2804547785"/>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September 29,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a:p>
        </p:txBody>
      </p:sp>
    </p:spTree>
    <p:extLst>
      <p:ext uri="{BB962C8B-B14F-4D97-AF65-F5344CB8AC3E}">
        <p14:creationId xmlns:p14="http://schemas.microsoft.com/office/powerpoint/2010/main" val="4205510334"/>
      </p:ext>
    </p:extLst>
  </p:cSld>
  <p:clrMapOvr>
    <a:masterClrMapping/>
  </p:clrMapOvr>
  <p:transition xmlns:p14="http://schemas.microsoft.com/office/powerpoint/2010/mai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609733" y="704857"/>
            <a:ext cx="5774267" cy="11944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8476" y="704857"/>
            <a:ext cx="16924867" cy="11944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September 29,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a:p>
        </p:txBody>
      </p:sp>
    </p:spTree>
    <p:extLst>
      <p:ext uri="{BB962C8B-B14F-4D97-AF65-F5344CB8AC3E}">
        <p14:creationId xmlns:p14="http://schemas.microsoft.com/office/powerpoint/2010/main" val="2036667297"/>
      </p:ext>
    </p:extLst>
  </p:cSld>
  <p:clrMapOvr>
    <a:masterClrMapping/>
  </p:clrMapOvr>
  <p:transition xmlns:p14="http://schemas.microsoft.com/office/powerpoint/2010/mai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smtClean="0"/>
              <a:t>Click to edit Master title style</a:t>
            </a:r>
            <a:endParaRPr lang="en-US" dirty="0"/>
          </a:p>
        </p:txBody>
      </p:sp>
      <p:sp>
        <p:nvSpPr>
          <p:cNvPr id="3" name="Chart Placeholder 2"/>
          <p:cNvSpPr>
            <a:spLocks noGrp="1"/>
          </p:cNvSpPr>
          <p:nvPr>
            <p:ph type="chart" sz="half" idx="1"/>
          </p:nvPr>
        </p:nvSpPr>
        <p:spPr>
          <a:xfrm>
            <a:off x="1828800" y="3200400"/>
            <a:ext cx="10160000" cy="9448800"/>
          </a:xfrm>
        </p:spPr>
        <p:txBody>
          <a:bodyPr/>
          <a:lstStyle/>
          <a:p>
            <a:pPr lvl="0"/>
            <a:r>
              <a:rPr lang="en-US" noProof="0" smtClean="0"/>
              <a:t>Click icon to add chart</a:t>
            </a:r>
          </a:p>
        </p:txBody>
      </p:sp>
      <p:sp>
        <p:nvSpPr>
          <p:cNvPr id="4" name="Text Placeholder 3"/>
          <p:cNvSpPr>
            <a:spLocks noGrp="1"/>
          </p:cNvSpPr>
          <p:nvPr>
            <p:ph type="body" sz="half" idx="2"/>
          </p:nvPr>
        </p:nvSpPr>
        <p:spPr>
          <a:xfrm>
            <a:off x="12395200" y="3200400"/>
            <a:ext cx="10160000" cy="944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September 29,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F29C6DC-12A6-494B-BB35-B64D0359AA21}" type="slidenum">
              <a:rPr lang="en-US" smtClean="0"/>
              <a:pPr>
                <a:defRPr/>
              </a:pPr>
              <a:t>‹#›</a:t>
            </a:fld>
            <a:endParaRPr lang="en-US"/>
          </a:p>
        </p:txBody>
      </p:sp>
    </p:spTree>
    <p:extLst>
      <p:ext uri="{BB962C8B-B14F-4D97-AF65-F5344CB8AC3E}">
        <p14:creationId xmlns:p14="http://schemas.microsoft.com/office/powerpoint/2010/main" val="3850388676"/>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1828800" y="3200400"/>
            <a:ext cx="10160000" cy="944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12395200" y="3200400"/>
            <a:ext cx="10160000" cy="9448800"/>
          </a:xfrm>
        </p:spPr>
        <p:txBody>
          <a:bodyPr/>
          <a:lstStyle/>
          <a:p>
            <a:pPr lvl="0"/>
            <a:r>
              <a:rPr lang="en-US" noProof="0" smtClean="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September 29, 2015</a:t>
            </a:r>
            <a:endParaRPr lang="de-DE"/>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fld id="{89047184-4520-40F7-AF12-E54A7A6BC2B6}" type="slidenum">
              <a:rPr lang="en-US" smtClean="0"/>
              <a:pPr/>
              <a:t>‹#›</a:t>
            </a:fld>
            <a:endParaRPr lang="en-US"/>
          </a:p>
        </p:txBody>
      </p:sp>
    </p:spTree>
    <p:extLst>
      <p:ext uri="{BB962C8B-B14F-4D97-AF65-F5344CB8AC3E}">
        <p14:creationId xmlns:p14="http://schemas.microsoft.com/office/powerpoint/2010/main" val="103969453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1828800" y="3200400"/>
            <a:ext cx="10160000" cy="944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00"/>
            <a:ext cx="10160000" cy="944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September 29,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a:p>
        </p:txBody>
      </p:sp>
    </p:spTree>
    <p:extLst>
      <p:ext uri="{BB962C8B-B14F-4D97-AF65-F5344CB8AC3E}">
        <p14:creationId xmlns:p14="http://schemas.microsoft.com/office/powerpoint/2010/main" val="293518330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828800" y="3200400"/>
            <a:ext cx="10160000" cy="944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2395200" y="32004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395200" y="80772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September 29, 2015</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41208575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78476" y="704850"/>
            <a:ext cx="23105533" cy="2286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quarter" idx="1"/>
          </p:nvPr>
        </p:nvSpPr>
        <p:spPr>
          <a:xfrm>
            <a:off x="1828800" y="32004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2395200" y="32004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828800" y="80772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12395200" y="80772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September 29, 2015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73706323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1" indent="0" algn="ctr">
              <a:buNone/>
              <a:defRPr>
                <a:solidFill>
                  <a:schemeClr val="tx1">
                    <a:tint val="75000"/>
                  </a:schemeClr>
                </a:solidFill>
              </a:defRPr>
            </a:lvl2pPr>
            <a:lvl3pPr marL="914342" indent="0" algn="ctr">
              <a:buNone/>
              <a:defRPr>
                <a:solidFill>
                  <a:schemeClr val="tx1">
                    <a:tint val="75000"/>
                  </a:schemeClr>
                </a:solidFill>
              </a:defRPr>
            </a:lvl3pPr>
            <a:lvl4pPr marL="1371508" indent="0" algn="ctr">
              <a:buNone/>
              <a:defRPr>
                <a:solidFill>
                  <a:schemeClr val="tx1">
                    <a:tint val="75000"/>
                  </a:schemeClr>
                </a:solidFill>
              </a:defRPr>
            </a:lvl4pPr>
            <a:lvl5pPr marL="1828679" indent="0" algn="ctr">
              <a:buNone/>
              <a:defRPr>
                <a:solidFill>
                  <a:schemeClr val="tx1">
                    <a:tint val="75000"/>
                  </a:schemeClr>
                </a:solidFill>
              </a:defRPr>
            </a:lvl5pPr>
            <a:lvl6pPr marL="2285850" indent="0" algn="ctr">
              <a:buNone/>
              <a:defRPr>
                <a:solidFill>
                  <a:schemeClr val="tx1">
                    <a:tint val="75000"/>
                  </a:schemeClr>
                </a:solidFill>
              </a:defRPr>
            </a:lvl6pPr>
            <a:lvl7pPr marL="2743021" indent="0" algn="ctr">
              <a:buNone/>
              <a:defRPr>
                <a:solidFill>
                  <a:schemeClr val="tx1">
                    <a:tint val="75000"/>
                  </a:schemeClr>
                </a:solidFill>
              </a:defRPr>
            </a:lvl7pPr>
            <a:lvl8pPr marL="3200191" indent="0" algn="ctr">
              <a:buNone/>
              <a:defRPr>
                <a:solidFill>
                  <a:schemeClr val="tx1">
                    <a:tint val="75000"/>
                  </a:schemeClr>
                </a:solidFill>
              </a:defRPr>
            </a:lvl8pPr>
            <a:lvl9pPr marL="365735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September 29, 2015</a:t>
            </a:r>
            <a:endParaRPr lang="en-US"/>
          </a:p>
        </p:txBody>
      </p:sp>
      <p:sp>
        <p:nvSpPr>
          <p:cNvPr id="5" name="Footer Placeholder 4"/>
          <p:cNvSpPr>
            <a:spLocks noGrp="1"/>
          </p:cNvSpPr>
          <p:nvPr>
            <p:ph type="ftr" sz="quarter" idx="11"/>
          </p:nvPr>
        </p:nvSpPr>
        <p:spPr/>
        <p:txBody>
          <a:bodyPr/>
          <a:lstStyle/>
          <a:p>
            <a:r>
              <a:rPr lang="en-US" smtClean="0"/>
              <a:t>dt+UX: Design Thinking for User Experience Design, Prototyping &amp; Evaluation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5586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September 29, 2015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0E1F3F99-1E68-4047-B307-0AAED4DA5926}" type="slidenum">
              <a:rPr lang="en-US" smtClean="0"/>
              <a:pPr>
                <a:defRPr/>
              </a:pPr>
              <a:t>‹#›</a:t>
            </a:fld>
            <a:endParaRPr lang="en-US" dirty="0"/>
          </a:p>
        </p:txBody>
      </p:sp>
      <p:sp>
        <p:nvSpPr>
          <p:cNvPr id="8" name="Rectangle 7"/>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0987016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53132390"/>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3200400"/>
            <a:ext cx="10160000" cy="944880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00"/>
            <a:ext cx="10160000" cy="944880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September 29,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a:p>
        </p:txBody>
      </p:sp>
      <p:sp>
        <p:nvSpPr>
          <p:cNvPr id="8" name="Rectangle 7"/>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71879256"/>
      </p:ext>
    </p:extLst>
  </p:cSld>
  <p:clrMapOvr>
    <a:masterClrMapping/>
  </p:clrMapOvr>
  <p:transition xmlns:p14="http://schemas.microsoft.com/office/powerpoint/2010/mai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5700" b="1"/>
            </a:lvl1pPr>
            <a:lvl2pPr marL="1088476" indent="0">
              <a:buNone/>
              <a:defRPr sz="4800" b="1"/>
            </a:lvl2pPr>
            <a:lvl3pPr marL="2176952" indent="0">
              <a:buNone/>
              <a:defRPr sz="4300" b="1"/>
            </a:lvl3pPr>
            <a:lvl4pPr marL="3265428" indent="0">
              <a:buNone/>
              <a:defRPr sz="3800" b="1"/>
            </a:lvl4pPr>
            <a:lvl5pPr marL="4353904" indent="0">
              <a:buNone/>
              <a:defRPr sz="3800" b="1"/>
            </a:lvl5pPr>
            <a:lvl6pPr marL="5442380" indent="0">
              <a:buNone/>
              <a:defRPr sz="3800" b="1"/>
            </a:lvl6pPr>
            <a:lvl7pPr marL="6530856" indent="0">
              <a:buNone/>
              <a:defRPr sz="3800" b="1"/>
            </a:lvl7pPr>
            <a:lvl8pPr marL="7619325" indent="0">
              <a:buNone/>
              <a:defRPr sz="3800" b="1"/>
            </a:lvl8pPr>
            <a:lvl9pPr marL="8707806" indent="0">
              <a:buNone/>
              <a:defRPr sz="38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43" y="3070226"/>
            <a:ext cx="10778067" cy="1279524"/>
          </a:xfrm>
        </p:spPr>
        <p:txBody>
          <a:bodyPr anchor="b"/>
          <a:lstStyle>
            <a:lvl1pPr marL="0" indent="0">
              <a:buNone/>
              <a:defRPr sz="5700" b="1"/>
            </a:lvl1pPr>
            <a:lvl2pPr marL="1088476" indent="0">
              <a:buNone/>
              <a:defRPr sz="4800" b="1"/>
            </a:lvl2pPr>
            <a:lvl3pPr marL="2176952" indent="0">
              <a:buNone/>
              <a:defRPr sz="4300" b="1"/>
            </a:lvl3pPr>
            <a:lvl4pPr marL="3265428" indent="0">
              <a:buNone/>
              <a:defRPr sz="3800" b="1"/>
            </a:lvl4pPr>
            <a:lvl5pPr marL="4353904" indent="0">
              <a:buNone/>
              <a:defRPr sz="3800" b="1"/>
            </a:lvl5pPr>
            <a:lvl6pPr marL="5442380" indent="0">
              <a:buNone/>
              <a:defRPr sz="3800" b="1"/>
            </a:lvl6pPr>
            <a:lvl7pPr marL="6530856" indent="0">
              <a:buNone/>
              <a:defRPr sz="3800" b="1"/>
            </a:lvl7pPr>
            <a:lvl8pPr marL="7619325" indent="0">
              <a:buNone/>
              <a:defRPr sz="3800" b="1"/>
            </a:lvl8pPr>
            <a:lvl9pPr marL="8707806" indent="0">
              <a:buNone/>
              <a:defRPr sz="3800" b="1"/>
            </a:lvl9pPr>
          </a:lstStyle>
          <a:p>
            <a:pPr lvl="0"/>
            <a:r>
              <a:rPr lang="en-US" smtClean="0"/>
              <a:t>Click to edit Master text styles</a:t>
            </a:r>
          </a:p>
        </p:txBody>
      </p:sp>
      <p:sp>
        <p:nvSpPr>
          <p:cNvPr id="6" name="Content Placeholder 5"/>
          <p:cNvSpPr>
            <a:spLocks noGrp="1"/>
          </p:cNvSpPr>
          <p:nvPr>
            <p:ph sz="quarter" idx="4"/>
          </p:nvPr>
        </p:nvSpPr>
        <p:spPr>
          <a:xfrm>
            <a:off x="12386743" y="4349750"/>
            <a:ext cx="10778067"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September 29, 2015</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a:p>
        </p:txBody>
      </p:sp>
    </p:spTree>
    <p:extLst>
      <p:ext uri="{BB962C8B-B14F-4D97-AF65-F5344CB8AC3E}">
        <p14:creationId xmlns:p14="http://schemas.microsoft.com/office/powerpoint/2010/main" val="1810299624"/>
      </p:ext>
    </p:extLst>
  </p:cSld>
  <p:clrMapOvr>
    <a:masterClrMapping/>
  </p:clrMapOvr>
  <p:transition xmlns:p14="http://schemas.microsoft.com/office/powerpoint/2010/mai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September 29, 2015</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a:p>
        </p:txBody>
      </p:sp>
      <p:sp>
        <p:nvSpPr>
          <p:cNvPr id="6" name="Rectangle 5"/>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5256137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September 29, 2015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smtClean="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a:pPr/>
              <a:t>‹#›</a:t>
            </a:fld>
            <a:endParaRPr lang="en-US"/>
          </a:p>
        </p:txBody>
      </p:sp>
    </p:spTree>
    <p:extLst>
      <p:ext uri="{BB962C8B-B14F-4D97-AF65-F5344CB8AC3E}">
        <p14:creationId xmlns:p14="http://schemas.microsoft.com/office/powerpoint/2010/main" val="19208933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800" b="1"/>
            </a:lvl1pPr>
          </a:lstStyle>
          <a:p>
            <a:r>
              <a:rPr lang="en-US" smtClean="0"/>
              <a:t>Click to edit Master title style</a:t>
            </a:r>
            <a:endParaRPr lang="en-US"/>
          </a:p>
        </p:txBody>
      </p:sp>
      <p:sp>
        <p:nvSpPr>
          <p:cNvPr id="3" name="Content Placeholder 2"/>
          <p:cNvSpPr>
            <a:spLocks noGrp="1"/>
          </p:cNvSpPr>
          <p:nvPr>
            <p:ph idx="1"/>
          </p:nvPr>
        </p:nvSpPr>
        <p:spPr>
          <a:xfrm>
            <a:off x="9533467" y="546107"/>
            <a:ext cx="13631333"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1" y="2870207"/>
            <a:ext cx="8022168" cy="9382126"/>
          </a:xfrm>
        </p:spPr>
        <p:txBody>
          <a:bodyPr/>
          <a:lstStyle>
            <a:lvl1pPr marL="0" indent="0">
              <a:buNone/>
              <a:defRPr sz="3300"/>
            </a:lvl1pPr>
            <a:lvl2pPr marL="1088476" indent="0">
              <a:buNone/>
              <a:defRPr sz="2900"/>
            </a:lvl2pPr>
            <a:lvl3pPr marL="2176952" indent="0">
              <a:buNone/>
              <a:defRPr sz="2400"/>
            </a:lvl3pPr>
            <a:lvl4pPr marL="3265428" indent="0">
              <a:buNone/>
              <a:defRPr sz="2100"/>
            </a:lvl4pPr>
            <a:lvl5pPr marL="4353904" indent="0">
              <a:buNone/>
              <a:defRPr sz="2100"/>
            </a:lvl5pPr>
            <a:lvl6pPr marL="5442380" indent="0">
              <a:buNone/>
              <a:defRPr sz="2100"/>
            </a:lvl6pPr>
            <a:lvl7pPr marL="6530856" indent="0">
              <a:buNone/>
              <a:defRPr sz="2100"/>
            </a:lvl7pPr>
            <a:lvl8pPr marL="7619325" indent="0">
              <a:buNone/>
              <a:defRPr sz="2100"/>
            </a:lvl8pPr>
            <a:lvl9pPr marL="8707806" indent="0">
              <a:buNone/>
              <a:defRPr sz="21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September 29,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a:p>
        </p:txBody>
      </p:sp>
    </p:spTree>
    <p:extLst>
      <p:ext uri="{BB962C8B-B14F-4D97-AF65-F5344CB8AC3E}">
        <p14:creationId xmlns:p14="http://schemas.microsoft.com/office/powerpoint/2010/main" val="4175311174"/>
      </p:ext>
    </p:extLst>
  </p:cSld>
  <p:clrMapOvr>
    <a:masterClrMapping/>
  </p:clrMapOvr>
  <p:transition xmlns:p14="http://schemas.microsoft.com/office/powerpoint/2010/mai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8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50"/>
            <a:ext cx="14630400" cy="8229600"/>
          </a:xfrm>
        </p:spPr>
        <p:txBody>
          <a:bodyPr/>
          <a:lstStyle>
            <a:lvl1pPr marL="0" indent="0">
              <a:buNone/>
              <a:defRPr sz="7600"/>
            </a:lvl1pPr>
            <a:lvl2pPr marL="1088476" indent="0">
              <a:buNone/>
              <a:defRPr sz="6700"/>
            </a:lvl2pPr>
            <a:lvl3pPr marL="2176952" indent="0">
              <a:buNone/>
              <a:defRPr sz="5700"/>
            </a:lvl3pPr>
            <a:lvl4pPr marL="3265428" indent="0">
              <a:buNone/>
              <a:defRPr sz="4800"/>
            </a:lvl4pPr>
            <a:lvl5pPr marL="4353904" indent="0">
              <a:buNone/>
              <a:defRPr sz="4800"/>
            </a:lvl5pPr>
            <a:lvl6pPr marL="5442380" indent="0">
              <a:buNone/>
              <a:defRPr sz="4800"/>
            </a:lvl6pPr>
            <a:lvl7pPr marL="6530856" indent="0">
              <a:buNone/>
              <a:defRPr sz="4800"/>
            </a:lvl7pPr>
            <a:lvl8pPr marL="7619325" indent="0">
              <a:buNone/>
              <a:defRPr sz="4800"/>
            </a:lvl8pPr>
            <a:lvl9pPr marL="8707806" indent="0">
              <a:buNone/>
              <a:defRPr sz="48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3300"/>
            </a:lvl1pPr>
            <a:lvl2pPr marL="1088476" indent="0">
              <a:buNone/>
              <a:defRPr sz="2900"/>
            </a:lvl2pPr>
            <a:lvl3pPr marL="2176952" indent="0">
              <a:buNone/>
              <a:defRPr sz="2400"/>
            </a:lvl3pPr>
            <a:lvl4pPr marL="3265428" indent="0">
              <a:buNone/>
              <a:defRPr sz="2100"/>
            </a:lvl4pPr>
            <a:lvl5pPr marL="4353904" indent="0">
              <a:buNone/>
              <a:defRPr sz="2100"/>
            </a:lvl5pPr>
            <a:lvl6pPr marL="5442380" indent="0">
              <a:buNone/>
              <a:defRPr sz="2100"/>
            </a:lvl6pPr>
            <a:lvl7pPr marL="6530856" indent="0">
              <a:buNone/>
              <a:defRPr sz="2100"/>
            </a:lvl7pPr>
            <a:lvl8pPr marL="7619325" indent="0">
              <a:buNone/>
              <a:defRPr sz="2100"/>
            </a:lvl8pPr>
            <a:lvl9pPr marL="8707806" indent="0">
              <a:buNone/>
              <a:defRPr sz="21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September 29,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a:p>
        </p:txBody>
      </p:sp>
    </p:spTree>
    <p:extLst>
      <p:ext uri="{BB962C8B-B14F-4D97-AF65-F5344CB8AC3E}">
        <p14:creationId xmlns:p14="http://schemas.microsoft.com/office/powerpoint/2010/main" val="3471884542"/>
      </p:ext>
    </p:extLst>
  </p:cSld>
  <p:clrMapOvr>
    <a:masterClrMapping/>
  </p:clrMapOvr>
  <p:transition xmlns:p14="http://schemas.microsoft.com/office/powerpoint/2010/main">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1278476" y="0"/>
            <a:ext cx="2310553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217695" tIns="108848" rIns="217695" bIns="108848" numCol="1" anchor="ctr" anchorCtr="0" compatLnSpc="1">
            <a:prstTxWarp prst="textNoShape">
              <a:avLst/>
            </a:prstTxWarp>
          </a:bodyPr>
          <a:lstStyle/>
          <a:p>
            <a:pPr lvl="0"/>
            <a:r>
              <a:rPr lang="en-US" smtClean="0"/>
              <a:t>Click to edit Master title style</a:t>
            </a:r>
            <a:endParaRPr lang="en-US" dirty="0"/>
          </a:p>
        </p:txBody>
      </p:sp>
      <p:sp>
        <p:nvSpPr>
          <p:cNvPr id="7172" name="Rectangle 4"/>
          <p:cNvSpPr>
            <a:spLocks noGrp="1" noChangeArrowheads="1"/>
          </p:cNvSpPr>
          <p:nvPr>
            <p:ph type="body" idx="1"/>
          </p:nvPr>
        </p:nvSpPr>
        <p:spPr bwMode="auto">
          <a:xfrm>
            <a:off x="1828800" y="3200400"/>
            <a:ext cx="20726400" cy="944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217695" tIns="108848" rIns="217695" bIns="10884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6965" name="Rectangle 5"/>
          <p:cNvSpPr>
            <a:spLocks noGrp="1" noChangeArrowheads="1"/>
          </p:cNvSpPr>
          <p:nvPr>
            <p:ph type="dt" sz="half" idx="2"/>
          </p:nvPr>
        </p:nvSpPr>
        <p:spPr bwMode="auto">
          <a:xfrm>
            <a:off x="0" y="13106400"/>
            <a:ext cx="5080000" cy="914400"/>
          </a:xfrm>
          <a:prstGeom prst="rect">
            <a:avLst/>
          </a:prstGeom>
          <a:noFill/>
          <a:ln w="9525">
            <a:noFill/>
            <a:miter lim="800000"/>
            <a:headEnd/>
            <a:tailEnd/>
          </a:ln>
          <a:effectLst/>
        </p:spPr>
        <p:txBody>
          <a:bodyPr vert="horz" wrap="square" lIns="217695" tIns="108848" rIns="217695" bIns="108848" numCol="1" anchor="t" anchorCtr="0" compatLnSpc="1">
            <a:prstTxWarp prst="textNoShape">
              <a:avLst/>
            </a:prstTxWarp>
          </a:bodyPr>
          <a:lstStyle>
            <a:lvl1pPr>
              <a:defRPr sz="2400" b="0" i="0" smtClean="0">
                <a:solidFill>
                  <a:srgbClr val="6D6D6D"/>
                </a:solidFill>
                <a:latin typeface="Helvetica Light"/>
                <a:ea typeface="+mn-ea"/>
                <a:cs typeface="Helvetica Light"/>
              </a:defRPr>
            </a:lvl1pPr>
          </a:lstStyle>
          <a:p>
            <a:pPr>
              <a:defRPr/>
            </a:pPr>
            <a:r>
              <a:rPr lang="en-US" smtClean="0"/>
              <a:t>September 29, 2015</a:t>
            </a:r>
            <a:endParaRPr lang="en-US" dirty="0"/>
          </a:p>
        </p:txBody>
      </p:sp>
      <p:sp>
        <p:nvSpPr>
          <p:cNvPr id="296966" name="Rectangle 6"/>
          <p:cNvSpPr>
            <a:spLocks noGrp="1" noChangeArrowheads="1"/>
          </p:cNvSpPr>
          <p:nvPr>
            <p:ph type="ftr" sz="quarter" idx="3"/>
          </p:nvPr>
        </p:nvSpPr>
        <p:spPr bwMode="auto">
          <a:xfrm>
            <a:off x="5091718" y="13106400"/>
            <a:ext cx="16638965" cy="914400"/>
          </a:xfrm>
          <a:prstGeom prst="rect">
            <a:avLst/>
          </a:prstGeom>
          <a:noFill/>
          <a:ln w="9525">
            <a:noFill/>
            <a:miter lim="800000"/>
            <a:headEnd/>
            <a:tailEnd/>
          </a:ln>
          <a:effectLst/>
        </p:spPr>
        <p:txBody>
          <a:bodyPr vert="horz" wrap="square" lIns="217695" tIns="108848" rIns="217695" bIns="108848" numCol="1" anchor="t" anchorCtr="0" compatLnSpc="1">
            <a:prstTxWarp prst="textNoShape">
              <a:avLst/>
            </a:prstTxWarp>
          </a:bodyPr>
          <a:lstStyle>
            <a:lvl1pPr algn="ctr">
              <a:defRPr sz="2400" b="0" i="0" smtClean="0">
                <a:solidFill>
                  <a:schemeClr val="bg2"/>
                </a:solidFill>
                <a:latin typeface="Helvetica Light"/>
                <a:ea typeface="+mn-ea"/>
                <a:cs typeface="Helvetica Light"/>
              </a:defRPr>
            </a:lvl1pPr>
          </a:lstStyle>
          <a:p>
            <a:pPr>
              <a:defRPr/>
            </a:pPr>
            <a:r>
              <a:rPr lang="en-US" smtClean="0">
                <a:latin typeface="Lucida Grande"/>
                <a:ea typeface="Lucida Grande"/>
                <a:cs typeface="Lucida Grande"/>
              </a:rPr>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21742400" y="13106402"/>
            <a:ext cx="2641600" cy="914400"/>
          </a:xfrm>
          <a:prstGeom prst="rect">
            <a:avLst/>
          </a:prstGeom>
          <a:noFill/>
          <a:ln w="9525">
            <a:noFill/>
            <a:miter lim="800000"/>
            <a:headEnd/>
            <a:tailEnd/>
          </a:ln>
          <a:effectLst/>
        </p:spPr>
        <p:txBody>
          <a:bodyPr vert="horz" wrap="square" lIns="217695" tIns="108848" rIns="217695" bIns="108848" numCol="1" anchor="t" anchorCtr="0" compatLnSpc="1">
            <a:prstTxWarp prst="textNoShape">
              <a:avLst/>
            </a:prstTxWarp>
          </a:bodyPr>
          <a:lstStyle>
            <a:lvl1pPr algn="r">
              <a:defRPr sz="24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Lst>
  <p:transition xmlns:p14="http://schemas.microsoft.com/office/powerpoint/2010/main">
    <p:dissolve/>
  </p:transition>
  <p:timing>
    <p:tnLst>
      <p:par>
        <p:cTn xmlns:p14="http://schemas.microsoft.com/office/powerpoint/2010/main" id="1" dur="indefinite" restart="never" nodeType="tmRoot"/>
      </p:par>
    </p:tnLst>
  </p:timing>
  <p:hf hdr="0"/>
  <p:txStyles>
    <p:titleStyle>
      <a:lvl1pPr algn="l" rtl="0" eaLnBrk="1" fontAlgn="base" hangingPunct="1">
        <a:spcBef>
          <a:spcPct val="0"/>
        </a:spcBef>
        <a:spcAft>
          <a:spcPct val="0"/>
        </a:spcAft>
        <a:defRPr sz="88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8800">
          <a:solidFill>
            <a:srgbClr val="3E4E6C"/>
          </a:solidFill>
          <a:latin typeface="Arial Black" pitchFamily="34" charset="0"/>
          <a:ea typeface="ＭＳ Ｐゴシック" charset="0"/>
        </a:defRPr>
      </a:lvl2pPr>
      <a:lvl3pPr algn="l" rtl="0" eaLnBrk="1" fontAlgn="base" hangingPunct="1">
        <a:spcBef>
          <a:spcPct val="0"/>
        </a:spcBef>
        <a:spcAft>
          <a:spcPct val="0"/>
        </a:spcAft>
        <a:defRPr sz="8800">
          <a:solidFill>
            <a:srgbClr val="3E4E6C"/>
          </a:solidFill>
          <a:latin typeface="Arial Black" pitchFamily="34" charset="0"/>
          <a:ea typeface="ＭＳ Ｐゴシック" charset="0"/>
        </a:defRPr>
      </a:lvl3pPr>
      <a:lvl4pPr algn="l" rtl="0" eaLnBrk="1" fontAlgn="base" hangingPunct="1">
        <a:spcBef>
          <a:spcPct val="0"/>
        </a:spcBef>
        <a:spcAft>
          <a:spcPct val="0"/>
        </a:spcAft>
        <a:defRPr sz="8800">
          <a:solidFill>
            <a:srgbClr val="3E4E6C"/>
          </a:solidFill>
          <a:latin typeface="Arial Black" pitchFamily="34" charset="0"/>
          <a:ea typeface="ＭＳ Ｐゴシック" charset="0"/>
        </a:defRPr>
      </a:lvl4pPr>
      <a:lvl5pPr algn="l" rtl="0" eaLnBrk="1" fontAlgn="base" hangingPunct="1">
        <a:spcBef>
          <a:spcPct val="0"/>
        </a:spcBef>
        <a:spcAft>
          <a:spcPct val="0"/>
        </a:spcAft>
        <a:defRPr sz="8800">
          <a:solidFill>
            <a:srgbClr val="3E4E6C"/>
          </a:solidFill>
          <a:latin typeface="Arial Black" pitchFamily="34" charset="0"/>
          <a:ea typeface="ＭＳ Ｐゴシック" charset="0"/>
        </a:defRPr>
      </a:lvl5pPr>
      <a:lvl6pPr marL="1088476" algn="l" rtl="0" eaLnBrk="1" fontAlgn="base" hangingPunct="1">
        <a:spcBef>
          <a:spcPct val="0"/>
        </a:spcBef>
        <a:spcAft>
          <a:spcPct val="0"/>
        </a:spcAft>
        <a:defRPr sz="8800">
          <a:solidFill>
            <a:srgbClr val="3E4E6C"/>
          </a:solidFill>
          <a:latin typeface="Arial Black" pitchFamily="34" charset="0"/>
        </a:defRPr>
      </a:lvl6pPr>
      <a:lvl7pPr marL="2176952" algn="l" rtl="0" eaLnBrk="1" fontAlgn="base" hangingPunct="1">
        <a:spcBef>
          <a:spcPct val="0"/>
        </a:spcBef>
        <a:spcAft>
          <a:spcPct val="0"/>
        </a:spcAft>
        <a:defRPr sz="8800">
          <a:solidFill>
            <a:srgbClr val="3E4E6C"/>
          </a:solidFill>
          <a:latin typeface="Arial Black" pitchFamily="34" charset="0"/>
        </a:defRPr>
      </a:lvl7pPr>
      <a:lvl8pPr marL="3265428" algn="l" rtl="0" eaLnBrk="1" fontAlgn="base" hangingPunct="1">
        <a:spcBef>
          <a:spcPct val="0"/>
        </a:spcBef>
        <a:spcAft>
          <a:spcPct val="0"/>
        </a:spcAft>
        <a:defRPr sz="8800">
          <a:solidFill>
            <a:srgbClr val="3E4E6C"/>
          </a:solidFill>
          <a:latin typeface="Arial Black" pitchFamily="34" charset="0"/>
        </a:defRPr>
      </a:lvl8pPr>
      <a:lvl9pPr marL="4353904" algn="l" rtl="0" eaLnBrk="1" fontAlgn="base" hangingPunct="1">
        <a:spcBef>
          <a:spcPct val="0"/>
        </a:spcBef>
        <a:spcAft>
          <a:spcPct val="0"/>
        </a:spcAft>
        <a:defRPr sz="8800">
          <a:solidFill>
            <a:srgbClr val="3E4E6C"/>
          </a:solidFill>
          <a:latin typeface="Arial Black" pitchFamily="34" charset="0"/>
        </a:defRPr>
      </a:lvl9pPr>
    </p:titleStyle>
    <p:bodyStyle>
      <a:lvl1pPr marL="816358" indent="-816358" algn="l" rtl="0" eaLnBrk="1" fontAlgn="base" hangingPunct="1">
        <a:spcBef>
          <a:spcPct val="20000"/>
        </a:spcBef>
        <a:spcAft>
          <a:spcPct val="0"/>
        </a:spcAft>
        <a:buChar char="•"/>
        <a:defRPr sz="7600" b="0" i="0">
          <a:solidFill>
            <a:schemeClr val="tx1"/>
          </a:solidFill>
          <a:latin typeface="Helvetica Light"/>
          <a:ea typeface="ＭＳ Ｐゴシック" charset="0"/>
          <a:cs typeface="Helvetica Light"/>
        </a:defRPr>
      </a:lvl1pPr>
      <a:lvl2pPr marL="1768773" indent="-680299" algn="l" rtl="0" eaLnBrk="1" fontAlgn="base" hangingPunct="1">
        <a:spcBef>
          <a:spcPct val="20000"/>
        </a:spcBef>
        <a:spcAft>
          <a:spcPct val="0"/>
        </a:spcAft>
        <a:buChar char="–"/>
        <a:defRPr sz="6700" b="0" i="0">
          <a:solidFill>
            <a:schemeClr val="tx1"/>
          </a:solidFill>
          <a:latin typeface="Helvetica Light"/>
          <a:ea typeface="ＭＳ Ｐゴシック" charset="0"/>
          <a:cs typeface="Helvetica Light"/>
        </a:defRPr>
      </a:lvl2pPr>
      <a:lvl3pPr marL="2721190" indent="-544238" algn="l" rtl="0" eaLnBrk="1" fontAlgn="base" hangingPunct="1">
        <a:spcBef>
          <a:spcPct val="20000"/>
        </a:spcBef>
        <a:spcAft>
          <a:spcPct val="0"/>
        </a:spcAft>
        <a:buChar char="•"/>
        <a:defRPr sz="5700" b="0" i="0">
          <a:solidFill>
            <a:schemeClr val="tx1"/>
          </a:solidFill>
          <a:latin typeface="Helvetica Light"/>
          <a:ea typeface="ＭＳ Ｐゴシック" charset="0"/>
          <a:cs typeface="Helvetica Light"/>
        </a:defRPr>
      </a:lvl3pPr>
      <a:lvl4pPr marL="3809666" indent="-544238" algn="l" rtl="0" eaLnBrk="1" fontAlgn="base" hangingPunct="1">
        <a:spcBef>
          <a:spcPct val="20000"/>
        </a:spcBef>
        <a:spcAft>
          <a:spcPct val="0"/>
        </a:spcAft>
        <a:buChar char="–"/>
        <a:defRPr sz="4800" b="0" i="0">
          <a:solidFill>
            <a:schemeClr val="tx1"/>
          </a:solidFill>
          <a:latin typeface="Helvetica Light"/>
          <a:ea typeface="ＭＳ Ｐゴシック" charset="0"/>
          <a:cs typeface="Helvetica Light"/>
        </a:defRPr>
      </a:lvl4pPr>
      <a:lvl5pPr marL="4898142" indent="-544238" algn="l" rtl="0" eaLnBrk="1" fontAlgn="base" hangingPunct="1">
        <a:spcBef>
          <a:spcPct val="20000"/>
        </a:spcBef>
        <a:spcAft>
          <a:spcPct val="0"/>
        </a:spcAft>
        <a:buChar char="»"/>
        <a:defRPr sz="4800" b="0" i="0">
          <a:solidFill>
            <a:schemeClr val="tx1"/>
          </a:solidFill>
          <a:latin typeface="Helvetica Light"/>
          <a:ea typeface="ＭＳ Ｐゴシック" charset="0"/>
          <a:cs typeface="Helvetica Light"/>
        </a:defRPr>
      </a:lvl5pPr>
      <a:lvl6pPr marL="5986618" indent="-544238" algn="l" rtl="0" eaLnBrk="1" fontAlgn="base" hangingPunct="1">
        <a:spcBef>
          <a:spcPct val="20000"/>
        </a:spcBef>
        <a:spcAft>
          <a:spcPct val="0"/>
        </a:spcAft>
        <a:buChar char="»"/>
        <a:defRPr sz="4800" b="1">
          <a:solidFill>
            <a:schemeClr val="tx1"/>
          </a:solidFill>
          <a:latin typeface="+mn-lt"/>
        </a:defRPr>
      </a:lvl6pPr>
      <a:lvl7pPr marL="7075094" indent="-544238" algn="l" rtl="0" eaLnBrk="1" fontAlgn="base" hangingPunct="1">
        <a:spcBef>
          <a:spcPct val="20000"/>
        </a:spcBef>
        <a:spcAft>
          <a:spcPct val="0"/>
        </a:spcAft>
        <a:buChar char="»"/>
        <a:defRPr sz="4800" b="1">
          <a:solidFill>
            <a:schemeClr val="tx1"/>
          </a:solidFill>
          <a:latin typeface="+mn-lt"/>
        </a:defRPr>
      </a:lvl7pPr>
      <a:lvl8pPr marL="8163570" indent="-544238" algn="l" rtl="0" eaLnBrk="1" fontAlgn="base" hangingPunct="1">
        <a:spcBef>
          <a:spcPct val="20000"/>
        </a:spcBef>
        <a:spcAft>
          <a:spcPct val="0"/>
        </a:spcAft>
        <a:buChar char="»"/>
        <a:defRPr sz="4800" b="1">
          <a:solidFill>
            <a:schemeClr val="tx1"/>
          </a:solidFill>
          <a:latin typeface="+mn-lt"/>
        </a:defRPr>
      </a:lvl8pPr>
      <a:lvl9pPr marL="9252042" indent="-544238" algn="l" rtl="0" eaLnBrk="1" fontAlgn="base" hangingPunct="1">
        <a:spcBef>
          <a:spcPct val="20000"/>
        </a:spcBef>
        <a:spcAft>
          <a:spcPct val="0"/>
        </a:spcAft>
        <a:buChar char="»"/>
        <a:defRPr sz="4800" b="1">
          <a:solidFill>
            <a:schemeClr val="tx1"/>
          </a:solidFill>
          <a:latin typeface="+mn-lt"/>
        </a:defRPr>
      </a:lvl9pPr>
    </p:bodyStyle>
    <p:otherStyle>
      <a:defPPr>
        <a:defRPr lang="en-US"/>
      </a:defPPr>
      <a:lvl1pPr marL="0" algn="l" defTabSz="2176952" rtl="0" eaLnBrk="1" latinLnBrk="0" hangingPunct="1">
        <a:defRPr sz="4300" kern="1200">
          <a:solidFill>
            <a:schemeClr val="tx1"/>
          </a:solidFill>
          <a:latin typeface="+mn-lt"/>
          <a:ea typeface="+mn-ea"/>
          <a:cs typeface="+mn-cs"/>
        </a:defRPr>
      </a:lvl1pPr>
      <a:lvl2pPr marL="1088476" algn="l" defTabSz="2176952" rtl="0" eaLnBrk="1" latinLnBrk="0" hangingPunct="1">
        <a:defRPr sz="4300" kern="1200">
          <a:solidFill>
            <a:schemeClr val="tx1"/>
          </a:solidFill>
          <a:latin typeface="+mn-lt"/>
          <a:ea typeface="+mn-ea"/>
          <a:cs typeface="+mn-cs"/>
        </a:defRPr>
      </a:lvl2pPr>
      <a:lvl3pPr marL="2176952" algn="l" defTabSz="2176952" rtl="0" eaLnBrk="1" latinLnBrk="0" hangingPunct="1">
        <a:defRPr sz="4300" kern="1200">
          <a:solidFill>
            <a:schemeClr val="tx1"/>
          </a:solidFill>
          <a:latin typeface="+mn-lt"/>
          <a:ea typeface="+mn-ea"/>
          <a:cs typeface="+mn-cs"/>
        </a:defRPr>
      </a:lvl3pPr>
      <a:lvl4pPr marL="3265428" algn="l" defTabSz="2176952" rtl="0" eaLnBrk="1" latinLnBrk="0" hangingPunct="1">
        <a:defRPr sz="4300" kern="1200">
          <a:solidFill>
            <a:schemeClr val="tx1"/>
          </a:solidFill>
          <a:latin typeface="+mn-lt"/>
          <a:ea typeface="+mn-ea"/>
          <a:cs typeface="+mn-cs"/>
        </a:defRPr>
      </a:lvl4pPr>
      <a:lvl5pPr marL="4353904" algn="l" defTabSz="2176952" rtl="0" eaLnBrk="1" latinLnBrk="0" hangingPunct="1">
        <a:defRPr sz="4300" kern="1200">
          <a:solidFill>
            <a:schemeClr val="tx1"/>
          </a:solidFill>
          <a:latin typeface="+mn-lt"/>
          <a:ea typeface="+mn-ea"/>
          <a:cs typeface="+mn-cs"/>
        </a:defRPr>
      </a:lvl5pPr>
      <a:lvl6pPr marL="5442380" algn="l" defTabSz="2176952" rtl="0" eaLnBrk="1" latinLnBrk="0" hangingPunct="1">
        <a:defRPr sz="4300" kern="1200">
          <a:solidFill>
            <a:schemeClr val="tx1"/>
          </a:solidFill>
          <a:latin typeface="+mn-lt"/>
          <a:ea typeface="+mn-ea"/>
          <a:cs typeface="+mn-cs"/>
        </a:defRPr>
      </a:lvl6pPr>
      <a:lvl7pPr marL="6530856" algn="l" defTabSz="2176952" rtl="0" eaLnBrk="1" latinLnBrk="0" hangingPunct="1">
        <a:defRPr sz="4300" kern="1200">
          <a:solidFill>
            <a:schemeClr val="tx1"/>
          </a:solidFill>
          <a:latin typeface="+mn-lt"/>
          <a:ea typeface="+mn-ea"/>
          <a:cs typeface="+mn-cs"/>
        </a:defRPr>
      </a:lvl7pPr>
      <a:lvl8pPr marL="7619325" algn="l" defTabSz="2176952" rtl="0" eaLnBrk="1" latinLnBrk="0" hangingPunct="1">
        <a:defRPr sz="4300" kern="1200">
          <a:solidFill>
            <a:schemeClr val="tx1"/>
          </a:solidFill>
          <a:latin typeface="+mn-lt"/>
          <a:ea typeface="+mn-ea"/>
          <a:cs typeface="+mn-cs"/>
        </a:defRPr>
      </a:lvl8pPr>
      <a:lvl9pPr marL="8707806" algn="l" defTabSz="2176952"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s://dschool.stanford.edu/groups/dleadership/wiki/59f08/dleadership_2015.html" TargetMode="External"/><Relationship Id="rId5" Type="http://schemas.openxmlformats.org/officeDocument/2006/relationships/hyperlink" Target="dschool.stanford.edu%5Cwp-content%5Cuploads%5C2011%5C03%5CBootcampBootleg2010v2SLIM.pdf"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2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2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jp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jp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hyperlink" Target="http://hci.stanford.edu/courses/cs147/2015/au/readings/Tips%20for%20Working%20Successfully%20in%20a%20Group.html" TargetMode="External"/><Relationship Id="rId4" Type="http://schemas.openxmlformats.org/officeDocument/2006/relationships/hyperlink" Target="http://hci.stanford.edu/courses/cs147/2015/au/readings/restricted/The%20Discipline%20of%20Teams.html" TargetMode="External"/><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s://dschool.stanford.edu/groups/dleadership/wiki/59f08/dleadership_2015.html" TargetMode="External"/><Relationship Id="rId5" Type="http://schemas.openxmlformats.org/officeDocument/2006/relationships/hyperlink" Target="dschool.stanford.edu%5Cwp-content%5Cuploads%5C2011%5C03%5CBootcampBootleg2010v2SLIM.pdf" TargetMode="External"/><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 name="image2.png"/>
          <p:cNvPicPr/>
          <p:nvPr/>
        </p:nvPicPr>
        <p:blipFill>
          <a:blip r:embed="rId3">
            <a:extLst/>
          </a:blip>
          <a:stretch>
            <a:fillRect/>
          </a:stretch>
        </p:blipFill>
        <p:spPr>
          <a:xfrm>
            <a:off x="19278625" y="1118371"/>
            <a:ext cx="4829176" cy="1727202"/>
          </a:xfrm>
          <a:prstGeom prst="rect">
            <a:avLst/>
          </a:prstGeom>
          <a:ln w="12700">
            <a:miter lim="400000"/>
          </a:ln>
        </p:spPr>
      </p:pic>
      <p:sp>
        <p:nvSpPr>
          <p:cNvPr id="850" name="Shape 850"/>
          <p:cNvSpPr/>
          <p:nvPr/>
        </p:nvSpPr>
        <p:spPr>
          <a:xfrm>
            <a:off x="8327821" y="1566473"/>
            <a:ext cx="10807701" cy="83099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2400">
                <a:latin typeface="Lucida Grande"/>
                <a:ea typeface="Lucida Grande"/>
                <a:cs typeface="Lucida Grande"/>
                <a:sym typeface="Lucida Grande"/>
              </a:defRPr>
            </a:lvl1pPr>
          </a:lstStyle>
          <a:p>
            <a:pPr lvl="0">
              <a:defRPr sz="1800"/>
            </a:pPr>
            <a:r>
              <a:rPr dirty="0"/>
              <a:t>This work is licensed under the Creative Commons Attribution-Noncommercial-Share Alike 3.0 Unported License. To view a copy of this license, visit http://creativecommons.org/licenses/by-nc-sa/3.0/</a:t>
            </a:r>
            <a:endParaRPr dirty="0">
              <a:solidFill>
                <a:srgbClr val="499F3B"/>
              </a:solidFill>
            </a:endParaRPr>
          </a:p>
        </p:txBody>
      </p:sp>
      <p:sp>
        <p:nvSpPr>
          <p:cNvPr id="852" name="Shape 852"/>
          <p:cNvSpPr/>
          <p:nvPr/>
        </p:nvSpPr>
        <p:spPr>
          <a:xfrm>
            <a:off x="3369733" y="12566231"/>
            <a:ext cx="20919772" cy="892548"/>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lvl="0" algn="r">
              <a:defRPr sz="1800"/>
            </a:pPr>
            <a:r>
              <a:rPr sz="2600" dirty="0">
                <a:solidFill>
                  <a:srgbClr val="6D6D6D"/>
                </a:solidFill>
              </a:rPr>
              <a:t>Slides adapted from d.leadership Define + Ideate slides (</a:t>
            </a:r>
            <a:r>
              <a:rPr sz="2600" u="sng" dirty="0">
                <a:solidFill>
                  <a:srgbClr val="6D6D6D"/>
                </a:solidFill>
                <a:uFill>
                  <a:solidFill>
                    <a:srgbClr val="009999"/>
                  </a:solidFill>
                </a:uFill>
                <a:hlinkClick r:id="rId4"/>
              </a:rPr>
              <a:t>https://</a:t>
            </a:r>
            <a:r>
              <a:rPr sz="2600" u="sng" dirty="0">
                <a:solidFill>
                  <a:schemeClr val="bg2"/>
                </a:solidFill>
                <a:uFill>
                  <a:solidFill>
                    <a:srgbClr val="009999"/>
                  </a:solidFill>
                </a:uFill>
                <a:hlinkClick r:id="rId4"/>
              </a:rPr>
              <a:t>dschool.stanford.edu/groups/dleadership/wiki/59f08/dleadership_2015.html</a:t>
            </a:r>
            <a:r>
              <a:rPr sz="2600" dirty="0">
                <a:solidFill>
                  <a:srgbClr val="6D6D6D"/>
                </a:solidFill>
              </a:rPr>
              <a:t>)</a:t>
            </a:r>
          </a:p>
          <a:p>
            <a:pPr lvl="0" algn="r">
              <a:defRPr sz="1800"/>
            </a:pPr>
            <a:r>
              <a:rPr sz="2600" dirty="0">
                <a:solidFill>
                  <a:srgbClr val="6D6D6D"/>
                </a:solidFill>
              </a:rPr>
              <a:t>Additional resources from bootcamp bootleg (http://</a:t>
            </a:r>
            <a:r>
              <a:rPr sz="2600" dirty="0">
                <a:solidFill>
                  <a:srgbClr val="6D6D6D"/>
                </a:solidFill>
                <a:hlinkClick r:id="rId5" action="ppaction://hlinkfile"/>
              </a:rPr>
              <a:t>dschool.stanford.edu/wp-content/uploads/2011/03/BootcampBootleg2010v2SLIM.pdf</a:t>
            </a:r>
            <a:r>
              <a:rPr sz="2600" dirty="0">
                <a:solidFill>
                  <a:srgbClr val="6D6D6D"/>
                </a:solidFill>
              </a:rPr>
              <a:t>)</a:t>
            </a:r>
          </a:p>
        </p:txBody>
      </p:sp>
      <p:sp>
        <p:nvSpPr>
          <p:cNvPr id="5" name="Title 4"/>
          <p:cNvSpPr>
            <a:spLocks noGrp="1"/>
          </p:cNvSpPr>
          <p:nvPr>
            <p:ph type="ctrTitle"/>
          </p:nvPr>
        </p:nvSpPr>
        <p:spPr/>
        <p:txBody>
          <a:bodyPr/>
          <a:lstStyle/>
          <a:p>
            <a:r>
              <a:rPr lang="en-US" dirty="0" smtClean="0"/>
              <a:t>Define</a:t>
            </a:r>
            <a:endParaRPr lang="en-US" dirty="0"/>
          </a:p>
        </p:txBody>
      </p:sp>
      <p:sp>
        <p:nvSpPr>
          <p:cNvPr id="2" name="TextBox 1"/>
          <p:cNvSpPr txBox="1"/>
          <p:nvPr/>
        </p:nvSpPr>
        <p:spPr>
          <a:xfrm>
            <a:off x="2144341" y="11622584"/>
            <a:ext cx="6025786" cy="861774"/>
          </a:xfrm>
          <a:prstGeom prst="rect">
            <a:avLst/>
          </a:prstGeom>
          <a:noFill/>
        </p:spPr>
        <p:txBody>
          <a:bodyPr wrap="square" rtlCol="0">
            <a:spAutoFit/>
          </a:bodyPr>
          <a:lstStyle/>
          <a:p>
            <a:pPr algn="l"/>
            <a:r>
              <a:rPr lang="en-US" sz="5000" dirty="0" smtClean="0">
                <a:solidFill>
                  <a:srgbClr val="6D6D6D"/>
                </a:solidFill>
              </a:rPr>
              <a:t>September</a:t>
            </a:r>
            <a:r>
              <a:rPr lang="en-US" sz="5000" dirty="0" smtClean="0"/>
              <a:t> </a:t>
            </a:r>
            <a:r>
              <a:rPr lang="en-US" sz="5000" dirty="0">
                <a:solidFill>
                  <a:srgbClr val="6D6D6D"/>
                </a:solidFill>
              </a:rPr>
              <a:t>28, </a:t>
            </a:r>
            <a:r>
              <a:rPr lang="en-US" sz="5000" dirty="0" smtClean="0">
                <a:solidFill>
                  <a:srgbClr val="6D6D6D"/>
                </a:solidFill>
              </a:rPr>
              <a:t>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95249"/>
            <a:ext cx="24384000" cy="13811250"/>
          </a:xfrm>
          <a:prstGeom prst="rect">
            <a:avLst/>
          </a:prstGeom>
          <a:solidFill>
            <a:srgbClr val="FFFFFF"/>
          </a:solidFill>
          <a:ln w="12700" cap="flat" cmpd="sng" algn="ctr">
            <a:noFill/>
            <a:prstDash val="solid"/>
            <a:round/>
            <a:headEnd type="none" w="sm" len="sm"/>
            <a:tailEnd type="none" w="sm" len="sm"/>
          </a:ln>
          <a:effectLst/>
        </p:spPr>
        <p:txBody>
          <a:bodyPr vert="horz" wrap="square" lIns="91434" tIns="45718" rIns="91434" bIns="45718" numCol="1" spcCol="0" rtlCol="0" anchor="t" anchorCtr="0" compatLnSpc="1">
            <a:prstTxWarp prst="textNoShape">
              <a:avLst/>
            </a:prstTxWarp>
          </a:bodyPr>
          <a:lstStyle/>
          <a:p>
            <a:pPr algn="l" defTabSz="914342" rtl="0" fontAlgn="base">
              <a:spcBef>
                <a:spcPct val="0"/>
              </a:spcBef>
              <a:spcAft>
                <a:spcPct val="0"/>
              </a:spcAft>
            </a:pPr>
            <a:endParaRPr lang="en-US" sz="2400">
              <a:solidFill>
                <a:schemeClr val="tx1"/>
              </a:solidFill>
              <a:latin typeface="Times New Roman" pitchFamily="18" charset="0"/>
            </a:endParaRPr>
          </a:p>
        </p:txBody>
      </p:sp>
      <p:pic>
        <p:nvPicPr>
          <p:cNvPr id="880" name="image4.png"/>
          <p:cNvPicPr/>
          <p:nvPr/>
        </p:nvPicPr>
        <p:blipFill>
          <a:blip r:embed="rId3">
            <a:extLst/>
          </a:blip>
          <a:stretch>
            <a:fillRect/>
          </a:stretch>
        </p:blipFill>
        <p:spPr>
          <a:xfrm>
            <a:off x="1374776" y="-279400"/>
            <a:ext cx="23534688" cy="14935200"/>
          </a:xfrm>
          <a:prstGeom prst="rect">
            <a:avLst/>
          </a:prstGeom>
          <a:ln w="12700">
            <a:miter lim="400000"/>
          </a:ln>
        </p:spPr>
      </p:pic>
      <p:pic>
        <p:nvPicPr>
          <p:cNvPr id="881" name="image5.png"/>
          <p:cNvPicPr/>
          <p:nvPr/>
        </p:nvPicPr>
        <p:blipFill>
          <a:blip r:embed="rId4">
            <a:extLst/>
          </a:blip>
          <a:stretch>
            <a:fillRect/>
          </a:stretch>
        </p:blipFill>
        <p:spPr>
          <a:xfrm>
            <a:off x="7721600" y="2832100"/>
            <a:ext cx="2517776" cy="2540000"/>
          </a:xfrm>
          <a:prstGeom prst="rect">
            <a:avLst/>
          </a:prstGeom>
          <a:ln w="12700">
            <a:miter lim="400000"/>
          </a:ln>
        </p:spPr>
      </p:pic>
      <p:pic>
        <p:nvPicPr>
          <p:cNvPr id="882" name="image6.png"/>
          <p:cNvPicPr/>
          <p:nvPr/>
        </p:nvPicPr>
        <p:blipFill>
          <a:blip r:embed="rId5">
            <a:extLst/>
          </a:blip>
          <a:stretch>
            <a:fillRect/>
          </a:stretch>
        </p:blipFill>
        <p:spPr>
          <a:xfrm>
            <a:off x="14643102" y="304800"/>
            <a:ext cx="4784725" cy="2603500"/>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10</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6" name="Group 886"/>
          <p:cNvGrpSpPr/>
          <p:nvPr/>
        </p:nvGrpSpPr>
        <p:grpSpPr>
          <a:xfrm>
            <a:off x="9499284" y="3603631"/>
            <a:ext cx="5636269" cy="6507166"/>
            <a:chOff x="1249232" y="973169"/>
            <a:chExt cx="5636269" cy="6507164"/>
          </a:xfrm>
        </p:grpSpPr>
        <p:sp>
          <p:nvSpPr>
            <p:cNvPr id="884" name="Shape 884"/>
            <p:cNvSpPr/>
            <p:nvPr/>
          </p:nvSpPr>
          <p:spPr>
            <a:xfrm rot="1800000">
              <a:off x="1249232" y="973169"/>
              <a:ext cx="5636269" cy="65071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885" name="Shape 885"/>
            <p:cNvSpPr/>
            <p:nvPr/>
          </p:nvSpPr>
          <p:spPr>
            <a:xfrm>
              <a:off x="2362880" y="3694734"/>
              <a:ext cx="3428026" cy="10926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7200" b="1">
                  <a:solidFill>
                    <a:srgbClr val="FFFFFF"/>
                  </a:solidFill>
                  <a:latin typeface="Lucida Grande"/>
                  <a:ea typeface="Lucida Grande"/>
                  <a:cs typeface="Lucida Grande"/>
                  <a:sym typeface="Lucida Grande"/>
                </a:defRPr>
              </a:lvl1pPr>
            </a:lstStyle>
            <a:p>
              <a:pPr lvl="0">
                <a:defRPr sz="1800" b="0">
                  <a:solidFill>
                    <a:srgbClr val="000000"/>
                  </a:solidFill>
                </a:defRPr>
              </a:pPr>
              <a:r>
                <a:rPr sz="7100"/>
                <a:t>Define</a:t>
              </a:r>
            </a:p>
          </p:txBody>
        </p:sp>
      </p:grpSp>
      <p:sp>
        <p:nvSpPr>
          <p:cNvPr id="887" name="Shape 887"/>
          <p:cNvSpPr/>
          <p:nvPr/>
        </p:nvSpPr>
        <p:spPr>
          <a:xfrm>
            <a:off x="3823664" y="3879135"/>
            <a:ext cx="4668495" cy="146193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9500" dirty="0">
                <a:solidFill>
                  <a:schemeClr val="tx1"/>
                </a:solidFill>
                <a:latin typeface="Lucida Grande"/>
                <a:ea typeface="Lucida Grande"/>
                <a:cs typeface="Lucida Grande"/>
                <a:sym typeface="Lucida Grande"/>
              </a:rPr>
              <a:t>REALIZE</a:t>
            </a:r>
            <a:r>
              <a:rPr sz="7100" dirty="0">
                <a:solidFill>
                  <a:schemeClr val="tx1"/>
                </a:solidFill>
                <a:latin typeface="Lucida Grande"/>
                <a:ea typeface="Lucida Grande"/>
                <a:cs typeface="Lucida Grande"/>
                <a:sym typeface="Lucida Grande"/>
              </a:rPr>
              <a:t> </a:t>
            </a:r>
          </a:p>
        </p:txBody>
      </p:sp>
      <p:sp>
        <p:nvSpPr>
          <p:cNvPr id="888" name="Shape 888"/>
          <p:cNvSpPr/>
          <p:nvPr/>
        </p:nvSpPr>
        <p:spPr>
          <a:xfrm>
            <a:off x="15746712" y="8501935"/>
            <a:ext cx="3942761" cy="146193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9500">
                <a:solidFill>
                  <a:schemeClr val="tx1"/>
                </a:solidFill>
                <a:latin typeface="Lucida Grande"/>
                <a:ea typeface="Lucida Grande"/>
                <a:cs typeface="Lucida Grande"/>
                <a:sym typeface="Lucida Grande"/>
              </a:rPr>
              <a:t>FOCUS</a:t>
            </a:r>
            <a:r>
              <a:rPr sz="7100">
                <a:solidFill>
                  <a:schemeClr val="tx1"/>
                </a:solidFill>
                <a:latin typeface="Lucida Grande"/>
                <a:ea typeface="Lucida Grande"/>
                <a:cs typeface="Lucida Grande"/>
                <a:sym typeface="Lucida Grande"/>
              </a:rPr>
              <a:t> </a:t>
            </a:r>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11</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 name="image7.png"/>
          <p:cNvPicPr/>
          <p:nvPr/>
        </p:nvPicPr>
        <p:blipFill>
          <a:blip r:embed="rId3">
            <a:extLst/>
          </a:blip>
          <a:stretch>
            <a:fillRect/>
          </a:stretch>
        </p:blipFill>
        <p:spPr>
          <a:xfrm>
            <a:off x="-1320800" y="-541338"/>
            <a:ext cx="10871200" cy="12276140"/>
          </a:xfrm>
          <a:prstGeom prst="rect">
            <a:avLst/>
          </a:prstGeom>
          <a:ln w="12700">
            <a:miter lim="400000"/>
          </a:ln>
        </p:spPr>
      </p:pic>
      <p:sp>
        <p:nvSpPr>
          <p:cNvPr id="891" name="Shape 891"/>
          <p:cNvSpPr/>
          <p:nvPr/>
        </p:nvSpPr>
        <p:spPr>
          <a:xfrm>
            <a:off x="9210675" y="3513501"/>
            <a:ext cx="9196227" cy="668901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a:lnSpc>
                <a:spcPct val="90000"/>
              </a:lnSpc>
              <a:defRPr sz="1800"/>
            </a:pPr>
            <a:r>
              <a:rPr sz="16000" dirty="0">
                <a:solidFill>
                  <a:srgbClr val="FFFFFF"/>
                </a:solidFill>
                <a:latin typeface="Lucida Grande"/>
                <a:ea typeface="Lucida Grande"/>
                <a:cs typeface="Lucida Grande"/>
                <a:sym typeface="Lucida Grande"/>
              </a:rPr>
              <a:t>REALIZE </a:t>
            </a:r>
          </a:p>
          <a:p>
            <a:pPr lvl="0" algn="l">
              <a:lnSpc>
                <a:spcPct val="90000"/>
              </a:lnSpc>
              <a:defRPr sz="1800"/>
            </a:pPr>
            <a:r>
              <a:rPr sz="16000" dirty="0">
                <a:solidFill>
                  <a:srgbClr val="FFFFFF"/>
                </a:solidFill>
                <a:latin typeface="Lucida Grande"/>
                <a:ea typeface="Lucida Grande"/>
                <a:cs typeface="Lucida Grande"/>
                <a:sym typeface="Lucida Grande"/>
              </a:rPr>
              <a:t>NEW </a:t>
            </a:r>
          </a:p>
          <a:p>
            <a:pPr lvl="0" algn="l">
              <a:lnSpc>
                <a:spcPct val="90000"/>
              </a:lnSpc>
              <a:defRPr sz="1800"/>
            </a:pPr>
            <a:r>
              <a:rPr sz="16000" dirty="0">
                <a:solidFill>
                  <a:srgbClr val="FFFFFF"/>
                </a:solidFill>
                <a:latin typeface="Lucida Grande"/>
                <a:ea typeface="Lucida Grande"/>
                <a:cs typeface="Lucida Grande"/>
                <a:sym typeface="Lucida Grande"/>
              </a:rPr>
              <a:t>INSIGHTS </a:t>
            </a:r>
          </a:p>
        </p:txBody>
      </p:sp>
      <p:sp>
        <p:nvSpPr>
          <p:cNvPr id="892" name="Shape 892"/>
          <p:cNvSpPr/>
          <p:nvPr/>
        </p:nvSpPr>
        <p:spPr>
          <a:xfrm>
            <a:off x="9283701" y="10749921"/>
            <a:ext cx="23774400" cy="196977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6400" dirty="0">
                <a:solidFill>
                  <a:srgbClr val="FFFFFF"/>
                </a:solidFill>
                <a:latin typeface="Lucida Grande"/>
                <a:ea typeface="Lucida Grande"/>
                <a:cs typeface="Lucida Grande"/>
                <a:sym typeface="Lucida Grande"/>
              </a:rPr>
              <a:t>REFRAME THE PROBLEM. </a:t>
            </a:r>
          </a:p>
          <a:p>
            <a:pPr lvl="0" algn="l">
              <a:defRPr sz="1800"/>
            </a:pPr>
            <a:r>
              <a:rPr sz="6400" dirty="0">
                <a:solidFill>
                  <a:srgbClr val="FFFFFF"/>
                </a:solidFill>
                <a:latin typeface="Lucida Grande"/>
                <a:ea typeface="Lucida Grande"/>
                <a:cs typeface="Lucida Grande"/>
                <a:sym typeface="Lucida Grande"/>
              </a:rPr>
              <a:t>UNCOVER OPPORTUNITIES. </a:t>
            </a:r>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12</a:t>
            </a:fld>
            <a:endParaRPr lang="en-US" dirty="0"/>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Shape 896"/>
          <p:cNvSpPr/>
          <p:nvPr/>
        </p:nvSpPr>
        <p:spPr>
          <a:xfrm>
            <a:off x="-5575295" y="-50800"/>
            <a:ext cx="34759901" cy="14668500"/>
          </a:xfrm>
          <a:prstGeom prst="rect">
            <a:avLst/>
          </a:prstGeom>
          <a:solidFill>
            <a:srgbClr val="0080FF"/>
          </a:solidFill>
          <a:ln w="12700">
            <a:miter lim="400000"/>
          </a:ln>
        </p:spPr>
        <p:txBody>
          <a:bodyPr lIns="0" tIns="0" rIns="0" bIns="0"/>
          <a:lstStyle/>
          <a:p>
            <a:pPr lvl="0"/>
            <a:endParaRPr/>
          </a:p>
        </p:txBody>
      </p:sp>
      <p:sp>
        <p:nvSpPr>
          <p:cNvPr id="898" name="Shape 898"/>
          <p:cNvSpPr/>
          <p:nvPr/>
        </p:nvSpPr>
        <p:spPr>
          <a:xfrm>
            <a:off x="2222501" y="6043365"/>
            <a:ext cx="6248400" cy="169277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5500">
                <a:latin typeface="Lucida Grande"/>
                <a:ea typeface="Lucida Grande"/>
                <a:cs typeface="Lucida Grande"/>
                <a:sym typeface="Lucida Grande"/>
              </a:rPr>
              <a:t>NOTICE</a:t>
            </a:r>
          </a:p>
          <a:p>
            <a:pPr lvl="0">
              <a:defRPr sz="1800"/>
            </a:pPr>
            <a:r>
              <a:rPr sz="5500">
                <a:latin typeface="Lucida Grande"/>
                <a:ea typeface="Lucida Grande"/>
                <a:cs typeface="Lucida Grande"/>
                <a:sym typeface="Lucida Grande"/>
              </a:rPr>
              <a:t>SOMETHING</a:t>
            </a:r>
          </a:p>
        </p:txBody>
      </p:sp>
      <p:sp>
        <p:nvSpPr>
          <p:cNvPr id="899" name="Shape 899"/>
          <p:cNvSpPr/>
          <p:nvPr/>
        </p:nvSpPr>
        <p:spPr>
          <a:xfrm flipH="1">
            <a:off x="5341939" y="3651255"/>
            <a:ext cx="0" cy="2147890"/>
          </a:xfrm>
          <a:prstGeom prst="line">
            <a:avLst/>
          </a:prstGeom>
          <a:ln w="101600">
            <a:solidFill/>
            <a:miter/>
            <a:headEnd type="stealth"/>
          </a:ln>
        </p:spPr>
        <p:txBody>
          <a:bodyPr lIns="0" tIns="0" rIns="0" bIns="0"/>
          <a:lstStyle/>
          <a:p>
            <a:pPr algn="l" defTabSz="457171">
              <a:defRPr sz="1200">
                <a:latin typeface="+mj-lt"/>
                <a:ea typeface="+mj-ea"/>
                <a:cs typeface="+mj-cs"/>
                <a:sym typeface="Helvetica"/>
              </a:defRPr>
            </a:pPr>
            <a:endParaRPr/>
          </a:p>
        </p:txBody>
      </p:sp>
      <p:sp>
        <p:nvSpPr>
          <p:cNvPr id="900" name="Shape 900"/>
          <p:cNvSpPr/>
          <p:nvPr/>
        </p:nvSpPr>
        <p:spPr>
          <a:xfrm>
            <a:off x="9245600" y="6024315"/>
            <a:ext cx="6794501" cy="169277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5500">
                <a:latin typeface="Arial"/>
                <a:ea typeface="Arial"/>
                <a:cs typeface="Arial"/>
                <a:sym typeface="Arial"/>
              </a:rPr>
              <a:t>“</a:t>
            </a:r>
            <a:r>
              <a:rPr sz="5500">
                <a:latin typeface="Lucida Grande"/>
                <a:ea typeface="Lucida Grande"/>
                <a:cs typeface="Lucida Grande"/>
                <a:sym typeface="Lucida Grande"/>
              </a:rPr>
              <a:t>I WONDER IF THIS MEANS . . .</a:t>
            </a:r>
            <a:r>
              <a:rPr sz="5500">
                <a:latin typeface="Arial"/>
                <a:ea typeface="Arial"/>
                <a:cs typeface="Arial"/>
                <a:sym typeface="Arial"/>
              </a:rPr>
              <a:t>”</a:t>
            </a:r>
          </a:p>
        </p:txBody>
      </p:sp>
      <p:sp>
        <p:nvSpPr>
          <p:cNvPr id="901" name="Shape 901"/>
          <p:cNvSpPr/>
          <p:nvPr/>
        </p:nvSpPr>
        <p:spPr>
          <a:xfrm>
            <a:off x="12700000" y="3657600"/>
            <a:ext cx="0" cy="2146300"/>
          </a:xfrm>
          <a:prstGeom prst="line">
            <a:avLst/>
          </a:prstGeom>
          <a:ln w="101600">
            <a:solidFill/>
            <a:miter/>
            <a:headEnd type="stealth"/>
          </a:ln>
        </p:spPr>
        <p:txBody>
          <a:bodyPr lIns="0" tIns="0" rIns="0" bIns="0"/>
          <a:lstStyle/>
          <a:p>
            <a:pPr algn="l" defTabSz="457171">
              <a:defRPr sz="1200">
                <a:latin typeface="+mj-lt"/>
                <a:ea typeface="+mj-ea"/>
                <a:cs typeface="+mj-cs"/>
                <a:sym typeface="Helvetica"/>
              </a:defRPr>
            </a:pPr>
            <a:endParaRPr/>
          </a:p>
        </p:txBody>
      </p:sp>
      <p:sp>
        <p:nvSpPr>
          <p:cNvPr id="902" name="Shape 902"/>
          <p:cNvSpPr/>
          <p:nvPr/>
        </p:nvSpPr>
        <p:spPr>
          <a:xfrm>
            <a:off x="16598901" y="5914525"/>
            <a:ext cx="6248400" cy="338554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5500">
                <a:latin typeface="Lucida Grande"/>
                <a:ea typeface="Lucida Grande"/>
                <a:cs typeface="Lucida Grande"/>
                <a:sym typeface="Lucida Grande"/>
              </a:rPr>
              <a:t>ACTIONABLE</a:t>
            </a:r>
          </a:p>
          <a:p>
            <a:pPr lvl="0">
              <a:defRPr sz="1800"/>
            </a:pPr>
            <a:r>
              <a:rPr sz="5500">
                <a:latin typeface="Lucida Grande"/>
                <a:ea typeface="Lucida Grande"/>
                <a:cs typeface="Lucida Grande"/>
                <a:sym typeface="Lucida Grande"/>
              </a:rPr>
              <a:t>LEARNING</a:t>
            </a:r>
          </a:p>
          <a:p>
            <a:pPr lvl="0">
              <a:defRPr sz="1800"/>
            </a:pPr>
            <a:r>
              <a:rPr sz="5500">
                <a:latin typeface="Lucida Grande"/>
                <a:ea typeface="Lucida Grande"/>
                <a:cs typeface="Lucida Grande"/>
                <a:sym typeface="Lucida Grande"/>
              </a:rPr>
              <a:t>ABOUT </a:t>
            </a:r>
          </a:p>
          <a:p>
            <a:pPr lvl="0">
              <a:defRPr sz="1800"/>
            </a:pPr>
            <a:r>
              <a:rPr sz="5500">
                <a:latin typeface="Lucida Grande"/>
                <a:ea typeface="Lucida Grande"/>
                <a:cs typeface="Lucida Grande"/>
                <a:sym typeface="Lucida Grande"/>
              </a:rPr>
              <a:t>PEOPLE</a:t>
            </a:r>
          </a:p>
        </p:txBody>
      </p:sp>
      <p:sp>
        <p:nvSpPr>
          <p:cNvPr id="903" name="Shape 903"/>
          <p:cNvSpPr/>
          <p:nvPr/>
        </p:nvSpPr>
        <p:spPr>
          <a:xfrm>
            <a:off x="19723101" y="3670300"/>
            <a:ext cx="0" cy="2146300"/>
          </a:xfrm>
          <a:prstGeom prst="line">
            <a:avLst/>
          </a:prstGeom>
          <a:ln w="101600">
            <a:solidFill/>
            <a:miter/>
            <a:headEnd type="stealth"/>
          </a:ln>
        </p:spPr>
        <p:txBody>
          <a:bodyPr lIns="0" tIns="0" rIns="0" bIns="0"/>
          <a:lstStyle/>
          <a:p>
            <a:pPr algn="l" defTabSz="457171">
              <a:defRPr sz="1200">
                <a:latin typeface="+mj-lt"/>
                <a:ea typeface="+mj-ea"/>
                <a:cs typeface="+mj-cs"/>
                <a:sym typeface="Helvetica"/>
              </a:defRPr>
            </a:pPr>
            <a:endParaRPr/>
          </a:p>
        </p:txBody>
      </p:sp>
      <p:grpSp>
        <p:nvGrpSpPr>
          <p:cNvPr id="906" name="Group 906"/>
          <p:cNvGrpSpPr/>
          <p:nvPr/>
        </p:nvGrpSpPr>
        <p:grpSpPr>
          <a:xfrm>
            <a:off x="9936166" y="2284414"/>
            <a:ext cx="6910387" cy="6352"/>
            <a:chOff x="0" y="0"/>
            <a:chExt cx="6910386" cy="6349"/>
          </a:xfrm>
        </p:grpSpPr>
        <p:sp>
          <p:nvSpPr>
            <p:cNvPr id="904" name="Shape 904"/>
            <p:cNvSpPr/>
            <p:nvPr/>
          </p:nvSpPr>
          <p:spPr>
            <a:xfrm flipH="1" flipV="1">
              <a:off x="-1" y="0"/>
              <a:ext cx="5627394" cy="6350"/>
            </a:xfrm>
            <a:prstGeom prst="line">
              <a:avLst/>
            </a:prstGeom>
            <a:noFill/>
            <a:ln w="1079500" cap="flat">
              <a:solidFill>
                <a:srgbClr val="FFFFFF"/>
              </a:solidFill>
              <a:prstDash val="solid"/>
              <a:miter lim="800000"/>
            </a:ln>
            <a:effectLst/>
          </p:spPr>
          <p:txBody>
            <a:bodyPr wrap="square" lIns="0" tIns="0" rIns="0" bIns="0" numCol="1" anchor="t">
              <a:noAutofit/>
            </a:bodyPr>
            <a:lstStyle/>
            <a:p>
              <a:pPr algn="l" defTabSz="457171">
                <a:defRPr sz="1200">
                  <a:latin typeface="+mj-lt"/>
                  <a:ea typeface="+mj-ea"/>
                  <a:cs typeface="+mj-cs"/>
                  <a:sym typeface="Helvetica"/>
                </a:defRPr>
              </a:pPr>
              <a:endParaRPr/>
            </a:p>
          </p:txBody>
        </p:sp>
        <p:sp>
          <p:nvSpPr>
            <p:cNvPr id="905" name="Shape 905"/>
            <p:cNvSpPr/>
            <p:nvPr/>
          </p:nvSpPr>
          <p:spPr>
            <a:xfrm flipH="1" flipV="1">
              <a:off x="2610449" y="-1"/>
              <a:ext cx="4299938" cy="2"/>
            </a:xfrm>
            <a:prstGeom prst="line">
              <a:avLst/>
            </a:prstGeom>
            <a:noFill/>
            <a:ln w="558800" cap="flat">
              <a:solidFill>
                <a:srgbClr val="FFFFFF"/>
              </a:solidFill>
              <a:prstDash val="solid"/>
              <a:miter lim="800000"/>
              <a:headEnd type="stealth" w="med" len="med"/>
            </a:ln>
            <a:effectLst/>
          </p:spPr>
          <p:txBody>
            <a:bodyPr wrap="square" lIns="0" tIns="0" rIns="0" bIns="0" numCol="1" anchor="t">
              <a:noAutofit/>
            </a:bodyPr>
            <a:lstStyle/>
            <a:p>
              <a:pPr algn="l" defTabSz="457171">
                <a:defRPr sz="1200">
                  <a:latin typeface="+mj-lt"/>
                  <a:ea typeface="+mj-ea"/>
                  <a:cs typeface="+mj-cs"/>
                  <a:sym typeface="Helvetica"/>
                </a:defRPr>
              </a:pPr>
              <a:endParaRPr/>
            </a:p>
          </p:txBody>
        </p:sp>
      </p:grpSp>
      <p:sp>
        <p:nvSpPr>
          <p:cNvPr id="907" name="Shape 907"/>
          <p:cNvSpPr/>
          <p:nvPr/>
        </p:nvSpPr>
        <p:spPr>
          <a:xfrm>
            <a:off x="11391905" y="1780860"/>
            <a:ext cx="3683000" cy="98488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400">
                <a:solidFill>
                  <a:srgbClr val="0080FF"/>
                </a:solidFill>
                <a:latin typeface="Lucida Grande"/>
                <a:ea typeface="Lucida Grande"/>
                <a:cs typeface="Lucida Grande"/>
                <a:sym typeface="Lucida Grande"/>
              </a:defRPr>
            </a:lvl1pPr>
          </a:lstStyle>
          <a:p>
            <a:pPr lvl="0">
              <a:defRPr sz="1800">
                <a:solidFill>
                  <a:srgbClr val="000000"/>
                </a:solidFill>
              </a:defRPr>
            </a:pPr>
            <a:r>
              <a:rPr sz="6400" dirty="0">
                <a:latin typeface="Helvetica Light"/>
                <a:cs typeface="Helvetica Light"/>
              </a:rPr>
              <a:t>INFER</a:t>
            </a:r>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13</a:t>
            </a:fld>
            <a:endParaRPr lang="en-US" dirty="0"/>
          </a:p>
        </p:txBody>
      </p:sp>
      <p:sp>
        <p:nvSpPr>
          <p:cNvPr id="897" name="Shape 897"/>
          <p:cNvSpPr/>
          <p:nvPr/>
        </p:nvSpPr>
        <p:spPr>
          <a:xfrm>
            <a:off x="1714501" y="1710264"/>
            <a:ext cx="23774400" cy="113877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7400" dirty="0">
                <a:solidFill>
                  <a:srgbClr val="FFFFFF"/>
                </a:solidFill>
                <a:latin typeface="Lucida Grande"/>
                <a:ea typeface="Lucida Grande"/>
                <a:cs typeface="Lucida Grande"/>
                <a:sym typeface="Lucida Grande"/>
              </a:rPr>
              <a:t>OBSERVATION    </a:t>
            </a:r>
            <a:r>
              <a:rPr sz="7400" dirty="0">
                <a:solidFill>
                  <a:srgbClr val="FF6666"/>
                </a:solidFill>
                <a:latin typeface="Lucida Grande"/>
                <a:ea typeface="Lucida Grande"/>
                <a:cs typeface="Lucida Grande"/>
                <a:sym typeface="Lucida Grande"/>
              </a:rPr>
              <a:t> </a:t>
            </a:r>
            <a:r>
              <a:rPr lang="en-US" sz="7400" dirty="0" smtClean="0">
                <a:solidFill>
                  <a:srgbClr val="FF6666"/>
                </a:solidFill>
                <a:latin typeface="Lucida Grande"/>
                <a:ea typeface="Lucida Grande"/>
                <a:cs typeface="Lucida Grande"/>
                <a:sym typeface="Lucida Grande"/>
              </a:rPr>
              <a:t>			</a:t>
            </a:r>
            <a:r>
              <a:rPr sz="7400" dirty="0" smtClean="0">
                <a:solidFill>
                  <a:srgbClr val="FF6666"/>
                </a:solidFill>
                <a:latin typeface="Lucida Grande"/>
                <a:ea typeface="Lucida Grande"/>
                <a:cs typeface="Lucida Grande"/>
                <a:sym typeface="Lucida Grande"/>
              </a:rPr>
              <a:t>                    </a:t>
            </a:r>
            <a:r>
              <a:rPr sz="7400" dirty="0" smtClean="0">
                <a:solidFill>
                  <a:srgbClr val="FFFFFF"/>
                </a:solidFill>
                <a:latin typeface="Lucida Grande"/>
                <a:ea typeface="Lucida Grande"/>
                <a:cs typeface="Lucida Grande"/>
                <a:sym typeface="Lucida Grande"/>
              </a:rPr>
              <a:t>    INSIGHT</a:t>
            </a:r>
            <a:endParaRPr sz="7400" dirty="0">
              <a:solidFill>
                <a:srgbClr val="FFFFFF"/>
              </a:solidFill>
              <a:latin typeface="Lucida Grande"/>
              <a:ea typeface="Lucida Grande"/>
              <a:cs typeface="Lucida Grande"/>
              <a:sym typeface="Lucida Grande"/>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Shape 909"/>
          <p:cNvSpPr/>
          <p:nvPr/>
        </p:nvSpPr>
        <p:spPr>
          <a:xfrm>
            <a:off x="-5587999" y="0"/>
            <a:ext cx="34759901" cy="14846300"/>
          </a:xfrm>
          <a:prstGeom prst="rect">
            <a:avLst/>
          </a:prstGeom>
          <a:solidFill>
            <a:srgbClr val="0080FF"/>
          </a:solidFill>
          <a:ln w="12700">
            <a:miter lim="400000"/>
          </a:ln>
        </p:spPr>
        <p:txBody>
          <a:bodyPr lIns="0" tIns="0" rIns="0" bIns="0"/>
          <a:lstStyle/>
          <a:p>
            <a:pPr lvl="0"/>
            <a:endParaRPr/>
          </a:p>
        </p:txBody>
      </p:sp>
      <p:pic>
        <p:nvPicPr>
          <p:cNvPr id="910" name="image8.png"/>
          <p:cNvPicPr/>
          <p:nvPr/>
        </p:nvPicPr>
        <p:blipFill>
          <a:blip r:embed="rId3">
            <a:extLst/>
          </a:blip>
          <a:stretch>
            <a:fillRect/>
          </a:stretch>
        </p:blipFill>
        <p:spPr>
          <a:xfrm>
            <a:off x="-1583" y="-4178300"/>
            <a:ext cx="25296813" cy="18213388"/>
          </a:xfrm>
          <a:prstGeom prst="rect">
            <a:avLst/>
          </a:prstGeom>
          <a:ln w="12700">
            <a:miter lim="400000"/>
          </a:ln>
        </p:spPr>
      </p:pic>
      <p:sp>
        <p:nvSpPr>
          <p:cNvPr id="911" name="Shape 911"/>
          <p:cNvSpPr/>
          <p:nvPr/>
        </p:nvSpPr>
        <p:spPr>
          <a:xfrm>
            <a:off x="1" y="617014"/>
            <a:ext cx="23932536" cy="984885"/>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lvl1pPr algn="l">
              <a:defRPr sz="7400">
                <a:solidFill>
                  <a:srgbClr val="FFFFFF"/>
                </a:solidFill>
                <a:latin typeface="Lucida Grande"/>
                <a:ea typeface="Lucida Grande"/>
                <a:cs typeface="Lucida Grande"/>
                <a:sym typeface="Lucida Grande"/>
              </a:defRPr>
            </a:lvl1pPr>
          </a:lstStyle>
          <a:p>
            <a:pPr lvl="0" algn="ctr">
              <a:defRPr sz="1800">
                <a:solidFill>
                  <a:srgbClr val="000000"/>
                </a:solidFill>
              </a:defRPr>
            </a:pPr>
            <a:r>
              <a:rPr sz="6400" dirty="0">
                <a:latin typeface="Helvetica Light"/>
                <a:cs typeface="Helvetica Light"/>
              </a:rPr>
              <a:t>OBSERVATION + INFERENCE  =  INSIGHT</a:t>
            </a:r>
          </a:p>
        </p:txBody>
      </p:sp>
      <p:sp>
        <p:nvSpPr>
          <p:cNvPr id="912" name="Shape 912"/>
          <p:cNvSpPr/>
          <p:nvPr/>
        </p:nvSpPr>
        <p:spPr>
          <a:xfrm>
            <a:off x="9283705" y="1574800"/>
            <a:ext cx="7950200" cy="1143000"/>
          </a:xfrm>
          <a:prstGeom prst="rect">
            <a:avLst/>
          </a:prstGeom>
          <a:solidFill>
            <a:srgbClr val="0080FF"/>
          </a:solidFill>
          <a:ln w="12700">
            <a:miter lim="400000"/>
          </a:ln>
        </p:spPr>
        <p:txBody>
          <a:bodyPr lIns="0" tIns="0" rIns="0" bIns="0"/>
          <a:lstStyle/>
          <a:p>
            <a:pPr lvl="0"/>
            <a:endParaRPr/>
          </a:p>
        </p:txBody>
      </p:sp>
      <p:grpSp>
        <p:nvGrpSpPr>
          <p:cNvPr id="915" name="Group 915"/>
          <p:cNvGrpSpPr/>
          <p:nvPr/>
        </p:nvGrpSpPr>
        <p:grpSpPr>
          <a:xfrm>
            <a:off x="9936166" y="2284414"/>
            <a:ext cx="6910387" cy="6352"/>
            <a:chOff x="0" y="0"/>
            <a:chExt cx="6910386" cy="6349"/>
          </a:xfrm>
        </p:grpSpPr>
        <p:sp>
          <p:nvSpPr>
            <p:cNvPr id="913" name="Shape 913"/>
            <p:cNvSpPr/>
            <p:nvPr/>
          </p:nvSpPr>
          <p:spPr>
            <a:xfrm flipH="1" flipV="1">
              <a:off x="-1" y="0"/>
              <a:ext cx="5627394" cy="6350"/>
            </a:xfrm>
            <a:prstGeom prst="line">
              <a:avLst/>
            </a:prstGeom>
            <a:noFill/>
            <a:ln w="1079500" cap="flat">
              <a:solidFill>
                <a:srgbClr val="FFFFFF"/>
              </a:solidFill>
              <a:prstDash val="solid"/>
              <a:miter lim="800000"/>
            </a:ln>
            <a:effectLst/>
          </p:spPr>
          <p:txBody>
            <a:bodyPr wrap="square" lIns="0" tIns="0" rIns="0" bIns="0" numCol="1" anchor="t">
              <a:noAutofit/>
            </a:bodyPr>
            <a:lstStyle/>
            <a:p>
              <a:pPr algn="l" defTabSz="457171">
                <a:defRPr sz="1200">
                  <a:latin typeface="+mj-lt"/>
                  <a:ea typeface="+mj-ea"/>
                  <a:cs typeface="+mj-cs"/>
                  <a:sym typeface="Helvetica"/>
                </a:defRPr>
              </a:pPr>
              <a:endParaRPr/>
            </a:p>
          </p:txBody>
        </p:sp>
        <p:sp>
          <p:nvSpPr>
            <p:cNvPr id="914" name="Shape 914"/>
            <p:cNvSpPr/>
            <p:nvPr/>
          </p:nvSpPr>
          <p:spPr>
            <a:xfrm flipH="1" flipV="1">
              <a:off x="2610449" y="-1"/>
              <a:ext cx="4299938" cy="2"/>
            </a:xfrm>
            <a:prstGeom prst="line">
              <a:avLst/>
            </a:prstGeom>
            <a:noFill/>
            <a:ln w="558800" cap="flat">
              <a:solidFill>
                <a:srgbClr val="FFFFFF"/>
              </a:solidFill>
              <a:prstDash val="solid"/>
              <a:miter lim="800000"/>
              <a:headEnd type="stealth" w="med" len="med"/>
            </a:ln>
            <a:effectLst/>
          </p:spPr>
          <p:txBody>
            <a:bodyPr wrap="square" lIns="0" tIns="0" rIns="0" bIns="0" numCol="1" anchor="t">
              <a:noAutofit/>
            </a:bodyPr>
            <a:lstStyle/>
            <a:p>
              <a:pPr algn="l" defTabSz="457171">
                <a:defRPr sz="1200">
                  <a:latin typeface="+mj-lt"/>
                  <a:ea typeface="+mj-ea"/>
                  <a:cs typeface="+mj-cs"/>
                  <a:sym typeface="Helvetica"/>
                </a:defRPr>
              </a:pPr>
              <a:endParaRPr/>
            </a:p>
          </p:txBody>
        </p:sp>
      </p:grpSp>
      <p:sp>
        <p:nvSpPr>
          <p:cNvPr id="916" name="Shape 916"/>
          <p:cNvSpPr/>
          <p:nvPr/>
        </p:nvSpPr>
        <p:spPr>
          <a:xfrm>
            <a:off x="11391905" y="1780860"/>
            <a:ext cx="3683000" cy="98488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400">
                <a:solidFill>
                  <a:srgbClr val="0080FF"/>
                </a:solidFill>
                <a:latin typeface="Lucida Grande"/>
                <a:ea typeface="Lucida Grande"/>
                <a:cs typeface="Lucida Grande"/>
                <a:sym typeface="Lucida Grande"/>
              </a:defRPr>
            </a:lvl1pPr>
          </a:lstStyle>
          <a:p>
            <a:pPr lvl="0">
              <a:defRPr sz="1800">
                <a:solidFill>
                  <a:srgbClr val="000000"/>
                </a:solidFill>
              </a:defRPr>
            </a:pPr>
            <a:r>
              <a:rPr sz="6400" dirty="0">
                <a:latin typeface="Helvetica Light"/>
                <a:cs typeface="Helvetica Light"/>
              </a:rPr>
              <a:t>INFER</a:t>
            </a:r>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14</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 name="image9.png"/>
          <p:cNvPicPr/>
          <p:nvPr/>
        </p:nvPicPr>
        <p:blipFill>
          <a:blip r:embed="rId3">
            <a:extLst/>
          </a:blip>
          <a:stretch>
            <a:fillRect/>
          </a:stretch>
        </p:blipFill>
        <p:spPr>
          <a:xfrm>
            <a:off x="6477001" y="-330200"/>
            <a:ext cx="19177000" cy="14363700"/>
          </a:xfrm>
          <a:prstGeom prst="rect">
            <a:avLst/>
          </a:prstGeom>
          <a:ln w="12700">
            <a:miter lim="400000"/>
          </a:ln>
        </p:spPr>
      </p:pic>
      <p:sp>
        <p:nvSpPr>
          <p:cNvPr id="921" name="Shape 921"/>
          <p:cNvSpPr/>
          <p:nvPr/>
        </p:nvSpPr>
        <p:spPr>
          <a:xfrm>
            <a:off x="569919" y="998480"/>
            <a:ext cx="5702301" cy="572464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4800">
                <a:solidFill>
                  <a:srgbClr val="FFFFFF"/>
                </a:solidFill>
                <a:latin typeface="Lucida Grande"/>
                <a:ea typeface="Lucida Grande"/>
                <a:cs typeface="Lucida Grande"/>
                <a:sym typeface="Lucida Grande"/>
              </a:rPr>
              <a:t>THE SELL:</a:t>
            </a:r>
          </a:p>
          <a:p>
            <a:pPr lvl="0" algn="l">
              <a:defRPr sz="1800"/>
            </a:pPr>
            <a:r>
              <a:rPr sz="8100">
                <a:solidFill>
                  <a:srgbClr val="FFFFFF"/>
                </a:solidFill>
                <a:latin typeface="Lucida Grande"/>
                <a:ea typeface="Lucida Grande"/>
                <a:cs typeface="Lucida Grande"/>
                <a:sym typeface="Lucida Grande"/>
              </a:rPr>
              <a:t>TIDE REMOVES TOUGH STAINS</a:t>
            </a:r>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15</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5" name="image10.png"/>
          <p:cNvPicPr/>
          <p:nvPr/>
        </p:nvPicPr>
        <p:blipFill>
          <a:blip r:embed="rId3">
            <a:extLst/>
          </a:blip>
          <a:stretch>
            <a:fillRect/>
          </a:stretch>
        </p:blipFill>
        <p:spPr>
          <a:xfrm>
            <a:off x="3784607" y="-30163"/>
            <a:ext cx="10629901" cy="13158446"/>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16</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Shape 929"/>
          <p:cNvSpPr/>
          <p:nvPr/>
        </p:nvSpPr>
        <p:spPr>
          <a:xfrm>
            <a:off x="-5638799" y="0"/>
            <a:ext cx="34759901" cy="14846300"/>
          </a:xfrm>
          <a:prstGeom prst="rect">
            <a:avLst/>
          </a:prstGeom>
          <a:solidFill>
            <a:srgbClr val="0080FF"/>
          </a:solidFill>
          <a:ln w="12700">
            <a:miter lim="400000"/>
          </a:ln>
        </p:spPr>
        <p:txBody>
          <a:bodyPr lIns="0" tIns="0" rIns="0" bIns="0"/>
          <a:lstStyle/>
          <a:p>
            <a:pPr lvl="0"/>
            <a:endParaRPr/>
          </a:p>
        </p:txBody>
      </p:sp>
      <p:pic>
        <p:nvPicPr>
          <p:cNvPr id="930" name="image8.png"/>
          <p:cNvPicPr/>
          <p:nvPr/>
        </p:nvPicPr>
        <p:blipFill>
          <a:blip r:embed="rId3">
            <a:extLst/>
          </a:blip>
          <a:stretch>
            <a:fillRect/>
          </a:stretch>
        </p:blipFill>
        <p:spPr>
          <a:xfrm>
            <a:off x="-1583" y="-3289300"/>
            <a:ext cx="25296813" cy="18213388"/>
          </a:xfrm>
          <a:prstGeom prst="rect">
            <a:avLst/>
          </a:prstGeom>
          <a:ln w="12700">
            <a:miter lim="400000"/>
          </a:ln>
        </p:spPr>
      </p:pic>
      <p:sp>
        <p:nvSpPr>
          <p:cNvPr id="931" name="Shape 931"/>
          <p:cNvSpPr/>
          <p:nvPr/>
        </p:nvSpPr>
        <p:spPr>
          <a:xfrm>
            <a:off x="-2285999" y="-2260600"/>
            <a:ext cx="10883901" cy="8940800"/>
          </a:xfrm>
          <a:prstGeom prst="rect">
            <a:avLst/>
          </a:prstGeom>
          <a:solidFill>
            <a:srgbClr val="0080FF"/>
          </a:solidFill>
          <a:ln w="12700">
            <a:miter lim="400000"/>
          </a:ln>
        </p:spPr>
        <p:txBody>
          <a:bodyPr lIns="0" tIns="0" rIns="0" bIns="0"/>
          <a:lstStyle/>
          <a:p>
            <a:pPr lvl="0"/>
            <a:endParaRPr/>
          </a:p>
        </p:txBody>
      </p:sp>
      <p:sp>
        <p:nvSpPr>
          <p:cNvPr id="932" name="Shape 932"/>
          <p:cNvSpPr/>
          <p:nvPr/>
        </p:nvSpPr>
        <p:spPr>
          <a:xfrm>
            <a:off x="17068807" y="-2120900"/>
            <a:ext cx="10883901" cy="8940800"/>
          </a:xfrm>
          <a:prstGeom prst="rect">
            <a:avLst/>
          </a:prstGeom>
          <a:solidFill>
            <a:srgbClr val="0080FF"/>
          </a:solidFill>
          <a:ln w="12700">
            <a:miter lim="400000"/>
          </a:ln>
        </p:spPr>
        <p:txBody>
          <a:bodyPr lIns="0" tIns="0" rIns="0" bIns="0"/>
          <a:lstStyle/>
          <a:p>
            <a:pPr lvl="0"/>
            <a:endParaRPr/>
          </a:p>
        </p:txBody>
      </p:sp>
      <p:sp>
        <p:nvSpPr>
          <p:cNvPr id="933" name="Shape 933"/>
          <p:cNvSpPr/>
          <p:nvPr/>
        </p:nvSpPr>
        <p:spPr>
          <a:xfrm>
            <a:off x="15621000" y="1262836"/>
            <a:ext cx="7823200" cy="43704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200">
                <a:solidFill>
                  <a:srgbClr val="FFFFFF"/>
                </a:solidFill>
                <a:latin typeface="Lucida Grande"/>
                <a:ea typeface="Lucida Grande"/>
                <a:cs typeface="Lucida Grande"/>
                <a:sym typeface="Lucida Grande"/>
              </a:defRPr>
            </a:lvl1pPr>
          </a:lstStyle>
          <a:p>
            <a:pPr lvl="0">
              <a:defRPr sz="1800">
                <a:solidFill>
                  <a:srgbClr val="000000"/>
                </a:solidFill>
              </a:defRPr>
            </a:pPr>
            <a:r>
              <a:rPr sz="7000" dirty="0">
                <a:solidFill>
                  <a:schemeClr val="tx1"/>
                </a:solidFill>
              </a:rPr>
              <a:t>Millennials care about their clothes, and that means not cleaning them</a:t>
            </a:r>
          </a:p>
        </p:txBody>
      </p:sp>
      <p:sp>
        <p:nvSpPr>
          <p:cNvPr id="934" name="Shape 934"/>
          <p:cNvSpPr/>
          <p:nvPr/>
        </p:nvSpPr>
        <p:spPr>
          <a:xfrm>
            <a:off x="1024516" y="726127"/>
            <a:ext cx="7658101" cy="295465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3600" dirty="0">
                <a:solidFill>
                  <a:srgbClr val="FFFFFF"/>
                </a:solidFill>
                <a:latin typeface="Lucida Grande"/>
                <a:ea typeface="Lucida Grande"/>
                <a:cs typeface="Lucida Grande"/>
                <a:sym typeface="Lucida Grande"/>
              </a:rPr>
              <a:t>We heard: </a:t>
            </a:r>
          </a:p>
          <a:p>
            <a:pPr lvl="0" algn="l">
              <a:defRPr sz="1800"/>
            </a:pPr>
            <a:r>
              <a:rPr sz="5200" dirty="0">
                <a:solidFill>
                  <a:srgbClr val="FFFFFF"/>
                </a:solidFill>
                <a:latin typeface="Arial"/>
                <a:ea typeface="Arial"/>
                <a:cs typeface="Arial"/>
                <a:sym typeface="Arial"/>
              </a:rPr>
              <a:t>“</a:t>
            </a:r>
            <a:r>
              <a:rPr sz="5200" dirty="0">
                <a:solidFill>
                  <a:srgbClr val="FFFFFF"/>
                </a:solidFill>
                <a:latin typeface="Lucida Grande"/>
                <a:ea typeface="Lucida Grande"/>
                <a:cs typeface="Lucida Grande"/>
                <a:sym typeface="Lucida Grande"/>
              </a:rPr>
              <a:t>I rarely wash my jeans, I want them to look great longer</a:t>
            </a:r>
            <a:r>
              <a:rPr sz="5200" dirty="0">
                <a:solidFill>
                  <a:srgbClr val="FFFFFF"/>
                </a:solidFill>
                <a:latin typeface="Arial"/>
                <a:ea typeface="Arial"/>
                <a:cs typeface="Arial"/>
                <a:sym typeface="Arial"/>
              </a:rPr>
              <a:t>”</a:t>
            </a:r>
          </a:p>
        </p:txBody>
      </p:sp>
      <p:sp>
        <p:nvSpPr>
          <p:cNvPr id="935" name="Shape 935"/>
          <p:cNvSpPr/>
          <p:nvPr/>
        </p:nvSpPr>
        <p:spPr>
          <a:xfrm>
            <a:off x="1024516" y="4386705"/>
            <a:ext cx="7493000" cy="23391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3600" dirty="0">
                <a:solidFill>
                  <a:srgbClr val="FFFFFF"/>
                </a:solidFill>
                <a:latin typeface="Lucida Grande"/>
                <a:ea typeface="Lucida Grande"/>
                <a:cs typeface="Lucida Grande"/>
                <a:sym typeface="Lucida Grande"/>
              </a:rPr>
              <a:t>We observed:</a:t>
            </a:r>
            <a:r>
              <a:rPr sz="4800" dirty="0">
                <a:solidFill>
                  <a:srgbClr val="FFFFFF"/>
                </a:solidFill>
                <a:latin typeface="Lucida Grande"/>
                <a:ea typeface="Lucida Grande"/>
                <a:cs typeface="Lucida Grande"/>
                <a:sym typeface="Lucida Grande"/>
              </a:rPr>
              <a:t> </a:t>
            </a:r>
          </a:p>
          <a:p>
            <a:pPr lvl="0" algn="l">
              <a:defRPr sz="1800"/>
            </a:pPr>
            <a:r>
              <a:rPr sz="5200" dirty="0">
                <a:solidFill>
                  <a:srgbClr val="FFFFFF"/>
                </a:solidFill>
                <a:latin typeface="Lucida Grande"/>
                <a:ea typeface="Lucida Grande"/>
                <a:cs typeface="Lucida Grande"/>
                <a:sym typeface="Lucida Grande"/>
              </a:rPr>
              <a:t>Jeans on the back </a:t>
            </a:r>
          </a:p>
          <a:p>
            <a:pPr lvl="0" algn="l">
              <a:defRPr sz="1800"/>
            </a:pPr>
            <a:r>
              <a:rPr sz="5200" dirty="0">
                <a:solidFill>
                  <a:srgbClr val="FFFFFF"/>
                </a:solidFill>
                <a:latin typeface="Lucida Grande"/>
                <a:ea typeface="Lucida Grande"/>
                <a:cs typeface="Lucida Grande"/>
                <a:sym typeface="Lucida Grande"/>
              </a:rPr>
              <a:t>of a chair </a:t>
            </a:r>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17</a:t>
            </a:fld>
            <a:endParaRPr lang="en-US" dirty="0"/>
          </a:p>
        </p:txBody>
      </p:sp>
      <p:sp>
        <p:nvSpPr>
          <p:cNvPr id="5" name="TextBox 4"/>
          <p:cNvSpPr txBox="1"/>
          <p:nvPr/>
        </p:nvSpPr>
        <p:spPr>
          <a:xfrm>
            <a:off x="1024516" y="7478998"/>
            <a:ext cx="7455875" cy="1015659"/>
          </a:xfrm>
          <a:prstGeom prst="rect">
            <a:avLst/>
          </a:prstGeom>
          <a:noFill/>
        </p:spPr>
        <p:txBody>
          <a:bodyPr wrap="none" lIns="91434" tIns="45718" rIns="91434" bIns="45718" rtlCol="0">
            <a:spAutoFit/>
          </a:bodyPr>
          <a:lstStyle/>
          <a:p>
            <a:r>
              <a:rPr lang="en-US" sz="6000" dirty="0">
                <a:solidFill>
                  <a:schemeClr val="tx2">
                    <a:lumMod val="50000"/>
                  </a:schemeClr>
                </a:solidFill>
              </a:rPr>
              <a:t>discrete observations</a:t>
            </a:r>
          </a:p>
        </p:txBody>
      </p:sp>
      <p:sp>
        <p:nvSpPr>
          <p:cNvPr id="13" name="TextBox 12"/>
          <p:cNvSpPr txBox="1"/>
          <p:nvPr/>
        </p:nvSpPr>
        <p:spPr>
          <a:xfrm>
            <a:off x="15703494" y="7468598"/>
            <a:ext cx="7367710" cy="1015659"/>
          </a:xfrm>
          <a:prstGeom prst="rect">
            <a:avLst/>
          </a:prstGeom>
          <a:noFill/>
        </p:spPr>
        <p:txBody>
          <a:bodyPr wrap="none" lIns="91434" tIns="45718" rIns="91434" bIns="45718" rtlCol="0">
            <a:spAutoFit/>
          </a:bodyPr>
          <a:lstStyle/>
          <a:p>
            <a:r>
              <a:rPr lang="en-US" sz="6000" dirty="0">
                <a:solidFill>
                  <a:schemeClr val="tx2">
                    <a:lumMod val="50000"/>
                  </a:schemeClr>
                </a:solidFill>
              </a:rPr>
              <a:t>abstracted statement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 grpId="0" animBg="1"/>
      <p:bldP spid="5"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28599" y="6934200"/>
            <a:ext cx="25222200" cy="6172200"/>
          </a:xfrm>
          <a:prstGeom prst="rect">
            <a:avLst/>
          </a:prstGeom>
          <a:solidFill>
            <a:srgbClr val="FFFFFF"/>
          </a:solidFill>
          <a:ln w="12700" cap="flat" cmpd="sng" algn="ctr">
            <a:noFill/>
            <a:prstDash val="solid"/>
            <a:round/>
            <a:headEnd type="none" w="sm" len="sm"/>
            <a:tailEnd type="none" w="sm" len="sm"/>
          </a:ln>
          <a:effectLst/>
        </p:spPr>
        <p:txBody>
          <a:bodyPr vert="horz" wrap="square" lIns="91434" tIns="45718" rIns="91434" bIns="45718" numCol="1" spcCol="0" rtlCol="0" anchor="t" anchorCtr="0" compatLnSpc="1">
            <a:prstTxWarp prst="textNoShape">
              <a:avLst/>
            </a:prstTxWarp>
          </a:bodyPr>
          <a:lstStyle/>
          <a:p>
            <a:pPr algn="l" defTabSz="914342" rtl="0" fontAlgn="base">
              <a:spcBef>
                <a:spcPct val="0"/>
              </a:spcBef>
              <a:spcAft>
                <a:spcPct val="0"/>
              </a:spcAft>
            </a:pPr>
            <a:endParaRPr lang="en-US" sz="2400">
              <a:solidFill>
                <a:schemeClr val="tx1"/>
              </a:solidFill>
              <a:latin typeface="Times New Roman" pitchFamily="18" charset="0"/>
            </a:endParaRPr>
          </a:p>
        </p:txBody>
      </p:sp>
      <p:sp>
        <p:nvSpPr>
          <p:cNvPr id="939" name="Shape 939"/>
          <p:cNvSpPr/>
          <p:nvPr/>
        </p:nvSpPr>
        <p:spPr>
          <a:xfrm>
            <a:off x="-228599" y="254000"/>
            <a:ext cx="25222200" cy="6680200"/>
          </a:xfrm>
          <a:prstGeom prst="rect">
            <a:avLst/>
          </a:prstGeom>
          <a:solidFill/>
          <a:ln w="25400">
            <a:solidFill/>
            <a:miter/>
          </a:ln>
        </p:spPr>
        <p:txBody>
          <a:bodyPr lIns="0" tIns="0" rIns="0" bIns="0"/>
          <a:lstStyle/>
          <a:p>
            <a:pPr lvl="0"/>
            <a:endParaRPr/>
          </a:p>
        </p:txBody>
      </p:sp>
      <p:sp>
        <p:nvSpPr>
          <p:cNvPr id="940" name="Shape 940"/>
          <p:cNvSpPr/>
          <p:nvPr/>
        </p:nvSpPr>
        <p:spPr>
          <a:xfrm>
            <a:off x="1752600" y="1052011"/>
            <a:ext cx="17970501" cy="1172628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4800" dirty="0">
                <a:solidFill>
                  <a:srgbClr val="FFFFFF"/>
                </a:solidFill>
                <a:latin typeface="Lucida Grande"/>
                <a:ea typeface="Lucida Grande"/>
                <a:cs typeface="Lucida Grande"/>
                <a:sym typeface="Lucida Grande"/>
              </a:rPr>
              <a:t>The Perennial Objective:</a:t>
            </a:r>
          </a:p>
          <a:p>
            <a:pPr lvl="0" algn="l">
              <a:defRPr sz="1800"/>
            </a:pPr>
            <a:r>
              <a:rPr sz="9500" dirty="0">
                <a:solidFill>
                  <a:srgbClr val="FFFFFF"/>
                </a:solidFill>
                <a:latin typeface="Lucida Grande"/>
                <a:ea typeface="Lucida Grande"/>
                <a:cs typeface="Lucida Grande"/>
                <a:sym typeface="Lucida Grande"/>
              </a:rPr>
              <a:t>IMPROVE THE STAIN-REMOVING PERFORMANCE OF TIDE</a:t>
            </a:r>
          </a:p>
          <a:p>
            <a:pPr lvl="0" algn="l">
              <a:defRPr sz="1800"/>
            </a:pPr>
            <a:endParaRPr sz="4800" dirty="0">
              <a:latin typeface="Lucida Grande"/>
              <a:ea typeface="Lucida Grande"/>
              <a:cs typeface="Lucida Grande"/>
              <a:sym typeface="Lucida Grande"/>
            </a:endParaRPr>
          </a:p>
          <a:p>
            <a:pPr lvl="0" algn="l">
              <a:defRPr sz="1800"/>
            </a:pPr>
            <a:endParaRPr sz="4800" dirty="0">
              <a:solidFill>
                <a:schemeClr val="tx2"/>
              </a:solidFill>
              <a:latin typeface="Lucida Grande"/>
              <a:ea typeface="Lucida Grande"/>
              <a:cs typeface="Lucida Grande"/>
              <a:sym typeface="Lucida Grande"/>
            </a:endParaRPr>
          </a:p>
          <a:p>
            <a:pPr lvl="0" algn="l">
              <a:defRPr sz="1800"/>
            </a:pPr>
            <a:r>
              <a:rPr sz="4800" dirty="0">
                <a:solidFill>
                  <a:schemeClr val="accent4">
                    <a:lumMod val="10000"/>
                  </a:schemeClr>
                </a:solidFill>
                <a:latin typeface="Lucida Grande"/>
                <a:ea typeface="Lucida Grande"/>
                <a:cs typeface="Lucida Grande"/>
                <a:sym typeface="Lucida Grande"/>
              </a:rPr>
              <a:t>The Realization:</a:t>
            </a:r>
          </a:p>
          <a:p>
            <a:pPr lvl="0" algn="l">
              <a:defRPr sz="1800"/>
            </a:pPr>
            <a:r>
              <a:rPr sz="9500" dirty="0">
                <a:solidFill>
                  <a:schemeClr val="accent4">
                    <a:lumMod val="10000"/>
                  </a:schemeClr>
                </a:solidFill>
                <a:latin typeface="Lucida Grande"/>
                <a:ea typeface="Lucida Grande"/>
                <a:cs typeface="Lucida Grande"/>
                <a:sym typeface="Lucida Grande"/>
              </a:rPr>
              <a:t>IT</a:t>
            </a:r>
            <a:r>
              <a:rPr sz="9500" dirty="0">
                <a:solidFill>
                  <a:schemeClr val="accent4">
                    <a:lumMod val="10000"/>
                  </a:schemeClr>
                </a:solidFill>
                <a:latin typeface="Arial"/>
                <a:ea typeface="Arial"/>
                <a:cs typeface="Arial"/>
                <a:sym typeface="Arial"/>
              </a:rPr>
              <a:t>’</a:t>
            </a:r>
            <a:r>
              <a:rPr sz="9500" dirty="0">
                <a:solidFill>
                  <a:schemeClr val="accent4">
                    <a:lumMod val="10000"/>
                  </a:schemeClr>
                </a:solidFill>
                <a:latin typeface="Lucida Grande"/>
                <a:ea typeface="Lucida Grande"/>
                <a:cs typeface="Lucida Grande"/>
                <a:sym typeface="Lucida Grande"/>
              </a:rPr>
              <a:t>S NOT ABOUT CLEANING.  IT</a:t>
            </a:r>
            <a:r>
              <a:rPr sz="9500" dirty="0">
                <a:solidFill>
                  <a:schemeClr val="accent4">
                    <a:lumMod val="10000"/>
                  </a:schemeClr>
                </a:solidFill>
                <a:latin typeface="Arial"/>
                <a:ea typeface="Arial"/>
                <a:cs typeface="Arial"/>
                <a:sym typeface="Arial"/>
              </a:rPr>
              <a:t>’</a:t>
            </a:r>
            <a:r>
              <a:rPr sz="9500" dirty="0">
                <a:solidFill>
                  <a:schemeClr val="accent4">
                    <a:lumMod val="10000"/>
                  </a:schemeClr>
                </a:solidFill>
                <a:latin typeface="Lucida Grande"/>
                <a:ea typeface="Lucida Grande"/>
                <a:cs typeface="Lucida Grande"/>
                <a:sym typeface="Lucida Grande"/>
              </a:rPr>
              <a:t>S ABOUT CARING FOR CLOTHES.</a:t>
            </a:r>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18</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4" name="Group 944"/>
          <p:cNvGrpSpPr/>
          <p:nvPr/>
        </p:nvGrpSpPr>
        <p:grpSpPr>
          <a:xfrm>
            <a:off x="9499284" y="3603631"/>
            <a:ext cx="5636269" cy="6507166"/>
            <a:chOff x="1249232" y="973169"/>
            <a:chExt cx="5636269" cy="6507164"/>
          </a:xfrm>
        </p:grpSpPr>
        <p:sp>
          <p:nvSpPr>
            <p:cNvPr id="942" name="Shape 942"/>
            <p:cNvSpPr/>
            <p:nvPr/>
          </p:nvSpPr>
          <p:spPr>
            <a:xfrm rot="1800000">
              <a:off x="1249232" y="973169"/>
              <a:ext cx="5636269" cy="65071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943" name="Shape 943"/>
            <p:cNvSpPr/>
            <p:nvPr/>
          </p:nvSpPr>
          <p:spPr>
            <a:xfrm>
              <a:off x="2362880" y="3694734"/>
              <a:ext cx="3428026" cy="10926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7200" b="1">
                  <a:solidFill>
                    <a:srgbClr val="FFFFFF"/>
                  </a:solidFill>
                  <a:latin typeface="Lucida Grande"/>
                  <a:ea typeface="Lucida Grande"/>
                  <a:cs typeface="Lucida Grande"/>
                  <a:sym typeface="Lucida Grande"/>
                </a:defRPr>
              </a:lvl1pPr>
            </a:lstStyle>
            <a:p>
              <a:pPr lvl="0">
                <a:defRPr sz="1800" b="0">
                  <a:solidFill>
                    <a:srgbClr val="000000"/>
                  </a:solidFill>
                </a:defRPr>
              </a:pPr>
              <a:r>
                <a:rPr sz="7100"/>
                <a:t>Define</a:t>
              </a:r>
            </a:p>
          </p:txBody>
        </p:sp>
      </p:grpSp>
      <p:sp>
        <p:nvSpPr>
          <p:cNvPr id="945" name="Shape 945"/>
          <p:cNvSpPr/>
          <p:nvPr/>
        </p:nvSpPr>
        <p:spPr>
          <a:xfrm>
            <a:off x="3823664" y="3879135"/>
            <a:ext cx="4668495" cy="146193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9500" dirty="0">
                <a:solidFill>
                  <a:srgbClr val="FFFFFF"/>
                </a:solidFill>
                <a:latin typeface="Lucida Grande"/>
                <a:ea typeface="Lucida Grande"/>
                <a:cs typeface="Lucida Grande"/>
                <a:sym typeface="Lucida Grande"/>
              </a:rPr>
              <a:t>REALIZE</a:t>
            </a:r>
            <a:r>
              <a:rPr sz="7100" dirty="0">
                <a:solidFill>
                  <a:srgbClr val="FFFFFF"/>
                </a:solidFill>
                <a:latin typeface="Lucida Grande"/>
                <a:ea typeface="Lucida Grande"/>
                <a:cs typeface="Lucida Grande"/>
                <a:sym typeface="Lucida Grande"/>
              </a:rPr>
              <a:t> </a:t>
            </a:r>
          </a:p>
        </p:txBody>
      </p:sp>
      <p:sp>
        <p:nvSpPr>
          <p:cNvPr id="946" name="Shape 946"/>
          <p:cNvSpPr/>
          <p:nvPr/>
        </p:nvSpPr>
        <p:spPr>
          <a:xfrm>
            <a:off x="15746712" y="8501935"/>
            <a:ext cx="3942761" cy="146193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9500">
                <a:solidFill>
                  <a:srgbClr val="FFFFFF"/>
                </a:solidFill>
                <a:latin typeface="Lucida Grande"/>
                <a:ea typeface="Lucida Grande"/>
                <a:cs typeface="Lucida Grande"/>
                <a:sym typeface="Lucida Grande"/>
              </a:rPr>
              <a:t>FOCUS</a:t>
            </a:r>
            <a:r>
              <a:rPr sz="7100">
                <a:solidFill>
                  <a:srgbClr val="FFFFFF"/>
                </a:solidFill>
                <a:latin typeface="Lucida Grande"/>
                <a:ea typeface="Lucida Grande"/>
                <a:cs typeface="Lucida Grande"/>
                <a:sym typeface="Lucida Grande"/>
              </a:rPr>
              <a:t> </a:t>
            </a:r>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19</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CE967CF7-090B-48CA-B526-2674912BFCA3}" type="slidenum">
              <a:rPr lang="en-US" smtClean="0"/>
              <a:pPr>
                <a:defRPr/>
              </a:pPr>
              <a:t>2</a:t>
            </a:fld>
            <a:endParaRPr lang="en-US"/>
          </a:p>
        </p:txBody>
      </p:sp>
      <p:sp>
        <p:nvSpPr>
          <p:cNvPr id="10" name="Rectangle 2"/>
          <p:cNvSpPr>
            <a:spLocks noGrp="1" noChangeArrowheads="1"/>
          </p:cNvSpPr>
          <p:nvPr>
            <p:ph type="title"/>
          </p:nvPr>
        </p:nvSpPr>
        <p:spPr>
          <a:xfrm>
            <a:off x="1083831" y="304800"/>
            <a:ext cx="23105533" cy="2286000"/>
          </a:xfrm>
        </p:spPr>
        <p:txBody>
          <a:bodyPr/>
          <a:lstStyle/>
          <a:p>
            <a:r>
              <a:rPr lang="en-US" dirty="0" smtClean="0">
                <a:solidFill>
                  <a:schemeClr val="accent5">
                    <a:lumMod val="75000"/>
                  </a:schemeClr>
                </a:solidFill>
                <a:latin typeface="Helvetica"/>
                <a:cs typeface="Helvetica"/>
              </a:rPr>
              <a:t>Hall of Fame or Shame?</a:t>
            </a:r>
            <a:endParaRPr lang="en-US" dirty="0">
              <a:solidFill>
                <a:schemeClr val="accent5">
                  <a:lumMod val="75000"/>
                </a:schemeClr>
              </a:solidFill>
              <a:latin typeface="Helvetica"/>
              <a:cs typeface="Helvetica"/>
            </a:endParaRPr>
          </a:p>
        </p:txBody>
      </p:sp>
      <p:pic>
        <p:nvPicPr>
          <p:cNvPr id="19" name="Picture 18" descr="clo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0" name="Rectangle 19"/>
          <p:cNvSpPr/>
          <p:nvPr/>
        </p:nvSpPr>
        <p:spPr bwMode="auto">
          <a:xfrm>
            <a:off x="0" y="0"/>
            <a:ext cx="24384000" cy="2895600"/>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217705" tIns="108852" rIns="217705" bIns="108852" numCol="1" rtlCol="0" anchor="t" anchorCtr="0" compatLnSpc="1">
            <a:prstTxWarp prst="textNoShape">
              <a:avLst/>
            </a:prstTxWarp>
          </a:bodyPr>
          <a:lstStyle/>
          <a:p>
            <a:pPr algn="l" defTabSz="2177047" rtl="0" fontAlgn="base">
              <a:spcBef>
                <a:spcPct val="0"/>
              </a:spcBef>
              <a:spcAft>
                <a:spcPct val="0"/>
              </a:spcAft>
            </a:pPr>
            <a:endParaRPr lang="en-US">
              <a:solidFill>
                <a:schemeClr val="tx1"/>
              </a:solidFill>
              <a:latin typeface="Helvetica"/>
              <a:cs typeface="Helvetica"/>
            </a:endParaRPr>
          </a:p>
        </p:txBody>
      </p:sp>
      <p:sp>
        <p:nvSpPr>
          <p:cNvPr id="17" name="Rectangle 16"/>
          <p:cNvSpPr/>
          <p:nvPr/>
        </p:nvSpPr>
        <p:spPr bwMode="auto">
          <a:xfrm>
            <a:off x="14833600" y="8077200"/>
            <a:ext cx="9550400" cy="1981200"/>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217705" tIns="108852" rIns="217705" bIns="108852" numCol="1" rtlCol="0" anchor="t" anchorCtr="0" compatLnSpc="1">
            <a:prstTxWarp prst="textNoShape">
              <a:avLst/>
            </a:prstTxWarp>
          </a:bodyPr>
          <a:lstStyle/>
          <a:p>
            <a:pPr algn="l" defTabSz="2177047" rtl="0" fontAlgn="base">
              <a:spcBef>
                <a:spcPct val="0"/>
              </a:spcBef>
              <a:spcAft>
                <a:spcPct val="0"/>
              </a:spcAft>
            </a:pPr>
            <a:endParaRPr lang="en-US">
              <a:solidFill>
                <a:srgbClr val="FFFFFF"/>
              </a:solidFill>
              <a:latin typeface="Helvetica"/>
              <a:cs typeface="Helvetica"/>
            </a:endParaRPr>
          </a:p>
        </p:txBody>
      </p:sp>
      <p:pic>
        <p:nvPicPr>
          <p:cNvPr id="11" name="Picture 10" descr="hallof.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785584" y="487608"/>
            <a:ext cx="2170229" cy="1659904"/>
          </a:xfrm>
          <a:prstGeom prst="rect">
            <a:avLst/>
          </a:prstGeom>
        </p:spPr>
      </p:pic>
      <p:sp>
        <p:nvSpPr>
          <p:cNvPr id="15" name="Rectangle 14"/>
          <p:cNvSpPr/>
          <p:nvPr/>
        </p:nvSpPr>
        <p:spPr>
          <a:xfrm>
            <a:off x="15636307" y="8546239"/>
            <a:ext cx="3902148" cy="1096993"/>
          </a:xfrm>
          <a:prstGeom prst="rect">
            <a:avLst/>
          </a:prstGeom>
        </p:spPr>
        <p:txBody>
          <a:bodyPr wrap="none" lIns="217705" tIns="108852" rIns="217705" bIns="108852">
            <a:spAutoFit/>
          </a:bodyPr>
          <a:lstStyle/>
          <a:p>
            <a:r>
              <a:rPr lang="pl-PL" dirty="0" err="1" smtClean="0">
                <a:solidFill>
                  <a:srgbClr val="FFFFFF"/>
                </a:solidFill>
                <a:latin typeface="Helvetica Light"/>
                <a:cs typeface="Helvetica Light"/>
              </a:rPr>
              <a:t>Text</a:t>
            </a:r>
            <a:r>
              <a:rPr lang="pl-PL" dirty="0" smtClean="0">
                <a:solidFill>
                  <a:srgbClr val="FFFFFF"/>
                </a:solidFill>
                <a:latin typeface="Helvetica Light"/>
                <a:cs typeface="Helvetica Light"/>
              </a:rPr>
              <a:t> </a:t>
            </a:r>
            <a:r>
              <a:rPr lang="pl-PL" dirty="0" err="1" smtClean="0">
                <a:solidFill>
                  <a:srgbClr val="FFFFFF"/>
                </a:solidFill>
                <a:latin typeface="Helvetica Light"/>
                <a:cs typeface="Helvetica Light"/>
              </a:rPr>
              <a:t>Clock</a:t>
            </a:r>
            <a:endParaRPr lang="en-US" dirty="0">
              <a:solidFill>
                <a:srgbClr val="FFFFFF"/>
              </a:solidFill>
              <a:latin typeface="Helvetica Light"/>
              <a:cs typeface="Helvetica Light"/>
            </a:endParaRPr>
          </a:p>
        </p:txBody>
      </p:sp>
    </p:spTree>
    <p:extLst>
      <p:ext uri="{BB962C8B-B14F-4D97-AF65-F5344CB8AC3E}">
        <p14:creationId xmlns:p14="http://schemas.microsoft.com/office/powerpoint/2010/main" val="2608788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Shape 948"/>
          <p:cNvSpPr/>
          <p:nvPr/>
        </p:nvSpPr>
        <p:spPr>
          <a:xfrm>
            <a:off x="2060576" y="2405505"/>
            <a:ext cx="18643600" cy="8905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lnSpc>
                <a:spcPct val="90000"/>
              </a:lnSpc>
              <a:defRPr sz="1800"/>
            </a:pPr>
            <a:r>
              <a:rPr sz="16000" dirty="0">
                <a:solidFill>
                  <a:srgbClr val="FFFFFF"/>
                </a:solidFill>
                <a:latin typeface="Lucida Grande"/>
                <a:ea typeface="Lucida Grande"/>
                <a:cs typeface="Lucida Grande"/>
                <a:sym typeface="Lucida Grande"/>
              </a:rPr>
              <a:t>FOCUS </a:t>
            </a:r>
          </a:p>
          <a:p>
            <a:pPr lvl="0" algn="l">
              <a:lnSpc>
                <a:spcPct val="90000"/>
              </a:lnSpc>
              <a:defRPr sz="1800"/>
            </a:pPr>
            <a:r>
              <a:rPr sz="16000" dirty="0">
                <a:solidFill>
                  <a:srgbClr val="FFFFFF"/>
                </a:solidFill>
                <a:latin typeface="Lucida Grande"/>
                <a:ea typeface="Lucida Grande"/>
                <a:cs typeface="Lucida Grande"/>
                <a:sym typeface="Lucida Grande"/>
              </a:rPr>
              <a:t>ON </a:t>
            </a:r>
            <a:r>
              <a:rPr sz="16000" b="1" i="1" dirty="0">
                <a:solidFill>
                  <a:srgbClr val="FFFFFF"/>
                </a:solidFill>
                <a:latin typeface="Lucida Grande"/>
                <a:ea typeface="Lucida Grande"/>
                <a:cs typeface="Lucida Grande"/>
                <a:sym typeface="Lucida Grande"/>
              </a:rPr>
              <a:t>ONE</a:t>
            </a:r>
            <a:r>
              <a:rPr sz="16000" dirty="0">
                <a:solidFill>
                  <a:srgbClr val="FFFFFF"/>
                </a:solidFill>
                <a:latin typeface="Lucida Grande"/>
                <a:ea typeface="Lucida Grande"/>
                <a:cs typeface="Lucida Grande"/>
                <a:sym typeface="Lucida Grande"/>
              </a:rPr>
              <a:t> MEANINGFUL CHALLENGE </a:t>
            </a:r>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20</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Focus by Writing a “Point of View”</a:t>
            </a:r>
            <a:endParaRPr lang="en-US" dirty="0"/>
          </a:p>
        </p:txBody>
      </p:sp>
      <p:sp>
        <p:nvSpPr>
          <p:cNvPr id="6" name="Content Placeholder 5"/>
          <p:cNvSpPr>
            <a:spLocks noGrp="1"/>
          </p:cNvSpPr>
          <p:nvPr>
            <p:ph idx="1"/>
          </p:nvPr>
        </p:nvSpPr>
        <p:spPr>
          <a:xfrm>
            <a:off x="1278476" y="2032000"/>
            <a:ext cx="22470533" cy="11074402"/>
          </a:xfrm>
        </p:spPr>
        <p:txBody>
          <a:bodyPr>
            <a:noAutofit/>
          </a:bodyPr>
          <a:lstStyle/>
          <a:p>
            <a:pPr marL="0" indent="0">
              <a:buNone/>
              <a:defRPr sz="1800"/>
            </a:pPr>
            <a:endParaRPr lang="en-US" sz="7100" dirty="0" smtClean="0">
              <a:solidFill>
                <a:srgbClr val="FFFFFF"/>
              </a:solidFill>
              <a:ea typeface="Lucida Grande"/>
              <a:sym typeface="Lucida Grande"/>
            </a:endParaRPr>
          </a:p>
          <a:p>
            <a:pPr marL="0" indent="0">
              <a:buNone/>
              <a:defRPr sz="1800"/>
            </a:pPr>
            <a:endParaRPr lang="en-US" sz="7100" dirty="0">
              <a:solidFill>
                <a:srgbClr val="FFFFFF"/>
              </a:solidFill>
              <a:ea typeface="Lucida Grande"/>
              <a:sym typeface="Lucida Grande"/>
            </a:endParaRPr>
          </a:p>
          <a:p>
            <a:pPr marL="0" indent="0">
              <a:buNone/>
              <a:defRPr sz="1800"/>
            </a:pPr>
            <a:r>
              <a:rPr lang="en-US" sz="8400" dirty="0" smtClean="0">
                <a:solidFill>
                  <a:srgbClr val="FFFFFF"/>
                </a:solidFill>
                <a:ea typeface="Lucida Grande"/>
                <a:sym typeface="Lucida Grande"/>
              </a:rPr>
              <a:t>A </a:t>
            </a:r>
            <a:r>
              <a:rPr lang="en-US" sz="8400" b="1" dirty="0" smtClean="0">
                <a:solidFill>
                  <a:srgbClr val="FFFFFF"/>
                </a:solidFill>
                <a:ea typeface="Lucida Grande"/>
                <a:sym typeface="Lucida Grande"/>
              </a:rPr>
              <a:t>unique, concise reframing </a:t>
            </a:r>
            <a:r>
              <a:rPr lang="en-US" sz="8400" dirty="0" smtClean="0">
                <a:solidFill>
                  <a:srgbClr val="FFFFFF"/>
                </a:solidFill>
                <a:ea typeface="Lucida Grande"/>
                <a:sym typeface="Lucida Grande"/>
              </a:rPr>
              <a:t>of the problem that is </a:t>
            </a:r>
            <a:r>
              <a:rPr lang="en-US" sz="8400" b="1" dirty="0" smtClean="0">
                <a:solidFill>
                  <a:srgbClr val="FFFFFF"/>
                </a:solidFill>
                <a:ea typeface="Lucida Grande"/>
                <a:sym typeface="Lucida Grande"/>
              </a:rPr>
              <a:t>grounded in use needs &amp; insights</a:t>
            </a:r>
            <a:r>
              <a:rPr lang="en-US" sz="8400" dirty="0" smtClean="0">
                <a:solidFill>
                  <a:srgbClr val="FFFFFF"/>
                </a:solidFill>
                <a:ea typeface="Lucida Grande"/>
                <a:sym typeface="Lucida Grande"/>
              </a:rPr>
              <a:t>.</a:t>
            </a:r>
            <a:endParaRPr lang="en-US" sz="8400" dirty="0"/>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21</a:t>
            </a:fld>
            <a:endParaRPr lang="en-US" dirty="0"/>
          </a:p>
        </p:txBody>
      </p:sp>
    </p:spTree>
    <p:extLst>
      <p:ext uri="{BB962C8B-B14F-4D97-AF65-F5344CB8AC3E}">
        <p14:creationId xmlns:p14="http://schemas.microsoft.com/office/powerpoint/2010/main" val="1703871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Focus by Writing a “Point of View”</a:t>
            </a:r>
            <a:endParaRPr lang="en-US" dirty="0"/>
          </a:p>
        </p:txBody>
      </p:sp>
      <p:sp>
        <p:nvSpPr>
          <p:cNvPr id="6" name="Content Placeholder 5"/>
          <p:cNvSpPr>
            <a:spLocks noGrp="1"/>
          </p:cNvSpPr>
          <p:nvPr>
            <p:ph idx="1"/>
          </p:nvPr>
        </p:nvSpPr>
        <p:spPr>
          <a:xfrm>
            <a:off x="1278476" y="2032000"/>
            <a:ext cx="22470533" cy="11074402"/>
          </a:xfrm>
        </p:spPr>
        <p:txBody>
          <a:bodyPr>
            <a:noAutofit/>
          </a:bodyPr>
          <a:lstStyle/>
          <a:p>
            <a:pPr marL="0" indent="0">
              <a:buNone/>
              <a:defRPr sz="1800"/>
            </a:pPr>
            <a:r>
              <a:rPr lang="en-US" sz="7100" dirty="0">
                <a:solidFill>
                  <a:srgbClr val="FFFFFF"/>
                </a:solidFill>
                <a:ea typeface="Lucida Grande"/>
                <a:sym typeface="Lucida Grande"/>
              </a:rPr>
              <a:t>WE MET . . .</a:t>
            </a:r>
          </a:p>
          <a:p>
            <a:pPr marL="0" indent="0">
              <a:buNone/>
              <a:defRPr sz="1800"/>
            </a:pPr>
            <a:r>
              <a:rPr lang="en-US" sz="6700" dirty="0" smtClean="0">
                <a:solidFill>
                  <a:srgbClr val="FFFFFF"/>
                </a:solidFill>
                <a:ea typeface="Lucida Grande"/>
                <a:sym typeface="Lucida Grande"/>
              </a:rPr>
              <a:t>(user </a:t>
            </a:r>
            <a:r>
              <a:rPr lang="en-US" sz="6700" dirty="0">
                <a:solidFill>
                  <a:srgbClr val="FFFFFF"/>
                </a:solidFill>
                <a:ea typeface="Lucida Grande"/>
                <a:sym typeface="Lucida Grande"/>
              </a:rPr>
              <a:t>you are inspired by)</a:t>
            </a:r>
          </a:p>
          <a:p>
            <a:pPr marL="0" indent="0">
              <a:buNone/>
              <a:defRPr sz="1800"/>
            </a:pPr>
            <a:endParaRPr lang="en-US" sz="6700" dirty="0">
              <a:solidFill>
                <a:srgbClr val="FFFFFF"/>
              </a:solidFill>
              <a:ea typeface="Lucida Grande"/>
              <a:sym typeface="Lucida Grande"/>
            </a:endParaRPr>
          </a:p>
          <a:p>
            <a:pPr marL="0" indent="0">
              <a:buNone/>
              <a:defRPr sz="1800"/>
            </a:pPr>
            <a:r>
              <a:rPr lang="en-US" sz="7100" dirty="0" smtClean="0">
                <a:solidFill>
                  <a:srgbClr val="FFFFFF"/>
                </a:solidFill>
                <a:ea typeface="Lucida Grande"/>
                <a:sym typeface="Lucida Grande"/>
              </a:rPr>
              <a:t>WE WERE AMAZED TO REALIZE. </a:t>
            </a:r>
            <a:r>
              <a:rPr lang="en-US" sz="7100" dirty="0">
                <a:solidFill>
                  <a:srgbClr val="FFFFFF"/>
                </a:solidFill>
                <a:ea typeface="Lucida Grande"/>
                <a:sym typeface="Lucida Grande"/>
              </a:rPr>
              <a:t>. .</a:t>
            </a:r>
          </a:p>
          <a:p>
            <a:pPr marL="0" indent="0">
              <a:buNone/>
              <a:defRPr sz="1800"/>
            </a:pPr>
            <a:r>
              <a:rPr lang="en-US" sz="6700" dirty="0" smtClean="0">
                <a:solidFill>
                  <a:srgbClr val="FFFFFF"/>
                </a:solidFill>
                <a:ea typeface="Lucida Grande"/>
                <a:sym typeface="Lucida Grande"/>
              </a:rPr>
              <a:t>(insight—verb reflecting </a:t>
            </a:r>
            <a:r>
              <a:rPr lang="en-US" sz="6700" dirty="0">
                <a:solidFill>
                  <a:srgbClr val="FFFFFF"/>
                </a:solidFill>
                <a:ea typeface="Lucida Grande"/>
                <a:sym typeface="Lucida Grande"/>
              </a:rPr>
              <a:t>user </a:t>
            </a:r>
            <a:r>
              <a:rPr lang="en-US" sz="6700" dirty="0" smtClean="0">
                <a:solidFill>
                  <a:srgbClr val="FFFFFF"/>
                </a:solidFill>
                <a:ea typeface="Lucida Grande"/>
                <a:sym typeface="Lucida Grande"/>
              </a:rPr>
              <a:t>needs)</a:t>
            </a:r>
            <a:endParaRPr lang="en-US" sz="6700" dirty="0">
              <a:solidFill>
                <a:srgbClr val="FFFFFF"/>
              </a:solidFill>
              <a:ea typeface="Lucida Grande"/>
              <a:sym typeface="Lucida Grande"/>
            </a:endParaRPr>
          </a:p>
          <a:p>
            <a:pPr marL="0" indent="0">
              <a:buNone/>
              <a:defRPr sz="1800"/>
            </a:pPr>
            <a:endParaRPr lang="en-US" sz="6700" dirty="0">
              <a:solidFill>
                <a:srgbClr val="FFFFFF"/>
              </a:solidFill>
              <a:ea typeface="Lucida Grande"/>
              <a:sym typeface="Lucida Grande"/>
            </a:endParaRPr>
          </a:p>
          <a:p>
            <a:pPr marL="0" indent="0">
              <a:buNone/>
              <a:defRPr sz="1800"/>
            </a:pPr>
            <a:r>
              <a:rPr lang="en-US" sz="7100" dirty="0" smtClean="0">
                <a:solidFill>
                  <a:srgbClr val="FFFFFF"/>
                </a:solidFill>
                <a:ea typeface="Lucida Grande"/>
                <a:sym typeface="Lucida Grande"/>
              </a:rPr>
              <a:t>IT WOULD BE GAME-CHANGING TO. </a:t>
            </a:r>
            <a:r>
              <a:rPr lang="en-US" sz="7100" dirty="0">
                <a:solidFill>
                  <a:srgbClr val="FFFFFF"/>
                </a:solidFill>
                <a:ea typeface="Lucida Grande"/>
                <a:sym typeface="Lucida Grande"/>
              </a:rPr>
              <a:t>. .</a:t>
            </a:r>
          </a:p>
          <a:p>
            <a:pPr marL="0" indent="0">
              <a:buNone/>
              <a:defRPr sz="1800"/>
            </a:pPr>
            <a:r>
              <a:rPr lang="en-US" sz="6000" dirty="0">
                <a:solidFill>
                  <a:srgbClr val="FFFFFF"/>
                </a:solidFill>
                <a:ea typeface="Lucida Grande"/>
                <a:sym typeface="Lucida Grande"/>
              </a:rPr>
              <a:t>(Synthesized statement to leverage in designing solution. </a:t>
            </a:r>
          </a:p>
          <a:p>
            <a:pPr marL="0" indent="0">
              <a:buNone/>
              <a:defRPr sz="1800"/>
            </a:pPr>
            <a:r>
              <a:rPr lang="en-US" sz="6000" dirty="0">
                <a:solidFill>
                  <a:srgbClr val="FFFFFF"/>
                </a:solidFill>
                <a:ea typeface="Lucida Grande"/>
                <a:sym typeface="Lucida Grande"/>
              </a:rPr>
              <a:t>NOT just a reason for the need! )</a:t>
            </a:r>
          </a:p>
          <a:p>
            <a:endParaRPr lang="en-US" sz="6000" dirty="0"/>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22</a:t>
            </a:fld>
            <a:endParaRPr lang="en-US" dirty="0"/>
          </a:p>
        </p:txBody>
      </p:sp>
    </p:spTree>
    <p:extLst>
      <p:ext uri="{BB962C8B-B14F-4D97-AF65-F5344CB8AC3E}">
        <p14:creationId xmlns:p14="http://schemas.microsoft.com/office/powerpoint/2010/main" val="158511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Focus by Writing a “Point of View”</a:t>
            </a:r>
            <a:endParaRPr lang="en-US" dirty="0"/>
          </a:p>
        </p:txBody>
      </p:sp>
      <p:sp>
        <p:nvSpPr>
          <p:cNvPr id="6" name="Content Placeholder 5"/>
          <p:cNvSpPr>
            <a:spLocks noGrp="1"/>
          </p:cNvSpPr>
          <p:nvPr>
            <p:ph idx="1"/>
          </p:nvPr>
        </p:nvSpPr>
        <p:spPr>
          <a:xfrm>
            <a:off x="1278476" y="2032000"/>
            <a:ext cx="22986991" cy="11074402"/>
          </a:xfrm>
        </p:spPr>
        <p:txBody>
          <a:bodyPr>
            <a:noAutofit/>
          </a:bodyPr>
          <a:lstStyle/>
          <a:p>
            <a:pPr marL="0" indent="0">
              <a:buNone/>
              <a:defRPr sz="1800"/>
            </a:pPr>
            <a:r>
              <a:rPr lang="en-US" sz="7100" dirty="0">
                <a:solidFill>
                  <a:srgbClr val="FFFFFF"/>
                </a:solidFill>
                <a:ea typeface="Lucida Grande"/>
                <a:sym typeface="Lucida Grande"/>
              </a:rPr>
              <a:t>WE MET . . .</a:t>
            </a:r>
          </a:p>
          <a:p>
            <a:pPr marL="0" indent="0">
              <a:buNone/>
              <a:defRPr sz="1800"/>
            </a:pPr>
            <a:r>
              <a:rPr lang="en-US" sz="6700" dirty="0" smtClean="0">
                <a:solidFill>
                  <a:srgbClr val="FFFFFF"/>
                </a:solidFill>
                <a:ea typeface="Lucida Grande"/>
                <a:sym typeface="Lucida Grande"/>
              </a:rPr>
              <a:t>a young millennial living in SoCal</a:t>
            </a:r>
            <a:endParaRPr lang="en-US" sz="6700" dirty="0">
              <a:solidFill>
                <a:srgbClr val="FFFFFF"/>
              </a:solidFill>
              <a:ea typeface="Lucida Grande"/>
              <a:sym typeface="Lucida Grande"/>
            </a:endParaRPr>
          </a:p>
          <a:p>
            <a:pPr marL="0" indent="0">
              <a:buNone/>
              <a:defRPr sz="1800"/>
            </a:pPr>
            <a:endParaRPr lang="en-US" sz="6700" dirty="0">
              <a:solidFill>
                <a:srgbClr val="FFFFFF"/>
              </a:solidFill>
              <a:ea typeface="Lucida Grande"/>
              <a:sym typeface="Lucida Grande"/>
            </a:endParaRPr>
          </a:p>
          <a:p>
            <a:pPr marL="0" indent="0">
              <a:buNone/>
              <a:defRPr sz="1800"/>
            </a:pPr>
            <a:r>
              <a:rPr lang="en-US" sz="7100" dirty="0" smtClean="0">
                <a:solidFill>
                  <a:srgbClr val="FFFFFF"/>
                </a:solidFill>
                <a:ea typeface="Lucida Grande"/>
                <a:sym typeface="Lucida Grande"/>
              </a:rPr>
              <a:t>WE WERE AMAZED TO REALIZE. </a:t>
            </a:r>
            <a:r>
              <a:rPr lang="en-US" sz="7100" dirty="0">
                <a:solidFill>
                  <a:srgbClr val="FFFFFF"/>
                </a:solidFill>
                <a:ea typeface="Lucida Grande"/>
                <a:sym typeface="Lucida Grande"/>
              </a:rPr>
              <a:t>. .</a:t>
            </a:r>
          </a:p>
          <a:p>
            <a:pPr marL="0" indent="0">
              <a:buNone/>
              <a:defRPr sz="1800"/>
            </a:pPr>
            <a:r>
              <a:rPr lang="en-US" sz="6700" dirty="0" smtClean="0">
                <a:solidFill>
                  <a:srgbClr val="FFFFFF"/>
                </a:solidFill>
                <a:ea typeface="Lucida Grande"/>
                <a:sym typeface="Lucida Grande"/>
              </a:rPr>
              <a:t>he protects &amp; preserves clothing by not washing them often</a:t>
            </a:r>
            <a:endParaRPr lang="en-US" sz="6700" dirty="0">
              <a:solidFill>
                <a:srgbClr val="FFFFFF"/>
              </a:solidFill>
              <a:ea typeface="Lucida Grande"/>
              <a:sym typeface="Lucida Grande"/>
            </a:endParaRPr>
          </a:p>
          <a:p>
            <a:pPr marL="0" indent="0">
              <a:buNone/>
              <a:defRPr sz="1800"/>
            </a:pPr>
            <a:endParaRPr lang="en-US" sz="6700" dirty="0">
              <a:solidFill>
                <a:srgbClr val="FFFFFF"/>
              </a:solidFill>
              <a:ea typeface="Lucida Grande"/>
              <a:sym typeface="Lucida Grande"/>
            </a:endParaRPr>
          </a:p>
          <a:p>
            <a:pPr marL="0" indent="0">
              <a:buNone/>
              <a:defRPr sz="1800"/>
            </a:pPr>
            <a:r>
              <a:rPr lang="en-US" sz="7100" dirty="0" smtClean="0">
                <a:solidFill>
                  <a:srgbClr val="FFFFFF"/>
                </a:solidFill>
                <a:ea typeface="Lucida Grande"/>
                <a:sym typeface="Lucida Grande"/>
              </a:rPr>
              <a:t>IT WOULD BE GAME-CHANGING TO. </a:t>
            </a:r>
            <a:r>
              <a:rPr lang="en-US" sz="7100" dirty="0">
                <a:solidFill>
                  <a:srgbClr val="FFFFFF"/>
                </a:solidFill>
                <a:ea typeface="Lucida Grande"/>
                <a:sym typeface="Lucida Grande"/>
              </a:rPr>
              <a:t>. .</a:t>
            </a:r>
          </a:p>
          <a:p>
            <a:pPr marL="0" indent="0">
              <a:buNone/>
              <a:defRPr sz="1800"/>
            </a:pPr>
            <a:r>
              <a:rPr lang="en-US" sz="6000" dirty="0" smtClean="0">
                <a:solidFill>
                  <a:srgbClr val="FFFFFF"/>
                </a:solidFill>
                <a:ea typeface="Lucida Grande"/>
                <a:sym typeface="Lucida Grande"/>
              </a:rPr>
              <a:t>help him care for his clothes while keeping them clean</a:t>
            </a:r>
            <a:endParaRPr lang="en-US" sz="6000" dirty="0">
              <a:solidFill>
                <a:srgbClr val="FFFFFF"/>
              </a:solidFill>
              <a:ea typeface="Lucida Grande"/>
              <a:sym typeface="Lucida Grande"/>
            </a:endParaRPr>
          </a:p>
          <a:p>
            <a:endParaRPr lang="en-US" sz="6000" dirty="0"/>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23</a:t>
            </a:fld>
            <a:endParaRPr lang="en-US" dirty="0"/>
          </a:p>
        </p:txBody>
      </p:sp>
    </p:spTree>
    <p:extLst>
      <p:ext uri="{BB962C8B-B14F-4D97-AF65-F5344CB8AC3E}">
        <p14:creationId xmlns:p14="http://schemas.microsoft.com/office/powerpoint/2010/main" val="1618526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9" name="image12.png"/>
          <p:cNvPicPr/>
          <p:nvPr/>
        </p:nvPicPr>
        <p:blipFill>
          <a:blip r:embed="rId3">
            <a:extLst/>
          </a:blip>
          <a:stretch>
            <a:fillRect/>
          </a:stretch>
        </p:blipFill>
        <p:spPr>
          <a:xfrm>
            <a:off x="15189201" y="-77789"/>
            <a:ext cx="9271000" cy="13958890"/>
          </a:xfrm>
          <a:prstGeom prst="rect">
            <a:avLst/>
          </a:prstGeom>
          <a:ln w="12700">
            <a:miter lim="400000"/>
          </a:ln>
        </p:spPr>
      </p:pic>
      <p:pic>
        <p:nvPicPr>
          <p:cNvPr id="1028" name="Picture 4" descr="http://www.inworkinc.com/wp-content/uploads/2012/04/cs_Tide_com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7789"/>
            <a:ext cx="15622808" cy="1396288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24</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24384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3"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5" name="Freeform 3"/>
          <p:cNvSpPr/>
          <p:nvPr/>
        </p:nvSpPr>
        <p:spPr>
          <a:xfrm>
            <a:off x="614048" y="475443"/>
            <a:ext cx="6001035" cy="5945482"/>
          </a:xfrm>
          <a:custGeom>
            <a:avLst/>
            <a:gdLst>
              <a:gd name="connsiteX0" fmla="*/ 0 w 6001034"/>
              <a:gd name="connsiteY0" fmla="*/ 3721171 h 5945481"/>
              <a:gd name="connsiteX1" fmla="*/ 852102 w 6001034"/>
              <a:gd name="connsiteY1" fmla="*/ 748432 h 5945481"/>
              <a:gd name="connsiteX2" fmla="*/ 3852619 w 6001034"/>
              <a:gd name="connsiteY2" fmla="*/ 0 h 5945481"/>
              <a:gd name="connsiteX3" fmla="*/ 6001034 w 6001034"/>
              <a:gd name="connsiteY3" fmla="*/ 2224316 h 5945481"/>
              <a:gd name="connsiteX4" fmla="*/ 5148933 w 6001034"/>
              <a:gd name="connsiteY4" fmla="*/ 5197054 h 5945481"/>
              <a:gd name="connsiteX5" fmla="*/ 2148415 w 6001034"/>
              <a:gd name="connsiteY5" fmla="*/ 5945481 h 5945481"/>
              <a:gd name="connsiteX6" fmla="*/ 0 w 6001034"/>
              <a:gd name="connsiteY6" fmla="*/ 3721171 h 594548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6001034" h="5945481">
                <a:moveTo>
                  <a:pt x="0" y="3721171"/>
                </a:moveTo>
                <a:lnTo>
                  <a:pt x="852102" y="748432"/>
                </a:lnTo>
                <a:lnTo>
                  <a:pt x="3852619" y="0"/>
                </a:lnTo>
                <a:lnTo>
                  <a:pt x="6001034" y="2224316"/>
                </a:lnTo>
                <a:lnTo>
                  <a:pt x="5148933" y="5197054"/>
                </a:lnTo>
                <a:lnTo>
                  <a:pt x="2148415" y="5945481"/>
                </a:lnTo>
                <a:lnTo>
                  <a:pt x="0" y="3721171"/>
                </a:lnTo>
              </a:path>
            </a:pathLst>
          </a:custGeom>
          <a:solidFill>
            <a:srgbClr val="51A7F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7" y="0"/>
            <a:ext cx="7988301" cy="7366000"/>
          </a:xfrm>
          <a:prstGeom prst="rect">
            <a:avLst/>
          </a:prstGeom>
          <a:noFill/>
        </p:spPr>
      </p:pic>
      <p:pic>
        <p:nvPicPr>
          <p:cNvPr id="6" name="Picture 3"/>
          <p:cNvPicPr>
            <a:picLocks noChangeAspect="1" noChangeArrowheads="1"/>
          </p:cNvPicPr>
          <p:nvPr/>
        </p:nvPicPr>
        <p:blipFill>
          <a:blip r:embed="rId4"/>
          <a:srcRect/>
          <a:stretch>
            <a:fillRect/>
          </a:stretch>
        </p:blipFill>
        <p:spPr bwMode="auto">
          <a:xfrm>
            <a:off x="0" y="0"/>
            <a:ext cx="24384000" cy="13716000"/>
          </a:xfrm>
          <a:prstGeom prst="rect">
            <a:avLst/>
          </a:prstGeom>
          <a:noFill/>
        </p:spPr>
      </p:pic>
      <p:sp>
        <p:nvSpPr>
          <p:cNvPr id="2" name="TextBox 1"/>
          <p:cNvSpPr txBox="1"/>
          <p:nvPr/>
        </p:nvSpPr>
        <p:spPr>
          <a:xfrm>
            <a:off x="2143552" y="2489200"/>
            <a:ext cx="1339008" cy="1261882"/>
          </a:xfrm>
          <a:prstGeom prst="rect">
            <a:avLst/>
          </a:prstGeom>
          <a:noFill/>
        </p:spPr>
        <p:txBody>
          <a:bodyPr wrap="none" lIns="0" tIns="0" rIns="0" bIns="45718" rtlCol="0">
            <a:spAutoFit/>
          </a:bodyPr>
          <a:lstStyle/>
          <a:p>
            <a:pPr>
              <a:lnSpc>
                <a:spcPts val="9600"/>
              </a:lnSpc>
            </a:pPr>
            <a:r>
              <a:rPr lang="en-US" altLang="zh-CN" sz="7400" dirty="0">
                <a:solidFill>
                  <a:srgbClr val="FFFFFF"/>
                </a:solidFill>
                <a:latin typeface="Gotham Black" pitchFamily="18" charset="0"/>
                <a:cs typeface="Gotham Black" pitchFamily="18" charset="0"/>
              </a:rPr>
              <a:t>AL</a:t>
            </a:r>
          </a:p>
        </p:txBody>
      </p:sp>
      <p:sp>
        <p:nvSpPr>
          <p:cNvPr id="7" name="TextBox 1"/>
          <p:cNvSpPr txBox="1"/>
          <p:nvPr/>
        </p:nvSpPr>
        <p:spPr>
          <a:xfrm>
            <a:off x="2585319" y="3467105"/>
            <a:ext cx="1319079" cy="1240509"/>
          </a:xfrm>
          <a:prstGeom prst="rect">
            <a:avLst/>
          </a:prstGeom>
          <a:noFill/>
        </p:spPr>
        <p:txBody>
          <a:bodyPr wrap="none" lIns="0" tIns="0" rIns="0" bIns="45718" rtlCol="0">
            <a:spAutoFit/>
          </a:bodyPr>
          <a:lstStyle/>
          <a:p>
            <a:pPr>
              <a:lnSpc>
                <a:spcPts val="9400"/>
              </a:lnSpc>
            </a:pPr>
            <a:r>
              <a:rPr lang="en-US" altLang="zh-CN" sz="7400" dirty="0">
                <a:solidFill>
                  <a:srgbClr val="FFFFFF"/>
                </a:solidFill>
                <a:latin typeface="Gotham Black" pitchFamily="18" charset="0"/>
                <a:cs typeface="Gotham Black" pitchFamily="18" charset="0"/>
              </a:rPr>
              <a:t>CT</a:t>
            </a:r>
          </a:p>
        </p:txBody>
      </p:sp>
      <p:sp>
        <p:nvSpPr>
          <p:cNvPr id="8" name="TextBox 1"/>
          <p:cNvSpPr txBox="1"/>
          <p:nvPr/>
        </p:nvSpPr>
        <p:spPr>
          <a:xfrm>
            <a:off x="3863800" y="3238500"/>
            <a:ext cx="1098916" cy="1165702"/>
          </a:xfrm>
          <a:prstGeom prst="rect">
            <a:avLst/>
          </a:prstGeom>
          <a:noFill/>
        </p:spPr>
        <p:txBody>
          <a:bodyPr wrap="none" lIns="0" tIns="0" rIns="0" bIns="45718" rtlCol="0">
            <a:spAutoFit/>
          </a:bodyPr>
          <a:lstStyle/>
          <a:p>
            <a:pPr>
              <a:lnSpc>
                <a:spcPts val="8700"/>
              </a:lnSpc>
            </a:pPr>
            <a:r>
              <a:rPr lang="en-US" altLang="zh-CN" sz="7400" dirty="0">
                <a:solidFill>
                  <a:srgbClr val="FFFFFF"/>
                </a:solidFill>
                <a:latin typeface="Gotham Black" pitchFamily="18" charset="0"/>
                <a:cs typeface="Gotham Black" pitchFamily="18" charset="0"/>
              </a:rPr>
              <a:t>IO</a:t>
            </a:r>
          </a:p>
        </p:txBody>
      </p:sp>
      <p:sp>
        <p:nvSpPr>
          <p:cNvPr id="9" name="TextBox 1"/>
          <p:cNvSpPr txBox="1"/>
          <p:nvPr/>
        </p:nvSpPr>
        <p:spPr>
          <a:xfrm>
            <a:off x="3394086" y="2222505"/>
            <a:ext cx="1543038" cy="1251195"/>
          </a:xfrm>
          <a:prstGeom prst="rect">
            <a:avLst/>
          </a:prstGeom>
          <a:noFill/>
        </p:spPr>
        <p:txBody>
          <a:bodyPr wrap="none" lIns="0" tIns="0" rIns="0" bIns="45718" rtlCol="0">
            <a:spAutoFit/>
          </a:bodyPr>
          <a:lstStyle/>
          <a:p>
            <a:pPr>
              <a:lnSpc>
                <a:spcPts val="9500"/>
              </a:lnSpc>
            </a:pPr>
            <a:r>
              <a:rPr lang="en-US" altLang="zh-CN" sz="7400" dirty="0">
                <a:solidFill>
                  <a:srgbClr val="FFFFFF"/>
                </a:solidFill>
                <a:latin typeface="Gotham Black" pitchFamily="18" charset="0"/>
                <a:cs typeface="Gotham Black" pitchFamily="18" charset="0"/>
              </a:rPr>
              <a:t>UM</a:t>
            </a:r>
          </a:p>
        </p:txBody>
      </p:sp>
      <p:sp>
        <p:nvSpPr>
          <p:cNvPr id="10" name="TextBox 1"/>
          <p:cNvSpPr txBox="1"/>
          <p:nvPr/>
        </p:nvSpPr>
        <p:spPr>
          <a:xfrm>
            <a:off x="1915138" y="3835400"/>
            <a:ext cx="754437" cy="1101582"/>
          </a:xfrm>
          <a:prstGeom prst="rect">
            <a:avLst/>
          </a:prstGeom>
          <a:noFill/>
        </p:spPr>
        <p:txBody>
          <a:bodyPr wrap="none" lIns="0" tIns="0" rIns="0" bIns="45718" rtlCol="0">
            <a:spAutoFit/>
          </a:bodyPr>
          <a:lstStyle/>
          <a:p>
            <a:pPr>
              <a:lnSpc>
                <a:spcPts val="8100"/>
              </a:lnSpc>
            </a:pPr>
            <a:r>
              <a:rPr lang="en-US" altLang="zh-CN" sz="7400" dirty="0">
                <a:solidFill>
                  <a:srgbClr val="FFFFFF"/>
                </a:solidFill>
                <a:latin typeface="Gotham Black" pitchFamily="18" charset="0"/>
                <a:cs typeface="Gotham Black" pitchFamily="18" charset="0"/>
              </a:rPr>
              <a:t>A</a:t>
            </a:r>
          </a:p>
        </p:txBody>
      </p:sp>
      <p:sp>
        <p:nvSpPr>
          <p:cNvPr id="11" name="TextBox 1"/>
          <p:cNvSpPr txBox="1"/>
          <p:nvPr/>
        </p:nvSpPr>
        <p:spPr>
          <a:xfrm>
            <a:off x="4923436" y="3086100"/>
            <a:ext cx="744947" cy="1101582"/>
          </a:xfrm>
          <a:prstGeom prst="rect">
            <a:avLst/>
          </a:prstGeom>
          <a:noFill/>
        </p:spPr>
        <p:txBody>
          <a:bodyPr wrap="none" lIns="0" tIns="0" rIns="0" bIns="45718" rtlCol="0">
            <a:spAutoFit/>
          </a:bodyPr>
          <a:lstStyle/>
          <a:p>
            <a:pPr>
              <a:lnSpc>
                <a:spcPts val="8100"/>
              </a:lnSpc>
            </a:pPr>
            <a:r>
              <a:rPr lang="en-US" altLang="zh-CN" sz="7400" dirty="0">
                <a:solidFill>
                  <a:srgbClr val="FFFFFF"/>
                </a:solidFill>
                <a:latin typeface="Gotham Black" pitchFamily="18" charset="0"/>
                <a:cs typeface="Gotham Black" pitchFamily="18" charset="0"/>
              </a:rPr>
              <a:t>N</a:t>
            </a:r>
          </a:p>
        </p:txBody>
      </p:sp>
      <p:sp>
        <p:nvSpPr>
          <p:cNvPr id="12" name="Date Placeholder 11"/>
          <p:cNvSpPr>
            <a:spLocks noGrp="1"/>
          </p:cNvSpPr>
          <p:nvPr>
            <p:ph type="dt" sz="half" idx="10"/>
          </p:nvPr>
        </p:nvSpPr>
        <p:spPr/>
        <p:txBody>
          <a:bodyPr/>
          <a:lstStyle/>
          <a:p>
            <a:r>
              <a:rPr lang="en-US" smtClean="0"/>
              <a:t>September 29, 2015</a:t>
            </a:r>
            <a:endParaRPr lang="en-US"/>
          </a:p>
        </p:txBody>
      </p:sp>
      <p:sp>
        <p:nvSpPr>
          <p:cNvPr id="13" name="Footer Placeholder 12"/>
          <p:cNvSpPr>
            <a:spLocks noGrp="1"/>
          </p:cNvSpPr>
          <p:nvPr>
            <p:ph type="ftr" sz="quarter" idx="11"/>
          </p:nvPr>
        </p:nvSpPr>
        <p:spPr/>
        <p:txBody>
          <a:bodyPr/>
          <a:lstStyle/>
          <a:p>
            <a:r>
              <a:rPr lang="en-US" smtClean="0"/>
              <a:t>dt+UX: Design Thinking for User Experience Design, Prototyping &amp; Evaluation</a:t>
            </a:r>
            <a:endParaRPr lang="en-US"/>
          </a:p>
        </p:txBody>
      </p:sp>
      <p:sp>
        <p:nvSpPr>
          <p:cNvPr id="14" name="Slide Number Placeholder 13"/>
          <p:cNvSpPr>
            <a:spLocks noGrp="1"/>
          </p:cNvSpPr>
          <p:nvPr>
            <p:ph type="sldNum" sz="quarter" idx="12"/>
          </p:nvPr>
        </p:nvSpPr>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111478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24384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2"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0" y="0"/>
            <a:ext cx="24384000" cy="13716000"/>
          </a:xfrm>
          <a:prstGeom prst="rect">
            <a:avLst/>
          </a:prstGeom>
          <a:noFill/>
        </p:spPr>
      </p:pic>
      <p:sp>
        <p:nvSpPr>
          <p:cNvPr id="3" name="Date Placeholder 2"/>
          <p:cNvSpPr>
            <a:spLocks noGrp="1"/>
          </p:cNvSpPr>
          <p:nvPr>
            <p:ph type="dt" sz="half" idx="10"/>
          </p:nvPr>
        </p:nvSpPr>
        <p:spPr/>
        <p:txBody>
          <a:bodyPr/>
          <a:lstStyle/>
          <a:p>
            <a:r>
              <a:rPr lang="en-US" smtClean="0"/>
              <a:t>September 29, 2015</a:t>
            </a:r>
            <a:endParaRPr lang="en-US"/>
          </a:p>
        </p:txBody>
      </p:sp>
      <p:sp>
        <p:nvSpPr>
          <p:cNvPr id="5" name="Footer Placeholder 4"/>
          <p:cNvSpPr>
            <a:spLocks noGrp="1"/>
          </p:cNvSpPr>
          <p:nvPr>
            <p:ph type="ftr" sz="quarter" idx="11"/>
          </p:nvPr>
        </p:nvSpPr>
        <p:spPr/>
        <p:txBody>
          <a:bodyPr/>
          <a:lstStyle/>
          <a:p>
            <a:r>
              <a:rPr lang="en-US" smtClean="0"/>
              <a:t>dt+UX: Design Thinking for User Experience Design, Prototyping &amp; Evaluation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513391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24384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3"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5"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0096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6" name="Freeform 3"/>
          <p:cNvSpPr/>
          <p:nvPr/>
        </p:nvSpPr>
        <p:spPr>
          <a:xfrm>
            <a:off x="7" y="0"/>
            <a:ext cx="8597901" cy="6680200"/>
          </a:xfrm>
          <a:custGeom>
            <a:avLst/>
            <a:gdLst>
              <a:gd name="connsiteX0" fmla="*/ 0 w 8597900"/>
              <a:gd name="connsiteY0" fmla="*/ 0 h 6680200"/>
              <a:gd name="connsiteX1" fmla="*/ 8597900 w 8597900"/>
              <a:gd name="connsiteY1" fmla="*/ 0 h 6680200"/>
              <a:gd name="connsiteX2" fmla="*/ 8597900 w 8597900"/>
              <a:gd name="connsiteY2" fmla="*/ 6680200 h 6680200"/>
              <a:gd name="connsiteX3" fmla="*/ 0 w 8597900"/>
              <a:gd name="connsiteY3" fmla="*/ 6680200 h 6680200"/>
              <a:gd name="connsiteX4" fmla="*/ 0 w 8597900"/>
              <a:gd name="connsiteY4" fmla="*/ 0 h 6680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597900" h="6680200">
                <a:moveTo>
                  <a:pt x="0" y="0"/>
                </a:moveTo>
                <a:lnTo>
                  <a:pt x="8597900" y="0"/>
                </a:lnTo>
                <a:lnTo>
                  <a:pt x="8597900" y="6680200"/>
                </a:lnTo>
                <a:lnTo>
                  <a:pt x="0" y="6680200"/>
                </a:lnTo>
                <a:lnTo>
                  <a:pt x="0" y="0"/>
                </a:lnTo>
              </a:path>
            </a:pathLst>
          </a:custGeom>
          <a:solidFill>
            <a:srgbClr val="0096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7" name="Freeform 3"/>
          <p:cNvSpPr/>
          <p:nvPr/>
        </p:nvSpPr>
        <p:spPr>
          <a:xfrm>
            <a:off x="17068800" y="0"/>
            <a:ext cx="7315200" cy="6819900"/>
          </a:xfrm>
          <a:custGeom>
            <a:avLst/>
            <a:gdLst>
              <a:gd name="connsiteX0" fmla="*/ 0 w 7315200"/>
              <a:gd name="connsiteY0" fmla="*/ 0 h 6819900"/>
              <a:gd name="connsiteX1" fmla="*/ 7315200 w 7315200"/>
              <a:gd name="connsiteY1" fmla="*/ 0 h 6819900"/>
              <a:gd name="connsiteX2" fmla="*/ 7315200 w 7315200"/>
              <a:gd name="connsiteY2" fmla="*/ 6819900 h 6819900"/>
              <a:gd name="connsiteX3" fmla="*/ 0 w 7315200"/>
              <a:gd name="connsiteY3" fmla="*/ 6819900 h 6819900"/>
              <a:gd name="connsiteX4" fmla="*/ 0 w 7315200"/>
              <a:gd name="connsiteY4" fmla="*/ 0 h 6819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315200" h="6819900">
                <a:moveTo>
                  <a:pt x="0" y="0"/>
                </a:moveTo>
                <a:lnTo>
                  <a:pt x="7315200" y="0"/>
                </a:lnTo>
                <a:lnTo>
                  <a:pt x="7315200" y="6819900"/>
                </a:lnTo>
                <a:lnTo>
                  <a:pt x="0" y="6819900"/>
                </a:lnTo>
                <a:lnTo>
                  <a:pt x="0" y="0"/>
                </a:lnTo>
              </a:path>
            </a:pathLst>
          </a:custGeom>
          <a:solidFill>
            <a:srgbClr val="0096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0" y="0"/>
            <a:ext cx="24384000" cy="13716000"/>
          </a:xfrm>
          <a:prstGeom prst="rect">
            <a:avLst/>
          </a:prstGeom>
          <a:noFill/>
        </p:spPr>
      </p:pic>
      <p:sp>
        <p:nvSpPr>
          <p:cNvPr id="2" name="TextBox 1"/>
          <p:cNvSpPr txBox="1"/>
          <p:nvPr/>
        </p:nvSpPr>
        <p:spPr>
          <a:xfrm>
            <a:off x="16692797" y="1117605"/>
            <a:ext cx="6682920" cy="6227344"/>
          </a:xfrm>
          <a:prstGeom prst="rect">
            <a:avLst/>
          </a:prstGeom>
          <a:noFill/>
        </p:spPr>
        <p:txBody>
          <a:bodyPr wrap="none" lIns="0" tIns="0" rIns="0" bIns="45718" rtlCol="0">
            <a:spAutoFit/>
          </a:bodyPr>
          <a:lstStyle/>
          <a:p>
            <a:pPr algn="l">
              <a:lnSpc>
                <a:spcPts val="6800"/>
              </a:lnSpc>
            </a:pPr>
            <a:r>
              <a:rPr lang="en-US" altLang="zh-CN" sz="7000" dirty="0">
                <a:solidFill>
                  <a:srgbClr val="FFFFFF"/>
                </a:solidFill>
                <a:latin typeface="Lucida Grande"/>
                <a:cs typeface="Gotham" pitchFamily="18" charset="0"/>
              </a:rPr>
              <a:t>We think of</a:t>
            </a:r>
          </a:p>
          <a:p>
            <a:pPr algn="l">
              <a:lnSpc>
                <a:spcPts val="6900"/>
              </a:lnSpc>
            </a:pPr>
            <a:r>
              <a:rPr lang="en-US" altLang="zh-CN" sz="7000" dirty="0">
                <a:solidFill>
                  <a:srgbClr val="FFFFFF"/>
                </a:solidFill>
                <a:latin typeface="Lucida Grande"/>
                <a:cs typeface="Gotham" pitchFamily="18" charset="0"/>
              </a:rPr>
              <a:t>collecting art as</a:t>
            </a:r>
          </a:p>
          <a:p>
            <a:pPr algn="l">
              <a:lnSpc>
                <a:spcPts val="6900"/>
              </a:lnSpc>
            </a:pPr>
            <a:r>
              <a:rPr lang="en-US" altLang="zh-CN" sz="7000" dirty="0">
                <a:solidFill>
                  <a:srgbClr val="FFFFFF"/>
                </a:solidFill>
                <a:latin typeface="Lucida Grande"/>
                <a:cs typeface="Gotham" pitchFamily="18" charset="0"/>
              </a:rPr>
              <a:t>deeply personal,</a:t>
            </a:r>
          </a:p>
          <a:p>
            <a:pPr algn="l">
              <a:lnSpc>
                <a:spcPts val="6900"/>
              </a:lnSpc>
            </a:pPr>
            <a:r>
              <a:rPr lang="en-US" altLang="zh-CN" sz="7000" dirty="0">
                <a:solidFill>
                  <a:srgbClr val="FFFFFF"/>
                </a:solidFill>
                <a:latin typeface="Lucida Grande"/>
                <a:cs typeface="Gotham" pitchFamily="18" charset="0"/>
              </a:rPr>
              <a:t>but in fact for</a:t>
            </a:r>
          </a:p>
          <a:p>
            <a:pPr algn="l">
              <a:lnSpc>
                <a:spcPts val="6900"/>
              </a:lnSpc>
            </a:pPr>
            <a:r>
              <a:rPr lang="en-US" altLang="zh-CN" sz="7000" dirty="0">
                <a:solidFill>
                  <a:srgbClr val="FFFFFF"/>
                </a:solidFill>
                <a:latin typeface="Lucida Grande"/>
                <a:cs typeface="Gotham" pitchFamily="18" charset="0"/>
              </a:rPr>
              <a:t>them art is about</a:t>
            </a:r>
          </a:p>
          <a:p>
            <a:pPr algn="l">
              <a:lnSpc>
                <a:spcPts val="6900"/>
              </a:lnSpc>
            </a:pPr>
            <a:r>
              <a:rPr lang="en-US" altLang="zh-CN" sz="7000" dirty="0">
                <a:solidFill>
                  <a:srgbClr val="FFFFFF"/>
                </a:solidFill>
                <a:latin typeface="Lucida Grande"/>
                <a:cs typeface="Gotham" pitchFamily="18" charset="0"/>
              </a:rPr>
              <a:t>what others are</a:t>
            </a:r>
          </a:p>
          <a:p>
            <a:pPr algn="l">
              <a:lnSpc>
                <a:spcPts val="6900"/>
              </a:lnSpc>
            </a:pPr>
            <a:r>
              <a:rPr lang="en-US" altLang="zh-CN" sz="7000" dirty="0">
                <a:solidFill>
                  <a:srgbClr val="FFFFFF"/>
                </a:solidFill>
                <a:latin typeface="Lucida Grande"/>
                <a:cs typeface="Gotham" pitchFamily="18" charset="0"/>
              </a:rPr>
              <a:t>going to think.</a:t>
            </a:r>
          </a:p>
        </p:txBody>
      </p:sp>
      <p:sp>
        <p:nvSpPr>
          <p:cNvPr id="8" name="TextBox 1"/>
          <p:cNvSpPr txBox="1"/>
          <p:nvPr/>
        </p:nvSpPr>
        <p:spPr>
          <a:xfrm>
            <a:off x="1978474" y="1206500"/>
            <a:ext cx="9451526" cy="5791327"/>
          </a:xfrm>
          <a:prstGeom prst="rect">
            <a:avLst/>
          </a:prstGeom>
          <a:noFill/>
        </p:spPr>
        <p:txBody>
          <a:bodyPr wrap="square" lIns="0" tIns="0" rIns="0" bIns="45718" rtlCol="0">
            <a:spAutoFit/>
          </a:bodyPr>
          <a:lstStyle/>
          <a:p>
            <a:pPr algn="l">
              <a:lnSpc>
                <a:spcPts val="3900"/>
              </a:lnSpc>
              <a:tabLst>
                <a:tab pos="88893" algn="l"/>
              </a:tabLst>
            </a:pPr>
            <a:r>
              <a:rPr lang="en-US" altLang="zh-CN" dirty="0" smtClean="0"/>
              <a:t>	</a:t>
            </a:r>
            <a:r>
              <a:rPr lang="en-US" altLang="zh-CN" sz="3600" dirty="0">
                <a:solidFill>
                  <a:srgbClr val="FFFFFF"/>
                </a:solidFill>
                <a:latin typeface="Lucida Grande"/>
                <a:cs typeface="Gotham" pitchFamily="18" charset="0"/>
              </a:rPr>
              <a:t>We</a:t>
            </a:r>
            <a:r>
              <a:rPr lang="en-US" altLang="zh-CN" sz="3600" dirty="0">
                <a:latin typeface="Lucida Grande"/>
                <a:cs typeface="Times New Roman" pitchFamily="18" charset="0"/>
              </a:rPr>
              <a:t> </a:t>
            </a:r>
            <a:r>
              <a:rPr lang="en-US" altLang="zh-CN" sz="3600" dirty="0">
                <a:solidFill>
                  <a:srgbClr val="FFFFFF"/>
                </a:solidFill>
                <a:latin typeface="Lucida Grande"/>
                <a:cs typeface="Gotham" pitchFamily="18" charset="0"/>
              </a:rPr>
              <a:t>heard:</a:t>
            </a:r>
          </a:p>
          <a:p>
            <a:pPr algn="l">
              <a:lnSpc>
                <a:spcPts val="5600"/>
              </a:lnSpc>
              <a:tabLst>
                <a:tab pos="88893" algn="l"/>
              </a:tabLst>
            </a:pPr>
            <a:r>
              <a:rPr lang="en-US" altLang="zh-CN" dirty="0" smtClean="0">
                <a:latin typeface="Lucida Grande"/>
              </a:rPr>
              <a:t>	</a:t>
            </a:r>
            <a:r>
              <a:rPr lang="en-US" altLang="zh-CN" sz="5200" dirty="0">
                <a:solidFill>
                  <a:srgbClr val="FFFFFF"/>
                </a:solidFill>
                <a:latin typeface="Lucida Grande"/>
                <a:cs typeface="Gotham" pitchFamily="18" charset="0"/>
              </a:rPr>
              <a:t>“I</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don’t</a:t>
            </a:r>
            <a:r>
              <a:rPr lang="en-US" altLang="zh-CN" sz="5200" dirty="0">
                <a:latin typeface="Lucida Grande"/>
                <a:cs typeface="Times New Roman" pitchFamily="18" charset="0"/>
              </a:rPr>
              <a:t> </a:t>
            </a:r>
            <a:r>
              <a:rPr lang="en-US" altLang="zh-CN" sz="5200" dirty="0" smtClean="0">
                <a:solidFill>
                  <a:srgbClr val="FFFFFF"/>
                </a:solidFill>
                <a:latin typeface="Lucida Grande"/>
                <a:cs typeface="Gotham" pitchFamily="18" charset="0"/>
              </a:rPr>
              <a:t>understand.</a:t>
            </a:r>
          </a:p>
          <a:p>
            <a:pPr algn="l">
              <a:lnSpc>
                <a:spcPts val="5600"/>
              </a:lnSpc>
              <a:tabLst>
                <a:tab pos="88893" algn="l"/>
              </a:tabLst>
            </a:pPr>
            <a:r>
              <a:rPr lang="en-US" altLang="zh-CN" sz="5200" dirty="0" smtClean="0">
                <a:solidFill>
                  <a:srgbClr val="FFFFFF"/>
                </a:solidFill>
                <a:latin typeface="Lucida Grande"/>
                <a:cs typeface="Gotham" pitchFamily="18" charset="0"/>
              </a:rPr>
              <a:t>Why</a:t>
            </a:r>
            <a:r>
              <a:rPr lang="en-US" altLang="zh-CN" sz="5200" dirty="0" smtClean="0">
                <a:latin typeface="Lucida Grande"/>
                <a:cs typeface="Times New Roman" pitchFamily="18" charset="0"/>
              </a:rPr>
              <a:t> </a:t>
            </a:r>
            <a:r>
              <a:rPr lang="en-US" altLang="zh-CN" sz="5200" dirty="0">
                <a:solidFill>
                  <a:srgbClr val="FFFFFF"/>
                </a:solidFill>
                <a:latin typeface="Lucida Grande"/>
                <a:cs typeface="Gotham" pitchFamily="18" charset="0"/>
              </a:rPr>
              <a:t>is</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this</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$50</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and</a:t>
            </a:r>
            <a:r>
              <a:rPr lang="en-US" altLang="zh-CN" sz="5200" dirty="0">
                <a:latin typeface="Lucida Grande"/>
                <a:cs typeface="Times New Roman" pitchFamily="18" charset="0"/>
              </a:rPr>
              <a:t> </a:t>
            </a:r>
            <a:r>
              <a:rPr lang="en-US" altLang="zh-CN" sz="5200" dirty="0" smtClean="0">
                <a:solidFill>
                  <a:srgbClr val="FFFFFF"/>
                </a:solidFill>
                <a:latin typeface="Lucida Grande"/>
                <a:cs typeface="Gotham" pitchFamily="18" charset="0"/>
              </a:rPr>
              <a:t>this</a:t>
            </a:r>
            <a:r>
              <a:rPr lang="en-US" altLang="zh-CN" sz="5200" dirty="0">
                <a:latin typeface="Lucida Grande"/>
                <a:cs typeface="Gotham" pitchFamily="18" charset="0"/>
              </a:rPr>
              <a:t> </a:t>
            </a:r>
            <a:r>
              <a:rPr lang="en-US" altLang="zh-CN" sz="5200" dirty="0" smtClean="0">
                <a:solidFill>
                  <a:srgbClr val="FFFFFF"/>
                </a:solidFill>
                <a:latin typeface="Lucida Grande"/>
                <a:cs typeface="Gotham" pitchFamily="18" charset="0"/>
              </a:rPr>
              <a:t>$5000.</a:t>
            </a:r>
            <a:br>
              <a:rPr lang="en-US" altLang="zh-CN" sz="5200" dirty="0" smtClean="0">
                <a:solidFill>
                  <a:srgbClr val="FFFFFF"/>
                </a:solidFill>
                <a:latin typeface="Lucida Grande"/>
                <a:cs typeface="Gotham" pitchFamily="18" charset="0"/>
              </a:rPr>
            </a:br>
            <a:r>
              <a:rPr lang="en-US" altLang="zh-CN" sz="5200" dirty="0" smtClean="0">
                <a:solidFill>
                  <a:srgbClr val="FFFFFF"/>
                </a:solidFill>
                <a:latin typeface="Lucida Grande"/>
                <a:cs typeface="Gotham" pitchFamily="18" charset="0"/>
              </a:rPr>
              <a:t>I</a:t>
            </a:r>
            <a:r>
              <a:rPr lang="en-US" altLang="zh-CN" sz="5200" dirty="0" smtClean="0">
                <a:latin typeface="Lucida Grande"/>
                <a:cs typeface="Times New Roman" pitchFamily="18" charset="0"/>
              </a:rPr>
              <a:t> </a:t>
            </a:r>
            <a:r>
              <a:rPr lang="en-US" altLang="zh-CN" sz="5200" dirty="0">
                <a:solidFill>
                  <a:srgbClr val="FFFFFF"/>
                </a:solidFill>
                <a:latin typeface="Lucida Grande"/>
                <a:cs typeface="Gotham" pitchFamily="18" charset="0"/>
              </a:rPr>
              <a:t>actually</a:t>
            </a:r>
            <a:r>
              <a:rPr lang="en-US" altLang="zh-CN" sz="5200" dirty="0">
                <a:latin typeface="Lucida Grande"/>
                <a:cs typeface="Times New Roman" pitchFamily="18" charset="0"/>
              </a:rPr>
              <a:t> </a:t>
            </a:r>
            <a:r>
              <a:rPr lang="en-US" altLang="zh-CN" sz="5200" dirty="0" smtClean="0">
                <a:solidFill>
                  <a:srgbClr val="FFFFFF"/>
                </a:solidFill>
                <a:latin typeface="Lucida Grande"/>
                <a:cs typeface="Gotham" pitchFamily="18" charset="0"/>
              </a:rPr>
              <a:t>like the</a:t>
            </a:r>
            <a:r>
              <a:rPr lang="en-US" altLang="zh-CN" sz="5200" dirty="0" smtClean="0">
                <a:latin typeface="Lucida Grande"/>
                <a:cs typeface="Times New Roman" pitchFamily="18" charset="0"/>
              </a:rPr>
              <a:t> </a:t>
            </a:r>
            <a:r>
              <a:rPr lang="en-US" altLang="zh-CN" sz="5200" dirty="0">
                <a:solidFill>
                  <a:srgbClr val="FFFFFF"/>
                </a:solidFill>
                <a:latin typeface="Lucida Grande"/>
                <a:cs typeface="Gotham" pitchFamily="18" charset="0"/>
              </a:rPr>
              <a:t>$50</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one</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more,</a:t>
            </a:r>
            <a:r>
              <a:rPr lang="en-US" altLang="zh-CN" sz="5200" dirty="0">
                <a:latin typeface="Lucida Grande"/>
                <a:cs typeface="Times New Roman" pitchFamily="18" charset="0"/>
              </a:rPr>
              <a:t> </a:t>
            </a:r>
            <a:r>
              <a:rPr lang="en-US" altLang="zh-CN" sz="5200" dirty="0" smtClean="0">
                <a:solidFill>
                  <a:srgbClr val="FFFFFF"/>
                </a:solidFill>
                <a:latin typeface="Lucida Grande"/>
                <a:cs typeface="Gotham" pitchFamily="18" charset="0"/>
              </a:rPr>
              <a:t>but maybe</a:t>
            </a:r>
            <a:r>
              <a:rPr lang="en-US" altLang="zh-CN" sz="5200" dirty="0" smtClean="0">
                <a:latin typeface="Lucida Grande"/>
                <a:cs typeface="Times New Roman" pitchFamily="18" charset="0"/>
              </a:rPr>
              <a:t> </a:t>
            </a:r>
            <a:r>
              <a:rPr lang="en-US" altLang="zh-CN" sz="5200" dirty="0">
                <a:solidFill>
                  <a:srgbClr val="FFFFFF"/>
                </a:solidFill>
                <a:latin typeface="Lucida Grande"/>
                <a:cs typeface="Gotham" pitchFamily="18" charset="0"/>
              </a:rPr>
              <a:t>it</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sucks.”</a:t>
            </a:r>
          </a:p>
          <a:p>
            <a:pPr algn="l">
              <a:lnSpc>
                <a:spcPts val="1000"/>
              </a:lnSpc>
            </a:pPr>
            <a:endParaRPr lang="en-US" altLang="zh-CN" sz="5200" dirty="0" smtClean="0">
              <a:latin typeface="Lucida Grande"/>
            </a:endParaRPr>
          </a:p>
          <a:p>
            <a:pPr algn="l">
              <a:lnSpc>
                <a:spcPts val="1000"/>
              </a:lnSpc>
            </a:pPr>
            <a:endParaRPr lang="en-US" altLang="zh-CN" sz="5200" dirty="0" smtClean="0">
              <a:latin typeface="Lucida Grande"/>
            </a:endParaRPr>
          </a:p>
          <a:p>
            <a:pPr algn="l">
              <a:lnSpc>
                <a:spcPts val="1000"/>
              </a:lnSpc>
            </a:pPr>
            <a:endParaRPr lang="en-US" altLang="zh-CN" sz="5200" dirty="0" smtClean="0">
              <a:latin typeface="Lucida Grande"/>
            </a:endParaRPr>
          </a:p>
          <a:p>
            <a:pPr algn="l">
              <a:lnSpc>
                <a:spcPts val="1000"/>
              </a:lnSpc>
            </a:pPr>
            <a:endParaRPr lang="en-US" altLang="zh-CN" sz="5200" dirty="0" smtClean="0">
              <a:latin typeface="Lucida Grande"/>
            </a:endParaRPr>
          </a:p>
          <a:p>
            <a:pPr algn="l">
              <a:lnSpc>
                <a:spcPts val="1000"/>
              </a:lnSpc>
            </a:pPr>
            <a:endParaRPr lang="en-US" altLang="zh-CN" sz="5200" dirty="0" smtClean="0">
              <a:latin typeface="Lucida Grande"/>
            </a:endParaRPr>
          </a:p>
          <a:p>
            <a:pPr algn="l">
              <a:lnSpc>
                <a:spcPts val="1000"/>
              </a:lnSpc>
            </a:pPr>
            <a:endParaRPr lang="en-US" altLang="zh-CN" sz="5200" dirty="0" smtClean="0">
              <a:latin typeface="Lucida Grande"/>
            </a:endParaRPr>
          </a:p>
          <a:p>
            <a:pPr algn="l">
              <a:lnSpc>
                <a:spcPts val="6500"/>
              </a:lnSpc>
              <a:tabLst>
                <a:tab pos="88893" algn="l"/>
              </a:tabLst>
            </a:pPr>
            <a:r>
              <a:rPr lang="en-US" altLang="zh-CN" sz="5200" dirty="0">
                <a:solidFill>
                  <a:srgbClr val="FFFFFF"/>
                </a:solidFill>
                <a:latin typeface="Lucida Grande"/>
                <a:cs typeface="Gotham" pitchFamily="18" charset="0"/>
              </a:rPr>
              <a:t>“What</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do</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my</a:t>
            </a:r>
          </a:p>
          <a:p>
            <a:pPr algn="l">
              <a:lnSpc>
                <a:spcPts val="5700"/>
              </a:lnSpc>
              <a:tabLst>
                <a:tab pos="88893" algn="l"/>
              </a:tabLst>
            </a:pPr>
            <a:r>
              <a:rPr lang="en-US" altLang="zh-CN" sz="5200" dirty="0">
                <a:solidFill>
                  <a:srgbClr val="FFFFFF"/>
                </a:solidFill>
                <a:latin typeface="Lucida Grande"/>
                <a:cs typeface="Gotham" pitchFamily="18" charset="0"/>
              </a:rPr>
              <a:t>friends</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like?”</a:t>
            </a:r>
          </a:p>
        </p:txBody>
      </p:sp>
      <p:sp>
        <p:nvSpPr>
          <p:cNvPr id="9" name="Date Placeholder 8"/>
          <p:cNvSpPr>
            <a:spLocks noGrp="1"/>
          </p:cNvSpPr>
          <p:nvPr>
            <p:ph type="dt" sz="half" idx="10"/>
          </p:nvPr>
        </p:nvSpPr>
        <p:spPr/>
        <p:txBody>
          <a:bodyPr/>
          <a:lstStyle/>
          <a:p>
            <a:r>
              <a:rPr lang="en-US" smtClean="0"/>
              <a:t>September 29, 2015</a:t>
            </a:r>
            <a:endParaRPr lang="en-US"/>
          </a:p>
        </p:txBody>
      </p:sp>
      <p:sp>
        <p:nvSpPr>
          <p:cNvPr id="10" name="Footer Placeholder 9"/>
          <p:cNvSpPr>
            <a:spLocks noGrp="1"/>
          </p:cNvSpPr>
          <p:nvPr>
            <p:ph type="ftr" sz="quarter" idx="11"/>
          </p:nvPr>
        </p:nvSpPr>
        <p:spPr/>
        <p:txBody>
          <a:bodyPr/>
          <a:lstStyle/>
          <a:p>
            <a:r>
              <a:rPr lang="en-US" smtClean="0"/>
              <a:t>dt+UX: Design Thinking for User Experience Design, Prototyping &amp; Evaluation</a:t>
            </a:r>
            <a:endParaRPr lang="en-US"/>
          </a:p>
        </p:txBody>
      </p:sp>
      <p:sp>
        <p:nvSpPr>
          <p:cNvPr id="11" name="Slide Number Placeholder 10"/>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1983320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24384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3"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5" name="Freeform 3"/>
          <p:cNvSpPr/>
          <p:nvPr/>
        </p:nvSpPr>
        <p:spPr>
          <a:xfrm>
            <a:off x="0" y="0"/>
            <a:ext cx="24384000" cy="6934200"/>
          </a:xfrm>
          <a:custGeom>
            <a:avLst/>
            <a:gdLst>
              <a:gd name="connsiteX0" fmla="*/ 0 w 24384000"/>
              <a:gd name="connsiteY0" fmla="*/ 0 h 6934200"/>
              <a:gd name="connsiteX1" fmla="*/ 24384000 w 24384000"/>
              <a:gd name="connsiteY1" fmla="*/ 0 h 6934200"/>
              <a:gd name="connsiteX2" fmla="*/ 24384000 w 24384000"/>
              <a:gd name="connsiteY2" fmla="*/ 6934200 h 6934200"/>
              <a:gd name="connsiteX3" fmla="*/ 0 w 24384000"/>
              <a:gd name="connsiteY3" fmla="*/ 6934200 h 6934200"/>
              <a:gd name="connsiteX4" fmla="*/ 0 w 24384000"/>
              <a:gd name="connsiteY4" fmla="*/ 0 h 6934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6934200">
                <a:moveTo>
                  <a:pt x="0" y="0"/>
                </a:moveTo>
                <a:lnTo>
                  <a:pt x="24384000" y="0"/>
                </a:lnTo>
                <a:lnTo>
                  <a:pt x="24384000" y="6934200"/>
                </a:lnTo>
                <a:lnTo>
                  <a:pt x="0" y="6934200"/>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2" name="TextBox 1"/>
          <p:cNvSpPr txBox="1"/>
          <p:nvPr/>
        </p:nvSpPr>
        <p:spPr>
          <a:xfrm>
            <a:off x="2130676" y="4241800"/>
            <a:ext cx="6432050" cy="714296"/>
          </a:xfrm>
          <a:prstGeom prst="rect">
            <a:avLst/>
          </a:prstGeom>
          <a:noFill/>
        </p:spPr>
        <p:txBody>
          <a:bodyPr wrap="none" lIns="0" tIns="0" rIns="0" bIns="45718" rtlCol="0">
            <a:spAutoFit/>
          </a:bodyPr>
          <a:lstStyle/>
          <a:p>
            <a:pPr>
              <a:lnSpc>
                <a:spcPts val="5100"/>
              </a:lnSpc>
            </a:pPr>
            <a:r>
              <a:rPr lang="en-US" altLang="zh-CN" sz="4800" dirty="0">
                <a:solidFill>
                  <a:srgbClr val="FFFFFF"/>
                </a:solidFill>
                <a:latin typeface="Helvetica Light"/>
                <a:cs typeface="Gotham Book " pitchFamily="18" charset="0"/>
              </a:rPr>
              <a:t>The</a:t>
            </a:r>
            <a:r>
              <a:rPr lang="en-US" altLang="zh-CN" sz="4800" dirty="0">
                <a:latin typeface="Helvetica Light"/>
                <a:cs typeface="Times New Roman" pitchFamily="18" charset="0"/>
              </a:rPr>
              <a:t> </a:t>
            </a:r>
            <a:r>
              <a:rPr lang="en-US" altLang="zh-CN" sz="4800" dirty="0">
                <a:solidFill>
                  <a:srgbClr val="FFFFFF"/>
                </a:solidFill>
                <a:latin typeface="Helvetica Light"/>
                <a:cs typeface="Gotham Book " pitchFamily="18" charset="0"/>
              </a:rPr>
              <a:t>presumed</a:t>
            </a:r>
            <a:r>
              <a:rPr lang="en-US" altLang="zh-CN" sz="4800" dirty="0">
                <a:latin typeface="Helvetica Light"/>
                <a:cs typeface="Times New Roman" pitchFamily="18" charset="0"/>
              </a:rPr>
              <a:t> </a:t>
            </a:r>
            <a:r>
              <a:rPr lang="en-US" altLang="zh-CN" sz="4800" dirty="0">
                <a:solidFill>
                  <a:srgbClr val="FFFFFF"/>
                </a:solidFill>
                <a:latin typeface="Helvetica Light"/>
                <a:cs typeface="Gotham Book " pitchFamily="18" charset="0"/>
              </a:rPr>
              <a:t>mindset:</a:t>
            </a:r>
          </a:p>
        </p:txBody>
      </p:sp>
      <p:sp>
        <p:nvSpPr>
          <p:cNvPr id="6" name="TextBox 1"/>
          <p:cNvSpPr txBox="1"/>
          <p:nvPr/>
        </p:nvSpPr>
        <p:spPr>
          <a:xfrm>
            <a:off x="2157558" y="4927600"/>
            <a:ext cx="16385896" cy="1379863"/>
          </a:xfrm>
          <a:prstGeom prst="rect">
            <a:avLst/>
          </a:prstGeom>
          <a:noFill/>
        </p:spPr>
        <p:txBody>
          <a:bodyPr wrap="none" lIns="0" tIns="0" rIns="0" bIns="45718" rtlCol="0">
            <a:spAutoFit/>
          </a:bodyPr>
          <a:lstStyle/>
          <a:p>
            <a:pPr>
              <a:lnSpc>
                <a:spcPts val="10400"/>
              </a:lnSpc>
            </a:pPr>
            <a:r>
              <a:rPr lang="en-US" altLang="zh-CN" sz="9500" dirty="0">
                <a:solidFill>
                  <a:srgbClr val="FFFFFF"/>
                </a:solidFill>
                <a:latin typeface="Helvetica Light"/>
                <a:cs typeface="Gotham" pitchFamily="18" charset="0"/>
              </a:rPr>
              <a:t>ART</a:t>
            </a:r>
            <a:r>
              <a:rPr lang="en-US" altLang="zh-CN" sz="9500" dirty="0">
                <a:latin typeface="Helvetica Light"/>
                <a:cs typeface="Times New Roman" pitchFamily="18" charset="0"/>
              </a:rPr>
              <a:t> </a:t>
            </a:r>
            <a:r>
              <a:rPr lang="en-US" altLang="zh-CN" sz="9500" dirty="0">
                <a:solidFill>
                  <a:srgbClr val="FFFFFF"/>
                </a:solidFill>
                <a:latin typeface="Helvetica Light"/>
                <a:cs typeface="Gotham" pitchFamily="18" charset="0"/>
              </a:rPr>
              <a:t>IS</a:t>
            </a:r>
            <a:r>
              <a:rPr lang="en-US" altLang="zh-CN" sz="9500" dirty="0">
                <a:latin typeface="Helvetica Light"/>
                <a:cs typeface="Times New Roman" pitchFamily="18" charset="0"/>
              </a:rPr>
              <a:t> </a:t>
            </a:r>
            <a:r>
              <a:rPr lang="en-US" altLang="zh-CN" sz="9500" dirty="0">
                <a:solidFill>
                  <a:srgbClr val="FFFFFF"/>
                </a:solidFill>
                <a:latin typeface="Helvetica Light"/>
                <a:cs typeface="Gotham" pitchFamily="18" charset="0"/>
              </a:rPr>
              <a:t>DEEPLY</a:t>
            </a:r>
            <a:r>
              <a:rPr lang="en-US" altLang="zh-CN" sz="9500" dirty="0">
                <a:latin typeface="Helvetica Light"/>
                <a:cs typeface="Times New Roman" pitchFamily="18" charset="0"/>
              </a:rPr>
              <a:t> </a:t>
            </a:r>
            <a:r>
              <a:rPr lang="en-US" altLang="zh-CN" sz="9500" dirty="0">
                <a:solidFill>
                  <a:srgbClr val="FFFFFF"/>
                </a:solidFill>
                <a:latin typeface="Helvetica Light"/>
                <a:cs typeface="Gotham" pitchFamily="18" charset="0"/>
              </a:rPr>
              <a:t>PERSONAL.</a:t>
            </a:r>
          </a:p>
        </p:txBody>
      </p:sp>
      <p:sp>
        <p:nvSpPr>
          <p:cNvPr id="7" name="TextBox 1"/>
          <p:cNvSpPr txBox="1"/>
          <p:nvPr/>
        </p:nvSpPr>
        <p:spPr>
          <a:xfrm>
            <a:off x="2000078" y="7556500"/>
            <a:ext cx="4191352" cy="714296"/>
          </a:xfrm>
          <a:prstGeom prst="rect">
            <a:avLst/>
          </a:prstGeom>
          <a:noFill/>
        </p:spPr>
        <p:txBody>
          <a:bodyPr wrap="none" lIns="0" tIns="0" rIns="0" bIns="45718" rtlCol="0">
            <a:spAutoFit/>
          </a:bodyPr>
          <a:lstStyle/>
          <a:p>
            <a:pPr>
              <a:lnSpc>
                <a:spcPts val="5100"/>
              </a:lnSpc>
            </a:pPr>
            <a:r>
              <a:rPr lang="en-US" altLang="zh-CN" sz="4800" dirty="0">
                <a:solidFill>
                  <a:srgbClr val="000000"/>
                </a:solidFill>
                <a:latin typeface="Helvetica Light"/>
                <a:cs typeface="Gotham Book " pitchFamily="18" charset="0"/>
              </a:rPr>
              <a:t>The</a:t>
            </a:r>
            <a:r>
              <a:rPr lang="en-US" altLang="zh-CN" sz="4800" dirty="0">
                <a:latin typeface="Helvetica Light"/>
                <a:cs typeface="Times New Roman" pitchFamily="18" charset="0"/>
              </a:rPr>
              <a:t> </a:t>
            </a:r>
            <a:r>
              <a:rPr lang="en-US" altLang="zh-CN" sz="4800" dirty="0">
                <a:solidFill>
                  <a:srgbClr val="000000"/>
                </a:solidFill>
                <a:latin typeface="Helvetica Light"/>
                <a:cs typeface="Gotham Book " pitchFamily="18" charset="0"/>
              </a:rPr>
              <a:t>realization:</a:t>
            </a:r>
          </a:p>
        </p:txBody>
      </p:sp>
      <p:sp>
        <p:nvSpPr>
          <p:cNvPr id="8" name="TextBox 1"/>
          <p:cNvSpPr txBox="1"/>
          <p:nvPr/>
        </p:nvSpPr>
        <p:spPr>
          <a:xfrm>
            <a:off x="2472223" y="8242300"/>
            <a:ext cx="18614070" cy="1379863"/>
          </a:xfrm>
          <a:prstGeom prst="rect">
            <a:avLst/>
          </a:prstGeom>
          <a:noFill/>
        </p:spPr>
        <p:txBody>
          <a:bodyPr wrap="none" lIns="0" tIns="0" rIns="0" bIns="45718" rtlCol="0">
            <a:spAutoFit/>
          </a:bodyPr>
          <a:lstStyle/>
          <a:p>
            <a:pPr>
              <a:lnSpc>
                <a:spcPts val="10400"/>
              </a:lnSpc>
            </a:pPr>
            <a:r>
              <a:rPr lang="en-US" altLang="zh-CN" sz="9500" dirty="0">
                <a:solidFill>
                  <a:srgbClr val="000000"/>
                </a:solidFill>
                <a:latin typeface="Helvetica Light"/>
                <a:cs typeface="Gotham" pitchFamily="18" charset="0"/>
              </a:rPr>
              <a:t>ART</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IS</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FASHION</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ON</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THE</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WALL.</a:t>
            </a:r>
          </a:p>
        </p:txBody>
      </p:sp>
      <p:sp>
        <p:nvSpPr>
          <p:cNvPr id="9" name="Date Placeholder 8"/>
          <p:cNvSpPr>
            <a:spLocks noGrp="1"/>
          </p:cNvSpPr>
          <p:nvPr>
            <p:ph type="dt" sz="half" idx="10"/>
          </p:nvPr>
        </p:nvSpPr>
        <p:spPr/>
        <p:txBody>
          <a:bodyPr/>
          <a:lstStyle/>
          <a:p>
            <a:r>
              <a:rPr lang="en-US" smtClean="0"/>
              <a:t>September 29, 2015</a:t>
            </a:r>
            <a:endParaRPr lang="en-US"/>
          </a:p>
        </p:txBody>
      </p:sp>
      <p:sp>
        <p:nvSpPr>
          <p:cNvPr id="10" name="Footer Placeholder 9"/>
          <p:cNvSpPr>
            <a:spLocks noGrp="1"/>
          </p:cNvSpPr>
          <p:nvPr>
            <p:ph type="ftr" sz="quarter" idx="11"/>
          </p:nvPr>
        </p:nvSpPr>
        <p:spPr/>
        <p:txBody>
          <a:bodyPr/>
          <a:lstStyle/>
          <a:p>
            <a:r>
              <a:rPr lang="en-US" smtClean="0"/>
              <a:t>dt+UX: Design Thinking for User Experience Design, Prototyping &amp; Evaluation</a:t>
            </a:r>
            <a:endParaRPr lang="en-US"/>
          </a:p>
        </p:txBody>
      </p:sp>
      <p:sp>
        <p:nvSpPr>
          <p:cNvPr id="11" name="Slide Number Placeholder 10"/>
          <p:cNvSpPr>
            <a:spLocks noGrp="1"/>
          </p:cNvSpPr>
          <p:nvPr>
            <p:ph type="sldNum" sz="quarter" idx="12"/>
          </p:nvPr>
        </p:nvSpPr>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1422729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2622" y="1658147"/>
            <a:ext cx="6580364"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WE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MET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
        <p:nvSpPr>
          <p:cNvPr id="5" name="TextBox 1"/>
          <p:cNvSpPr txBox="1"/>
          <p:nvPr/>
        </p:nvSpPr>
        <p:spPr>
          <a:xfrm>
            <a:off x="1492622" y="2864647"/>
            <a:ext cx="17185341" cy="918198"/>
          </a:xfrm>
          <a:prstGeom prst="rect">
            <a:avLst/>
          </a:prstGeom>
          <a:noFill/>
        </p:spPr>
        <p:txBody>
          <a:bodyPr wrap="square" lIns="0" tIns="0" rIns="0" bIns="45718" rtlCol="0">
            <a:spAutoFit/>
          </a:bodyPr>
          <a:lstStyle/>
          <a:p>
            <a:pPr algn="l">
              <a:lnSpc>
                <a:spcPts val="6800"/>
              </a:lnSpc>
            </a:pPr>
            <a:r>
              <a:rPr lang="en-US" altLang="zh-CN" sz="6200" dirty="0" smtClean="0">
                <a:solidFill>
                  <a:schemeClr val="tx1"/>
                </a:solidFill>
                <a:latin typeface="Helvetica Light"/>
                <a:cs typeface="Gotham Book " pitchFamily="18" charset="0"/>
              </a:rPr>
              <a:t>(</a:t>
            </a:r>
            <a:r>
              <a:rPr lang="en-US" altLang="zh-CN" sz="6200" dirty="0" smtClean="0">
                <a:solidFill>
                  <a:schemeClr val="tx1"/>
                </a:solidFill>
                <a:latin typeface="Helvetica Light"/>
                <a:cs typeface="Times New Roman" pitchFamily="18" charset="0"/>
              </a:rPr>
              <a:t>user – </a:t>
            </a:r>
            <a:r>
              <a:rPr lang="en-US" altLang="zh-CN" sz="6200" b="1" dirty="0" smtClean="0">
                <a:solidFill>
                  <a:schemeClr val="tx1"/>
                </a:solidFill>
                <a:latin typeface="Helvetica Light"/>
                <a:cs typeface="Times New Roman" pitchFamily="18" charset="0"/>
              </a:rPr>
              <a:t>possibly extreme </a:t>
            </a:r>
            <a:r>
              <a:rPr lang="en-US" altLang="zh-CN" sz="6200" dirty="0" smtClean="0">
                <a:solidFill>
                  <a:schemeClr val="tx1"/>
                </a:solidFill>
                <a:latin typeface="Helvetica Light"/>
                <a:cs typeface="Times New Roman" pitchFamily="18" charset="0"/>
              </a:rPr>
              <a:t>– </a:t>
            </a:r>
            <a:r>
              <a:rPr lang="en-US" altLang="zh-CN" sz="6200" dirty="0" smtClean="0">
                <a:solidFill>
                  <a:schemeClr val="tx1"/>
                </a:solidFill>
                <a:latin typeface="Helvetica Light"/>
                <a:cs typeface="Gotham Book " pitchFamily="18" charset="0"/>
              </a:rPr>
              <a:t>you</a:t>
            </a:r>
            <a:r>
              <a:rPr lang="en-US" altLang="zh-CN" sz="6200" dirty="0" smtClean="0">
                <a:solidFill>
                  <a:schemeClr val="tx1"/>
                </a:solidFill>
                <a:latin typeface="Helvetica Light"/>
                <a:cs typeface="Times New Roman" pitchFamily="18" charset="0"/>
              </a:rPr>
              <a:t> </a:t>
            </a:r>
            <a:r>
              <a:rPr lang="en-US" altLang="zh-CN" sz="6200" dirty="0">
                <a:solidFill>
                  <a:schemeClr val="tx1"/>
                </a:solidFill>
                <a:latin typeface="Helvetica Light"/>
                <a:cs typeface="Gotham Book " pitchFamily="18" charset="0"/>
              </a:rPr>
              <a:t>are</a:t>
            </a:r>
            <a:r>
              <a:rPr lang="en-US" altLang="zh-CN" sz="6200" dirty="0">
                <a:solidFill>
                  <a:schemeClr val="tx1"/>
                </a:solidFill>
                <a:latin typeface="Helvetica Light"/>
                <a:cs typeface="Times New Roman" pitchFamily="18" charset="0"/>
              </a:rPr>
              <a:t> </a:t>
            </a:r>
            <a:r>
              <a:rPr lang="en-US" altLang="zh-CN" sz="6200" dirty="0">
                <a:solidFill>
                  <a:schemeClr val="tx1"/>
                </a:solidFill>
                <a:latin typeface="Helvetica Light"/>
                <a:cs typeface="Gotham Book " pitchFamily="18" charset="0"/>
              </a:rPr>
              <a:t>inspired</a:t>
            </a:r>
            <a:r>
              <a:rPr lang="en-US" altLang="zh-CN" sz="6200" dirty="0">
                <a:solidFill>
                  <a:schemeClr val="tx1"/>
                </a:solidFill>
                <a:latin typeface="Helvetica Light"/>
                <a:cs typeface="Times New Roman" pitchFamily="18" charset="0"/>
              </a:rPr>
              <a:t> </a:t>
            </a:r>
            <a:r>
              <a:rPr lang="en-US" altLang="zh-CN" sz="6200" dirty="0">
                <a:solidFill>
                  <a:schemeClr val="tx1"/>
                </a:solidFill>
                <a:latin typeface="Helvetica Light"/>
                <a:cs typeface="Gotham Book " pitchFamily="18" charset="0"/>
              </a:rPr>
              <a:t>by)</a:t>
            </a:r>
          </a:p>
        </p:txBody>
      </p:sp>
      <p:sp>
        <p:nvSpPr>
          <p:cNvPr id="6" name="TextBox 1"/>
          <p:cNvSpPr txBox="1"/>
          <p:nvPr/>
        </p:nvSpPr>
        <p:spPr>
          <a:xfrm>
            <a:off x="1492622" y="5531647"/>
            <a:ext cx="19322597" cy="1264447"/>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WE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WERE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AMAZED</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TO</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REALIZE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
        <p:nvSpPr>
          <p:cNvPr id="7" name="TextBox 1"/>
          <p:cNvSpPr txBox="1"/>
          <p:nvPr/>
        </p:nvSpPr>
        <p:spPr>
          <a:xfrm>
            <a:off x="1492622" y="6738147"/>
            <a:ext cx="11326064" cy="931877"/>
          </a:xfrm>
          <a:prstGeom prst="rect">
            <a:avLst/>
          </a:prstGeom>
          <a:noFill/>
        </p:spPr>
        <p:txBody>
          <a:bodyPr wrap="none" lIns="0" tIns="0" rIns="0" bIns="45718" rtlCol="0">
            <a:spAutoFit/>
          </a:bodyPr>
          <a:lstStyle/>
          <a:p>
            <a:pPr algn="l">
              <a:lnSpc>
                <a:spcPts val="6800"/>
              </a:lnSpc>
            </a:pPr>
            <a:r>
              <a:rPr lang="en-US" altLang="zh-CN" sz="6200" dirty="0">
                <a:solidFill>
                  <a:schemeClr val="tx1"/>
                </a:solidFill>
                <a:latin typeface="Helvetica Light"/>
                <a:cs typeface="Gotham Book " pitchFamily="18" charset="0"/>
              </a:rPr>
              <a:t>(what</a:t>
            </a:r>
            <a:r>
              <a:rPr lang="en-US" altLang="zh-CN" sz="6200" dirty="0">
                <a:solidFill>
                  <a:schemeClr val="tx1"/>
                </a:solidFill>
                <a:latin typeface="Helvetica Light"/>
                <a:cs typeface="Times New Roman" pitchFamily="18" charset="0"/>
              </a:rPr>
              <a:t> </a:t>
            </a:r>
            <a:r>
              <a:rPr lang="en-US" altLang="zh-CN" sz="6200" dirty="0">
                <a:solidFill>
                  <a:schemeClr val="tx1"/>
                </a:solidFill>
                <a:latin typeface="Helvetica Light"/>
                <a:cs typeface="Gotham Book " pitchFamily="18" charset="0"/>
              </a:rPr>
              <a:t>did</a:t>
            </a:r>
            <a:r>
              <a:rPr lang="en-US" altLang="zh-CN" sz="6200" dirty="0">
                <a:solidFill>
                  <a:schemeClr val="tx1"/>
                </a:solidFill>
                <a:latin typeface="Helvetica Light"/>
                <a:cs typeface="Times New Roman" pitchFamily="18" charset="0"/>
              </a:rPr>
              <a:t> </a:t>
            </a:r>
            <a:r>
              <a:rPr lang="en-US" altLang="zh-CN" sz="6200" dirty="0">
                <a:solidFill>
                  <a:schemeClr val="tx1"/>
                </a:solidFill>
                <a:latin typeface="Helvetica Light"/>
                <a:cs typeface="Gotham Book " pitchFamily="18" charset="0"/>
              </a:rPr>
              <a:t>you</a:t>
            </a:r>
            <a:r>
              <a:rPr lang="en-US" altLang="zh-CN" sz="6200" dirty="0">
                <a:solidFill>
                  <a:schemeClr val="tx1"/>
                </a:solidFill>
                <a:latin typeface="Helvetica Light"/>
                <a:cs typeface="Times New Roman" pitchFamily="18" charset="0"/>
              </a:rPr>
              <a:t> </a:t>
            </a:r>
            <a:r>
              <a:rPr lang="en-US" altLang="zh-CN" sz="6200" dirty="0">
                <a:solidFill>
                  <a:schemeClr val="tx1"/>
                </a:solidFill>
                <a:latin typeface="Helvetica Light"/>
                <a:cs typeface="Gotham Book " pitchFamily="18" charset="0"/>
              </a:rPr>
              <a:t>learn</a:t>
            </a:r>
            <a:r>
              <a:rPr lang="en-US" altLang="zh-CN" sz="6200" dirty="0">
                <a:solidFill>
                  <a:schemeClr val="tx1"/>
                </a:solidFill>
                <a:latin typeface="Helvetica Light"/>
                <a:cs typeface="Times New Roman" pitchFamily="18" charset="0"/>
              </a:rPr>
              <a:t> </a:t>
            </a:r>
            <a:r>
              <a:rPr lang="en-US" altLang="zh-CN" sz="6200" dirty="0">
                <a:solidFill>
                  <a:schemeClr val="tx1"/>
                </a:solidFill>
                <a:latin typeface="Helvetica Light"/>
                <a:cs typeface="Gotham Book " pitchFamily="18" charset="0"/>
              </a:rPr>
              <a:t>that’s</a:t>
            </a:r>
            <a:r>
              <a:rPr lang="en-US" altLang="zh-CN" sz="6200" dirty="0">
                <a:solidFill>
                  <a:schemeClr val="tx1"/>
                </a:solidFill>
                <a:latin typeface="Helvetica Light"/>
                <a:cs typeface="Times New Roman" pitchFamily="18" charset="0"/>
              </a:rPr>
              <a:t> </a:t>
            </a:r>
            <a:r>
              <a:rPr lang="en-US" altLang="zh-CN" sz="6200" b="1" dirty="0">
                <a:solidFill>
                  <a:schemeClr val="tx1"/>
                </a:solidFill>
                <a:latin typeface="Helvetica Light"/>
                <a:cs typeface="Gotham" pitchFamily="18" charset="0"/>
              </a:rPr>
              <a:t>new</a:t>
            </a:r>
            <a:r>
              <a:rPr lang="en-US" altLang="zh-CN" sz="6200" dirty="0">
                <a:solidFill>
                  <a:schemeClr val="tx1"/>
                </a:solidFill>
                <a:latin typeface="Helvetica Light"/>
                <a:cs typeface="Gotham Book " pitchFamily="18" charset="0"/>
              </a:rPr>
              <a:t>?)</a:t>
            </a:r>
          </a:p>
        </p:txBody>
      </p:sp>
      <p:sp>
        <p:nvSpPr>
          <p:cNvPr id="9" name="TextBox 1"/>
          <p:cNvSpPr txBox="1"/>
          <p:nvPr/>
        </p:nvSpPr>
        <p:spPr>
          <a:xfrm>
            <a:off x="1492622" y="11153262"/>
            <a:ext cx="15744695" cy="1649167"/>
          </a:xfrm>
          <a:prstGeom prst="rect">
            <a:avLst/>
          </a:prstGeom>
          <a:noFill/>
        </p:spPr>
        <p:txBody>
          <a:bodyPr wrap="none" lIns="0" tIns="0" rIns="0" bIns="45718" rtlCol="0">
            <a:spAutoFit/>
          </a:bodyPr>
          <a:lstStyle/>
          <a:p>
            <a:pPr algn="l">
              <a:lnSpc>
                <a:spcPts val="6200"/>
              </a:lnSpc>
            </a:pPr>
            <a:r>
              <a:rPr lang="en-US" altLang="zh-CN" dirty="0">
                <a:solidFill>
                  <a:schemeClr val="tx1"/>
                </a:solidFill>
                <a:latin typeface="Helvetica Light"/>
                <a:cs typeface="Gotham Book " pitchFamily="18" charset="0"/>
              </a:rPr>
              <a:t>(frame</a:t>
            </a:r>
            <a:r>
              <a:rPr lang="en-US" altLang="zh-CN" dirty="0">
                <a:solidFill>
                  <a:schemeClr val="tx1"/>
                </a:solidFill>
                <a:latin typeface="Helvetica Light"/>
                <a:cs typeface="Times New Roman" pitchFamily="18" charset="0"/>
              </a:rPr>
              <a:t> </a:t>
            </a:r>
            <a:r>
              <a:rPr lang="en-US" altLang="zh-CN" dirty="0">
                <a:solidFill>
                  <a:schemeClr val="tx1"/>
                </a:solidFill>
                <a:latin typeface="Helvetica Light"/>
                <a:cs typeface="Gotham Book " pitchFamily="18" charset="0"/>
              </a:rPr>
              <a:t>up</a:t>
            </a:r>
            <a:r>
              <a:rPr lang="en-US" altLang="zh-CN" dirty="0">
                <a:solidFill>
                  <a:schemeClr val="tx1"/>
                </a:solidFill>
                <a:latin typeface="Helvetica Light"/>
                <a:cs typeface="Times New Roman" pitchFamily="18" charset="0"/>
              </a:rPr>
              <a:t> </a:t>
            </a:r>
            <a:r>
              <a:rPr lang="en-US" altLang="zh-CN" dirty="0">
                <a:solidFill>
                  <a:schemeClr val="tx1"/>
                </a:solidFill>
                <a:latin typeface="Helvetica Light"/>
                <a:cs typeface="Gotham Book " pitchFamily="18" charset="0"/>
              </a:rPr>
              <a:t>an</a:t>
            </a:r>
            <a:r>
              <a:rPr lang="en-US" altLang="zh-CN" dirty="0">
                <a:solidFill>
                  <a:schemeClr val="tx1"/>
                </a:solidFill>
                <a:latin typeface="Helvetica Light"/>
                <a:cs typeface="Times New Roman" pitchFamily="18" charset="0"/>
              </a:rPr>
              <a:t> </a:t>
            </a:r>
            <a:r>
              <a:rPr lang="en-US" altLang="zh-CN" b="1" dirty="0">
                <a:solidFill>
                  <a:schemeClr val="tx1"/>
                </a:solidFill>
                <a:latin typeface="Helvetica Light"/>
                <a:cs typeface="Gotham Book " pitchFamily="18" charset="0"/>
              </a:rPr>
              <a:t>inspired</a:t>
            </a:r>
            <a:r>
              <a:rPr lang="en-US" altLang="zh-CN" b="1" dirty="0">
                <a:solidFill>
                  <a:schemeClr val="tx1"/>
                </a:solidFill>
                <a:latin typeface="Helvetica Light"/>
                <a:cs typeface="Times New Roman" pitchFamily="18" charset="0"/>
              </a:rPr>
              <a:t> </a:t>
            </a:r>
            <a:r>
              <a:rPr lang="en-US" altLang="zh-CN" b="1" dirty="0">
                <a:solidFill>
                  <a:schemeClr val="tx1"/>
                </a:solidFill>
                <a:latin typeface="Helvetica Light"/>
                <a:cs typeface="Gotham Book " pitchFamily="18" charset="0"/>
              </a:rPr>
              <a:t>challenge</a:t>
            </a:r>
            <a:r>
              <a:rPr lang="en-US" altLang="zh-CN" b="1" dirty="0">
                <a:solidFill>
                  <a:schemeClr val="tx1"/>
                </a:solidFill>
                <a:latin typeface="Helvetica Light"/>
                <a:cs typeface="Times New Roman" pitchFamily="18" charset="0"/>
              </a:rPr>
              <a:t> </a:t>
            </a:r>
            <a:r>
              <a:rPr lang="en-US" altLang="zh-CN" dirty="0">
                <a:solidFill>
                  <a:schemeClr val="tx1"/>
                </a:solidFill>
                <a:latin typeface="Helvetica Light"/>
                <a:cs typeface="Gotham Book " pitchFamily="18" charset="0"/>
              </a:rPr>
              <a:t>for</a:t>
            </a:r>
            <a:r>
              <a:rPr lang="en-US" altLang="zh-CN" dirty="0">
                <a:solidFill>
                  <a:schemeClr val="tx1"/>
                </a:solidFill>
                <a:latin typeface="Helvetica Light"/>
                <a:cs typeface="Times New Roman" pitchFamily="18" charset="0"/>
              </a:rPr>
              <a:t> </a:t>
            </a:r>
            <a:r>
              <a:rPr lang="en-US" altLang="zh-CN" dirty="0" smtClean="0">
                <a:solidFill>
                  <a:schemeClr val="tx1"/>
                </a:solidFill>
                <a:latin typeface="Helvetica Light"/>
                <a:cs typeface="Gotham Book " pitchFamily="18" charset="0"/>
              </a:rPr>
              <a:t>your team.)</a:t>
            </a:r>
            <a:endParaRPr lang="en-US" altLang="zh-CN" dirty="0">
              <a:solidFill>
                <a:schemeClr val="tx1"/>
              </a:solidFill>
              <a:latin typeface="Helvetica Light"/>
              <a:cs typeface="Gotham Book " pitchFamily="18" charset="0"/>
            </a:endParaRPr>
          </a:p>
          <a:p>
            <a:pPr>
              <a:lnSpc>
                <a:spcPts val="6300"/>
              </a:lnSpc>
            </a:pPr>
            <a:r>
              <a:rPr lang="en-US" altLang="zh-CN" dirty="0">
                <a:solidFill>
                  <a:schemeClr val="tx1"/>
                </a:solidFill>
                <a:latin typeface="Helvetica Light"/>
                <a:cs typeface="Gotham Book " pitchFamily="18" charset="0"/>
              </a:rPr>
              <a:t>(don’t</a:t>
            </a:r>
            <a:r>
              <a:rPr lang="en-US" altLang="zh-CN" dirty="0">
                <a:solidFill>
                  <a:schemeClr val="tx1"/>
                </a:solidFill>
                <a:latin typeface="Helvetica Light"/>
                <a:cs typeface="Times New Roman" pitchFamily="18" charset="0"/>
              </a:rPr>
              <a:t> </a:t>
            </a:r>
            <a:r>
              <a:rPr lang="en-US" altLang="zh-CN" dirty="0">
                <a:solidFill>
                  <a:schemeClr val="tx1"/>
                </a:solidFill>
                <a:latin typeface="Helvetica Light"/>
                <a:cs typeface="Gotham Book " pitchFamily="18" charset="0"/>
              </a:rPr>
              <a:t>dictate</a:t>
            </a:r>
            <a:r>
              <a:rPr lang="en-US" altLang="zh-CN" dirty="0">
                <a:solidFill>
                  <a:schemeClr val="tx1"/>
                </a:solidFill>
                <a:latin typeface="Helvetica Light"/>
                <a:cs typeface="Times New Roman" pitchFamily="18" charset="0"/>
              </a:rPr>
              <a:t> </a:t>
            </a:r>
            <a:r>
              <a:rPr lang="en-US" altLang="zh-CN" dirty="0">
                <a:solidFill>
                  <a:schemeClr val="tx1"/>
                </a:solidFill>
                <a:latin typeface="Helvetica Light"/>
                <a:cs typeface="Gotham Book " pitchFamily="18" charset="0"/>
              </a:rPr>
              <a:t>the</a:t>
            </a:r>
            <a:r>
              <a:rPr lang="en-US" altLang="zh-CN" dirty="0">
                <a:solidFill>
                  <a:schemeClr val="tx1"/>
                </a:solidFill>
                <a:latin typeface="Helvetica Light"/>
                <a:cs typeface="Times New Roman" pitchFamily="18" charset="0"/>
              </a:rPr>
              <a:t> </a:t>
            </a:r>
            <a:r>
              <a:rPr lang="en-US" altLang="zh-CN" dirty="0">
                <a:solidFill>
                  <a:schemeClr val="tx1"/>
                </a:solidFill>
                <a:latin typeface="Helvetica Light"/>
                <a:cs typeface="Gotham Book " pitchFamily="18" charset="0"/>
              </a:rPr>
              <a:t>solution.)</a:t>
            </a:r>
          </a:p>
        </p:txBody>
      </p:sp>
      <p:sp>
        <p:nvSpPr>
          <p:cNvPr id="10" name="Date Placeholder 9"/>
          <p:cNvSpPr>
            <a:spLocks noGrp="1"/>
          </p:cNvSpPr>
          <p:nvPr>
            <p:ph type="dt" sz="half" idx="10"/>
          </p:nvPr>
        </p:nvSpPr>
        <p:spPr/>
        <p:txBody>
          <a:bodyPr/>
          <a:lstStyle/>
          <a:p>
            <a:r>
              <a:rPr lang="en-US" smtClean="0"/>
              <a:t>September 29, 2015</a:t>
            </a:r>
            <a:endParaRPr lang="en-US"/>
          </a:p>
        </p:txBody>
      </p:sp>
      <p:sp>
        <p:nvSpPr>
          <p:cNvPr id="11" name="Footer Placeholder 10"/>
          <p:cNvSpPr>
            <a:spLocks noGrp="1"/>
          </p:cNvSpPr>
          <p:nvPr>
            <p:ph type="ftr" sz="quarter" idx="11"/>
          </p:nvPr>
        </p:nvSpPr>
        <p:spPr/>
        <p:txBody>
          <a:bodyPr/>
          <a:lstStyle/>
          <a:p>
            <a:r>
              <a:rPr lang="en-US" smtClean="0"/>
              <a:t>dt+UX: Design Thinking for User Experience Design, Prototyping &amp; Evaluation</a:t>
            </a:r>
            <a:endParaRPr lang="en-US"/>
          </a:p>
        </p:txBody>
      </p:sp>
      <p:sp>
        <p:nvSpPr>
          <p:cNvPr id="12" name="Slide Number Placeholder 11"/>
          <p:cNvSpPr>
            <a:spLocks noGrp="1"/>
          </p:cNvSpPr>
          <p:nvPr>
            <p:ph type="sldNum" sz="quarter" idx="12"/>
          </p:nvPr>
        </p:nvSpPr>
        <p:spPr/>
        <p:txBody>
          <a:bodyPr/>
          <a:lstStyle/>
          <a:p>
            <a:fld id="{B6F15528-21DE-4FAA-801E-634DDDAF4B2B}" type="slidenum">
              <a:rPr lang="en-US" smtClean="0"/>
              <a:pPr/>
              <a:t>29</a:t>
            </a:fld>
            <a:endParaRPr lang="en-US"/>
          </a:p>
        </p:txBody>
      </p:sp>
      <p:sp>
        <p:nvSpPr>
          <p:cNvPr id="13" name="TextBox 1"/>
          <p:cNvSpPr txBox="1"/>
          <p:nvPr/>
        </p:nvSpPr>
        <p:spPr>
          <a:xfrm>
            <a:off x="1492622" y="9796996"/>
            <a:ext cx="21201317" cy="1264447"/>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IT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WOULD</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BE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GAME-CHANGING</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TO</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Tree>
    <p:extLst>
      <p:ext uri="{BB962C8B-B14F-4D97-AF65-F5344CB8AC3E}">
        <p14:creationId xmlns:p14="http://schemas.microsoft.com/office/powerpoint/2010/main" val="255465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4" name="Slide Number Placeholder 3"/>
          <p:cNvSpPr>
            <a:spLocks noGrp="1"/>
          </p:cNvSpPr>
          <p:nvPr>
            <p:ph type="sldNum" sz="quarter" idx="12"/>
          </p:nvPr>
        </p:nvSpPr>
        <p:spPr/>
        <p:txBody>
          <a:bodyPr/>
          <a:lstStyle/>
          <a:p>
            <a:pPr>
              <a:defRPr/>
            </a:pPr>
            <a:fld id="{CE967CF7-090B-48CA-B526-2674912BFCA3}" type="slidenum">
              <a:rPr lang="en-US" smtClean="0"/>
              <a:pPr>
                <a:defRPr/>
              </a:pPr>
              <a:t>3</a:t>
            </a:fld>
            <a:endParaRPr lang="en-US"/>
          </a:p>
        </p:txBody>
      </p:sp>
      <p:sp>
        <p:nvSpPr>
          <p:cNvPr id="10" name="Rectangle 2"/>
          <p:cNvSpPr>
            <a:spLocks noGrp="1" noChangeArrowheads="1"/>
          </p:cNvSpPr>
          <p:nvPr>
            <p:ph type="title"/>
          </p:nvPr>
        </p:nvSpPr>
        <p:spPr>
          <a:xfrm>
            <a:off x="1083831" y="304800"/>
            <a:ext cx="23105533" cy="2286000"/>
          </a:xfrm>
        </p:spPr>
        <p:txBody>
          <a:bodyPr/>
          <a:lstStyle/>
          <a:p>
            <a:r>
              <a:rPr lang="en-US" dirty="0" smtClean="0">
                <a:solidFill>
                  <a:schemeClr val="accent5">
                    <a:lumMod val="75000"/>
                  </a:schemeClr>
                </a:solidFill>
                <a:latin typeface="Helvetica"/>
                <a:cs typeface="Helvetica"/>
              </a:rPr>
              <a:t>Hall of Shame!</a:t>
            </a:r>
            <a:endParaRPr lang="en-US" dirty="0">
              <a:solidFill>
                <a:schemeClr val="accent5">
                  <a:lumMod val="75000"/>
                </a:schemeClr>
              </a:solidFill>
              <a:latin typeface="Helvetica"/>
              <a:cs typeface="Helvetica"/>
            </a:endParaRPr>
          </a:p>
        </p:txBody>
      </p:sp>
      <p:pic>
        <p:nvPicPr>
          <p:cNvPr id="12" name="Picture 11" descr="clo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16" name="Rectangle 15"/>
          <p:cNvSpPr/>
          <p:nvPr/>
        </p:nvSpPr>
        <p:spPr bwMode="auto">
          <a:xfrm>
            <a:off x="0" y="0"/>
            <a:ext cx="24384000" cy="2895600"/>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217705" tIns="108852" rIns="217705" bIns="108852" numCol="1" rtlCol="0" anchor="t" anchorCtr="0" compatLnSpc="1">
            <a:prstTxWarp prst="textNoShape">
              <a:avLst/>
            </a:prstTxWarp>
          </a:bodyPr>
          <a:lstStyle/>
          <a:p>
            <a:pPr algn="l" defTabSz="2177047" rtl="0" fontAlgn="base">
              <a:spcBef>
                <a:spcPct val="0"/>
              </a:spcBef>
              <a:spcAft>
                <a:spcPct val="0"/>
              </a:spcAft>
            </a:pPr>
            <a:endParaRPr lang="en-US">
              <a:solidFill>
                <a:schemeClr val="tx1"/>
              </a:solidFill>
              <a:latin typeface="Helvetica"/>
              <a:cs typeface="Helvetica"/>
            </a:endParaRPr>
          </a:p>
        </p:txBody>
      </p:sp>
      <p:sp>
        <p:nvSpPr>
          <p:cNvPr id="13" name="Rectangle 12"/>
          <p:cNvSpPr/>
          <p:nvPr/>
        </p:nvSpPr>
        <p:spPr bwMode="auto">
          <a:xfrm>
            <a:off x="14833600" y="6386485"/>
            <a:ext cx="9550400" cy="6719918"/>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217705" tIns="108852" rIns="217705" bIns="108852" numCol="1" rtlCol="0" anchor="t" anchorCtr="0" compatLnSpc="1">
            <a:prstTxWarp prst="textNoShape">
              <a:avLst/>
            </a:prstTxWarp>
          </a:bodyPr>
          <a:lstStyle/>
          <a:p>
            <a:pPr algn="l" defTabSz="2177047" rtl="0" fontAlgn="base">
              <a:spcBef>
                <a:spcPct val="0"/>
              </a:spcBef>
              <a:spcAft>
                <a:spcPct val="0"/>
              </a:spcAft>
            </a:pPr>
            <a:endParaRPr lang="en-US">
              <a:solidFill>
                <a:schemeClr val="tx1"/>
              </a:solidFill>
              <a:latin typeface="Helvetica"/>
              <a:cs typeface="Helvetica"/>
            </a:endParaRPr>
          </a:p>
        </p:txBody>
      </p:sp>
      <p:sp>
        <p:nvSpPr>
          <p:cNvPr id="15" name="Rectangle 14"/>
          <p:cNvSpPr/>
          <p:nvPr/>
        </p:nvSpPr>
        <p:spPr>
          <a:xfrm>
            <a:off x="15892797" y="6888926"/>
            <a:ext cx="7426210" cy="5482809"/>
          </a:xfrm>
          <a:prstGeom prst="rect">
            <a:avLst/>
          </a:prstGeom>
        </p:spPr>
        <p:txBody>
          <a:bodyPr wrap="none" lIns="217705" tIns="108852" rIns="217705" bIns="108852">
            <a:spAutoFit/>
          </a:bodyPr>
          <a:lstStyle/>
          <a:p>
            <a:pPr algn="l"/>
            <a:r>
              <a:rPr lang="en-US" dirty="0" smtClean="0">
                <a:solidFill>
                  <a:srgbClr val="FFFFFF"/>
                </a:solidFill>
                <a:latin typeface="Helvetica Light"/>
                <a:cs typeface="Helvetica Light"/>
              </a:rPr>
              <a:t>Text Clock</a:t>
            </a:r>
            <a:br>
              <a:rPr lang="en-US" dirty="0" smtClean="0">
                <a:solidFill>
                  <a:srgbClr val="FFFFFF"/>
                </a:solidFill>
                <a:latin typeface="Helvetica Light"/>
                <a:cs typeface="Helvetica Light"/>
              </a:rPr>
            </a:br>
            <a:endParaRPr lang="en-US" dirty="0">
              <a:solidFill>
                <a:srgbClr val="FFFFFF"/>
              </a:solidFill>
              <a:latin typeface="Helvetica Light"/>
              <a:cs typeface="Helvetica Light"/>
            </a:endParaRPr>
          </a:p>
          <a:p>
            <a:pPr algn="l"/>
            <a:r>
              <a:rPr lang="en-US" dirty="0">
                <a:solidFill>
                  <a:srgbClr val="FFFFFF"/>
                </a:solidFill>
                <a:latin typeface="Helvetica Light"/>
                <a:cs typeface="Helvetica Light"/>
              </a:rPr>
              <a:t>What is the purpose?</a:t>
            </a:r>
          </a:p>
          <a:p>
            <a:pPr algn="l"/>
            <a:r>
              <a:rPr lang="en-US" dirty="0">
                <a:solidFill>
                  <a:srgbClr val="FFFFFF"/>
                </a:solidFill>
                <a:latin typeface="Helvetica Light"/>
                <a:cs typeface="Helvetica Light"/>
              </a:rPr>
              <a:t>This slows you down</a:t>
            </a:r>
            <a:r>
              <a:rPr lang="en-US" dirty="0" smtClean="0">
                <a:solidFill>
                  <a:srgbClr val="FFFFFF"/>
                </a:solidFill>
                <a:latin typeface="Helvetica Light"/>
                <a:cs typeface="Helvetica Light"/>
              </a:rPr>
              <a:t>!</a:t>
            </a:r>
          </a:p>
          <a:p>
            <a:pPr algn="l"/>
            <a:endParaRPr lang="en-US" dirty="0">
              <a:solidFill>
                <a:srgbClr val="FFFFFF"/>
              </a:solidFill>
              <a:latin typeface="Helvetica Light"/>
              <a:cs typeface="Helvetica Light"/>
            </a:endParaRPr>
          </a:p>
          <a:p>
            <a:pPr algn="l"/>
            <a:r>
              <a:rPr lang="en-US" dirty="0" smtClean="0">
                <a:solidFill>
                  <a:srgbClr val="FFFFFF"/>
                </a:solidFill>
                <a:latin typeface="Helvetica Light"/>
                <a:cs typeface="Helvetica Light"/>
              </a:rPr>
              <a:t>Though it is fun…</a:t>
            </a:r>
            <a:endParaRPr lang="en-US" dirty="0">
              <a:solidFill>
                <a:srgbClr val="FFFFFF"/>
              </a:solidFill>
              <a:latin typeface="Helvetica Light"/>
              <a:cs typeface="Helvetica Light"/>
            </a:endParaRPr>
          </a:p>
        </p:txBody>
      </p:sp>
      <p:pic>
        <p:nvPicPr>
          <p:cNvPr id="8" name="Picture 7"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785584" y="487608"/>
            <a:ext cx="2170229" cy="1659904"/>
          </a:xfrm>
          <a:prstGeom prst="rect">
            <a:avLst/>
          </a:prstGeom>
        </p:spPr>
      </p:pic>
    </p:spTree>
    <p:extLst>
      <p:ext uri="{BB962C8B-B14F-4D97-AF65-F5344CB8AC3E}">
        <p14:creationId xmlns:p14="http://schemas.microsoft.com/office/powerpoint/2010/main" val="2268960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2247925" y="2882905"/>
            <a:ext cx="19037263" cy="2046712"/>
          </a:xfrm>
          <a:prstGeom prst="rect">
            <a:avLst/>
          </a:prstGeom>
          <a:noFill/>
        </p:spPr>
        <p:txBody>
          <a:bodyPr wrap="none" lIns="0" tIns="0" rIns="0" bIns="45718" rtlCol="0">
            <a:spAutoFit/>
          </a:bodyPr>
          <a:lstStyle/>
          <a:p>
            <a:pPr>
              <a:lnSpc>
                <a:spcPts val="7800"/>
              </a:lnSpc>
            </a:pPr>
            <a:r>
              <a:rPr lang="en-US" altLang="zh-CN" sz="7100" dirty="0">
                <a:solidFill>
                  <a:srgbClr val="FFFFFF"/>
                </a:solidFill>
                <a:latin typeface="Helvetica Light"/>
                <a:cs typeface="Gotham" pitchFamily="18" charset="0"/>
              </a:rPr>
              <a:t>a</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guy</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in</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his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twenties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with</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good</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new</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job</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and</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a:t>
            </a:r>
          </a:p>
          <a:p>
            <a:pPr>
              <a:lnSpc>
                <a:spcPts val="7800"/>
              </a:lnSpc>
            </a:pPr>
            <a:r>
              <a:rPr lang="en-US" altLang="zh-CN" sz="7100" dirty="0">
                <a:solidFill>
                  <a:srgbClr val="FFFFFF"/>
                </a:solidFill>
                <a:latin typeface="Helvetica Light"/>
                <a:cs typeface="Gotham" pitchFamily="18" charset="0"/>
              </a:rPr>
              <a:t>new</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apartment</a:t>
            </a:r>
          </a:p>
        </p:txBody>
      </p:sp>
      <p:sp>
        <p:nvSpPr>
          <p:cNvPr id="7" name="TextBox 1"/>
          <p:cNvSpPr txBox="1"/>
          <p:nvPr/>
        </p:nvSpPr>
        <p:spPr>
          <a:xfrm>
            <a:off x="2273090" y="6972305"/>
            <a:ext cx="18428122" cy="2046712"/>
          </a:xfrm>
          <a:prstGeom prst="rect">
            <a:avLst/>
          </a:prstGeom>
          <a:noFill/>
        </p:spPr>
        <p:txBody>
          <a:bodyPr wrap="none" lIns="0" tIns="0" rIns="0" bIns="45718" rtlCol="0">
            <a:spAutoFit/>
          </a:bodyPr>
          <a:lstStyle/>
          <a:p>
            <a:pPr>
              <a:lnSpc>
                <a:spcPts val="7800"/>
              </a:lnSpc>
            </a:pPr>
            <a:r>
              <a:rPr lang="en-US" altLang="zh-CN" sz="7100" dirty="0">
                <a:solidFill>
                  <a:srgbClr val="FFFFFF"/>
                </a:solidFill>
                <a:latin typeface="Helvetica Light"/>
                <a:cs typeface="Gotham" pitchFamily="18" charset="0"/>
              </a:rPr>
              <a:t>art</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is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fashion</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on</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the</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wall:</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it’s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about</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what</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other</a:t>
            </a:r>
          </a:p>
          <a:p>
            <a:pPr>
              <a:lnSpc>
                <a:spcPts val="7800"/>
              </a:lnSpc>
            </a:pPr>
            <a:r>
              <a:rPr lang="en-US" altLang="zh-CN" sz="7100" dirty="0">
                <a:solidFill>
                  <a:srgbClr val="FFFFFF"/>
                </a:solidFill>
                <a:latin typeface="Helvetica Light"/>
                <a:cs typeface="Gotham" pitchFamily="18" charset="0"/>
              </a:rPr>
              <a:t>people</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are</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going</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to</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think</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of</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you</a:t>
            </a:r>
          </a:p>
        </p:txBody>
      </p:sp>
      <p:sp>
        <p:nvSpPr>
          <p:cNvPr id="9" name="TextBox 1"/>
          <p:cNvSpPr txBox="1"/>
          <p:nvPr/>
        </p:nvSpPr>
        <p:spPr>
          <a:xfrm>
            <a:off x="2284987" y="11239923"/>
            <a:ext cx="18429725" cy="1046438"/>
          </a:xfrm>
          <a:prstGeom prst="rect">
            <a:avLst/>
          </a:prstGeom>
          <a:noFill/>
        </p:spPr>
        <p:txBody>
          <a:bodyPr wrap="none" lIns="0" tIns="0" rIns="0" bIns="45718" rtlCol="0">
            <a:spAutoFit/>
          </a:bodyPr>
          <a:lstStyle/>
          <a:p>
            <a:pPr>
              <a:lnSpc>
                <a:spcPts val="7800"/>
              </a:lnSpc>
            </a:pPr>
            <a:r>
              <a:rPr lang="en-US" altLang="zh-CN" sz="7100" dirty="0">
                <a:solidFill>
                  <a:srgbClr val="FFFFFF"/>
                </a:solidFill>
                <a:latin typeface="Helvetica Light"/>
                <a:cs typeface="Gotham" pitchFamily="18" charset="0"/>
              </a:rPr>
              <a:t>help</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buyers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cut</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through</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the</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paralysis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of</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doubt</a:t>
            </a:r>
          </a:p>
        </p:txBody>
      </p:sp>
      <p:sp>
        <p:nvSpPr>
          <p:cNvPr id="10" name="Date Placeholder 9"/>
          <p:cNvSpPr>
            <a:spLocks noGrp="1"/>
          </p:cNvSpPr>
          <p:nvPr>
            <p:ph type="dt" sz="half" idx="10"/>
          </p:nvPr>
        </p:nvSpPr>
        <p:spPr/>
        <p:txBody>
          <a:bodyPr/>
          <a:lstStyle/>
          <a:p>
            <a:r>
              <a:rPr lang="en-US" smtClean="0"/>
              <a:t>September 29, 2015</a:t>
            </a:r>
            <a:endParaRPr lang="en-US"/>
          </a:p>
        </p:txBody>
      </p:sp>
      <p:sp>
        <p:nvSpPr>
          <p:cNvPr id="11" name="Footer Placeholder 10"/>
          <p:cNvSpPr>
            <a:spLocks noGrp="1"/>
          </p:cNvSpPr>
          <p:nvPr>
            <p:ph type="ftr" sz="quarter" idx="11"/>
          </p:nvPr>
        </p:nvSpPr>
        <p:spPr/>
        <p:txBody>
          <a:bodyPr/>
          <a:lstStyle/>
          <a:p>
            <a:r>
              <a:rPr lang="en-US" smtClean="0"/>
              <a:t>dt+UX: Design Thinking for User Experience Design, Prototyping &amp; Evaluation</a:t>
            </a:r>
            <a:endParaRPr lang="en-US"/>
          </a:p>
        </p:txBody>
      </p:sp>
      <p:sp>
        <p:nvSpPr>
          <p:cNvPr id="12" name="Slide Number Placeholder 11"/>
          <p:cNvSpPr>
            <a:spLocks noGrp="1"/>
          </p:cNvSpPr>
          <p:nvPr>
            <p:ph type="sldNum" sz="quarter" idx="12"/>
          </p:nvPr>
        </p:nvSpPr>
        <p:spPr/>
        <p:txBody>
          <a:bodyPr/>
          <a:lstStyle/>
          <a:p>
            <a:fld id="{B6F15528-21DE-4FAA-801E-634DDDAF4B2B}" type="slidenum">
              <a:rPr lang="en-US" smtClean="0"/>
              <a:pPr/>
              <a:t>30</a:t>
            </a:fld>
            <a:endParaRPr lang="en-US"/>
          </a:p>
        </p:txBody>
      </p:sp>
      <p:sp>
        <p:nvSpPr>
          <p:cNvPr id="13" name="TextBox 12"/>
          <p:cNvSpPr txBox="1"/>
          <p:nvPr/>
        </p:nvSpPr>
        <p:spPr>
          <a:xfrm>
            <a:off x="1492622" y="1658147"/>
            <a:ext cx="6580364"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WE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MET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
        <p:nvSpPr>
          <p:cNvPr id="14" name="TextBox 1"/>
          <p:cNvSpPr txBox="1"/>
          <p:nvPr/>
        </p:nvSpPr>
        <p:spPr>
          <a:xfrm>
            <a:off x="1492622" y="5531647"/>
            <a:ext cx="19322597" cy="1264447"/>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WE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WERE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AMAZED</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TO</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REALIZE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
        <p:nvSpPr>
          <p:cNvPr id="15" name="TextBox 1"/>
          <p:cNvSpPr txBox="1"/>
          <p:nvPr/>
        </p:nvSpPr>
        <p:spPr>
          <a:xfrm>
            <a:off x="1492622" y="9796996"/>
            <a:ext cx="21201317" cy="1264447"/>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IT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WOULD</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BE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GAME-CHANGING</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TO</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Tree>
    <p:extLst>
      <p:ext uri="{BB962C8B-B14F-4D97-AF65-F5344CB8AC3E}">
        <p14:creationId xmlns:p14="http://schemas.microsoft.com/office/powerpoint/2010/main" val="69821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3949705" y="482600"/>
            <a:ext cx="16484600" cy="12750800"/>
          </a:xfrm>
          <a:prstGeom prst="rect">
            <a:avLst/>
          </a:prstGeom>
          <a:noFill/>
        </p:spPr>
      </p:pic>
      <p:pic>
        <p:nvPicPr>
          <p:cNvPr id="3" name="Picture 3"/>
          <p:cNvPicPr>
            <a:picLocks noChangeAspect="1" noChangeArrowheads="1"/>
          </p:cNvPicPr>
          <p:nvPr/>
        </p:nvPicPr>
        <p:blipFill>
          <a:blip r:embed="rId4"/>
          <a:srcRect/>
          <a:stretch>
            <a:fillRect/>
          </a:stretch>
        </p:blipFill>
        <p:spPr bwMode="auto">
          <a:xfrm>
            <a:off x="3441705" y="0"/>
            <a:ext cx="17500600" cy="13716000"/>
          </a:xfrm>
          <a:prstGeom prst="rect">
            <a:avLst/>
          </a:prstGeom>
          <a:noFill/>
        </p:spPr>
      </p:pic>
      <p:sp>
        <p:nvSpPr>
          <p:cNvPr id="5" name="Date Placeholder 4"/>
          <p:cNvSpPr>
            <a:spLocks noGrp="1"/>
          </p:cNvSpPr>
          <p:nvPr>
            <p:ph type="dt" sz="half" idx="10"/>
          </p:nvPr>
        </p:nvSpPr>
        <p:spPr/>
        <p:txBody>
          <a:bodyPr/>
          <a:lstStyle/>
          <a:p>
            <a:r>
              <a:rPr lang="en-US" smtClean="0"/>
              <a:t>September 29, 2015</a:t>
            </a:r>
            <a:endParaRPr lang="en-US"/>
          </a:p>
        </p:txBody>
      </p:sp>
      <p:sp>
        <p:nvSpPr>
          <p:cNvPr id="6" name="Footer Placeholder 5"/>
          <p:cNvSpPr>
            <a:spLocks noGrp="1"/>
          </p:cNvSpPr>
          <p:nvPr>
            <p:ph type="ftr" sz="quarter" idx="11"/>
          </p:nvPr>
        </p:nvSpPr>
        <p:spPr/>
        <p:txBody>
          <a:bodyPr/>
          <a:lstStyle/>
          <a:p>
            <a:r>
              <a:rPr lang="en-US" smtClean="0"/>
              <a:t>dt+UX: Design Thinking for User Experience Design, Prototyping &amp; Evaluation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963493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4013200" y="381000"/>
            <a:ext cx="16357600" cy="13335000"/>
          </a:xfrm>
          <a:prstGeom prst="rect">
            <a:avLst/>
          </a:prstGeom>
          <a:noFill/>
        </p:spPr>
      </p:pic>
      <p:sp>
        <p:nvSpPr>
          <p:cNvPr id="3" name="Date Placeholder 2"/>
          <p:cNvSpPr>
            <a:spLocks noGrp="1"/>
          </p:cNvSpPr>
          <p:nvPr>
            <p:ph type="dt" sz="half" idx="10"/>
          </p:nvPr>
        </p:nvSpPr>
        <p:spPr/>
        <p:txBody>
          <a:bodyPr/>
          <a:lstStyle/>
          <a:p>
            <a:r>
              <a:rPr lang="en-US" smtClean="0"/>
              <a:t>September 29, 2015</a:t>
            </a:r>
            <a:endParaRPr lang="en-US"/>
          </a:p>
        </p:txBody>
      </p:sp>
      <p:sp>
        <p:nvSpPr>
          <p:cNvPr id="5" name="Footer Placeholder 4"/>
          <p:cNvSpPr>
            <a:spLocks noGrp="1"/>
          </p:cNvSpPr>
          <p:nvPr>
            <p:ph type="ftr" sz="quarter" idx="11"/>
          </p:nvPr>
        </p:nvSpPr>
        <p:spPr/>
        <p:txBody>
          <a:bodyPr/>
          <a:lstStyle/>
          <a:p>
            <a:r>
              <a:rPr lang="en-US" smtClean="0"/>
              <a:t>dt+UX: Design Thinking for User Experience Design, Prototyping &amp; Evaluation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185828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0" y="889000"/>
            <a:ext cx="24384000" cy="11938000"/>
          </a:xfrm>
          <a:prstGeom prst="rect">
            <a:avLst/>
          </a:prstGeom>
          <a:noFill/>
        </p:spPr>
      </p:pic>
      <p:sp>
        <p:nvSpPr>
          <p:cNvPr id="3" name="Date Placeholder 2"/>
          <p:cNvSpPr>
            <a:spLocks noGrp="1"/>
          </p:cNvSpPr>
          <p:nvPr>
            <p:ph type="dt" sz="half" idx="10"/>
          </p:nvPr>
        </p:nvSpPr>
        <p:spPr/>
        <p:txBody>
          <a:bodyPr/>
          <a:lstStyle/>
          <a:p>
            <a:r>
              <a:rPr lang="en-US" smtClean="0"/>
              <a:t>September 29, 2015</a:t>
            </a:r>
            <a:endParaRPr lang="en-US"/>
          </a:p>
        </p:txBody>
      </p:sp>
      <p:sp>
        <p:nvSpPr>
          <p:cNvPr id="5" name="Footer Placeholder 4"/>
          <p:cNvSpPr>
            <a:spLocks noGrp="1"/>
          </p:cNvSpPr>
          <p:nvPr>
            <p:ph type="ftr" sz="quarter" idx="11"/>
          </p:nvPr>
        </p:nvSpPr>
        <p:spPr/>
        <p:txBody>
          <a:bodyPr/>
          <a:lstStyle/>
          <a:p>
            <a:r>
              <a:rPr lang="en-US" smtClean="0"/>
              <a:t>dt+UX: Design Thinking for User Experience Design, Prototyping &amp; Evaluation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1028672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laceholder-4-3.png"/>
          <p:cNvPicPr>
            <a:picLocks/>
          </p:cNvPicPr>
          <p:nvPr/>
        </p:nvPicPr>
        <p:blipFill>
          <a:blip r:embed="rId3">
            <a:extLst>
              <a:ext uri="{28A0092B-C50C-407E-A947-70E740481C1C}">
                <a14:useLocalDpi xmlns:a14="http://schemas.microsoft.com/office/drawing/2010/main" val="0"/>
              </a:ext>
            </a:extLst>
          </a:blip>
          <a:stretch>
            <a:fillRect/>
          </a:stretch>
        </p:blipFill>
        <p:spPr>
          <a:xfrm>
            <a:off x="3143249" y="0"/>
            <a:ext cx="18653125" cy="13715533"/>
          </a:xfrm>
          <a:prstGeom prst="rect">
            <a:avLst/>
          </a:prstGeom>
        </p:spPr>
      </p:pic>
    </p:spTree>
    <p:extLst>
      <p:ext uri="{BB962C8B-B14F-4D97-AF65-F5344CB8AC3E}">
        <p14:creationId xmlns:p14="http://schemas.microsoft.com/office/powerpoint/2010/main" val="22954304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Administrivia</a:t>
            </a:r>
            <a:endParaRPr lang="en-US" dirty="0"/>
          </a:p>
        </p:txBody>
      </p:sp>
      <p:sp>
        <p:nvSpPr>
          <p:cNvPr id="6" name="Content Placeholder 5"/>
          <p:cNvSpPr>
            <a:spLocks noGrp="1"/>
          </p:cNvSpPr>
          <p:nvPr>
            <p:ph idx="1"/>
          </p:nvPr>
        </p:nvSpPr>
        <p:spPr/>
        <p:txBody>
          <a:bodyPr/>
          <a:lstStyle/>
          <a:p>
            <a:r>
              <a:rPr lang="en-US" dirty="0" smtClean="0"/>
              <a:t>Studio assignment stats</a:t>
            </a:r>
          </a:p>
          <a:p>
            <a:endParaRPr lang="en-US" dirty="0" smtClean="0"/>
          </a:p>
          <a:p>
            <a:endParaRPr lang="en-US" dirty="0"/>
          </a:p>
          <a:p>
            <a:endParaRPr lang="en-US" dirty="0" smtClean="0"/>
          </a:p>
          <a:p>
            <a:r>
              <a:rPr lang="en-US" dirty="0" smtClean="0"/>
              <a:t>Open mindedness in design</a:t>
            </a:r>
          </a:p>
          <a:p>
            <a:pPr lvl="1"/>
            <a:r>
              <a:rPr lang="en-US" dirty="0" smtClean="0"/>
              <a:t>follow the </a:t>
            </a:r>
            <a:r>
              <a:rPr lang="en-US" dirty="0" err="1" smtClean="0"/>
              <a:t>needfinding</a:t>
            </a:r>
            <a:r>
              <a:rPr lang="en-US" dirty="0" smtClean="0"/>
              <a:t>!</a:t>
            </a:r>
            <a:endParaRPr lang="en-US" dirty="0"/>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35</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550869525"/>
              </p:ext>
            </p:extLst>
          </p:nvPr>
        </p:nvGraphicFramePr>
        <p:xfrm>
          <a:off x="4016375" y="5165936"/>
          <a:ext cx="16256000" cy="2011680"/>
        </p:xfrm>
        <a:graphic>
          <a:graphicData uri="http://schemas.openxmlformats.org/drawingml/2006/table">
            <a:tbl>
              <a:tblPr firstRow="1" bandRow="1">
                <a:tableStyleId>{21E4AEA4-8DFA-4A89-87EB-49C32662AFE0}</a:tableStyleId>
              </a:tblPr>
              <a:tblGrid>
                <a:gridCol w="4064000"/>
                <a:gridCol w="4064000"/>
                <a:gridCol w="4064000"/>
                <a:gridCol w="4064000"/>
              </a:tblGrid>
              <a:tr h="370840">
                <a:tc>
                  <a:txBody>
                    <a:bodyPr/>
                    <a:lstStyle/>
                    <a:p>
                      <a:r>
                        <a:rPr lang="en-US" sz="6000" dirty="0" smtClean="0"/>
                        <a:t>1</a:t>
                      </a:r>
                      <a:r>
                        <a:rPr lang="en-US" sz="6000" baseline="30000" dirty="0" smtClean="0"/>
                        <a:t>st</a:t>
                      </a:r>
                      <a:r>
                        <a:rPr lang="en-US" sz="6000" baseline="0" dirty="0" smtClean="0"/>
                        <a:t> choice</a:t>
                      </a:r>
                      <a:endParaRPr lang="en-US" sz="6000" dirty="0"/>
                    </a:p>
                  </a:txBody>
                  <a:tcPr/>
                </a:tc>
                <a:tc>
                  <a:txBody>
                    <a:bodyPr/>
                    <a:lstStyle/>
                    <a:p>
                      <a:r>
                        <a:rPr lang="en-US" sz="6000" dirty="0" smtClean="0"/>
                        <a:t>2</a:t>
                      </a:r>
                      <a:r>
                        <a:rPr lang="en-US" sz="6000" baseline="30000" dirty="0" smtClean="0"/>
                        <a:t>nd</a:t>
                      </a:r>
                      <a:r>
                        <a:rPr lang="en-US" sz="6000" dirty="0" smtClean="0"/>
                        <a:t> choice</a:t>
                      </a:r>
                      <a:endParaRPr lang="en-US" sz="6000" dirty="0"/>
                    </a:p>
                  </a:txBody>
                  <a:tcPr/>
                </a:tc>
                <a:tc>
                  <a:txBody>
                    <a:bodyPr/>
                    <a:lstStyle/>
                    <a:p>
                      <a:r>
                        <a:rPr lang="en-US" sz="6000" dirty="0" smtClean="0"/>
                        <a:t>3</a:t>
                      </a:r>
                      <a:r>
                        <a:rPr lang="en-US" sz="6000" baseline="30000" dirty="0" smtClean="0"/>
                        <a:t>rd</a:t>
                      </a:r>
                      <a:r>
                        <a:rPr lang="en-US" sz="6000" dirty="0" smtClean="0"/>
                        <a:t> choice</a:t>
                      </a:r>
                      <a:endParaRPr lang="en-US" sz="6000" dirty="0"/>
                    </a:p>
                  </a:txBody>
                  <a:tcPr/>
                </a:tc>
                <a:tc>
                  <a:txBody>
                    <a:bodyPr/>
                    <a:lstStyle/>
                    <a:p>
                      <a:r>
                        <a:rPr lang="en-US" sz="6000" dirty="0" smtClean="0"/>
                        <a:t>other</a:t>
                      </a:r>
                      <a:endParaRPr lang="en-US" sz="6000" dirty="0"/>
                    </a:p>
                  </a:txBody>
                  <a:tcPr/>
                </a:tc>
              </a:tr>
              <a:tr h="370840">
                <a:tc>
                  <a:txBody>
                    <a:bodyPr/>
                    <a:lstStyle/>
                    <a:p>
                      <a:r>
                        <a:rPr lang="en-US" sz="6000" dirty="0" smtClean="0"/>
                        <a:t>180</a:t>
                      </a:r>
                      <a:endParaRPr lang="en-US" sz="6000" dirty="0"/>
                    </a:p>
                  </a:txBody>
                  <a:tcPr/>
                </a:tc>
                <a:tc>
                  <a:txBody>
                    <a:bodyPr/>
                    <a:lstStyle/>
                    <a:p>
                      <a:r>
                        <a:rPr lang="en-US" sz="6000" dirty="0" smtClean="0"/>
                        <a:t>31</a:t>
                      </a:r>
                      <a:endParaRPr lang="en-US" sz="6000" dirty="0"/>
                    </a:p>
                  </a:txBody>
                  <a:tcPr/>
                </a:tc>
                <a:tc>
                  <a:txBody>
                    <a:bodyPr/>
                    <a:lstStyle/>
                    <a:p>
                      <a:r>
                        <a:rPr lang="en-US" sz="6000" dirty="0" smtClean="0"/>
                        <a:t>16</a:t>
                      </a:r>
                      <a:endParaRPr lang="en-US" sz="6000" dirty="0"/>
                    </a:p>
                  </a:txBody>
                  <a:tcPr/>
                </a:tc>
                <a:tc>
                  <a:txBody>
                    <a:bodyPr/>
                    <a:lstStyle/>
                    <a:p>
                      <a:r>
                        <a:rPr lang="en-US" sz="6000" dirty="0" smtClean="0"/>
                        <a:t>2</a:t>
                      </a:r>
                      <a:endParaRPr lang="en-US" sz="6000" dirty="0"/>
                    </a:p>
                  </a:txBody>
                  <a:tcPr/>
                </a:tc>
              </a:tr>
            </a:tbl>
          </a:graphicData>
        </a:graphic>
      </p:graphicFrame>
    </p:spTree>
    <p:extLst>
      <p:ext uri="{BB962C8B-B14F-4D97-AF65-F5344CB8AC3E}">
        <p14:creationId xmlns:p14="http://schemas.microsoft.com/office/powerpoint/2010/main" val="6481107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September 29, 2015</a:t>
            </a:r>
            <a:endParaRPr lang="en-US"/>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5" name="Slide Number Placeholder 4"/>
          <p:cNvSpPr>
            <a:spLocks noGrp="1"/>
          </p:cNvSpPr>
          <p:nvPr>
            <p:ph type="sldNum" sz="quarter" idx="12"/>
          </p:nvPr>
        </p:nvSpPr>
        <p:spPr/>
        <p:txBody>
          <a:bodyPr/>
          <a:lstStyle/>
          <a:p>
            <a:pPr>
              <a:defRPr/>
            </a:pPr>
            <a:fld id="{7765F609-13D8-427A-A637-8F1D1F077692}" type="slidenum">
              <a:rPr lang="en-US" smtClean="0"/>
              <a:pPr>
                <a:defRPr/>
              </a:pPr>
              <a:t>36</a:t>
            </a:fld>
            <a:endParaRPr lang="en-US"/>
          </a:p>
        </p:txBody>
      </p:sp>
      <p:sp>
        <p:nvSpPr>
          <p:cNvPr id="6" name="TextBox 5"/>
          <p:cNvSpPr txBox="1"/>
          <p:nvPr/>
        </p:nvSpPr>
        <p:spPr>
          <a:xfrm>
            <a:off x="7813759" y="5718412"/>
            <a:ext cx="9552616" cy="1569660"/>
          </a:xfrm>
          <a:prstGeom prst="rect">
            <a:avLst/>
          </a:prstGeom>
          <a:noFill/>
        </p:spPr>
        <p:txBody>
          <a:bodyPr wrap="none" rtlCol="0">
            <a:spAutoFit/>
          </a:bodyPr>
          <a:lstStyle/>
          <a:p>
            <a:r>
              <a:rPr lang="en-US" sz="9600" dirty="0" smtClean="0">
                <a:solidFill>
                  <a:schemeClr val="tx1"/>
                </a:solidFill>
                <a:latin typeface="Helvetica Light"/>
              </a:rPr>
              <a:t>TEAM MEETING</a:t>
            </a:r>
            <a:endParaRPr lang="en-US" sz="9600" dirty="0">
              <a:solidFill>
                <a:schemeClr val="tx1"/>
              </a:solidFill>
              <a:latin typeface="Helvetica Light"/>
            </a:endParaRPr>
          </a:p>
        </p:txBody>
      </p:sp>
    </p:spTree>
    <p:extLst>
      <p:ext uri="{BB962C8B-B14F-4D97-AF65-F5344CB8AC3E}">
        <p14:creationId xmlns:p14="http://schemas.microsoft.com/office/powerpoint/2010/main" val="8326529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Meeting Agenda</a:t>
            </a:r>
            <a:endParaRPr lang="en-US" dirty="0"/>
          </a:p>
        </p:txBody>
      </p:sp>
      <p:sp>
        <p:nvSpPr>
          <p:cNvPr id="7" name="Content Placeholder 6"/>
          <p:cNvSpPr>
            <a:spLocks noGrp="1"/>
          </p:cNvSpPr>
          <p:nvPr>
            <p:ph idx="1"/>
          </p:nvPr>
        </p:nvSpPr>
        <p:spPr>
          <a:xfrm>
            <a:off x="1828799" y="3200400"/>
            <a:ext cx="21809075" cy="9448800"/>
          </a:xfrm>
        </p:spPr>
        <p:txBody>
          <a:bodyPr/>
          <a:lstStyle/>
          <a:p>
            <a:r>
              <a:rPr lang="en-US" sz="7200" dirty="0" smtClean="0"/>
              <a:t>Schedule weekly meeting times (2-3)</a:t>
            </a:r>
          </a:p>
          <a:p>
            <a:r>
              <a:rPr lang="en-US" sz="7200" dirty="0" smtClean="0"/>
              <a:t>Make a plan for how you will get the rest of your interviews &amp; presentation slides done for </a:t>
            </a:r>
            <a:r>
              <a:rPr lang="en-US" sz="7200" dirty="0" err="1" smtClean="0"/>
              <a:t>Thur</a:t>
            </a:r>
            <a:r>
              <a:rPr lang="en-US" sz="7200" dirty="0" smtClean="0"/>
              <a:t>/Fri</a:t>
            </a:r>
          </a:p>
          <a:p>
            <a:r>
              <a:rPr lang="en-US" sz="7200" dirty="0" smtClean="0"/>
              <a:t>Folks who have days where they know they won’t be at studio, schedule your presentations now &amp; make sure the team is covered &amp; work is made up</a:t>
            </a:r>
            <a:endParaRPr lang="en-US" sz="7200" dirty="0"/>
          </a:p>
        </p:txBody>
      </p:sp>
      <p:sp>
        <p:nvSpPr>
          <p:cNvPr id="3" name="Date Placeholder 2"/>
          <p:cNvSpPr>
            <a:spLocks noGrp="1"/>
          </p:cNvSpPr>
          <p:nvPr>
            <p:ph type="dt" sz="half" idx="10"/>
          </p:nvPr>
        </p:nvSpPr>
        <p:spPr/>
        <p:txBody>
          <a:bodyPr/>
          <a:lstStyle/>
          <a:p>
            <a:pPr>
              <a:defRPr/>
            </a:pPr>
            <a:r>
              <a:rPr lang="en-US" smtClean="0"/>
              <a:t>September 29, 2015</a:t>
            </a:r>
            <a:endParaRPr lang="en-US"/>
          </a:p>
        </p:txBody>
      </p:sp>
      <p:sp>
        <p:nvSpPr>
          <p:cNvPr id="4" name="Footer Placeholder 3"/>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5" name="Slide Number Placeholder 4"/>
          <p:cNvSpPr>
            <a:spLocks noGrp="1"/>
          </p:cNvSpPr>
          <p:nvPr>
            <p:ph type="sldNum" sz="quarter" idx="12"/>
          </p:nvPr>
        </p:nvSpPr>
        <p:spPr/>
        <p:txBody>
          <a:bodyPr/>
          <a:lstStyle/>
          <a:p>
            <a:pPr>
              <a:defRPr/>
            </a:pPr>
            <a:fld id="{7765F609-13D8-427A-A637-8F1D1F077692}" type="slidenum">
              <a:rPr lang="en-US" smtClean="0"/>
              <a:pPr>
                <a:defRPr/>
              </a:pPr>
              <a:t>37</a:t>
            </a:fld>
            <a:endParaRPr lang="en-US"/>
          </a:p>
        </p:txBody>
      </p:sp>
    </p:spTree>
    <p:extLst>
      <p:ext uri="{BB962C8B-B14F-4D97-AF65-F5344CB8AC3E}">
        <p14:creationId xmlns:p14="http://schemas.microsoft.com/office/powerpoint/2010/main" val="18220875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Shape 963"/>
          <p:cNvSpPr/>
          <p:nvPr/>
        </p:nvSpPr>
        <p:spPr>
          <a:xfrm>
            <a:off x="1727201" y="1308100"/>
            <a:ext cx="21412200" cy="85423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lang="en-US" sz="14300" dirty="0" smtClean="0">
                <a:solidFill>
                  <a:srgbClr val="FFFFFF"/>
                </a:solidFill>
                <a:latin typeface="Lucida Grande"/>
                <a:ea typeface="Lucida Grande"/>
                <a:cs typeface="Lucida Grande"/>
                <a:sym typeface="Lucida Grande"/>
              </a:rPr>
              <a:t>Point of View: </a:t>
            </a:r>
            <a:r>
              <a:rPr lang="en-US" sz="14300" b="1" dirty="0" smtClean="0">
                <a:solidFill>
                  <a:srgbClr val="FFFFFF"/>
                </a:solidFill>
                <a:latin typeface="Lucida Grande"/>
                <a:ea typeface="Lucida Grande"/>
                <a:cs typeface="Lucida Grande"/>
                <a:sym typeface="Lucida Grande"/>
              </a:rPr>
              <a:t>How?</a:t>
            </a:r>
            <a:endParaRPr sz="14300" b="1" dirty="0">
              <a:solidFill>
                <a:srgbClr val="FFFFFF"/>
              </a:solidFill>
              <a:latin typeface="Lucida Grande"/>
              <a:ea typeface="Lucida Grande"/>
              <a:cs typeface="Lucida Grande"/>
              <a:sym typeface="Lucida Grande"/>
            </a:endParaRPr>
          </a:p>
          <a:p>
            <a:pPr marL="1142925" indent="-1142925" algn="l">
              <a:lnSpc>
                <a:spcPct val="130000"/>
              </a:lnSpc>
              <a:buFont typeface="+mj-lt"/>
              <a:buAutoNum type="arabicPeriod"/>
              <a:defRPr sz="1800"/>
            </a:pPr>
            <a:r>
              <a:rPr sz="7100" dirty="0">
                <a:solidFill>
                  <a:srgbClr val="FFFFFF"/>
                </a:solidFill>
                <a:latin typeface="Lucida Grande"/>
                <a:ea typeface="Lucida Grande"/>
                <a:cs typeface="Lucida Grande"/>
                <a:sym typeface="Lucida Grande"/>
              </a:rPr>
              <a:t>UNPACK YOUR EMPATHY WORK</a:t>
            </a:r>
          </a:p>
          <a:p>
            <a:pPr marL="1142925" indent="-1142925" algn="l">
              <a:lnSpc>
                <a:spcPct val="130000"/>
              </a:lnSpc>
              <a:buFont typeface="+mj-lt"/>
              <a:buAutoNum type="arabicPeriod"/>
              <a:defRPr sz="1800"/>
            </a:pPr>
            <a:r>
              <a:rPr sz="7100" dirty="0">
                <a:solidFill>
                  <a:srgbClr val="FFFFFF"/>
                </a:solidFill>
                <a:latin typeface="Lucida Grande"/>
                <a:ea typeface="Lucida Grande"/>
                <a:cs typeface="Lucida Grande"/>
                <a:sym typeface="Lucida Grande"/>
              </a:rPr>
              <a:t>LEAP FROM OBSERVATIONS TO </a:t>
            </a:r>
            <a:r>
              <a:rPr lang="en-US" sz="7100" dirty="0" smtClean="0">
                <a:solidFill>
                  <a:srgbClr val="FFFFFF"/>
                </a:solidFill>
                <a:latin typeface="Lucida Grande"/>
                <a:ea typeface="Lucida Grande"/>
                <a:cs typeface="Lucida Grande"/>
                <a:sym typeface="Lucida Grande"/>
              </a:rPr>
              <a:t>IDENTIFYING USER, NEEDS, &amp; </a:t>
            </a:r>
            <a:r>
              <a:rPr sz="7100" dirty="0" smtClean="0">
                <a:solidFill>
                  <a:srgbClr val="FFFFFF"/>
                </a:solidFill>
                <a:latin typeface="Lucida Grande"/>
                <a:ea typeface="Lucida Grande"/>
                <a:cs typeface="Lucida Grande"/>
                <a:sym typeface="Lucida Grande"/>
              </a:rPr>
              <a:t>INSIGHTS</a:t>
            </a:r>
            <a:endParaRPr sz="7100" dirty="0">
              <a:solidFill>
                <a:srgbClr val="FFFFFF"/>
              </a:solidFill>
              <a:latin typeface="Lucida Grande"/>
              <a:ea typeface="Lucida Grande"/>
              <a:cs typeface="Lucida Grande"/>
              <a:sym typeface="Lucida Grande"/>
            </a:endParaRPr>
          </a:p>
          <a:p>
            <a:pPr marL="1142925" indent="-1142925" algn="l">
              <a:lnSpc>
                <a:spcPct val="130000"/>
              </a:lnSpc>
              <a:buFont typeface="+mj-lt"/>
              <a:buAutoNum type="arabicPeriod"/>
              <a:defRPr sz="1800"/>
            </a:pPr>
            <a:r>
              <a:rPr lang="en-US" sz="7100" dirty="0" smtClean="0">
                <a:solidFill>
                  <a:srgbClr val="FFFFFF"/>
                </a:solidFill>
                <a:latin typeface="Lucida Grande"/>
                <a:ea typeface="Lucida Grande"/>
                <a:cs typeface="Lucida Grande"/>
                <a:sym typeface="Lucida Grande"/>
              </a:rPr>
              <a:t>REFRAME THE PROBLEM AS A POV</a:t>
            </a:r>
            <a:endParaRPr sz="7100" dirty="0">
              <a:solidFill>
                <a:srgbClr val="FFFFFF"/>
              </a:solidFill>
              <a:latin typeface="Lucida Grande"/>
              <a:ea typeface="Lucida Grande"/>
              <a:cs typeface="Lucida Grande"/>
              <a:sym typeface="Lucida Grande"/>
            </a:endParaRPr>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38</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Shape 966"/>
          <p:cNvSpPr/>
          <p:nvPr/>
        </p:nvSpPr>
        <p:spPr>
          <a:xfrm>
            <a:off x="-5575295" y="4282960"/>
            <a:ext cx="34759901" cy="1117600"/>
          </a:xfrm>
          <a:prstGeom prst="rect">
            <a:avLst/>
          </a:prstGeom>
          <a:solidFill>
            <a:srgbClr val="CCCCCC"/>
          </a:solidFill>
          <a:ln w="12700">
            <a:miter lim="400000"/>
          </a:ln>
        </p:spPr>
        <p:txBody>
          <a:bodyPr lIns="0" tIns="0" rIns="0" bIns="0"/>
          <a:lstStyle/>
          <a:p>
            <a:pPr lvl="0"/>
            <a:endParaRPr/>
          </a:p>
        </p:txBody>
      </p:sp>
      <p:sp>
        <p:nvSpPr>
          <p:cNvPr id="967" name="Shape 967"/>
          <p:cNvSpPr/>
          <p:nvPr/>
        </p:nvSpPr>
        <p:spPr>
          <a:xfrm>
            <a:off x="1727201" y="1308100"/>
            <a:ext cx="21412200" cy="706732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14300" dirty="0">
                <a:latin typeface="Lucida Grande"/>
                <a:ea typeface="Lucida Grande"/>
                <a:cs typeface="Lucida Grande"/>
                <a:sym typeface="Lucida Grande"/>
              </a:rPr>
              <a:t> </a:t>
            </a:r>
          </a:p>
          <a:p>
            <a:pPr lvl="0" algn="l">
              <a:lnSpc>
                <a:spcPct val="130000"/>
              </a:lnSpc>
              <a:defRPr sz="1800"/>
            </a:pPr>
            <a:r>
              <a:rPr sz="7100" dirty="0">
                <a:latin typeface="Lucida Grande"/>
                <a:ea typeface="Lucida Grande"/>
                <a:cs typeface="Lucida Grande"/>
                <a:sym typeface="Lucida Grande"/>
              </a:rPr>
              <a:t>UNPACK</a:t>
            </a:r>
          </a:p>
          <a:p>
            <a:pPr lvl="0" algn="l">
              <a:lnSpc>
                <a:spcPct val="130000"/>
              </a:lnSpc>
              <a:defRPr sz="1800"/>
            </a:pPr>
            <a:r>
              <a:rPr sz="7100" dirty="0">
                <a:latin typeface="Lucida Grande"/>
                <a:ea typeface="Lucida Grande"/>
                <a:cs typeface="Lucida Grande"/>
                <a:sym typeface="Lucida Grande"/>
              </a:rPr>
              <a:t>INSIGHTS</a:t>
            </a:r>
          </a:p>
          <a:p>
            <a:pPr lvl="0" algn="l">
              <a:lnSpc>
                <a:spcPct val="130000"/>
              </a:lnSpc>
              <a:defRPr sz="1800"/>
            </a:pPr>
            <a:r>
              <a:rPr sz="7100" dirty="0">
                <a:latin typeface="Lucida Grande"/>
                <a:ea typeface="Lucida Grande"/>
                <a:cs typeface="Lucida Grande"/>
                <a:sym typeface="Lucida Grande"/>
              </a:rPr>
              <a:t>POINT OF VIEW</a:t>
            </a:r>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39</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a:xfrm>
            <a:off x="3202047" y="762000"/>
            <a:ext cx="15331548" cy="2286000"/>
          </a:xfrm>
        </p:spPr>
        <p:txBody>
          <a:bodyPr/>
          <a:lstStyle/>
          <a:p>
            <a:pPr eaLnBrk="1" hangingPunct="1"/>
            <a:r>
              <a:rPr lang="en-US" sz="6600" dirty="0">
                <a:ea typeface="ＭＳ Ｐゴシック" pitchFamily="34" charset="-128"/>
              </a:rPr>
              <a:t>Interface Hall of Shame or Fame?</a:t>
            </a:r>
          </a:p>
        </p:txBody>
      </p:sp>
      <p:sp>
        <p:nvSpPr>
          <p:cNvPr id="2" name="Date Placeholder 1"/>
          <p:cNvSpPr>
            <a:spLocks noGrp="1"/>
          </p:cNvSpPr>
          <p:nvPr>
            <p:ph type="dt" sz="half" idx="10"/>
          </p:nvPr>
        </p:nvSpPr>
        <p:spPr/>
        <p:txBody>
          <a:bodyPr/>
          <a:lstStyle/>
          <a:p>
            <a:pPr>
              <a:defRPr/>
            </a:pPr>
            <a:r>
              <a:rPr lang="en-US" smtClean="0"/>
              <a:t>September 29, 2015</a:t>
            </a:r>
            <a:endParaRPr lang="en-US"/>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7" name="Slide Number Placeholder 6"/>
          <p:cNvSpPr>
            <a:spLocks noGrp="1"/>
          </p:cNvSpPr>
          <p:nvPr>
            <p:ph type="sldNum" sz="quarter" idx="12"/>
          </p:nvPr>
        </p:nvSpPr>
        <p:spPr/>
        <p:txBody>
          <a:bodyPr/>
          <a:lstStyle/>
          <a:p>
            <a:pPr>
              <a:defRPr/>
            </a:pPr>
            <a:fld id="{8F29C6DC-12A6-494B-BB35-B64D0359AA21}" type="slidenum">
              <a:rPr lang="en-US" smtClean="0"/>
              <a:pPr>
                <a:defRPr/>
              </a:pPr>
              <a:t>4</a:t>
            </a:fld>
            <a:endParaRPr lang="en-US"/>
          </a:p>
        </p:txBody>
      </p:sp>
      <p:pic>
        <p:nvPicPr>
          <p:cNvPr id="5" name="Picture 4" descr="hallo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3270" y="1249524"/>
            <a:ext cx="1285708" cy="1311168"/>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7587" b="1637"/>
          <a:stretch/>
        </p:blipFill>
        <p:spPr>
          <a:xfrm>
            <a:off x="3202047" y="3701490"/>
            <a:ext cx="9023378" cy="5461488"/>
          </a:xfrm>
          <a:prstGeom prst="rect">
            <a:avLst/>
          </a:prstGeom>
        </p:spPr>
      </p:pic>
      <p:sp>
        <p:nvSpPr>
          <p:cNvPr id="3" name="Text Placeholder 2"/>
          <p:cNvSpPr>
            <a:spLocks noGrp="1"/>
          </p:cNvSpPr>
          <p:nvPr>
            <p:ph type="body" sz="half" idx="2"/>
          </p:nvPr>
        </p:nvSpPr>
        <p:spPr>
          <a:xfrm>
            <a:off x="12395200" y="3200400"/>
            <a:ext cx="10160000" cy="9448800"/>
          </a:xfrm>
        </p:spPr>
        <p:txBody>
          <a:bodyPr/>
          <a:lstStyle/>
          <a:p>
            <a:pPr>
              <a:spcBef>
                <a:spcPts val="800"/>
              </a:spcBef>
            </a:pPr>
            <a:r>
              <a:rPr lang="en-US" altLang="ja-JP" sz="6000" dirty="0">
                <a:ea typeface="ＭＳ Ｐゴシック" pitchFamily="34" charset="-128"/>
              </a:rPr>
              <a:t>Bar of </a:t>
            </a:r>
            <a:r>
              <a:rPr lang="en-US" altLang="ja-JP" sz="6000" dirty="0" smtClean="0">
                <a:ea typeface="ＭＳ Ｐゴシック" pitchFamily="34" charset="-128"/>
              </a:rPr>
              <a:t>Soap</a:t>
            </a:r>
            <a:endParaRPr lang="en-US" altLang="ja-JP" sz="6000" dirty="0">
              <a:ea typeface="ＭＳ Ｐゴシック" pitchFamily="34" charset="-128"/>
            </a:endParaRPr>
          </a:p>
        </p:txBody>
      </p:sp>
    </p:spTree>
    <p:extLst>
      <p:ext uri="{BB962C8B-B14F-4D97-AF65-F5344CB8AC3E}">
        <p14:creationId xmlns:p14="http://schemas.microsoft.com/office/powerpoint/2010/main" val="4092512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8"/>
          <p:cNvSpPr>
            <a:spLocks noGrp="1" noChangeArrowheads="1"/>
          </p:cNvSpPr>
          <p:nvPr>
            <p:ph type="title"/>
          </p:nvPr>
        </p:nvSpPr>
        <p:spPr>
          <a:xfrm>
            <a:off x="981635" y="115170"/>
            <a:ext cx="20354366" cy="2286000"/>
          </a:xfrm>
        </p:spPr>
        <p:txBody>
          <a:bodyPr/>
          <a:lstStyle/>
          <a:p>
            <a:pPr eaLnBrk="1" hangingPunct="1"/>
            <a:r>
              <a:rPr lang="en-US" dirty="0" smtClean="0">
                <a:ea typeface="ＭＳ Ｐゴシック" pitchFamily="34" charset="-128"/>
              </a:rPr>
              <a:t>Using the Data Collected in the Field</a:t>
            </a:r>
          </a:p>
        </p:txBody>
      </p:sp>
      <p:sp>
        <p:nvSpPr>
          <p:cNvPr id="86018" name="Rectangle 7"/>
          <p:cNvSpPr>
            <a:spLocks noGrp="1" noChangeArrowheads="1"/>
          </p:cNvSpPr>
          <p:nvPr>
            <p:ph idx="1"/>
          </p:nvPr>
        </p:nvSpPr>
        <p:spPr>
          <a:xfrm>
            <a:off x="981635" y="2370449"/>
            <a:ext cx="19262165" cy="9109074"/>
          </a:xfrm>
        </p:spPr>
        <p:txBody>
          <a:bodyPr/>
          <a:lstStyle/>
          <a:p>
            <a:pPr eaLnBrk="1" hangingPunct="1">
              <a:lnSpc>
                <a:spcPct val="90000"/>
              </a:lnSpc>
            </a:pPr>
            <a:r>
              <a:rPr lang="en-US" sz="5600" dirty="0">
                <a:ea typeface="ＭＳ Ｐゴシック" pitchFamily="34" charset="-128"/>
              </a:rPr>
              <a:t>Figure out what is important</a:t>
            </a:r>
          </a:p>
          <a:p>
            <a:pPr eaLnBrk="1" hangingPunct="1">
              <a:lnSpc>
                <a:spcPct val="90000"/>
              </a:lnSpc>
            </a:pPr>
            <a:r>
              <a:rPr lang="en-US" sz="5600" dirty="0">
                <a:ea typeface="ＭＳ Ｐゴシック" pitchFamily="34" charset="-128"/>
              </a:rPr>
              <a:t>Affinity diagramming</a:t>
            </a:r>
          </a:p>
          <a:p>
            <a:pPr lvl="1" eaLnBrk="1" hangingPunct="1">
              <a:lnSpc>
                <a:spcPct val="90000"/>
              </a:lnSpc>
            </a:pPr>
            <a:r>
              <a:rPr lang="en-US" sz="4800" dirty="0">
                <a:ea typeface="ＭＳ Ｐゴシック" pitchFamily="34" charset="-128"/>
              </a:rPr>
              <a:t>group info &amp; find relations between groups</a:t>
            </a:r>
          </a:p>
          <a:p>
            <a:pPr lvl="1" eaLnBrk="1" hangingPunct="1">
              <a:lnSpc>
                <a:spcPct val="90000"/>
              </a:lnSpc>
            </a:pPr>
            <a:r>
              <a:rPr lang="en-US" sz="4800" dirty="0">
                <a:ea typeface="ＭＳ Ｐゴシック" pitchFamily="34" charset="-128"/>
              </a:rPr>
              <a:t>Post-Its on </a:t>
            </a:r>
            <a:r>
              <a:rPr lang="en-US" sz="4800" dirty="0" smtClean="0">
                <a:ea typeface="ＭＳ Ｐゴシック" pitchFamily="34" charset="-128"/>
              </a:rPr>
              <a:t>large </a:t>
            </a:r>
            <a:r>
              <a:rPr lang="en-US" sz="4800" dirty="0">
                <a:ea typeface="ＭＳ Ｐゴシック" pitchFamily="34" charset="-128"/>
              </a:rPr>
              <a:t>surfaces </a:t>
            </a:r>
          </a:p>
        </p:txBody>
      </p:sp>
      <p:sp>
        <p:nvSpPr>
          <p:cNvPr id="12"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imes New Roman" pitchFamily="18" charset="0"/>
              </a:defRPr>
            </a:lvl1pPr>
            <a:lvl2pPr marL="1485900" indent="-571500" eaLnBrk="0" hangingPunct="0">
              <a:defRPr sz="4800">
                <a:solidFill>
                  <a:schemeClr val="tx1"/>
                </a:solidFill>
                <a:latin typeface="Times New Roman" pitchFamily="18" charset="0"/>
              </a:defRPr>
            </a:lvl2pPr>
            <a:lvl3pPr marL="2286000" indent="-457200" eaLnBrk="0" hangingPunct="0">
              <a:defRPr sz="4800">
                <a:solidFill>
                  <a:schemeClr val="tx1"/>
                </a:solidFill>
                <a:latin typeface="Times New Roman" pitchFamily="18" charset="0"/>
              </a:defRPr>
            </a:lvl3pPr>
            <a:lvl4pPr marL="3200400" indent="-457200" eaLnBrk="0" hangingPunct="0">
              <a:defRPr sz="4800">
                <a:solidFill>
                  <a:schemeClr val="tx1"/>
                </a:solidFill>
                <a:latin typeface="Times New Roman" pitchFamily="18" charset="0"/>
              </a:defRPr>
            </a:lvl4pPr>
            <a:lvl5pPr marL="4114800" indent="-457200" eaLnBrk="0" hangingPunct="0">
              <a:defRPr sz="4800">
                <a:solidFill>
                  <a:schemeClr val="tx1"/>
                </a:solidFill>
                <a:latin typeface="Times New Roman" pitchFamily="18" charset="0"/>
              </a:defRPr>
            </a:lvl5pPr>
            <a:lvl6pPr marL="5029200" indent="-457200" eaLnBrk="0" fontAlgn="base" hangingPunct="0">
              <a:spcBef>
                <a:spcPct val="0"/>
              </a:spcBef>
              <a:spcAft>
                <a:spcPct val="0"/>
              </a:spcAft>
              <a:defRPr sz="4800">
                <a:solidFill>
                  <a:schemeClr val="tx1"/>
                </a:solidFill>
                <a:latin typeface="Times New Roman" pitchFamily="18" charset="0"/>
              </a:defRPr>
            </a:lvl6pPr>
            <a:lvl7pPr marL="5943600" indent="-457200" eaLnBrk="0" fontAlgn="base" hangingPunct="0">
              <a:spcBef>
                <a:spcPct val="0"/>
              </a:spcBef>
              <a:spcAft>
                <a:spcPct val="0"/>
              </a:spcAft>
              <a:defRPr sz="4800">
                <a:solidFill>
                  <a:schemeClr val="tx1"/>
                </a:solidFill>
                <a:latin typeface="Times New Roman" pitchFamily="18" charset="0"/>
              </a:defRPr>
            </a:lvl7pPr>
            <a:lvl8pPr marL="6858000" indent="-457200" eaLnBrk="0" fontAlgn="base" hangingPunct="0">
              <a:spcBef>
                <a:spcPct val="0"/>
              </a:spcBef>
              <a:spcAft>
                <a:spcPct val="0"/>
              </a:spcAft>
              <a:defRPr sz="4800">
                <a:solidFill>
                  <a:schemeClr val="tx1"/>
                </a:solidFill>
                <a:latin typeface="Times New Roman" pitchFamily="18" charset="0"/>
              </a:defRPr>
            </a:lvl8pPr>
            <a:lvl9pPr marL="7772400" indent="-457200" eaLnBrk="0" fontAlgn="base" hangingPunct="0">
              <a:spcBef>
                <a:spcPct val="0"/>
              </a:spcBef>
              <a:spcAft>
                <a:spcPct val="0"/>
              </a:spcAft>
              <a:defRPr sz="4800">
                <a:solidFill>
                  <a:schemeClr val="tx1"/>
                </a:solidFill>
                <a:latin typeface="Times New Roman" pitchFamily="18" charset="0"/>
              </a:defRPr>
            </a:lvl9pPr>
          </a:lstStyle>
          <a:p>
            <a:pPr eaLnBrk="1" hangingPunct="1"/>
            <a:r>
              <a:rPr lang="en-US" sz="2200" smtClean="0">
                <a:solidFill>
                  <a:schemeClr val="tx1">
                    <a:lumMod val="50000"/>
                  </a:schemeClr>
                </a:solidFill>
                <a:latin typeface="Helvetica Light"/>
              </a:rPr>
              <a:t>September 29, 2015</a:t>
            </a:r>
            <a:endParaRPr lang="en-US" sz="2200" dirty="0">
              <a:solidFill>
                <a:schemeClr val="tx1">
                  <a:lumMod val="50000"/>
                </a:schemeClr>
              </a:solidFill>
              <a:latin typeface="Helvetica Light"/>
            </a:endParaRPr>
          </a:p>
        </p:txBody>
      </p:sp>
      <p:sp>
        <p:nvSpPr>
          <p:cNvPr id="10"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imes New Roman" pitchFamily="18" charset="0"/>
              </a:defRPr>
            </a:lvl1pPr>
            <a:lvl2pPr marL="1485900" indent="-571500" eaLnBrk="0" hangingPunct="0">
              <a:defRPr sz="4800">
                <a:solidFill>
                  <a:schemeClr val="tx1"/>
                </a:solidFill>
                <a:latin typeface="Times New Roman" pitchFamily="18" charset="0"/>
              </a:defRPr>
            </a:lvl2pPr>
            <a:lvl3pPr marL="2286000" indent="-457200" eaLnBrk="0" hangingPunct="0">
              <a:defRPr sz="4800">
                <a:solidFill>
                  <a:schemeClr val="tx1"/>
                </a:solidFill>
                <a:latin typeface="Times New Roman" pitchFamily="18" charset="0"/>
              </a:defRPr>
            </a:lvl3pPr>
            <a:lvl4pPr marL="3200400" indent="-457200" eaLnBrk="0" hangingPunct="0">
              <a:defRPr sz="4800">
                <a:solidFill>
                  <a:schemeClr val="tx1"/>
                </a:solidFill>
                <a:latin typeface="Times New Roman" pitchFamily="18" charset="0"/>
              </a:defRPr>
            </a:lvl4pPr>
            <a:lvl5pPr marL="4114800" indent="-457200" eaLnBrk="0" hangingPunct="0">
              <a:defRPr sz="4800">
                <a:solidFill>
                  <a:schemeClr val="tx1"/>
                </a:solidFill>
                <a:latin typeface="Times New Roman" pitchFamily="18" charset="0"/>
              </a:defRPr>
            </a:lvl5pPr>
            <a:lvl6pPr marL="5029200" indent="-457200" eaLnBrk="0" fontAlgn="base" hangingPunct="0">
              <a:spcBef>
                <a:spcPct val="0"/>
              </a:spcBef>
              <a:spcAft>
                <a:spcPct val="0"/>
              </a:spcAft>
              <a:defRPr sz="4800">
                <a:solidFill>
                  <a:schemeClr val="tx1"/>
                </a:solidFill>
                <a:latin typeface="Times New Roman" pitchFamily="18" charset="0"/>
              </a:defRPr>
            </a:lvl6pPr>
            <a:lvl7pPr marL="5943600" indent="-457200" eaLnBrk="0" fontAlgn="base" hangingPunct="0">
              <a:spcBef>
                <a:spcPct val="0"/>
              </a:spcBef>
              <a:spcAft>
                <a:spcPct val="0"/>
              </a:spcAft>
              <a:defRPr sz="4800">
                <a:solidFill>
                  <a:schemeClr val="tx1"/>
                </a:solidFill>
                <a:latin typeface="Times New Roman" pitchFamily="18" charset="0"/>
              </a:defRPr>
            </a:lvl7pPr>
            <a:lvl8pPr marL="6858000" indent="-457200" eaLnBrk="0" fontAlgn="base" hangingPunct="0">
              <a:spcBef>
                <a:spcPct val="0"/>
              </a:spcBef>
              <a:spcAft>
                <a:spcPct val="0"/>
              </a:spcAft>
              <a:defRPr sz="4800">
                <a:solidFill>
                  <a:schemeClr val="tx1"/>
                </a:solidFill>
                <a:latin typeface="Times New Roman" pitchFamily="18" charset="0"/>
              </a:defRPr>
            </a:lvl8pPr>
            <a:lvl9pPr marL="7772400" indent="-457200" eaLnBrk="0" fontAlgn="base" hangingPunct="0">
              <a:spcBef>
                <a:spcPct val="0"/>
              </a:spcBef>
              <a:spcAft>
                <a:spcPct val="0"/>
              </a:spcAft>
              <a:defRPr sz="4800">
                <a:solidFill>
                  <a:schemeClr val="tx1"/>
                </a:solidFill>
                <a:latin typeface="Times New Roman" pitchFamily="18" charset="0"/>
              </a:defRPr>
            </a:lvl9pPr>
          </a:lstStyle>
          <a:p>
            <a:pPr eaLnBrk="1" hangingPunct="1"/>
            <a:fld id="{561C6F80-1AE7-4892-8FD9-BFABD716406A}" type="slidenum">
              <a:rPr lang="en-US" sz="2200">
                <a:solidFill>
                  <a:schemeClr val="tx1">
                    <a:lumMod val="50000"/>
                  </a:schemeClr>
                </a:solidFill>
                <a:latin typeface="Helvetica Light"/>
              </a:rPr>
              <a:pPr eaLnBrk="1" hangingPunct="1"/>
              <a:t>40</a:t>
            </a:fld>
            <a:endParaRPr lang="en-US" sz="2200">
              <a:solidFill>
                <a:schemeClr val="tx1">
                  <a:lumMod val="50000"/>
                </a:schemeClr>
              </a:solidFill>
              <a:latin typeface="Helvetica Light"/>
            </a:endParaRPr>
          </a:p>
        </p:txBody>
      </p:sp>
      <p:pic>
        <p:nvPicPr>
          <p:cNvPr id="3" name="Picture 2"/>
          <p:cNvPicPr>
            <a:picLocks noChangeAspect="1"/>
          </p:cNvPicPr>
          <p:nvPr/>
        </p:nvPicPr>
        <p:blipFill>
          <a:blip r:embed="rId3"/>
          <a:stretch>
            <a:fillRect/>
          </a:stretch>
        </p:blipFill>
        <p:spPr>
          <a:xfrm>
            <a:off x="11055837" y="5259516"/>
            <a:ext cx="8595624" cy="8475286"/>
          </a:xfrm>
          <a:prstGeom prst="rect">
            <a:avLst/>
          </a:prstGeom>
        </p:spPr>
      </p:pic>
    </p:spTree>
    <p:extLst>
      <p:ext uri="{BB962C8B-B14F-4D97-AF65-F5344CB8AC3E}">
        <p14:creationId xmlns:p14="http://schemas.microsoft.com/office/powerpoint/2010/main" val="3257412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9" name="image13.png"/>
          <p:cNvPicPr/>
          <p:nvPr/>
        </p:nvPicPr>
        <p:blipFill>
          <a:blip r:embed="rId3">
            <a:extLst/>
          </a:blip>
          <a:stretch>
            <a:fillRect/>
          </a:stretch>
        </p:blipFill>
        <p:spPr>
          <a:xfrm>
            <a:off x="-10905742" y="2108200"/>
            <a:ext cx="45840651" cy="9779000"/>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41</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1" name="image14.png"/>
          <p:cNvPicPr/>
          <p:nvPr/>
        </p:nvPicPr>
        <p:blipFill>
          <a:blip r:embed="rId3">
            <a:extLst/>
          </a:blip>
          <a:stretch>
            <a:fillRect/>
          </a:stretch>
        </p:blipFill>
        <p:spPr>
          <a:xfrm>
            <a:off x="977899" y="3469877"/>
            <a:ext cx="13652501" cy="8131176"/>
          </a:xfrm>
          <a:prstGeom prst="rect">
            <a:avLst/>
          </a:prstGeom>
          <a:ln w="12700">
            <a:miter lim="400000"/>
          </a:ln>
        </p:spPr>
      </p:pic>
      <p:sp>
        <p:nvSpPr>
          <p:cNvPr id="973" name="Shape 973"/>
          <p:cNvSpPr/>
          <p:nvPr/>
        </p:nvSpPr>
        <p:spPr>
          <a:xfrm>
            <a:off x="3530601" y="2277464"/>
            <a:ext cx="1752600" cy="10926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dirty="0">
                <a:solidFill>
                  <a:srgbClr val="FFFFFF"/>
                </a:solidFill>
              </a:rPr>
              <a:t>say</a:t>
            </a:r>
          </a:p>
        </p:txBody>
      </p:sp>
      <p:sp>
        <p:nvSpPr>
          <p:cNvPr id="974" name="Shape 974"/>
          <p:cNvSpPr/>
          <p:nvPr/>
        </p:nvSpPr>
        <p:spPr>
          <a:xfrm>
            <a:off x="3695705" y="11675464"/>
            <a:ext cx="1752600" cy="10926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solidFill>
                  <a:srgbClr val="FFFFFF"/>
                </a:solidFill>
              </a:rPr>
              <a:t>do</a:t>
            </a:r>
          </a:p>
        </p:txBody>
      </p:sp>
      <p:sp>
        <p:nvSpPr>
          <p:cNvPr id="975" name="Shape 975"/>
          <p:cNvSpPr/>
          <p:nvPr/>
        </p:nvSpPr>
        <p:spPr>
          <a:xfrm>
            <a:off x="10007600" y="2277464"/>
            <a:ext cx="2933701" cy="10926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solidFill>
                  <a:srgbClr val="FFFFFF"/>
                </a:solidFill>
              </a:rPr>
              <a:t>think</a:t>
            </a:r>
          </a:p>
        </p:txBody>
      </p:sp>
      <p:sp>
        <p:nvSpPr>
          <p:cNvPr id="976" name="Shape 976"/>
          <p:cNvSpPr/>
          <p:nvPr/>
        </p:nvSpPr>
        <p:spPr>
          <a:xfrm>
            <a:off x="10388600" y="11675464"/>
            <a:ext cx="2844800" cy="10926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solidFill>
                  <a:srgbClr val="FFFFFF"/>
                </a:solidFill>
              </a:rPr>
              <a:t>feel</a:t>
            </a:r>
          </a:p>
        </p:txBody>
      </p:sp>
      <p:sp>
        <p:nvSpPr>
          <p:cNvPr id="5" name="Title 4"/>
          <p:cNvSpPr>
            <a:spLocks noGrp="1"/>
          </p:cNvSpPr>
          <p:nvPr>
            <p:ph type="title"/>
          </p:nvPr>
        </p:nvSpPr>
        <p:spPr/>
        <p:txBody>
          <a:bodyPr/>
          <a:lstStyle/>
          <a:p>
            <a:r>
              <a:rPr lang="en-US" dirty="0" smtClean="0"/>
              <a:t>Empathy Map</a:t>
            </a:r>
            <a:endParaRPr lang="en-US" dirty="0"/>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42</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1" name="image14.png"/>
          <p:cNvPicPr/>
          <p:nvPr/>
        </p:nvPicPr>
        <p:blipFill>
          <a:blip r:embed="rId3">
            <a:extLst/>
          </a:blip>
          <a:stretch>
            <a:fillRect/>
          </a:stretch>
        </p:blipFill>
        <p:spPr>
          <a:xfrm>
            <a:off x="977899" y="3469877"/>
            <a:ext cx="13652501" cy="8131176"/>
          </a:xfrm>
          <a:prstGeom prst="rect">
            <a:avLst/>
          </a:prstGeom>
          <a:ln w="12700">
            <a:miter lim="400000"/>
          </a:ln>
        </p:spPr>
      </p:pic>
      <p:sp>
        <p:nvSpPr>
          <p:cNvPr id="972" name="Shape 972"/>
          <p:cNvSpPr/>
          <p:nvPr/>
        </p:nvSpPr>
        <p:spPr>
          <a:xfrm>
            <a:off x="15417805" y="3670287"/>
            <a:ext cx="8676688" cy="143116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lvl1pPr algn="l">
              <a:defRPr sz="5000">
                <a:latin typeface="Lucida Grande"/>
                <a:ea typeface="Lucida Grande"/>
                <a:cs typeface="Lucida Grande"/>
                <a:sym typeface="Lucida Grande"/>
              </a:defRPr>
            </a:lvl1pPr>
          </a:lstStyle>
          <a:p>
            <a:pPr lvl="0">
              <a:defRPr sz="1800"/>
            </a:pPr>
            <a:r>
              <a:rPr lang="en-US" sz="3100" dirty="0" smtClean="0">
                <a:solidFill>
                  <a:srgbClr val="FFFFFF"/>
                </a:solidFill>
              </a:rPr>
              <a:t>KEEP A LIST OF</a:t>
            </a:r>
          </a:p>
          <a:p>
            <a:pPr lvl="0">
              <a:defRPr sz="1800"/>
            </a:pPr>
            <a:endParaRPr lang="en-US" sz="3100" dirty="0" smtClean="0">
              <a:solidFill>
                <a:srgbClr val="FFFFFF"/>
              </a:solidFill>
            </a:endParaRPr>
          </a:p>
          <a:p>
            <a:pPr lvl="0">
              <a:defRPr sz="1800"/>
            </a:pPr>
            <a:r>
              <a:rPr sz="3100" dirty="0" smtClean="0">
                <a:solidFill>
                  <a:srgbClr val="FFFFFF"/>
                </a:solidFill>
              </a:rPr>
              <a:t>TENSIONS</a:t>
            </a:r>
            <a:r>
              <a:rPr sz="3100" dirty="0">
                <a:solidFill>
                  <a:srgbClr val="FFFFFF"/>
                </a:solidFill>
              </a:rPr>
              <a:t>, CONTRADICTIONS,  SURPRISES</a:t>
            </a:r>
          </a:p>
        </p:txBody>
      </p:sp>
      <p:sp>
        <p:nvSpPr>
          <p:cNvPr id="973" name="Shape 973"/>
          <p:cNvSpPr/>
          <p:nvPr/>
        </p:nvSpPr>
        <p:spPr>
          <a:xfrm>
            <a:off x="3530601" y="2277464"/>
            <a:ext cx="1752600" cy="10926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dirty="0">
                <a:solidFill>
                  <a:srgbClr val="FFFFFF"/>
                </a:solidFill>
              </a:rPr>
              <a:t>say</a:t>
            </a:r>
          </a:p>
        </p:txBody>
      </p:sp>
      <p:sp>
        <p:nvSpPr>
          <p:cNvPr id="974" name="Shape 974"/>
          <p:cNvSpPr/>
          <p:nvPr/>
        </p:nvSpPr>
        <p:spPr>
          <a:xfrm>
            <a:off x="3695705" y="11675464"/>
            <a:ext cx="1752600" cy="10926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solidFill>
                  <a:srgbClr val="FFFFFF"/>
                </a:solidFill>
              </a:rPr>
              <a:t>do</a:t>
            </a:r>
          </a:p>
        </p:txBody>
      </p:sp>
      <p:sp>
        <p:nvSpPr>
          <p:cNvPr id="975" name="Shape 975"/>
          <p:cNvSpPr/>
          <p:nvPr/>
        </p:nvSpPr>
        <p:spPr>
          <a:xfrm>
            <a:off x="10007600" y="2277464"/>
            <a:ext cx="2933701" cy="10926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solidFill>
                  <a:srgbClr val="FFFFFF"/>
                </a:solidFill>
              </a:rPr>
              <a:t>think</a:t>
            </a:r>
          </a:p>
        </p:txBody>
      </p:sp>
      <p:sp>
        <p:nvSpPr>
          <p:cNvPr id="976" name="Shape 976"/>
          <p:cNvSpPr/>
          <p:nvPr/>
        </p:nvSpPr>
        <p:spPr>
          <a:xfrm>
            <a:off x="10388600" y="11675464"/>
            <a:ext cx="2844800" cy="10926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solidFill>
                  <a:srgbClr val="FFFFFF"/>
                </a:solidFill>
              </a:rPr>
              <a:t>feel</a:t>
            </a:r>
          </a:p>
        </p:txBody>
      </p:sp>
      <p:pic>
        <p:nvPicPr>
          <p:cNvPr id="977" name="image15.png"/>
          <p:cNvPicPr/>
          <p:nvPr/>
        </p:nvPicPr>
        <p:blipFill>
          <a:blip r:embed="rId4">
            <a:extLst/>
          </a:blip>
          <a:stretch>
            <a:fillRect/>
          </a:stretch>
        </p:blipFill>
        <p:spPr>
          <a:xfrm>
            <a:off x="19316705" y="6532168"/>
            <a:ext cx="990600" cy="962026"/>
          </a:xfrm>
          <a:prstGeom prst="rect">
            <a:avLst/>
          </a:prstGeom>
          <a:ln w="12700">
            <a:miter lim="400000"/>
          </a:ln>
        </p:spPr>
      </p:pic>
      <p:pic>
        <p:nvPicPr>
          <p:cNvPr id="978" name="image15.png"/>
          <p:cNvPicPr/>
          <p:nvPr/>
        </p:nvPicPr>
        <p:blipFill>
          <a:blip r:embed="rId4">
            <a:extLst/>
          </a:blip>
          <a:stretch>
            <a:fillRect/>
          </a:stretch>
        </p:blipFill>
        <p:spPr>
          <a:xfrm>
            <a:off x="20650201" y="7573566"/>
            <a:ext cx="990600" cy="962026"/>
          </a:xfrm>
          <a:prstGeom prst="rect">
            <a:avLst/>
          </a:prstGeom>
          <a:ln w="12700">
            <a:miter lim="400000"/>
          </a:ln>
        </p:spPr>
      </p:pic>
      <p:pic>
        <p:nvPicPr>
          <p:cNvPr id="979" name="image15.png"/>
          <p:cNvPicPr/>
          <p:nvPr/>
        </p:nvPicPr>
        <p:blipFill>
          <a:blip r:embed="rId4">
            <a:extLst/>
          </a:blip>
          <a:stretch>
            <a:fillRect/>
          </a:stretch>
        </p:blipFill>
        <p:spPr>
          <a:xfrm>
            <a:off x="15697201" y="6176568"/>
            <a:ext cx="990600" cy="962026"/>
          </a:xfrm>
          <a:prstGeom prst="rect">
            <a:avLst/>
          </a:prstGeom>
          <a:ln w="12700">
            <a:miter lim="400000"/>
          </a:ln>
        </p:spPr>
      </p:pic>
      <p:pic>
        <p:nvPicPr>
          <p:cNvPr id="980" name="image15.png"/>
          <p:cNvPicPr/>
          <p:nvPr/>
        </p:nvPicPr>
        <p:blipFill>
          <a:blip r:embed="rId4">
            <a:extLst/>
          </a:blip>
          <a:stretch>
            <a:fillRect/>
          </a:stretch>
        </p:blipFill>
        <p:spPr>
          <a:xfrm>
            <a:off x="15697201" y="9389668"/>
            <a:ext cx="990600" cy="962026"/>
          </a:xfrm>
          <a:prstGeom prst="rect">
            <a:avLst/>
          </a:prstGeom>
          <a:ln w="12700">
            <a:miter lim="400000"/>
          </a:ln>
        </p:spPr>
      </p:pic>
      <p:pic>
        <p:nvPicPr>
          <p:cNvPr id="981" name="image15.png"/>
          <p:cNvPicPr/>
          <p:nvPr/>
        </p:nvPicPr>
        <p:blipFill>
          <a:blip r:embed="rId4">
            <a:extLst/>
          </a:blip>
          <a:stretch>
            <a:fillRect/>
          </a:stretch>
        </p:blipFill>
        <p:spPr>
          <a:xfrm>
            <a:off x="20002505" y="9021368"/>
            <a:ext cx="990600" cy="962026"/>
          </a:xfrm>
          <a:prstGeom prst="rect">
            <a:avLst/>
          </a:prstGeom>
          <a:ln w="12700">
            <a:miter lim="400000"/>
          </a:ln>
        </p:spPr>
      </p:pic>
      <p:pic>
        <p:nvPicPr>
          <p:cNvPr id="982" name="image15.png"/>
          <p:cNvPicPr/>
          <p:nvPr/>
        </p:nvPicPr>
        <p:blipFill>
          <a:blip r:embed="rId4">
            <a:extLst/>
          </a:blip>
          <a:stretch>
            <a:fillRect/>
          </a:stretch>
        </p:blipFill>
        <p:spPr>
          <a:xfrm>
            <a:off x="17424401" y="7052868"/>
            <a:ext cx="990600" cy="962026"/>
          </a:xfrm>
          <a:prstGeom prst="rect">
            <a:avLst/>
          </a:prstGeom>
          <a:ln w="12700">
            <a:miter lim="400000"/>
          </a:ln>
        </p:spPr>
      </p:pic>
      <p:pic>
        <p:nvPicPr>
          <p:cNvPr id="983" name="image15.png"/>
          <p:cNvPicPr/>
          <p:nvPr/>
        </p:nvPicPr>
        <p:blipFill>
          <a:blip r:embed="rId4">
            <a:extLst/>
          </a:blip>
          <a:stretch>
            <a:fillRect/>
          </a:stretch>
        </p:blipFill>
        <p:spPr>
          <a:xfrm>
            <a:off x="17843505" y="8767368"/>
            <a:ext cx="990600" cy="962026"/>
          </a:xfrm>
          <a:prstGeom prst="rect">
            <a:avLst/>
          </a:prstGeom>
          <a:ln w="12700">
            <a:miter lim="400000"/>
          </a:ln>
        </p:spPr>
      </p:pic>
      <p:sp>
        <p:nvSpPr>
          <p:cNvPr id="5" name="Title 4"/>
          <p:cNvSpPr>
            <a:spLocks noGrp="1"/>
          </p:cNvSpPr>
          <p:nvPr>
            <p:ph type="title"/>
          </p:nvPr>
        </p:nvSpPr>
        <p:spPr/>
        <p:txBody>
          <a:bodyPr/>
          <a:lstStyle/>
          <a:p>
            <a:r>
              <a:rPr lang="en-US" dirty="0" smtClean="0"/>
              <a:t>Empathy Map</a:t>
            </a:r>
            <a:endParaRPr lang="en-US" dirty="0"/>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43</a:t>
            </a:fld>
            <a:endParaRPr lang="en-US" dirty="0"/>
          </a:p>
        </p:txBody>
      </p:sp>
      <p:sp>
        <p:nvSpPr>
          <p:cNvPr id="19" name="Shape 972"/>
          <p:cNvSpPr/>
          <p:nvPr/>
        </p:nvSpPr>
        <p:spPr>
          <a:xfrm>
            <a:off x="15417805" y="10787834"/>
            <a:ext cx="8676688" cy="95410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lvl1pPr algn="l">
              <a:defRPr sz="5000">
                <a:latin typeface="Lucida Grande"/>
                <a:ea typeface="Lucida Grande"/>
                <a:cs typeface="Lucida Grande"/>
                <a:sym typeface="Lucida Grande"/>
              </a:defRPr>
            </a:lvl1pPr>
          </a:lstStyle>
          <a:p>
            <a:pPr lvl="0">
              <a:defRPr sz="1800"/>
            </a:pPr>
            <a:r>
              <a:rPr lang="en-US" sz="3100" dirty="0" smtClean="0">
                <a:solidFill>
                  <a:srgbClr val="FFFFFF"/>
                </a:solidFill>
              </a:rPr>
              <a:t>USE TO FIND NEEDS &amp; INSIGHTS</a:t>
            </a:r>
          </a:p>
          <a:p>
            <a:pPr lvl="0">
              <a:defRPr sz="1800"/>
            </a:pPr>
            <a:endParaRPr lang="en-US" sz="3100" dirty="0" smtClean="0">
              <a:solidFill>
                <a:srgbClr val="FFFFFF"/>
              </a:solidFill>
            </a:endParaRPr>
          </a:p>
        </p:txBody>
      </p:sp>
    </p:spTree>
    <p:extLst>
      <p:ext uri="{BB962C8B-B14F-4D97-AF65-F5344CB8AC3E}">
        <p14:creationId xmlns:p14="http://schemas.microsoft.com/office/powerpoint/2010/main" val="2786155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Shape 972"/>
          <p:cNvSpPr/>
          <p:nvPr/>
        </p:nvSpPr>
        <p:spPr>
          <a:xfrm>
            <a:off x="10136704" y="2968995"/>
            <a:ext cx="13414175" cy="923330"/>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lvl1pPr algn="l">
              <a:defRPr sz="5000">
                <a:latin typeface="Lucida Grande"/>
                <a:ea typeface="Lucida Grande"/>
                <a:cs typeface="Lucida Grande"/>
                <a:sym typeface="Lucida Grande"/>
              </a:defRPr>
            </a:lvl1pPr>
          </a:lstStyle>
          <a:p>
            <a:pPr lvl="0">
              <a:defRPr sz="1800"/>
            </a:pPr>
            <a:r>
              <a:rPr lang="en-US" sz="6000" dirty="0" smtClean="0">
                <a:solidFill>
                  <a:srgbClr val="FFFFFF"/>
                </a:solidFill>
              </a:rPr>
              <a:t>WHAT DOES SHE NEED?</a:t>
            </a:r>
            <a:endParaRPr sz="6000" dirty="0">
              <a:solidFill>
                <a:srgbClr val="FFFFFF"/>
              </a:solidFill>
            </a:endParaRPr>
          </a:p>
        </p:txBody>
      </p:sp>
      <p:sp>
        <p:nvSpPr>
          <p:cNvPr id="5" name="Title 4"/>
          <p:cNvSpPr>
            <a:spLocks noGrp="1"/>
          </p:cNvSpPr>
          <p:nvPr>
            <p:ph type="title"/>
          </p:nvPr>
        </p:nvSpPr>
        <p:spPr/>
        <p:txBody>
          <a:bodyPr/>
          <a:lstStyle/>
          <a:p>
            <a:r>
              <a:rPr lang="en-US" dirty="0" smtClean="0"/>
              <a:t>Identifying Needs</a:t>
            </a:r>
            <a:endParaRPr lang="en-US" dirty="0"/>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44</a:t>
            </a:fld>
            <a:endParaRPr lang="en-US" dirty="0"/>
          </a:p>
        </p:txBody>
      </p:sp>
      <p:pic>
        <p:nvPicPr>
          <p:cNvPr id="9218" name="Picture 2" descr="https://joeyaquino.files.wordpress.com/2012/06/elementary_student_reaching_for_book_in_library_42-17318054.jpeg?w=280&amp;h=4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075" y="2061768"/>
            <a:ext cx="7004686" cy="1080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124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5"/>
          <p:cNvSpPr>
            <a:spLocks/>
          </p:cNvSpPr>
          <p:nvPr/>
        </p:nvSpPr>
        <p:spPr bwMode="auto">
          <a:xfrm>
            <a:off x="5703959" y="1864592"/>
            <a:ext cx="12211676" cy="10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6546" dirty="0">
                <a:solidFill>
                  <a:schemeClr val="tx1"/>
                </a:solidFill>
                <a:latin typeface="Helvetica Light"/>
                <a:sym typeface="Neutra Text TF-Bold" charset="0"/>
              </a:rPr>
              <a:t>identify user, needs, and insights</a:t>
            </a:r>
            <a:endParaRPr lang="en-US" altLang="en-US" sz="6546" dirty="0">
              <a:solidFill>
                <a:srgbClr val="499F3B"/>
              </a:solidFill>
              <a:latin typeface="Helvetica Light"/>
              <a:sym typeface="Neutra Text TF-Bold" charset="0"/>
            </a:endParaRPr>
          </a:p>
        </p:txBody>
      </p:sp>
      <p:sp>
        <p:nvSpPr>
          <p:cNvPr id="175106" name="Rectangle 33"/>
          <p:cNvSpPr>
            <a:spLocks/>
          </p:cNvSpPr>
          <p:nvPr/>
        </p:nvSpPr>
        <p:spPr bwMode="auto">
          <a:xfrm>
            <a:off x="6941705" y="4753842"/>
            <a:ext cx="1090042" cy="67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user</a:t>
            </a:r>
          </a:p>
        </p:txBody>
      </p:sp>
      <p:sp>
        <p:nvSpPr>
          <p:cNvPr id="175107" name="Rectangle 34"/>
          <p:cNvSpPr>
            <a:spLocks/>
          </p:cNvSpPr>
          <p:nvPr/>
        </p:nvSpPr>
        <p:spPr bwMode="auto">
          <a:xfrm>
            <a:off x="11083637" y="4779818"/>
            <a:ext cx="1452321" cy="67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need</a:t>
            </a:r>
          </a:p>
        </p:txBody>
      </p:sp>
      <p:sp>
        <p:nvSpPr>
          <p:cNvPr id="175108" name="Rectangle 35"/>
          <p:cNvSpPr>
            <a:spLocks/>
          </p:cNvSpPr>
          <p:nvPr/>
        </p:nvSpPr>
        <p:spPr bwMode="auto">
          <a:xfrm>
            <a:off x="15173615" y="4779818"/>
            <a:ext cx="1691169" cy="67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insight</a:t>
            </a:r>
          </a:p>
        </p:txBody>
      </p:sp>
      <p:grpSp>
        <p:nvGrpSpPr>
          <p:cNvPr id="175109" name="Group 6"/>
          <p:cNvGrpSpPr>
            <a:grpSpLocks/>
          </p:cNvGrpSpPr>
          <p:nvPr/>
        </p:nvGrpSpPr>
        <p:grpSpPr bwMode="auto">
          <a:xfrm>
            <a:off x="6205683" y="6058479"/>
            <a:ext cx="640773" cy="617682"/>
            <a:chOff x="0" y="0"/>
            <a:chExt cx="224" cy="216"/>
          </a:xfrm>
        </p:grpSpPr>
        <p:sp>
          <p:nvSpPr>
            <p:cNvPr id="88" name="Freeform 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62" name="AutoShape 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0" name="Group 9"/>
          <p:cNvGrpSpPr>
            <a:grpSpLocks/>
          </p:cNvGrpSpPr>
          <p:nvPr/>
        </p:nvGrpSpPr>
        <p:grpSpPr bwMode="auto">
          <a:xfrm>
            <a:off x="7097570" y="6058479"/>
            <a:ext cx="640773" cy="617682"/>
            <a:chOff x="0" y="0"/>
            <a:chExt cx="224" cy="216"/>
          </a:xfrm>
        </p:grpSpPr>
        <p:sp>
          <p:nvSpPr>
            <p:cNvPr id="91" name="Freeform 1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60" name="AutoShape 1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1" name="Group 12"/>
          <p:cNvGrpSpPr>
            <a:grpSpLocks/>
          </p:cNvGrpSpPr>
          <p:nvPr/>
        </p:nvGrpSpPr>
        <p:grpSpPr bwMode="auto">
          <a:xfrm>
            <a:off x="7989455" y="6058479"/>
            <a:ext cx="640773" cy="617682"/>
            <a:chOff x="0" y="0"/>
            <a:chExt cx="224" cy="216"/>
          </a:xfrm>
        </p:grpSpPr>
        <p:sp>
          <p:nvSpPr>
            <p:cNvPr id="94" name="Freeform 1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58" name="AutoShape 1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2" name="Group 15"/>
          <p:cNvGrpSpPr>
            <a:grpSpLocks/>
          </p:cNvGrpSpPr>
          <p:nvPr/>
        </p:nvGrpSpPr>
        <p:grpSpPr bwMode="auto">
          <a:xfrm>
            <a:off x="7143752" y="6904183"/>
            <a:ext cx="640773" cy="617682"/>
            <a:chOff x="0" y="0"/>
            <a:chExt cx="224" cy="216"/>
          </a:xfrm>
        </p:grpSpPr>
        <p:sp>
          <p:nvSpPr>
            <p:cNvPr id="97" name="Freeform 1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56" name="AutoShape 1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3" name="Group 18"/>
          <p:cNvGrpSpPr>
            <a:grpSpLocks/>
          </p:cNvGrpSpPr>
          <p:nvPr/>
        </p:nvGrpSpPr>
        <p:grpSpPr bwMode="auto">
          <a:xfrm>
            <a:off x="6205683" y="7749888"/>
            <a:ext cx="640773" cy="617682"/>
            <a:chOff x="0" y="0"/>
            <a:chExt cx="224" cy="216"/>
          </a:xfrm>
        </p:grpSpPr>
        <p:sp>
          <p:nvSpPr>
            <p:cNvPr id="100" name="Freeform 1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54" name="AutoShape 2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4" name="Group 21"/>
          <p:cNvGrpSpPr>
            <a:grpSpLocks/>
          </p:cNvGrpSpPr>
          <p:nvPr/>
        </p:nvGrpSpPr>
        <p:grpSpPr bwMode="auto">
          <a:xfrm>
            <a:off x="11943774" y="6904183"/>
            <a:ext cx="640773" cy="617682"/>
            <a:chOff x="0" y="0"/>
            <a:chExt cx="224" cy="216"/>
          </a:xfrm>
        </p:grpSpPr>
        <p:sp>
          <p:nvSpPr>
            <p:cNvPr id="103" name="Freeform 22"/>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52" name="AutoShape 23"/>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5" name="Group 24"/>
          <p:cNvGrpSpPr>
            <a:grpSpLocks/>
          </p:cNvGrpSpPr>
          <p:nvPr/>
        </p:nvGrpSpPr>
        <p:grpSpPr bwMode="auto">
          <a:xfrm>
            <a:off x="11051888" y="6058479"/>
            <a:ext cx="640773" cy="617682"/>
            <a:chOff x="0" y="0"/>
            <a:chExt cx="224" cy="216"/>
          </a:xfrm>
        </p:grpSpPr>
        <p:sp>
          <p:nvSpPr>
            <p:cNvPr id="106" name="Freeform 2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50" name="AutoShape 2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6" name="Group 27"/>
          <p:cNvGrpSpPr>
            <a:grpSpLocks/>
          </p:cNvGrpSpPr>
          <p:nvPr/>
        </p:nvGrpSpPr>
        <p:grpSpPr bwMode="auto">
          <a:xfrm>
            <a:off x="11943774" y="6058479"/>
            <a:ext cx="640773" cy="617682"/>
            <a:chOff x="0" y="0"/>
            <a:chExt cx="224" cy="216"/>
          </a:xfrm>
        </p:grpSpPr>
        <p:sp>
          <p:nvSpPr>
            <p:cNvPr id="109" name="Freeform 2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48" name="AutoShape 2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7" name="Group 30"/>
          <p:cNvGrpSpPr>
            <a:grpSpLocks/>
          </p:cNvGrpSpPr>
          <p:nvPr/>
        </p:nvGrpSpPr>
        <p:grpSpPr bwMode="auto">
          <a:xfrm>
            <a:off x="11098070" y="6904183"/>
            <a:ext cx="640773" cy="617682"/>
            <a:chOff x="0" y="0"/>
            <a:chExt cx="224" cy="216"/>
          </a:xfrm>
        </p:grpSpPr>
        <p:sp>
          <p:nvSpPr>
            <p:cNvPr id="112" name="Freeform 3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46" name="AutoShape 3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8" name="Group 33"/>
          <p:cNvGrpSpPr>
            <a:grpSpLocks/>
          </p:cNvGrpSpPr>
          <p:nvPr/>
        </p:nvGrpSpPr>
        <p:grpSpPr bwMode="auto">
          <a:xfrm>
            <a:off x="11121161" y="7749888"/>
            <a:ext cx="640773" cy="617682"/>
            <a:chOff x="0" y="0"/>
            <a:chExt cx="224" cy="216"/>
          </a:xfrm>
        </p:grpSpPr>
        <p:sp>
          <p:nvSpPr>
            <p:cNvPr id="115" name="Freeform 34"/>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44" name="AutoShape 35"/>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9" name="Group 36"/>
          <p:cNvGrpSpPr>
            <a:grpSpLocks/>
          </p:cNvGrpSpPr>
          <p:nvPr/>
        </p:nvGrpSpPr>
        <p:grpSpPr bwMode="auto">
          <a:xfrm>
            <a:off x="15600797" y="6904183"/>
            <a:ext cx="640773" cy="617682"/>
            <a:chOff x="0" y="0"/>
            <a:chExt cx="224" cy="216"/>
          </a:xfrm>
        </p:grpSpPr>
        <p:sp>
          <p:nvSpPr>
            <p:cNvPr id="118" name="Freeform 3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42" name="AutoShape 3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0" name="Group 39"/>
          <p:cNvGrpSpPr>
            <a:grpSpLocks/>
          </p:cNvGrpSpPr>
          <p:nvPr/>
        </p:nvGrpSpPr>
        <p:grpSpPr bwMode="auto">
          <a:xfrm>
            <a:off x="14711798" y="6058479"/>
            <a:ext cx="637885" cy="617682"/>
            <a:chOff x="0" y="0"/>
            <a:chExt cx="224" cy="216"/>
          </a:xfrm>
        </p:grpSpPr>
        <p:sp>
          <p:nvSpPr>
            <p:cNvPr id="121" name="Freeform 4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40" name="AutoShape 4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1" name="Group 42"/>
          <p:cNvGrpSpPr>
            <a:grpSpLocks/>
          </p:cNvGrpSpPr>
          <p:nvPr/>
        </p:nvGrpSpPr>
        <p:grpSpPr bwMode="auto">
          <a:xfrm>
            <a:off x="16403207" y="6058479"/>
            <a:ext cx="637885" cy="617682"/>
            <a:chOff x="0" y="0"/>
            <a:chExt cx="224" cy="216"/>
          </a:xfrm>
        </p:grpSpPr>
        <p:sp>
          <p:nvSpPr>
            <p:cNvPr id="124" name="Freeform 4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38" name="AutoShape 4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2" name="Group 45"/>
          <p:cNvGrpSpPr>
            <a:grpSpLocks/>
          </p:cNvGrpSpPr>
          <p:nvPr/>
        </p:nvGrpSpPr>
        <p:grpSpPr bwMode="auto">
          <a:xfrm>
            <a:off x="14755092" y="6904183"/>
            <a:ext cx="640773" cy="617682"/>
            <a:chOff x="0" y="0"/>
            <a:chExt cx="224" cy="216"/>
          </a:xfrm>
        </p:grpSpPr>
        <p:sp>
          <p:nvSpPr>
            <p:cNvPr id="127" name="Freeform 4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36" name="AutoShape 4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3" name="Group 48"/>
          <p:cNvGrpSpPr>
            <a:grpSpLocks/>
          </p:cNvGrpSpPr>
          <p:nvPr/>
        </p:nvGrpSpPr>
        <p:grpSpPr bwMode="auto">
          <a:xfrm>
            <a:off x="16403207" y="7749888"/>
            <a:ext cx="637885" cy="617682"/>
            <a:chOff x="0" y="0"/>
            <a:chExt cx="224" cy="216"/>
          </a:xfrm>
        </p:grpSpPr>
        <p:sp>
          <p:nvSpPr>
            <p:cNvPr id="130" name="Freeform 4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34" name="AutoShape 5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4" name="Group 54"/>
          <p:cNvGrpSpPr>
            <a:grpSpLocks/>
          </p:cNvGrpSpPr>
          <p:nvPr/>
        </p:nvGrpSpPr>
        <p:grpSpPr bwMode="auto">
          <a:xfrm>
            <a:off x="7143752" y="8687955"/>
            <a:ext cx="640773" cy="614796"/>
            <a:chOff x="0" y="0"/>
            <a:chExt cx="224" cy="216"/>
          </a:xfrm>
        </p:grpSpPr>
        <p:sp>
          <p:nvSpPr>
            <p:cNvPr id="133" name="Freeform 5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32" name="AutoShape 5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5" name="Group 57"/>
          <p:cNvGrpSpPr>
            <a:grpSpLocks/>
          </p:cNvGrpSpPr>
          <p:nvPr/>
        </p:nvGrpSpPr>
        <p:grpSpPr bwMode="auto">
          <a:xfrm>
            <a:off x="11121161" y="8687955"/>
            <a:ext cx="640773" cy="614796"/>
            <a:chOff x="0" y="0"/>
            <a:chExt cx="224" cy="216"/>
          </a:xfrm>
        </p:grpSpPr>
        <p:sp>
          <p:nvSpPr>
            <p:cNvPr id="136" name="Freeform 5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30" name="AutoShape 5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6" name="Group 60"/>
          <p:cNvGrpSpPr>
            <a:grpSpLocks/>
          </p:cNvGrpSpPr>
          <p:nvPr/>
        </p:nvGrpSpPr>
        <p:grpSpPr bwMode="auto">
          <a:xfrm>
            <a:off x="16403207" y="8687955"/>
            <a:ext cx="637885" cy="614796"/>
            <a:chOff x="0" y="0"/>
            <a:chExt cx="224" cy="216"/>
          </a:xfrm>
        </p:grpSpPr>
        <p:sp>
          <p:nvSpPr>
            <p:cNvPr id="139" name="Freeform 6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28" name="AutoShape 6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spTree>
    <p:extLst>
      <p:ext uri="{BB962C8B-B14F-4D97-AF65-F5344CB8AC3E}">
        <p14:creationId xmlns:p14="http://schemas.microsoft.com/office/powerpoint/2010/main" val="1031828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5"/>
          <p:cNvSpPr>
            <a:spLocks/>
          </p:cNvSpPr>
          <p:nvPr/>
        </p:nvSpPr>
        <p:spPr bwMode="auto">
          <a:xfrm>
            <a:off x="5682551" y="1864592"/>
            <a:ext cx="11557651" cy="10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6546" dirty="0">
                <a:solidFill>
                  <a:schemeClr val="tx1"/>
                </a:solidFill>
                <a:latin typeface="Helvetica Light"/>
                <a:sym typeface="Neutra Text TF-Bold" charset="0"/>
              </a:rPr>
              <a:t>combine to create point of view</a:t>
            </a:r>
            <a:endParaRPr lang="en-US" altLang="en-US" sz="6546" dirty="0">
              <a:solidFill>
                <a:srgbClr val="499F3B"/>
              </a:solidFill>
              <a:latin typeface="Helvetica Light"/>
              <a:sym typeface="Neutra Text TF-Bold" charset="0"/>
            </a:endParaRPr>
          </a:p>
        </p:txBody>
      </p:sp>
      <p:sp>
        <p:nvSpPr>
          <p:cNvPr id="179202" name="Rectangle 33"/>
          <p:cNvSpPr>
            <a:spLocks/>
          </p:cNvSpPr>
          <p:nvPr/>
        </p:nvSpPr>
        <p:spPr bwMode="auto">
          <a:xfrm>
            <a:off x="6941705" y="4753842"/>
            <a:ext cx="1090042" cy="67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user</a:t>
            </a:r>
          </a:p>
        </p:txBody>
      </p:sp>
      <p:sp>
        <p:nvSpPr>
          <p:cNvPr id="179203" name="Rectangle 34"/>
          <p:cNvSpPr>
            <a:spLocks/>
          </p:cNvSpPr>
          <p:nvPr/>
        </p:nvSpPr>
        <p:spPr bwMode="auto">
          <a:xfrm>
            <a:off x="11083637" y="4779818"/>
            <a:ext cx="1452321" cy="67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need</a:t>
            </a:r>
          </a:p>
        </p:txBody>
      </p:sp>
      <p:sp>
        <p:nvSpPr>
          <p:cNvPr id="179204" name="Rectangle 35"/>
          <p:cNvSpPr>
            <a:spLocks/>
          </p:cNvSpPr>
          <p:nvPr/>
        </p:nvSpPr>
        <p:spPr bwMode="auto">
          <a:xfrm>
            <a:off x="15173615" y="4779818"/>
            <a:ext cx="1691169" cy="67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insight</a:t>
            </a:r>
          </a:p>
        </p:txBody>
      </p:sp>
      <p:grpSp>
        <p:nvGrpSpPr>
          <p:cNvPr id="179205" name="Group 6"/>
          <p:cNvGrpSpPr>
            <a:grpSpLocks/>
          </p:cNvGrpSpPr>
          <p:nvPr/>
        </p:nvGrpSpPr>
        <p:grpSpPr bwMode="auto">
          <a:xfrm>
            <a:off x="6093115" y="6058479"/>
            <a:ext cx="640773" cy="617682"/>
            <a:chOff x="0" y="0"/>
            <a:chExt cx="224" cy="216"/>
          </a:xfrm>
        </p:grpSpPr>
        <p:sp>
          <p:nvSpPr>
            <p:cNvPr id="61" name="Freeform 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73" name="AutoShape 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06" name="Group 9"/>
          <p:cNvGrpSpPr>
            <a:grpSpLocks/>
          </p:cNvGrpSpPr>
          <p:nvPr/>
        </p:nvGrpSpPr>
        <p:grpSpPr bwMode="auto">
          <a:xfrm>
            <a:off x="6985001" y="6058479"/>
            <a:ext cx="640773" cy="617682"/>
            <a:chOff x="0" y="0"/>
            <a:chExt cx="224" cy="216"/>
          </a:xfrm>
        </p:grpSpPr>
        <p:sp>
          <p:nvSpPr>
            <p:cNvPr id="64" name="Freeform 1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71" name="AutoShape 1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07" name="Group 12"/>
          <p:cNvGrpSpPr>
            <a:grpSpLocks/>
          </p:cNvGrpSpPr>
          <p:nvPr/>
        </p:nvGrpSpPr>
        <p:grpSpPr bwMode="auto">
          <a:xfrm>
            <a:off x="7876888" y="6058479"/>
            <a:ext cx="640773" cy="617682"/>
            <a:chOff x="0" y="0"/>
            <a:chExt cx="224" cy="216"/>
          </a:xfrm>
        </p:grpSpPr>
        <p:sp>
          <p:nvSpPr>
            <p:cNvPr id="67" name="Freeform 1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69" name="AutoShape 1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08" name="Group 15"/>
          <p:cNvGrpSpPr>
            <a:grpSpLocks/>
          </p:cNvGrpSpPr>
          <p:nvPr/>
        </p:nvGrpSpPr>
        <p:grpSpPr bwMode="auto">
          <a:xfrm>
            <a:off x="7031183" y="6904183"/>
            <a:ext cx="640773" cy="617682"/>
            <a:chOff x="0" y="0"/>
            <a:chExt cx="224" cy="216"/>
          </a:xfrm>
        </p:grpSpPr>
        <p:sp>
          <p:nvSpPr>
            <p:cNvPr id="70" name="Freeform 1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67" name="AutoShape 1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09" name="Group 18"/>
          <p:cNvGrpSpPr>
            <a:grpSpLocks/>
          </p:cNvGrpSpPr>
          <p:nvPr/>
        </p:nvGrpSpPr>
        <p:grpSpPr bwMode="auto">
          <a:xfrm>
            <a:off x="6093115" y="7749888"/>
            <a:ext cx="640773" cy="617682"/>
            <a:chOff x="0" y="0"/>
            <a:chExt cx="224" cy="216"/>
          </a:xfrm>
        </p:grpSpPr>
        <p:sp>
          <p:nvSpPr>
            <p:cNvPr id="73" name="Freeform 1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65" name="AutoShape 2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0" name="Group 21"/>
          <p:cNvGrpSpPr>
            <a:grpSpLocks/>
          </p:cNvGrpSpPr>
          <p:nvPr/>
        </p:nvGrpSpPr>
        <p:grpSpPr bwMode="auto">
          <a:xfrm>
            <a:off x="11831206" y="6904183"/>
            <a:ext cx="640773" cy="617682"/>
            <a:chOff x="0" y="0"/>
            <a:chExt cx="224" cy="216"/>
          </a:xfrm>
        </p:grpSpPr>
        <p:sp>
          <p:nvSpPr>
            <p:cNvPr id="76" name="Freeform 22"/>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63" name="AutoShape 23"/>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1" name="Group 24"/>
          <p:cNvGrpSpPr>
            <a:grpSpLocks/>
          </p:cNvGrpSpPr>
          <p:nvPr/>
        </p:nvGrpSpPr>
        <p:grpSpPr bwMode="auto">
          <a:xfrm>
            <a:off x="10939319" y="6058479"/>
            <a:ext cx="640773" cy="617682"/>
            <a:chOff x="0" y="0"/>
            <a:chExt cx="224" cy="216"/>
          </a:xfrm>
        </p:grpSpPr>
        <p:sp>
          <p:nvSpPr>
            <p:cNvPr id="79" name="Freeform 2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61" name="AutoShape 2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2" name="Group 27"/>
          <p:cNvGrpSpPr>
            <a:grpSpLocks/>
          </p:cNvGrpSpPr>
          <p:nvPr/>
        </p:nvGrpSpPr>
        <p:grpSpPr bwMode="auto">
          <a:xfrm>
            <a:off x="11831206" y="6058479"/>
            <a:ext cx="640773" cy="617682"/>
            <a:chOff x="0" y="0"/>
            <a:chExt cx="224" cy="216"/>
          </a:xfrm>
        </p:grpSpPr>
        <p:sp>
          <p:nvSpPr>
            <p:cNvPr id="82" name="Freeform 2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59" name="AutoShape 2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3" name="Group 30"/>
          <p:cNvGrpSpPr>
            <a:grpSpLocks/>
          </p:cNvGrpSpPr>
          <p:nvPr/>
        </p:nvGrpSpPr>
        <p:grpSpPr bwMode="auto">
          <a:xfrm>
            <a:off x="10985501" y="6904183"/>
            <a:ext cx="640773" cy="617682"/>
            <a:chOff x="0" y="0"/>
            <a:chExt cx="224" cy="216"/>
          </a:xfrm>
        </p:grpSpPr>
        <p:sp>
          <p:nvSpPr>
            <p:cNvPr id="85" name="Freeform 3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57" name="AutoShape 3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4" name="Group 33"/>
          <p:cNvGrpSpPr>
            <a:grpSpLocks/>
          </p:cNvGrpSpPr>
          <p:nvPr/>
        </p:nvGrpSpPr>
        <p:grpSpPr bwMode="auto">
          <a:xfrm>
            <a:off x="11008592" y="7749888"/>
            <a:ext cx="640773" cy="617682"/>
            <a:chOff x="0" y="0"/>
            <a:chExt cx="224" cy="216"/>
          </a:xfrm>
        </p:grpSpPr>
        <p:sp>
          <p:nvSpPr>
            <p:cNvPr id="90" name="Freeform 34"/>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55" name="AutoShape 35"/>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5" name="Group 36"/>
          <p:cNvGrpSpPr>
            <a:grpSpLocks/>
          </p:cNvGrpSpPr>
          <p:nvPr/>
        </p:nvGrpSpPr>
        <p:grpSpPr bwMode="auto">
          <a:xfrm>
            <a:off x="15488228" y="6904183"/>
            <a:ext cx="640773" cy="617682"/>
            <a:chOff x="0" y="0"/>
            <a:chExt cx="224" cy="216"/>
          </a:xfrm>
        </p:grpSpPr>
        <p:sp>
          <p:nvSpPr>
            <p:cNvPr id="99" name="Freeform 3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53" name="AutoShape 3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6" name="Group 39"/>
          <p:cNvGrpSpPr>
            <a:grpSpLocks/>
          </p:cNvGrpSpPr>
          <p:nvPr/>
        </p:nvGrpSpPr>
        <p:grpSpPr bwMode="auto">
          <a:xfrm>
            <a:off x="14599227" y="6058479"/>
            <a:ext cx="637887" cy="617682"/>
            <a:chOff x="0" y="0"/>
            <a:chExt cx="224" cy="216"/>
          </a:xfrm>
        </p:grpSpPr>
        <p:sp>
          <p:nvSpPr>
            <p:cNvPr id="108" name="Freeform 4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51" name="AutoShape 4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7" name="Group 42"/>
          <p:cNvGrpSpPr>
            <a:grpSpLocks/>
          </p:cNvGrpSpPr>
          <p:nvPr/>
        </p:nvGrpSpPr>
        <p:grpSpPr bwMode="auto">
          <a:xfrm>
            <a:off x="16290637" y="6058479"/>
            <a:ext cx="637887" cy="617682"/>
            <a:chOff x="0" y="0"/>
            <a:chExt cx="224" cy="216"/>
          </a:xfrm>
        </p:grpSpPr>
        <p:sp>
          <p:nvSpPr>
            <p:cNvPr id="117" name="Freeform 4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49" name="AutoShape 4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8" name="Group 45"/>
          <p:cNvGrpSpPr>
            <a:grpSpLocks/>
          </p:cNvGrpSpPr>
          <p:nvPr/>
        </p:nvGrpSpPr>
        <p:grpSpPr bwMode="auto">
          <a:xfrm>
            <a:off x="14642524" y="6904183"/>
            <a:ext cx="640773" cy="617682"/>
            <a:chOff x="0" y="0"/>
            <a:chExt cx="224" cy="216"/>
          </a:xfrm>
        </p:grpSpPr>
        <p:sp>
          <p:nvSpPr>
            <p:cNvPr id="126" name="Freeform 4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47" name="AutoShape 4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9" name="Group 48"/>
          <p:cNvGrpSpPr>
            <a:grpSpLocks/>
          </p:cNvGrpSpPr>
          <p:nvPr/>
        </p:nvGrpSpPr>
        <p:grpSpPr bwMode="auto">
          <a:xfrm>
            <a:off x="16290637" y="7749888"/>
            <a:ext cx="637887" cy="617682"/>
            <a:chOff x="0" y="0"/>
            <a:chExt cx="224" cy="216"/>
          </a:xfrm>
        </p:grpSpPr>
        <p:sp>
          <p:nvSpPr>
            <p:cNvPr id="135" name="Freeform 4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45" name="AutoShape 5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20" name="Group 54"/>
          <p:cNvGrpSpPr>
            <a:grpSpLocks/>
          </p:cNvGrpSpPr>
          <p:nvPr/>
        </p:nvGrpSpPr>
        <p:grpSpPr bwMode="auto">
          <a:xfrm>
            <a:off x="7031183" y="8687955"/>
            <a:ext cx="640773" cy="614796"/>
            <a:chOff x="0" y="0"/>
            <a:chExt cx="224" cy="216"/>
          </a:xfrm>
        </p:grpSpPr>
        <p:sp>
          <p:nvSpPr>
            <p:cNvPr id="142" name="Freeform 5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43" name="AutoShape 5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21" name="Group 57"/>
          <p:cNvGrpSpPr>
            <a:grpSpLocks/>
          </p:cNvGrpSpPr>
          <p:nvPr/>
        </p:nvGrpSpPr>
        <p:grpSpPr bwMode="auto">
          <a:xfrm>
            <a:off x="11008592" y="8687955"/>
            <a:ext cx="640773" cy="614796"/>
            <a:chOff x="0" y="0"/>
            <a:chExt cx="224" cy="216"/>
          </a:xfrm>
        </p:grpSpPr>
        <p:sp>
          <p:nvSpPr>
            <p:cNvPr id="145" name="Freeform 5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41" name="AutoShape 5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22" name="Group 60"/>
          <p:cNvGrpSpPr>
            <a:grpSpLocks/>
          </p:cNvGrpSpPr>
          <p:nvPr/>
        </p:nvGrpSpPr>
        <p:grpSpPr bwMode="auto">
          <a:xfrm>
            <a:off x="16290637" y="8687955"/>
            <a:ext cx="637887" cy="614796"/>
            <a:chOff x="0" y="0"/>
            <a:chExt cx="224" cy="216"/>
          </a:xfrm>
        </p:grpSpPr>
        <p:sp>
          <p:nvSpPr>
            <p:cNvPr id="148" name="Freeform 6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39" name="AutoShape 6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sp>
        <p:nvSpPr>
          <p:cNvPr id="179223" name="Rectangle 63"/>
          <p:cNvSpPr>
            <a:spLocks/>
          </p:cNvSpPr>
          <p:nvPr/>
        </p:nvSpPr>
        <p:spPr bwMode="auto">
          <a:xfrm>
            <a:off x="6967682" y="8630227"/>
            <a:ext cx="730251"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4" name="Rectangle 64"/>
          <p:cNvSpPr>
            <a:spLocks/>
          </p:cNvSpPr>
          <p:nvPr/>
        </p:nvSpPr>
        <p:spPr bwMode="auto">
          <a:xfrm>
            <a:off x="6052706" y="7715252"/>
            <a:ext cx="730249" cy="707158"/>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5" name="Rectangle 65"/>
          <p:cNvSpPr>
            <a:spLocks/>
          </p:cNvSpPr>
          <p:nvPr/>
        </p:nvSpPr>
        <p:spPr bwMode="auto">
          <a:xfrm>
            <a:off x="7813388" y="6000752"/>
            <a:ext cx="730249" cy="707158"/>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6" name="Rectangle 66"/>
          <p:cNvSpPr>
            <a:spLocks/>
          </p:cNvSpPr>
          <p:nvPr/>
        </p:nvSpPr>
        <p:spPr bwMode="auto">
          <a:xfrm>
            <a:off x="10968182" y="6823364"/>
            <a:ext cx="730251" cy="707160"/>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7" name="Rectangle 68"/>
          <p:cNvSpPr>
            <a:spLocks/>
          </p:cNvSpPr>
          <p:nvPr/>
        </p:nvSpPr>
        <p:spPr bwMode="auto">
          <a:xfrm>
            <a:off x="14558818" y="6070024"/>
            <a:ext cx="727364"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8" name="Rectangle 69"/>
          <p:cNvSpPr>
            <a:spLocks/>
          </p:cNvSpPr>
          <p:nvPr/>
        </p:nvSpPr>
        <p:spPr bwMode="auto">
          <a:xfrm>
            <a:off x="11767706" y="6070024"/>
            <a:ext cx="730249"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9" name="Rectangle 70"/>
          <p:cNvSpPr>
            <a:spLocks/>
          </p:cNvSpPr>
          <p:nvPr/>
        </p:nvSpPr>
        <p:spPr bwMode="auto">
          <a:xfrm>
            <a:off x="10991273" y="7692161"/>
            <a:ext cx="730251" cy="707158"/>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0" name="Rectangle 71"/>
          <p:cNvSpPr>
            <a:spLocks/>
          </p:cNvSpPr>
          <p:nvPr/>
        </p:nvSpPr>
        <p:spPr bwMode="auto">
          <a:xfrm>
            <a:off x="10945091" y="8653318"/>
            <a:ext cx="730251"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1" name="Rectangle 72"/>
          <p:cNvSpPr>
            <a:spLocks/>
          </p:cNvSpPr>
          <p:nvPr/>
        </p:nvSpPr>
        <p:spPr bwMode="auto">
          <a:xfrm>
            <a:off x="16227136" y="8653318"/>
            <a:ext cx="727364"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2" name="Rectangle 73"/>
          <p:cNvSpPr>
            <a:spLocks/>
          </p:cNvSpPr>
          <p:nvPr/>
        </p:nvSpPr>
        <p:spPr bwMode="auto">
          <a:xfrm>
            <a:off x="15404523" y="6892636"/>
            <a:ext cx="727364"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3" name="Rectangle 75"/>
          <p:cNvSpPr>
            <a:spLocks/>
          </p:cNvSpPr>
          <p:nvPr/>
        </p:nvSpPr>
        <p:spPr bwMode="auto">
          <a:xfrm>
            <a:off x="6052706" y="6000752"/>
            <a:ext cx="730249" cy="707158"/>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4" name="Rectangle 76"/>
          <p:cNvSpPr>
            <a:spLocks/>
          </p:cNvSpPr>
          <p:nvPr/>
        </p:nvSpPr>
        <p:spPr bwMode="auto">
          <a:xfrm>
            <a:off x="11767706" y="6823364"/>
            <a:ext cx="730249" cy="707160"/>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5" name="Rectangle 77"/>
          <p:cNvSpPr>
            <a:spLocks/>
          </p:cNvSpPr>
          <p:nvPr/>
        </p:nvSpPr>
        <p:spPr bwMode="auto">
          <a:xfrm>
            <a:off x="6944591" y="6046933"/>
            <a:ext cx="730251"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6" name="Rectangle 72"/>
          <p:cNvSpPr>
            <a:spLocks/>
          </p:cNvSpPr>
          <p:nvPr/>
        </p:nvSpPr>
        <p:spPr bwMode="auto">
          <a:xfrm>
            <a:off x="14685818" y="6858000"/>
            <a:ext cx="727364"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7" name="Rectangle 72"/>
          <p:cNvSpPr>
            <a:spLocks/>
          </p:cNvSpPr>
          <p:nvPr/>
        </p:nvSpPr>
        <p:spPr bwMode="auto">
          <a:xfrm>
            <a:off x="16209818" y="6026727"/>
            <a:ext cx="727364"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Tree>
    <p:extLst>
      <p:ext uri="{BB962C8B-B14F-4D97-AF65-F5344CB8AC3E}">
        <p14:creationId xmlns:p14="http://schemas.microsoft.com/office/powerpoint/2010/main" val="2895406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3"/>
          <p:cNvSpPr>
            <a:spLocks/>
          </p:cNvSpPr>
          <p:nvPr/>
        </p:nvSpPr>
        <p:spPr bwMode="auto">
          <a:xfrm>
            <a:off x="6941705" y="4753842"/>
            <a:ext cx="1090042" cy="67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user</a:t>
            </a:r>
          </a:p>
        </p:txBody>
      </p:sp>
      <p:sp>
        <p:nvSpPr>
          <p:cNvPr id="181251" name="Rectangle 34"/>
          <p:cNvSpPr>
            <a:spLocks/>
          </p:cNvSpPr>
          <p:nvPr/>
        </p:nvSpPr>
        <p:spPr bwMode="auto">
          <a:xfrm>
            <a:off x="11083637" y="4779818"/>
            <a:ext cx="1452321" cy="67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need</a:t>
            </a:r>
          </a:p>
        </p:txBody>
      </p:sp>
      <p:sp>
        <p:nvSpPr>
          <p:cNvPr id="181252" name="Rectangle 35"/>
          <p:cNvSpPr>
            <a:spLocks/>
          </p:cNvSpPr>
          <p:nvPr/>
        </p:nvSpPr>
        <p:spPr bwMode="auto">
          <a:xfrm>
            <a:off x="15173615" y="4779818"/>
            <a:ext cx="1691169" cy="67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insight</a:t>
            </a:r>
          </a:p>
        </p:txBody>
      </p:sp>
      <p:grpSp>
        <p:nvGrpSpPr>
          <p:cNvPr id="181253" name="Group 6"/>
          <p:cNvGrpSpPr>
            <a:grpSpLocks/>
          </p:cNvGrpSpPr>
          <p:nvPr/>
        </p:nvGrpSpPr>
        <p:grpSpPr bwMode="auto">
          <a:xfrm>
            <a:off x="6093115" y="6058479"/>
            <a:ext cx="640773" cy="617682"/>
            <a:chOff x="0" y="0"/>
            <a:chExt cx="224" cy="216"/>
          </a:xfrm>
        </p:grpSpPr>
        <p:sp>
          <p:nvSpPr>
            <p:cNvPr id="61" name="Freeform 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23" name="AutoShape 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4" name="Group 9"/>
          <p:cNvGrpSpPr>
            <a:grpSpLocks/>
          </p:cNvGrpSpPr>
          <p:nvPr/>
        </p:nvGrpSpPr>
        <p:grpSpPr bwMode="auto">
          <a:xfrm>
            <a:off x="6985001" y="6058479"/>
            <a:ext cx="640773" cy="617682"/>
            <a:chOff x="0" y="0"/>
            <a:chExt cx="224" cy="216"/>
          </a:xfrm>
        </p:grpSpPr>
        <p:sp>
          <p:nvSpPr>
            <p:cNvPr id="64" name="Freeform 1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21" name="AutoShape 1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5" name="Group 12"/>
          <p:cNvGrpSpPr>
            <a:grpSpLocks/>
          </p:cNvGrpSpPr>
          <p:nvPr/>
        </p:nvGrpSpPr>
        <p:grpSpPr bwMode="auto">
          <a:xfrm>
            <a:off x="7876888" y="6058479"/>
            <a:ext cx="640773" cy="617682"/>
            <a:chOff x="0" y="0"/>
            <a:chExt cx="224" cy="216"/>
          </a:xfrm>
        </p:grpSpPr>
        <p:sp>
          <p:nvSpPr>
            <p:cNvPr id="67" name="Freeform 1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19" name="AutoShape 1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6" name="Group 15"/>
          <p:cNvGrpSpPr>
            <a:grpSpLocks/>
          </p:cNvGrpSpPr>
          <p:nvPr/>
        </p:nvGrpSpPr>
        <p:grpSpPr bwMode="auto">
          <a:xfrm>
            <a:off x="8295410" y="11430001"/>
            <a:ext cx="640773" cy="617682"/>
            <a:chOff x="0" y="0"/>
            <a:chExt cx="224" cy="216"/>
          </a:xfrm>
        </p:grpSpPr>
        <p:sp>
          <p:nvSpPr>
            <p:cNvPr id="70" name="Freeform 1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17" name="AutoShape 1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7" name="Group 18"/>
          <p:cNvGrpSpPr>
            <a:grpSpLocks/>
          </p:cNvGrpSpPr>
          <p:nvPr/>
        </p:nvGrpSpPr>
        <p:grpSpPr bwMode="auto">
          <a:xfrm>
            <a:off x="6093115" y="7749888"/>
            <a:ext cx="640773" cy="617682"/>
            <a:chOff x="0" y="0"/>
            <a:chExt cx="224" cy="216"/>
          </a:xfrm>
        </p:grpSpPr>
        <p:sp>
          <p:nvSpPr>
            <p:cNvPr id="73" name="Freeform 1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15" name="AutoShape 2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8" name="Group 21"/>
          <p:cNvGrpSpPr>
            <a:grpSpLocks/>
          </p:cNvGrpSpPr>
          <p:nvPr/>
        </p:nvGrpSpPr>
        <p:grpSpPr bwMode="auto">
          <a:xfrm>
            <a:off x="11831206" y="6904183"/>
            <a:ext cx="640773" cy="617682"/>
            <a:chOff x="0" y="0"/>
            <a:chExt cx="224" cy="216"/>
          </a:xfrm>
        </p:grpSpPr>
        <p:sp>
          <p:nvSpPr>
            <p:cNvPr id="76" name="Freeform 22"/>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13" name="AutoShape 23"/>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9" name="Group 24"/>
          <p:cNvGrpSpPr>
            <a:grpSpLocks/>
          </p:cNvGrpSpPr>
          <p:nvPr/>
        </p:nvGrpSpPr>
        <p:grpSpPr bwMode="auto">
          <a:xfrm>
            <a:off x="11499274" y="11430001"/>
            <a:ext cx="640773" cy="617682"/>
            <a:chOff x="0" y="0"/>
            <a:chExt cx="224" cy="216"/>
          </a:xfrm>
        </p:grpSpPr>
        <p:sp>
          <p:nvSpPr>
            <p:cNvPr id="79" name="Freeform 2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11" name="AutoShape 2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0" name="Group 27"/>
          <p:cNvGrpSpPr>
            <a:grpSpLocks/>
          </p:cNvGrpSpPr>
          <p:nvPr/>
        </p:nvGrpSpPr>
        <p:grpSpPr bwMode="auto">
          <a:xfrm>
            <a:off x="11831206" y="6058479"/>
            <a:ext cx="640773" cy="617682"/>
            <a:chOff x="0" y="0"/>
            <a:chExt cx="224" cy="216"/>
          </a:xfrm>
        </p:grpSpPr>
        <p:sp>
          <p:nvSpPr>
            <p:cNvPr id="82" name="Freeform 2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09" name="AutoShape 2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1" name="Group 30"/>
          <p:cNvGrpSpPr>
            <a:grpSpLocks/>
          </p:cNvGrpSpPr>
          <p:nvPr/>
        </p:nvGrpSpPr>
        <p:grpSpPr bwMode="auto">
          <a:xfrm>
            <a:off x="10985501" y="6904183"/>
            <a:ext cx="640773" cy="617682"/>
            <a:chOff x="0" y="0"/>
            <a:chExt cx="224" cy="216"/>
          </a:xfrm>
        </p:grpSpPr>
        <p:sp>
          <p:nvSpPr>
            <p:cNvPr id="85" name="Freeform 3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07" name="AutoShape 3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2" name="Group 33"/>
          <p:cNvGrpSpPr>
            <a:grpSpLocks/>
          </p:cNvGrpSpPr>
          <p:nvPr/>
        </p:nvGrpSpPr>
        <p:grpSpPr bwMode="auto">
          <a:xfrm>
            <a:off x="11008592" y="7749888"/>
            <a:ext cx="640773" cy="617682"/>
            <a:chOff x="0" y="0"/>
            <a:chExt cx="224" cy="216"/>
          </a:xfrm>
        </p:grpSpPr>
        <p:sp>
          <p:nvSpPr>
            <p:cNvPr id="90" name="Freeform 34"/>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05" name="AutoShape 35"/>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3" name="Group 36"/>
          <p:cNvGrpSpPr>
            <a:grpSpLocks/>
          </p:cNvGrpSpPr>
          <p:nvPr/>
        </p:nvGrpSpPr>
        <p:grpSpPr bwMode="auto">
          <a:xfrm>
            <a:off x="15488228" y="6904183"/>
            <a:ext cx="640773" cy="617682"/>
            <a:chOff x="0" y="0"/>
            <a:chExt cx="224" cy="216"/>
          </a:xfrm>
        </p:grpSpPr>
        <p:sp>
          <p:nvSpPr>
            <p:cNvPr id="99" name="Freeform 3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03" name="AutoShape 3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4" name="Group 39"/>
          <p:cNvGrpSpPr>
            <a:grpSpLocks/>
          </p:cNvGrpSpPr>
          <p:nvPr/>
        </p:nvGrpSpPr>
        <p:grpSpPr bwMode="auto">
          <a:xfrm>
            <a:off x="14599227" y="6058479"/>
            <a:ext cx="637887" cy="617682"/>
            <a:chOff x="0" y="0"/>
            <a:chExt cx="224" cy="216"/>
          </a:xfrm>
        </p:grpSpPr>
        <p:sp>
          <p:nvSpPr>
            <p:cNvPr id="108" name="Freeform 4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01" name="AutoShape 4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5" name="Group 42"/>
          <p:cNvGrpSpPr>
            <a:grpSpLocks/>
          </p:cNvGrpSpPr>
          <p:nvPr/>
        </p:nvGrpSpPr>
        <p:grpSpPr bwMode="auto">
          <a:xfrm>
            <a:off x="16290637" y="6058479"/>
            <a:ext cx="637887" cy="617682"/>
            <a:chOff x="0" y="0"/>
            <a:chExt cx="224" cy="216"/>
          </a:xfrm>
        </p:grpSpPr>
        <p:sp>
          <p:nvSpPr>
            <p:cNvPr id="117" name="Freeform 4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99" name="AutoShape 4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6" name="Group 45"/>
          <p:cNvGrpSpPr>
            <a:grpSpLocks/>
          </p:cNvGrpSpPr>
          <p:nvPr/>
        </p:nvGrpSpPr>
        <p:grpSpPr bwMode="auto">
          <a:xfrm>
            <a:off x="14642524" y="6904183"/>
            <a:ext cx="640773" cy="617682"/>
            <a:chOff x="0" y="0"/>
            <a:chExt cx="224" cy="216"/>
          </a:xfrm>
        </p:grpSpPr>
        <p:sp>
          <p:nvSpPr>
            <p:cNvPr id="126" name="Freeform 4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97" name="AutoShape 4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7" name="Group 48"/>
          <p:cNvGrpSpPr>
            <a:grpSpLocks/>
          </p:cNvGrpSpPr>
          <p:nvPr/>
        </p:nvGrpSpPr>
        <p:grpSpPr bwMode="auto">
          <a:xfrm>
            <a:off x="14674273" y="11430001"/>
            <a:ext cx="637887" cy="617682"/>
            <a:chOff x="0" y="0"/>
            <a:chExt cx="224" cy="216"/>
          </a:xfrm>
        </p:grpSpPr>
        <p:sp>
          <p:nvSpPr>
            <p:cNvPr id="135" name="Freeform 4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95" name="AutoShape 5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8" name="Group 54"/>
          <p:cNvGrpSpPr>
            <a:grpSpLocks/>
          </p:cNvGrpSpPr>
          <p:nvPr/>
        </p:nvGrpSpPr>
        <p:grpSpPr bwMode="auto">
          <a:xfrm>
            <a:off x="7031183" y="8687955"/>
            <a:ext cx="640773" cy="614796"/>
            <a:chOff x="0" y="0"/>
            <a:chExt cx="224" cy="216"/>
          </a:xfrm>
        </p:grpSpPr>
        <p:sp>
          <p:nvSpPr>
            <p:cNvPr id="142" name="Freeform 5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93" name="AutoShape 5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9" name="Group 57"/>
          <p:cNvGrpSpPr>
            <a:grpSpLocks/>
          </p:cNvGrpSpPr>
          <p:nvPr/>
        </p:nvGrpSpPr>
        <p:grpSpPr bwMode="auto">
          <a:xfrm>
            <a:off x="11008592" y="8687955"/>
            <a:ext cx="640773" cy="614796"/>
            <a:chOff x="0" y="0"/>
            <a:chExt cx="224" cy="216"/>
          </a:xfrm>
        </p:grpSpPr>
        <p:sp>
          <p:nvSpPr>
            <p:cNvPr id="145" name="Freeform 5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91" name="AutoShape 5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70" name="Group 60"/>
          <p:cNvGrpSpPr>
            <a:grpSpLocks/>
          </p:cNvGrpSpPr>
          <p:nvPr/>
        </p:nvGrpSpPr>
        <p:grpSpPr bwMode="auto">
          <a:xfrm>
            <a:off x="16290637" y="8687955"/>
            <a:ext cx="637887" cy="614796"/>
            <a:chOff x="0" y="0"/>
            <a:chExt cx="224" cy="216"/>
          </a:xfrm>
        </p:grpSpPr>
        <p:sp>
          <p:nvSpPr>
            <p:cNvPr id="148" name="Freeform 6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89" name="AutoShape 6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sp>
        <p:nvSpPr>
          <p:cNvPr id="181271" name="Rectangle 63"/>
          <p:cNvSpPr>
            <a:spLocks/>
          </p:cNvSpPr>
          <p:nvPr/>
        </p:nvSpPr>
        <p:spPr bwMode="auto">
          <a:xfrm>
            <a:off x="6967682" y="8630227"/>
            <a:ext cx="730251"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2" name="Rectangle 64"/>
          <p:cNvSpPr>
            <a:spLocks/>
          </p:cNvSpPr>
          <p:nvPr/>
        </p:nvSpPr>
        <p:spPr bwMode="auto">
          <a:xfrm>
            <a:off x="6052706" y="7715252"/>
            <a:ext cx="730249" cy="707158"/>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3" name="Rectangle 65"/>
          <p:cNvSpPr>
            <a:spLocks/>
          </p:cNvSpPr>
          <p:nvPr/>
        </p:nvSpPr>
        <p:spPr bwMode="auto">
          <a:xfrm>
            <a:off x="7813388" y="6000752"/>
            <a:ext cx="730249" cy="707158"/>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4" name="Rectangle 66"/>
          <p:cNvSpPr>
            <a:spLocks/>
          </p:cNvSpPr>
          <p:nvPr/>
        </p:nvSpPr>
        <p:spPr bwMode="auto">
          <a:xfrm>
            <a:off x="10968182" y="6823364"/>
            <a:ext cx="730251" cy="707160"/>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5" name="Rectangle 68"/>
          <p:cNvSpPr>
            <a:spLocks/>
          </p:cNvSpPr>
          <p:nvPr/>
        </p:nvSpPr>
        <p:spPr bwMode="auto">
          <a:xfrm>
            <a:off x="14558818" y="6070024"/>
            <a:ext cx="727364"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6" name="Rectangle 69"/>
          <p:cNvSpPr>
            <a:spLocks/>
          </p:cNvSpPr>
          <p:nvPr/>
        </p:nvSpPr>
        <p:spPr bwMode="auto">
          <a:xfrm>
            <a:off x="11767706" y="6070024"/>
            <a:ext cx="730249"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7" name="Rectangle 70"/>
          <p:cNvSpPr>
            <a:spLocks/>
          </p:cNvSpPr>
          <p:nvPr/>
        </p:nvSpPr>
        <p:spPr bwMode="auto">
          <a:xfrm>
            <a:off x="10991273" y="7692161"/>
            <a:ext cx="730251" cy="707158"/>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8" name="Rectangle 71"/>
          <p:cNvSpPr>
            <a:spLocks/>
          </p:cNvSpPr>
          <p:nvPr/>
        </p:nvSpPr>
        <p:spPr bwMode="auto">
          <a:xfrm>
            <a:off x="10945091" y="8653318"/>
            <a:ext cx="730251"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9" name="Rectangle 72"/>
          <p:cNvSpPr>
            <a:spLocks/>
          </p:cNvSpPr>
          <p:nvPr/>
        </p:nvSpPr>
        <p:spPr bwMode="auto">
          <a:xfrm>
            <a:off x="16227136" y="8653318"/>
            <a:ext cx="727364"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0" name="Rectangle 73"/>
          <p:cNvSpPr>
            <a:spLocks/>
          </p:cNvSpPr>
          <p:nvPr/>
        </p:nvSpPr>
        <p:spPr bwMode="auto">
          <a:xfrm>
            <a:off x="15404523" y="6892636"/>
            <a:ext cx="727364"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1" name="Rectangle 75"/>
          <p:cNvSpPr>
            <a:spLocks/>
          </p:cNvSpPr>
          <p:nvPr/>
        </p:nvSpPr>
        <p:spPr bwMode="auto">
          <a:xfrm>
            <a:off x="6052706" y="6000752"/>
            <a:ext cx="730249" cy="707158"/>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2" name="Rectangle 76"/>
          <p:cNvSpPr>
            <a:spLocks/>
          </p:cNvSpPr>
          <p:nvPr/>
        </p:nvSpPr>
        <p:spPr bwMode="auto">
          <a:xfrm>
            <a:off x="11767706" y="6823364"/>
            <a:ext cx="730249" cy="707160"/>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3" name="Rectangle 77"/>
          <p:cNvSpPr>
            <a:spLocks/>
          </p:cNvSpPr>
          <p:nvPr/>
        </p:nvSpPr>
        <p:spPr bwMode="auto">
          <a:xfrm>
            <a:off x="6944591" y="6046933"/>
            <a:ext cx="730251"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4" name="Rectangle 78"/>
          <p:cNvSpPr>
            <a:spLocks/>
          </p:cNvSpPr>
          <p:nvPr/>
        </p:nvSpPr>
        <p:spPr bwMode="auto">
          <a:xfrm rot="-2305083">
            <a:off x="9201871" y="11386556"/>
            <a:ext cx="1821011" cy="4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2909">
                <a:solidFill>
                  <a:schemeClr val="tx1"/>
                </a:solidFill>
                <a:latin typeface="Century Gothic" panose="020B0502020202020204" pitchFamily="34" charset="0"/>
                <a:sym typeface="Neutra Display-Drafting" charset="0"/>
              </a:rPr>
              <a:t>…NEEDS...</a:t>
            </a:r>
          </a:p>
        </p:txBody>
      </p:sp>
      <p:sp>
        <p:nvSpPr>
          <p:cNvPr id="181285" name="Rectangle 79"/>
          <p:cNvSpPr>
            <a:spLocks/>
          </p:cNvSpPr>
          <p:nvPr/>
        </p:nvSpPr>
        <p:spPr bwMode="auto">
          <a:xfrm rot="-2305083">
            <a:off x="11558627" y="11262078"/>
            <a:ext cx="4720844" cy="4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r>
              <a:rPr lang="en-US" altLang="en-US" sz="2909" dirty="0" smtClean="0">
                <a:solidFill>
                  <a:schemeClr val="tx1"/>
                </a:solidFill>
                <a:latin typeface="Century Gothic" panose="020B0502020202020204" pitchFamily="34" charset="0"/>
                <a:sym typeface="Neutra Display-Drafting" charset="0"/>
              </a:rPr>
              <a:t>…GAME-CHANGING TO…</a:t>
            </a:r>
            <a:endParaRPr lang="en-US" altLang="en-US" sz="2909" dirty="0">
              <a:solidFill>
                <a:schemeClr val="tx1"/>
              </a:solidFill>
              <a:latin typeface="Century Gothic" panose="020B0502020202020204" pitchFamily="34" charset="0"/>
              <a:sym typeface="Neutra Display-Drafting" charset="0"/>
            </a:endParaRPr>
          </a:p>
        </p:txBody>
      </p:sp>
      <p:sp>
        <p:nvSpPr>
          <p:cNvPr id="181286" name="Rectangle 72"/>
          <p:cNvSpPr>
            <a:spLocks/>
          </p:cNvSpPr>
          <p:nvPr/>
        </p:nvSpPr>
        <p:spPr bwMode="auto">
          <a:xfrm>
            <a:off x="14685818" y="6858000"/>
            <a:ext cx="727364"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7" name="Rectangle 72"/>
          <p:cNvSpPr>
            <a:spLocks/>
          </p:cNvSpPr>
          <p:nvPr/>
        </p:nvSpPr>
        <p:spPr bwMode="auto">
          <a:xfrm>
            <a:off x="16209818" y="6026727"/>
            <a:ext cx="727364" cy="704273"/>
          </a:xfrm>
          <a:prstGeom prst="rect">
            <a:avLst/>
          </a:prstGeom>
          <a:solidFill>
            <a:schemeClr val="accent1">
              <a:alpha val="74901"/>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77" name="Rectangle 5"/>
          <p:cNvSpPr>
            <a:spLocks/>
          </p:cNvSpPr>
          <p:nvPr/>
        </p:nvSpPr>
        <p:spPr bwMode="auto">
          <a:xfrm>
            <a:off x="5682551" y="1864592"/>
            <a:ext cx="11557651" cy="10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6546" dirty="0">
                <a:solidFill>
                  <a:schemeClr val="tx1"/>
                </a:solidFill>
                <a:latin typeface="Helvetica Light"/>
                <a:sym typeface="Neutra Text TF-Bold" charset="0"/>
              </a:rPr>
              <a:t>combine to create point of view</a:t>
            </a:r>
            <a:endParaRPr lang="en-US" altLang="en-US" sz="6546" dirty="0">
              <a:solidFill>
                <a:srgbClr val="499F3B"/>
              </a:solidFill>
              <a:latin typeface="Helvetica Light"/>
              <a:sym typeface="Neutra Text TF-Bold" charset="0"/>
            </a:endParaRPr>
          </a:p>
        </p:txBody>
      </p:sp>
    </p:spTree>
    <p:extLst>
      <p:ext uri="{BB962C8B-B14F-4D97-AF65-F5344CB8AC3E}">
        <p14:creationId xmlns:p14="http://schemas.microsoft.com/office/powerpoint/2010/main" val="476497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hape 987"/>
          <p:cNvSpPr/>
          <p:nvPr/>
        </p:nvSpPr>
        <p:spPr>
          <a:xfrm>
            <a:off x="-5626095" y="5697993"/>
            <a:ext cx="34759901" cy="1117600"/>
          </a:xfrm>
          <a:prstGeom prst="rect">
            <a:avLst/>
          </a:prstGeom>
          <a:solidFill>
            <a:srgbClr val="CCCCCC"/>
          </a:solidFill>
          <a:ln w="12700">
            <a:miter lim="400000"/>
          </a:ln>
        </p:spPr>
        <p:txBody>
          <a:bodyPr lIns="0" tIns="0" rIns="0" bIns="0"/>
          <a:lstStyle/>
          <a:p>
            <a:pPr lvl="0"/>
            <a:endParaRPr/>
          </a:p>
        </p:txBody>
      </p:sp>
      <p:sp>
        <p:nvSpPr>
          <p:cNvPr id="988" name="Shape 988"/>
          <p:cNvSpPr/>
          <p:nvPr/>
        </p:nvSpPr>
        <p:spPr>
          <a:xfrm>
            <a:off x="1727201" y="1308100"/>
            <a:ext cx="21412200" cy="706732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14300">
                <a:latin typeface="Lucida Grande"/>
                <a:ea typeface="Lucida Grande"/>
                <a:cs typeface="Lucida Grande"/>
                <a:sym typeface="Lucida Grande"/>
              </a:rPr>
              <a:t> </a:t>
            </a:r>
          </a:p>
          <a:p>
            <a:pPr lvl="0" algn="l">
              <a:lnSpc>
                <a:spcPct val="130000"/>
              </a:lnSpc>
              <a:defRPr sz="1800"/>
            </a:pPr>
            <a:r>
              <a:rPr sz="7100">
                <a:latin typeface="Lucida Grande"/>
                <a:ea typeface="Lucida Grande"/>
                <a:cs typeface="Lucida Grande"/>
                <a:sym typeface="Lucida Grande"/>
              </a:rPr>
              <a:t>UNPACK</a:t>
            </a:r>
          </a:p>
          <a:p>
            <a:pPr lvl="0" algn="l">
              <a:lnSpc>
                <a:spcPct val="130000"/>
              </a:lnSpc>
              <a:defRPr sz="1800"/>
            </a:pPr>
            <a:r>
              <a:rPr sz="7100">
                <a:latin typeface="Lucida Grande"/>
                <a:ea typeface="Lucida Grande"/>
                <a:cs typeface="Lucida Grande"/>
                <a:sym typeface="Lucida Grande"/>
              </a:rPr>
              <a:t>INSIGHTS</a:t>
            </a:r>
          </a:p>
          <a:p>
            <a:pPr lvl="0" algn="l">
              <a:lnSpc>
                <a:spcPct val="130000"/>
              </a:lnSpc>
              <a:defRPr sz="1800"/>
            </a:pPr>
            <a:r>
              <a:rPr sz="7100">
                <a:latin typeface="Lucida Grande"/>
                <a:ea typeface="Lucida Grande"/>
                <a:cs typeface="Lucida Grande"/>
                <a:sym typeface="Lucida Grande"/>
              </a:rPr>
              <a:t>POINT OF VIEW</a:t>
            </a:r>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48</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Shape 990"/>
          <p:cNvSpPr/>
          <p:nvPr/>
        </p:nvSpPr>
        <p:spPr>
          <a:xfrm>
            <a:off x="-4991095" y="0"/>
            <a:ext cx="34759901" cy="14846300"/>
          </a:xfrm>
          <a:prstGeom prst="rect">
            <a:avLst/>
          </a:prstGeom>
          <a:solidFill>
            <a:srgbClr val="0080FF"/>
          </a:solidFill>
          <a:ln w="12700">
            <a:miter lim="400000"/>
          </a:ln>
        </p:spPr>
        <p:txBody>
          <a:bodyPr lIns="0" tIns="0" rIns="0" bIns="0"/>
          <a:lstStyle/>
          <a:p>
            <a:pPr lvl="0"/>
            <a:endParaRPr/>
          </a:p>
        </p:txBody>
      </p:sp>
      <p:sp>
        <p:nvSpPr>
          <p:cNvPr id="991" name="Shape 991"/>
          <p:cNvSpPr/>
          <p:nvPr/>
        </p:nvSpPr>
        <p:spPr>
          <a:xfrm>
            <a:off x="14058906" y="6731000"/>
            <a:ext cx="15405101" cy="7721600"/>
          </a:xfrm>
          <a:prstGeom prst="rect">
            <a:avLst/>
          </a:prstGeom>
          <a:solidFill>
            <a:srgbClr val="FFFFFF"/>
          </a:solidFill>
          <a:ln w="12700">
            <a:miter lim="400000"/>
          </a:ln>
        </p:spPr>
        <p:txBody>
          <a:bodyPr lIns="0" tIns="0" rIns="0" bIns="0"/>
          <a:lstStyle/>
          <a:p>
            <a:pPr lvl="0"/>
            <a:endParaRPr/>
          </a:p>
        </p:txBody>
      </p:sp>
      <p:sp>
        <p:nvSpPr>
          <p:cNvPr id="992" name="Shape 992"/>
          <p:cNvSpPr/>
          <p:nvPr/>
        </p:nvSpPr>
        <p:spPr>
          <a:xfrm>
            <a:off x="-6502400" y="6731000"/>
            <a:ext cx="17868901" cy="7721600"/>
          </a:xfrm>
          <a:prstGeom prst="rect">
            <a:avLst/>
          </a:prstGeom>
          <a:solidFill>
            <a:srgbClr val="FFFFFF"/>
          </a:solidFill>
          <a:ln w="12700">
            <a:miter lim="400000"/>
          </a:ln>
        </p:spPr>
        <p:txBody>
          <a:bodyPr lIns="0" tIns="0" rIns="0" bIns="0"/>
          <a:lstStyle/>
          <a:p>
            <a:pPr lvl="0"/>
            <a:endParaRPr/>
          </a:p>
        </p:txBody>
      </p:sp>
      <p:pic>
        <p:nvPicPr>
          <p:cNvPr id="993" name="image14.png"/>
          <p:cNvPicPr/>
          <p:nvPr/>
        </p:nvPicPr>
        <p:blipFill>
          <a:blip r:embed="rId3">
            <a:extLst/>
          </a:blip>
          <a:stretch>
            <a:fillRect/>
          </a:stretch>
        </p:blipFill>
        <p:spPr>
          <a:xfrm>
            <a:off x="-4724399" y="7332664"/>
            <a:ext cx="9201149" cy="5480052"/>
          </a:xfrm>
          <a:prstGeom prst="rect">
            <a:avLst/>
          </a:prstGeom>
          <a:ln w="12700">
            <a:miter lim="400000"/>
          </a:ln>
        </p:spPr>
      </p:pic>
      <p:sp>
        <p:nvSpPr>
          <p:cNvPr id="994" name="Shape 994"/>
          <p:cNvSpPr/>
          <p:nvPr/>
        </p:nvSpPr>
        <p:spPr>
          <a:xfrm>
            <a:off x="16357601" y="7245149"/>
            <a:ext cx="5156200" cy="10926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t>INSIGHTS</a:t>
            </a:r>
          </a:p>
        </p:txBody>
      </p:sp>
      <p:pic>
        <p:nvPicPr>
          <p:cNvPr id="995" name="image15.png"/>
          <p:cNvPicPr/>
          <p:nvPr/>
        </p:nvPicPr>
        <p:blipFill>
          <a:blip r:embed="rId4">
            <a:extLst/>
          </a:blip>
          <a:stretch>
            <a:fillRect/>
          </a:stretch>
        </p:blipFill>
        <p:spPr>
          <a:xfrm>
            <a:off x="15697201" y="8874131"/>
            <a:ext cx="801688" cy="781050"/>
          </a:xfrm>
          <a:prstGeom prst="rect">
            <a:avLst/>
          </a:prstGeom>
          <a:ln w="12700">
            <a:miter lim="400000"/>
          </a:ln>
        </p:spPr>
      </p:pic>
      <p:pic>
        <p:nvPicPr>
          <p:cNvPr id="996" name="image15.png"/>
          <p:cNvPicPr/>
          <p:nvPr/>
        </p:nvPicPr>
        <p:blipFill>
          <a:blip r:embed="rId4">
            <a:extLst/>
          </a:blip>
          <a:stretch>
            <a:fillRect/>
          </a:stretch>
        </p:blipFill>
        <p:spPr>
          <a:xfrm>
            <a:off x="18964281" y="8874131"/>
            <a:ext cx="801688" cy="781050"/>
          </a:xfrm>
          <a:prstGeom prst="rect">
            <a:avLst/>
          </a:prstGeom>
          <a:ln w="12700">
            <a:miter lim="400000"/>
          </a:ln>
        </p:spPr>
      </p:pic>
      <p:pic>
        <p:nvPicPr>
          <p:cNvPr id="997" name="image15.png"/>
          <p:cNvPicPr/>
          <p:nvPr/>
        </p:nvPicPr>
        <p:blipFill>
          <a:blip r:embed="rId4">
            <a:extLst/>
          </a:blip>
          <a:stretch>
            <a:fillRect/>
          </a:stretch>
        </p:blipFill>
        <p:spPr>
          <a:xfrm>
            <a:off x="17678401" y="10113964"/>
            <a:ext cx="801688" cy="779464"/>
          </a:xfrm>
          <a:prstGeom prst="rect">
            <a:avLst/>
          </a:prstGeom>
          <a:ln w="12700">
            <a:miter lim="400000"/>
          </a:ln>
        </p:spPr>
      </p:pic>
      <p:pic>
        <p:nvPicPr>
          <p:cNvPr id="998" name="image16.png"/>
          <p:cNvPicPr/>
          <p:nvPr/>
        </p:nvPicPr>
        <p:blipFill>
          <a:blip r:embed="rId5">
            <a:extLst/>
          </a:blip>
          <a:srcRect l="35031" t="11044" r="43857" b="68951"/>
          <a:stretch>
            <a:fillRect/>
          </a:stretch>
        </p:blipFill>
        <p:spPr>
          <a:xfrm rot="1858000">
            <a:off x="10517189" y="4703767"/>
            <a:ext cx="4978400" cy="3629026"/>
          </a:xfrm>
          <a:prstGeom prst="rect">
            <a:avLst/>
          </a:prstGeom>
          <a:ln w="12700">
            <a:miter lim="400000"/>
          </a:ln>
        </p:spPr>
      </p:pic>
      <p:pic>
        <p:nvPicPr>
          <p:cNvPr id="999" name="image15.png"/>
          <p:cNvPicPr/>
          <p:nvPr/>
        </p:nvPicPr>
        <p:blipFill>
          <a:blip r:embed="rId4">
            <a:extLst/>
          </a:blip>
          <a:stretch>
            <a:fillRect/>
          </a:stretch>
        </p:blipFill>
        <p:spPr>
          <a:xfrm>
            <a:off x="8712200" y="9732964"/>
            <a:ext cx="763589" cy="742952"/>
          </a:xfrm>
          <a:prstGeom prst="rect">
            <a:avLst/>
          </a:prstGeom>
          <a:ln w="12700">
            <a:miter lim="400000"/>
          </a:ln>
        </p:spPr>
      </p:pic>
      <p:pic>
        <p:nvPicPr>
          <p:cNvPr id="1000" name="image15.png"/>
          <p:cNvPicPr/>
          <p:nvPr/>
        </p:nvPicPr>
        <p:blipFill>
          <a:blip r:embed="rId4">
            <a:extLst/>
          </a:blip>
          <a:stretch>
            <a:fillRect/>
          </a:stretch>
        </p:blipFill>
        <p:spPr>
          <a:xfrm>
            <a:off x="6442075" y="9629781"/>
            <a:ext cx="763589" cy="742950"/>
          </a:xfrm>
          <a:prstGeom prst="rect">
            <a:avLst/>
          </a:prstGeom>
          <a:ln w="12700">
            <a:miter lim="400000"/>
          </a:ln>
        </p:spPr>
      </p:pic>
      <p:pic>
        <p:nvPicPr>
          <p:cNvPr id="1001" name="image15.png"/>
          <p:cNvPicPr/>
          <p:nvPr/>
        </p:nvPicPr>
        <p:blipFill>
          <a:blip r:embed="rId4">
            <a:extLst/>
          </a:blip>
          <a:stretch>
            <a:fillRect/>
          </a:stretch>
        </p:blipFill>
        <p:spPr>
          <a:xfrm>
            <a:off x="5441950" y="10787064"/>
            <a:ext cx="763589" cy="742952"/>
          </a:xfrm>
          <a:prstGeom prst="rect">
            <a:avLst/>
          </a:prstGeom>
          <a:ln w="12700">
            <a:miter lim="400000"/>
          </a:ln>
        </p:spPr>
      </p:pic>
      <p:pic>
        <p:nvPicPr>
          <p:cNvPr id="1002" name="image15.png"/>
          <p:cNvPicPr/>
          <p:nvPr/>
        </p:nvPicPr>
        <p:blipFill>
          <a:blip r:embed="rId4">
            <a:extLst/>
          </a:blip>
          <a:stretch>
            <a:fillRect/>
          </a:stretch>
        </p:blipFill>
        <p:spPr>
          <a:xfrm>
            <a:off x="9774238" y="11296655"/>
            <a:ext cx="763589" cy="742950"/>
          </a:xfrm>
          <a:prstGeom prst="rect">
            <a:avLst/>
          </a:prstGeom>
          <a:ln w="12700">
            <a:miter lim="400000"/>
          </a:ln>
        </p:spPr>
      </p:pic>
      <p:pic>
        <p:nvPicPr>
          <p:cNvPr id="1003" name="image15.png"/>
          <p:cNvPicPr/>
          <p:nvPr/>
        </p:nvPicPr>
        <p:blipFill>
          <a:blip r:embed="rId4">
            <a:extLst/>
          </a:blip>
          <a:stretch>
            <a:fillRect/>
          </a:stretch>
        </p:blipFill>
        <p:spPr>
          <a:xfrm>
            <a:off x="8709025" y="14392279"/>
            <a:ext cx="765176" cy="742950"/>
          </a:xfrm>
          <a:prstGeom prst="rect">
            <a:avLst/>
          </a:prstGeom>
          <a:ln w="12700">
            <a:miter lim="400000"/>
          </a:ln>
        </p:spPr>
      </p:pic>
      <p:pic>
        <p:nvPicPr>
          <p:cNvPr id="1004" name="image15.png"/>
          <p:cNvPicPr/>
          <p:nvPr/>
        </p:nvPicPr>
        <p:blipFill>
          <a:blip r:embed="rId4">
            <a:extLst/>
          </a:blip>
          <a:stretch>
            <a:fillRect/>
          </a:stretch>
        </p:blipFill>
        <p:spPr>
          <a:xfrm>
            <a:off x="7997825" y="10885488"/>
            <a:ext cx="765176" cy="742952"/>
          </a:xfrm>
          <a:prstGeom prst="rect">
            <a:avLst/>
          </a:prstGeom>
          <a:ln w="12700">
            <a:miter lim="400000"/>
          </a:ln>
        </p:spPr>
      </p:pic>
      <p:pic>
        <p:nvPicPr>
          <p:cNvPr id="1005" name="image15.png"/>
          <p:cNvPicPr/>
          <p:nvPr/>
        </p:nvPicPr>
        <p:blipFill>
          <a:blip r:embed="rId4">
            <a:extLst/>
          </a:blip>
          <a:stretch>
            <a:fillRect/>
          </a:stretch>
        </p:blipFill>
        <p:spPr>
          <a:xfrm>
            <a:off x="6746881" y="12042781"/>
            <a:ext cx="765176" cy="742950"/>
          </a:xfrm>
          <a:prstGeom prst="rect">
            <a:avLst/>
          </a:prstGeom>
          <a:ln w="12700">
            <a:miter lim="400000"/>
          </a:ln>
        </p:spPr>
      </p:pic>
      <p:pic>
        <p:nvPicPr>
          <p:cNvPr id="1006" name="image15.png"/>
          <p:cNvPicPr/>
          <p:nvPr/>
        </p:nvPicPr>
        <p:blipFill>
          <a:blip r:embed="rId4">
            <a:extLst/>
          </a:blip>
          <a:stretch>
            <a:fillRect/>
          </a:stretch>
        </p:blipFill>
        <p:spPr>
          <a:xfrm>
            <a:off x="20726401" y="9613900"/>
            <a:ext cx="801688" cy="779464"/>
          </a:xfrm>
          <a:prstGeom prst="rect">
            <a:avLst/>
          </a:prstGeom>
          <a:ln w="12700">
            <a:miter lim="400000"/>
          </a:ln>
        </p:spPr>
      </p:pic>
      <p:pic>
        <p:nvPicPr>
          <p:cNvPr id="1007" name="image8.png"/>
          <p:cNvPicPr/>
          <p:nvPr/>
        </p:nvPicPr>
        <p:blipFill>
          <a:blip r:embed="rId6">
            <a:extLst/>
          </a:blip>
          <a:srcRect t="20288" b="46243"/>
          <a:stretch>
            <a:fillRect/>
          </a:stretch>
        </p:blipFill>
        <p:spPr>
          <a:xfrm>
            <a:off x="-1583" y="-279400"/>
            <a:ext cx="25296813" cy="6096000"/>
          </a:xfrm>
          <a:prstGeom prst="rect">
            <a:avLst/>
          </a:prstGeom>
          <a:ln w="12700">
            <a:miter lim="400000"/>
          </a:ln>
        </p:spPr>
      </p:pic>
      <p:sp>
        <p:nvSpPr>
          <p:cNvPr id="1008" name="Shape 1008"/>
          <p:cNvSpPr/>
          <p:nvPr/>
        </p:nvSpPr>
        <p:spPr>
          <a:xfrm>
            <a:off x="3873505" y="2765175"/>
            <a:ext cx="18211800" cy="136575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nSpc>
                <a:spcPct val="130000"/>
              </a:lnSpc>
              <a:defRPr sz="7200">
                <a:solidFill>
                  <a:srgbClr val="FFFFFF"/>
                </a:solidFill>
                <a:latin typeface="Lucida Grande"/>
                <a:ea typeface="Lucida Grande"/>
                <a:cs typeface="Lucida Grande"/>
                <a:sym typeface="Lucida Grande"/>
              </a:defRPr>
            </a:lvl1pPr>
          </a:lstStyle>
          <a:p>
            <a:pPr lvl="0">
              <a:defRPr sz="1800">
                <a:solidFill>
                  <a:srgbClr val="000000"/>
                </a:solidFill>
              </a:defRPr>
            </a:pPr>
            <a:r>
              <a:rPr sz="7100"/>
              <a:t>I wonder if this means . . .</a:t>
            </a:r>
          </a:p>
        </p:txBody>
      </p:sp>
      <p:sp>
        <p:nvSpPr>
          <p:cNvPr id="1009" name="Shape 1009"/>
          <p:cNvSpPr/>
          <p:nvPr/>
        </p:nvSpPr>
        <p:spPr>
          <a:xfrm>
            <a:off x="1828800" y="7532304"/>
            <a:ext cx="2933701" cy="27699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3600">
                <a:latin typeface="Lucida Grande"/>
                <a:ea typeface="Lucida Grande"/>
                <a:cs typeface="Lucida Grande"/>
                <a:sym typeface="Lucida Grande"/>
              </a:defRPr>
            </a:lvl1pPr>
          </a:lstStyle>
          <a:p>
            <a:pPr lvl="0">
              <a:defRPr sz="1800"/>
            </a:pPr>
            <a:r>
              <a:rPr/>
              <a:t>think</a:t>
            </a:r>
          </a:p>
        </p:txBody>
      </p:sp>
      <p:sp>
        <p:nvSpPr>
          <p:cNvPr id="1010" name="Shape 1010"/>
          <p:cNvSpPr/>
          <p:nvPr/>
        </p:nvSpPr>
        <p:spPr>
          <a:xfrm>
            <a:off x="1917699" y="12390054"/>
            <a:ext cx="2933701" cy="27699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3600">
                <a:latin typeface="Lucida Grande"/>
                <a:ea typeface="Lucida Grande"/>
                <a:cs typeface="Lucida Grande"/>
                <a:sym typeface="Lucida Grande"/>
              </a:defRPr>
            </a:lvl1pPr>
          </a:lstStyle>
          <a:p>
            <a:pPr lvl="0">
              <a:defRPr sz="1800"/>
            </a:pPr>
            <a:r>
              <a:rPr/>
              <a:t>feel</a:t>
            </a:r>
          </a:p>
        </p:txBody>
      </p:sp>
      <p:sp>
        <p:nvSpPr>
          <p:cNvPr id="1011" name="Shape 1011"/>
          <p:cNvSpPr/>
          <p:nvPr/>
        </p:nvSpPr>
        <p:spPr>
          <a:xfrm>
            <a:off x="5054607" y="6918405"/>
            <a:ext cx="8191501" cy="221599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4800" dirty="0">
                <a:latin typeface="Lucida Grande"/>
                <a:ea typeface="Lucida Grande"/>
                <a:cs typeface="Lucida Grande"/>
                <a:sym typeface="Lucida Grande"/>
              </a:rPr>
              <a:t>TENSIONS, </a:t>
            </a:r>
          </a:p>
          <a:p>
            <a:pPr lvl="0" algn="l">
              <a:defRPr sz="1800"/>
            </a:pPr>
            <a:r>
              <a:rPr sz="4800" dirty="0">
                <a:latin typeface="Lucida Grande"/>
                <a:ea typeface="Lucida Grande"/>
                <a:cs typeface="Lucida Grande"/>
                <a:sym typeface="Lucida Grande"/>
              </a:rPr>
              <a:t>CONTRADICTIONS, </a:t>
            </a:r>
          </a:p>
          <a:p>
            <a:pPr lvl="0" algn="l">
              <a:defRPr sz="1800"/>
            </a:pPr>
            <a:r>
              <a:rPr sz="4800" dirty="0">
                <a:latin typeface="Lucida Grande"/>
                <a:ea typeface="Lucida Grande"/>
                <a:cs typeface="Lucida Grande"/>
                <a:sym typeface="Lucida Grande"/>
              </a:rPr>
              <a:t>SURPRISES</a:t>
            </a:r>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49</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m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34300" y="1240661"/>
            <a:ext cx="1281044" cy="1319096"/>
          </a:xfrm>
          <a:prstGeom prst="rect">
            <a:avLst/>
          </a:prstGeom>
        </p:spPr>
      </p:pic>
      <p:sp>
        <p:nvSpPr>
          <p:cNvPr id="22532" name="Rectangle 2"/>
          <p:cNvSpPr>
            <a:spLocks noGrp="1" noChangeArrowheads="1"/>
          </p:cNvSpPr>
          <p:nvPr>
            <p:ph type="title"/>
          </p:nvPr>
        </p:nvSpPr>
        <p:spPr>
          <a:xfrm>
            <a:off x="3202047" y="762000"/>
            <a:ext cx="15331548" cy="2286000"/>
          </a:xfrm>
        </p:spPr>
        <p:txBody>
          <a:bodyPr/>
          <a:lstStyle/>
          <a:p>
            <a:pPr eaLnBrk="1" hangingPunct="1"/>
            <a:r>
              <a:rPr lang="en-US" sz="6600" dirty="0">
                <a:ea typeface="ＭＳ Ｐゴシック" pitchFamily="34" charset="-128"/>
              </a:rPr>
              <a:t>Interface Hall of </a:t>
            </a:r>
            <a:r>
              <a:rPr lang="en-US" sz="6600" dirty="0" smtClean="0">
                <a:ea typeface="ＭＳ Ｐゴシック" pitchFamily="34" charset="-128"/>
              </a:rPr>
              <a:t>Fame!</a:t>
            </a:r>
            <a:endParaRPr lang="en-US" sz="6600" dirty="0">
              <a:ea typeface="ＭＳ Ｐゴシック" pitchFamily="34" charset="-128"/>
            </a:endParaRPr>
          </a:p>
        </p:txBody>
      </p:sp>
      <p:sp>
        <p:nvSpPr>
          <p:cNvPr id="2" name="Date Placeholder 1"/>
          <p:cNvSpPr>
            <a:spLocks noGrp="1"/>
          </p:cNvSpPr>
          <p:nvPr>
            <p:ph type="dt" sz="half" idx="10"/>
          </p:nvPr>
        </p:nvSpPr>
        <p:spPr/>
        <p:txBody>
          <a:bodyPr/>
          <a:lstStyle/>
          <a:p>
            <a:pPr>
              <a:defRPr/>
            </a:pPr>
            <a:r>
              <a:rPr lang="en-US" smtClean="0"/>
              <a:t>September 29, 2015</a:t>
            </a:r>
            <a:endParaRPr lang="en-US"/>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7" name="Slide Number Placeholder 6"/>
          <p:cNvSpPr>
            <a:spLocks noGrp="1"/>
          </p:cNvSpPr>
          <p:nvPr>
            <p:ph type="sldNum" sz="quarter" idx="12"/>
          </p:nvPr>
        </p:nvSpPr>
        <p:spPr/>
        <p:txBody>
          <a:bodyPr/>
          <a:lstStyle/>
          <a:p>
            <a:pPr>
              <a:defRPr/>
            </a:pPr>
            <a:fld id="{8F29C6DC-12A6-494B-BB35-B64D0359AA21}" type="slidenum">
              <a:rPr lang="en-US" smtClean="0"/>
              <a:pPr>
                <a:defRPr/>
              </a:pPr>
              <a:t>5</a:t>
            </a:fld>
            <a:endParaRPr lang="en-US"/>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7587" b="1637"/>
          <a:stretch/>
        </p:blipFill>
        <p:spPr>
          <a:xfrm>
            <a:off x="3202047" y="3701490"/>
            <a:ext cx="9023378" cy="5461488"/>
          </a:xfrm>
          <a:prstGeom prst="rect">
            <a:avLst/>
          </a:prstGeom>
        </p:spPr>
      </p:pic>
      <p:sp>
        <p:nvSpPr>
          <p:cNvPr id="3" name="Text Placeholder 2"/>
          <p:cNvSpPr>
            <a:spLocks noGrp="1"/>
          </p:cNvSpPr>
          <p:nvPr>
            <p:ph type="body" sz="half" idx="2"/>
          </p:nvPr>
        </p:nvSpPr>
        <p:spPr>
          <a:xfrm>
            <a:off x="12395200" y="3200400"/>
            <a:ext cx="10160000" cy="9448800"/>
          </a:xfrm>
        </p:spPr>
        <p:txBody>
          <a:bodyPr/>
          <a:lstStyle/>
          <a:p>
            <a:pPr>
              <a:spcBef>
                <a:spcPts val="800"/>
              </a:spcBef>
            </a:pPr>
            <a:r>
              <a:rPr lang="en-US" altLang="ja-JP" sz="6000" dirty="0">
                <a:ea typeface="ＭＳ Ｐゴシック" pitchFamily="34" charset="-128"/>
              </a:rPr>
              <a:t>Bar of Soap</a:t>
            </a:r>
          </a:p>
          <a:p>
            <a:pPr lvl="1">
              <a:spcBef>
                <a:spcPts val="800"/>
              </a:spcBef>
            </a:pPr>
            <a:r>
              <a:rPr lang="en-US" sz="5400" dirty="0">
                <a:ea typeface="ＭＳ Ｐゴシック" pitchFamily="34" charset="-128"/>
              </a:rPr>
              <a:t>has a hole!</a:t>
            </a:r>
          </a:p>
          <a:p>
            <a:pPr lvl="1">
              <a:spcBef>
                <a:spcPts val="800"/>
              </a:spcBef>
            </a:pPr>
            <a:r>
              <a:rPr lang="en-US" sz="5400" dirty="0">
                <a:ea typeface="ＭＳ Ｐゴシック" pitchFamily="34" charset="-128"/>
              </a:rPr>
              <a:t>where would you find?</a:t>
            </a:r>
          </a:p>
          <a:p>
            <a:pPr lvl="2">
              <a:spcBef>
                <a:spcPts val="800"/>
              </a:spcBef>
            </a:pPr>
            <a:r>
              <a:rPr lang="en-US" sz="4400" dirty="0">
                <a:ea typeface="ＭＳ Ｐゴシック" pitchFamily="34" charset="-128"/>
              </a:rPr>
              <a:t>hotels</a:t>
            </a:r>
            <a:endParaRPr lang="en-US" sz="4000" dirty="0">
              <a:ea typeface="ＭＳ Ｐゴシック" pitchFamily="34" charset="-128"/>
            </a:endParaRPr>
          </a:p>
          <a:p>
            <a:pPr>
              <a:spcBef>
                <a:spcPts val="800"/>
              </a:spcBef>
            </a:pPr>
            <a:r>
              <a:rPr lang="en-US" sz="6000" dirty="0">
                <a:ea typeface="ＭＳ Ｐゴシック" pitchFamily="34" charset="-128"/>
              </a:rPr>
              <a:t>Easier to hold onto?</a:t>
            </a:r>
          </a:p>
          <a:p>
            <a:pPr lvl="1">
              <a:spcBef>
                <a:spcPts val="800"/>
              </a:spcBef>
            </a:pPr>
            <a:r>
              <a:rPr lang="en-US" sz="5400" dirty="0">
                <a:ea typeface="ＭＳ Ｐゴシック" pitchFamily="34" charset="-128"/>
              </a:rPr>
              <a:t>small sizes slip…</a:t>
            </a:r>
          </a:p>
          <a:p>
            <a:pPr>
              <a:spcBef>
                <a:spcPts val="800"/>
              </a:spcBef>
            </a:pPr>
            <a:r>
              <a:rPr lang="en-US" sz="6000" dirty="0">
                <a:ea typeface="ＭＳ Ｐゴシック" pitchFamily="34" charset="-128"/>
              </a:rPr>
              <a:t>Eco-Friendly</a:t>
            </a:r>
          </a:p>
          <a:p>
            <a:pPr lvl="1">
              <a:spcBef>
                <a:spcPts val="800"/>
              </a:spcBef>
            </a:pPr>
            <a:r>
              <a:rPr lang="en-US" sz="5400" dirty="0">
                <a:ea typeface="ＭＳ Ｐゴシック" pitchFamily="34" charset="-128"/>
              </a:rPr>
              <a:t>doesn’t waste (50g)</a:t>
            </a:r>
          </a:p>
          <a:p>
            <a:pPr lvl="1">
              <a:spcBef>
                <a:spcPts val="800"/>
              </a:spcBef>
            </a:pPr>
            <a:r>
              <a:rPr lang="en-US" sz="5400" dirty="0">
                <a:ea typeface="ＭＳ Ｐゴシック" pitchFamily="34" charset="-128"/>
              </a:rPr>
              <a:t>full size is 120g</a:t>
            </a:r>
          </a:p>
          <a:p>
            <a:pPr>
              <a:spcBef>
                <a:spcPts val="800"/>
              </a:spcBef>
            </a:pPr>
            <a:r>
              <a:rPr lang="en-US" sz="6000" dirty="0">
                <a:ea typeface="ＭＳ Ｐゴシック" pitchFamily="34" charset="-128"/>
              </a:rPr>
              <a:t>Tie a rope to </a:t>
            </a:r>
            <a:r>
              <a:rPr lang="en-US" sz="6000" dirty="0" smtClean="0">
                <a:ea typeface="ＭＳ Ｐゴシック" pitchFamily="34" charset="-128"/>
              </a:rPr>
              <a:t>it</a:t>
            </a:r>
            <a:endParaRPr lang="en-US" sz="6000" dirty="0">
              <a:ea typeface="ＭＳ Ｐゴシック" pitchFamily="34" charset="-128"/>
            </a:endParaRPr>
          </a:p>
        </p:txBody>
      </p:sp>
    </p:spTree>
    <p:extLst>
      <p:ext uri="{BB962C8B-B14F-4D97-AF65-F5344CB8AC3E}">
        <p14:creationId xmlns:p14="http://schemas.microsoft.com/office/powerpoint/2010/main" val="3571849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Shape 1015"/>
          <p:cNvSpPr/>
          <p:nvPr/>
        </p:nvSpPr>
        <p:spPr>
          <a:xfrm>
            <a:off x="-5740399" y="7102395"/>
            <a:ext cx="34759901" cy="1117600"/>
          </a:xfrm>
          <a:prstGeom prst="rect">
            <a:avLst/>
          </a:prstGeom>
          <a:solidFill>
            <a:srgbClr val="CCCCCC"/>
          </a:solidFill>
          <a:ln w="12700">
            <a:miter lim="400000"/>
          </a:ln>
        </p:spPr>
        <p:txBody>
          <a:bodyPr lIns="0" tIns="0" rIns="0" bIns="0"/>
          <a:lstStyle/>
          <a:p>
            <a:pPr lvl="0"/>
            <a:endParaRPr/>
          </a:p>
        </p:txBody>
      </p:sp>
      <p:sp>
        <p:nvSpPr>
          <p:cNvPr id="1016" name="Shape 1016"/>
          <p:cNvSpPr/>
          <p:nvPr/>
        </p:nvSpPr>
        <p:spPr>
          <a:xfrm>
            <a:off x="1727201" y="1308100"/>
            <a:ext cx="21412200" cy="706732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14300">
                <a:latin typeface="Lucida Grande"/>
                <a:ea typeface="Lucida Grande"/>
                <a:cs typeface="Lucida Grande"/>
                <a:sym typeface="Lucida Grande"/>
              </a:rPr>
              <a:t> </a:t>
            </a:r>
          </a:p>
          <a:p>
            <a:pPr lvl="0" algn="l">
              <a:lnSpc>
                <a:spcPct val="130000"/>
              </a:lnSpc>
              <a:defRPr sz="1800"/>
            </a:pPr>
            <a:r>
              <a:rPr sz="7100">
                <a:latin typeface="Lucida Grande"/>
                <a:ea typeface="Lucida Grande"/>
                <a:cs typeface="Lucida Grande"/>
                <a:sym typeface="Lucida Grande"/>
              </a:rPr>
              <a:t>UNPACK</a:t>
            </a:r>
          </a:p>
          <a:p>
            <a:pPr lvl="0" algn="l">
              <a:lnSpc>
                <a:spcPct val="130000"/>
              </a:lnSpc>
              <a:defRPr sz="1800"/>
            </a:pPr>
            <a:r>
              <a:rPr sz="7100">
                <a:latin typeface="Lucida Grande"/>
                <a:ea typeface="Lucida Grande"/>
                <a:cs typeface="Lucida Grande"/>
                <a:sym typeface="Lucida Grande"/>
              </a:rPr>
              <a:t>INSIGHTS</a:t>
            </a:r>
          </a:p>
          <a:p>
            <a:pPr lvl="0" algn="l">
              <a:lnSpc>
                <a:spcPct val="130000"/>
              </a:lnSpc>
              <a:defRPr sz="1800"/>
            </a:pPr>
            <a:r>
              <a:rPr sz="7100">
                <a:latin typeface="Lucida Grande"/>
                <a:ea typeface="Lucida Grande"/>
                <a:cs typeface="Lucida Grande"/>
                <a:sym typeface="Lucida Grande"/>
              </a:rPr>
              <a:t>POINT OF VIEW</a:t>
            </a:r>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50</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9596" y="2286000"/>
            <a:ext cx="6145852"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WE MET . . .</a:t>
            </a:r>
          </a:p>
        </p:txBody>
      </p:sp>
      <p:sp>
        <p:nvSpPr>
          <p:cNvPr id="5" name="TextBox 1"/>
          <p:cNvSpPr txBox="1"/>
          <p:nvPr/>
        </p:nvSpPr>
        <p:spPr>
          <a:xfrm>
            <a:off x="1669596" y="3492500"/>
            <a:ext cx="12237930" cy="931877"/>
          </a:xfrm>
          <a:prstGeom prst="rect">
            <a:avLst/>
          </a:prstGeom>
          <a:noFill/>
        </p:spPr>
        <p:txBody>
          <a:bodyPr wrap="none" lIns="0" tIns="0" rIns="0" bIns="45718" rtlCol="0">
            <a:spAutoFit/>
          </a:bodyPr>
          <a:lstStyle/>
          <a:p>
            <a:pPr algn="l">
              <a:lnSpc>
                <a:spcPts val="6800"/>
              </a:lnSpc>
            </a:pPr>
            <a:r>
              <a:rPr lang="en-US" altLang="zh-CN" sz="6200" dirty="0">
                <a:solidFill>
                  <a:schemeClr val="tx1"/>
                </a:solidFill>
                <a:latin typeface="Helvetica Light"/>
                <a:cs typeface="Helvetica Light"/>
              </a:rPr>
              <a:t>(extreme user you are inspired by)</a:t>
            </a:r>
          </a:p>
        </p:txBody>
      </p:sp>
      <p:sp>
        <p:nvSpPr>
          <p:cNvPr id="6" name="TextBox 1"/>
          <p:cNvSpPr txBox="1"/>
          <p:nvPr/>
        </p:nvSpPr>
        <p:spPr>
          <a:xfrm>
            <a:off x="1669594" y="6159500"/>
            <a:ext cx="18624838"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WE WERE AMAZED TO REALIZE . . .</a:t>
            </a:r>
          </a:p>
        </p:txBody>
      </p:sp>
      <p:sp>
        <p:nvSpPr>
          <p:cNvPr id="7" name="TextBox 1"/>
          <p:cNvSpPr txBox="1"/>
          <p:nvPr/>
        </p:nvSpPr>
        <p:spPr>
          <a:xfrm>
            <a:off x="1669596" y="7366000"/>
            <a:ext cx="18303087" cy="918198"/>
          </a:xfrm>
          <a:prstGeom prst="rect">
            <a:avLst/>
          </a:prstGeom>
          <a:noFill/>
        </p:spPr>
        <p:txBody>
          <a:bodyPr wrap="none" lIns="0" tIns="0" rIns="0" bIns="45718" rtlCol="0">
            <a:spAutoFit/>
          </a:bodyPr>
          <a:lstStyle/>
          <a:p>
            <a:pPr algn="l">
              <a:lnSpc>
                <a:spcPts val="6800"/>
              </a:lnSpc>
            </a:pPr>
            <a:r>
              <a:rPr lang="en-US" altLang="zh-CN" sz="6200" dirty="0">
                <a:solidFill>
                  <a:schemeClr val="tx1"/>
                </a:solidFill>
                <a:latin typeface="Helvetica Light"/>
                <a:cs typeface="Helvetica Light"/>
              </a:rPr>
              <a:t>(what did you learn that’s new</a:t>
            </a:r>
            <a:r>
              <a:rPr lang="en-US" altLang="zh-CN" sz="6200" dirty="0" smtClean="0">
                <a:solidFill>
                  <a:schemeClr val="tx1"/>
                </a:solidFill>
                <a:latin typeface="Helvetica Light"/>
                <a:cs typeface="Helvetica Light"/>
              </a:rPr>
              <a:t>? What is their need?)</a:t>
            </a:r>
            <a:endParaRPr lang="en-US" altLang="zh-CN" sz="6200" dirty="0">
              <a:solidFill>
                <a:schemeClr val="tx1"/>
              </a:solidFill>
              <a:latin typeface="Helvetica Light"/>
              <a:cs typeface="Helvetica Light"/>
            </a:endParaRPr>
          </a:p>
        </p:txBody>
      </p:sp>
      <p:sp>
        <p:nvSpPr>
          <p:cNvPr id="8" name="TextBox 1"/>
          <p:cNvSpPr txBox="1"/>
          <p:nvPr/>
        </p:nvSpPr>
        <p:spPr>
          <a:xfrm>
            <a:off x="1669598" y="9931400"/>
            <a:ext cx="20881850"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IT WOULD BE GAME-CHANGING TO . . .</a:t>
            </a:r>
          </a:p>
        </p:txBody>
      </p:sp>
      <p:sp>
        <p:nvSpPr>
          <p:cNvPr id="9" name="TextBox 1"/>
          <p:cNvSpPr txBox="1"/>
          <p:nvPr/>
        </p:nvSpPr>
        <p:spPr>
          <a:xfrm>
            <a:off x="1485249" y="11176000"/>
            <a:ext cx="18671779" cy="1649167"/>
          </a:xfrm>
          <a:prstGeom prst="rect">
            <a:avLst/>
          </a:prstGeom>
          <a:noFill/>
        </p:spPr>
        <p:txBody>
          <a:bodyPr wrap="none" lIns="0" tIns="0" rIns="0" bIns="45718" rtlCol="0">
            <a:spAutoFit/>
          </a:bodyPr>
          <a:lstStyle/>
          <a:p>
            <a:pPr>
              <a:lnSpc>
                <a:spcPts val="6200"/>
              </a:lnSpc>
            </a:pPr>
            <a:r>
              <a:rPr lang="en-US" altLang="zh-CN" dirty="0">
                <a:solidFill>
                  <a:schemeClr val="tx1"/>
                </a:solidFill>
                <a:latin typeface="Helvetica Light"/>
                <a:cs typeface="Helvetica Light"/>
              </a:rPr>
              <a:t>(frame up an inspired challenge for </a:t>
            </a:r>
            <a:r>
              <a:rPr lang="en-US" altLang="zh-CN" dirty="0" smtClean="0">
                <a:solidFill>
                  <a:schemeClr val="tx1"/>
                </a:solidFill>
                <a:latin typeface="Helvetica Light"/>
                <a:cs typeface="Helvetica Light"/>
              </a:rPr>
              <a:t>yourself – the insight.)</a:t>
            </a:r>
            <a:endParaRPr lang="en-US" altLang="zh-CN" dirty="0">
              <a:solidFill>
                <a:schemeClr val="tx1"/>
              </a:solidFill>
              <a:latin typeface="Helvetica Light"/>
              <a:cs typeface="Helvetica Light"/>
            </a:endParaRPr>
          </a:p>
          <a:p>
            <a:pPr>
              <a:lnSpc>
                <a:spcPts val="6300"/>
              </a:lnSpc>
            </a:pPr>
            <a:r>
              <a:rPr lang="en-US" altLang="zh-CN" dirty="0">
                <a:solidFill>
                  <a:schemeClr val="tx1"/>
                </a:solidFill>
                <a:latin typeface="Helvetica Light"/>
                <a:cs typeface="Helvetica Light"/>
              </a:rPr>
              <a:t>(don’t dictate the solution.)</a:t>
            </a:r>
          </a:p>
        </p:txBody>
      </p:sp>
      <p:sp>
        <p:nvSpPr>
          <p:cNvPr id="3" name="Title 2"/>
          <p:cNvSpPr>
            <a:spLocks noGrp="1"/>
          </p:cNvSpPr>
          <p:nvPr>
            <p:ph type="title"/>
          </p:nvPr>
        </p:nvSpPr>
        <p:spPr/>
        <p:txBody>
          <a:bodyPr/>
          <a:lstStyle/>
          <a:p>
            <a:r>
              <a:rPr lang="en-US" dirty="0" smtClean="0"/>
              <a:t>Point of View</a:t>
            </a:r>
            <a:endParaRPr lang="en-US" dirty="0"/>
          </a:p>
        </p:txBody>
      </p:sp>
      <p:sp>
        <p:nvSpPr>
          <p:cNvPr id="10" name="Date Placeholder 9"/>
          <p:cNvSpPr>
            <a:spLocks noGrp="1"/>
          </p:cNvSpPr>
          <p:nvPr>
            <p:ph type="dt" sz="half" idx="10"/>
          </p:nvPr>
        </p:nvSpPr>
        <p:spPr/>
        <p:txBody>
          <a:bodyPr/>
          <a:lstStyle/>
          <a:p>
            <a:r>
              <a:rPr lang="en-US" smtClean="0"/>
              <a:t>September 29, 2015</a:t>
            </a:r>
            <a:endParaRPr lang="en-US"/>
          </a:p>
        </p:txBody>
      </p:sp>
      <p:sp>
        <p:nvSpPr>
          <p:cNvPr id="11" name="Footer Placeholder 10"/>
          <p:cNvSpPr>
            <a:spLocks noGrp="1"/>
          </p:cNvSpPr>
          <p:nvPr>
            <p:ph type="ftr" sz="quarter" idx="11"/>
          </p:nvPr>
        </p:nvSpPr>
        <p:spPr/>
        <p:txBody>
          <a:bodyPr/>
          <a:lstStyle/>
          <a:p>
            <a:r>
              <a:rPr lang="en-US" smtClean="0"/>
              <a:t>dt+UX: Design Thinking for User Experience Design, Prototyping &amp; Evaluation</a:t>
            </a:r>
            <a:endParaRPr lang="en-US"/>
          </a:p>
        </p:txBody>
      </p:sp>
      <p:sp>
        <p:nvSpPr>
          <p:cNvPr id="12" name="Slide Number Placeholder 11"/>
          <p:cNvSpPr>
            <a:spLocks noGrp="1"/>
          </p:cNvSpPr>
          <p:nvPr>
            <p:ph type="sldNum" sz="quarter" idx="12"/>
          </p:nvPr>
        </p:nvSpPr>
        <p:spPr/>
        <p:txBody>
          <a:bodyPr/>
          <a:lstStyle/>
          <a:p>
            <a:fld id="{B6F15528-21DE-4FAA-801E-634DDDAF4B2B}" type="slidenum">
              <a:rPr lang="en-US" smtClean="0"/>
              <a:pPr/>
              <a:t>51</a:t>
            </a:fld>
            <a:endParaRPr lang="en-US"/>
          </a:p>
        </p:txBody>
      </p:sp>
    </p:spTree>
    <p:extLst>
      <p:ext uri="{BB962C8B-B14F-4D97-AF65-F5344CB8AC3E}">
        <p14:creationId xmlns:p14="http://schemas.microsoft.com/office/powerpoint/2010/main" val="2910687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pPr eaLnBrk="1" hangingPunct="1"/>
            <a:r>
              <a:rPr lang="en-US" dirty="0" smtClean="0"/>
              <a:t>Next Time</a:t>
            </a:r>
          </a:p>
        </p:txBody>
      </p:sp>
      <p:sp>
        <p:nvSpPr>
          <p:cNvPr id="40965" name="Rectangle 3"/>
          <p:cNvSpPr>
            <a:spLocks noGrp="1" noChangeArrowheads="1"/>
          </p:cNvSpPr>
          <p:nvPr>
            <p:ph idx="1"/>
          </p:nvPr>
        </p:nvSpPr>
        <p:spPr>
          <a:xfrm>
            <a:off x="1828799" y="2095500"/>
            <a:ext cx="22237701" cy="11176000"/>
          </a:xfrm>
        </p:spPr>
        <p:txBody>
          <a:bodyPr>
            <a:normAutofit lnSpcReduction="10000"/>
          </a:bodyPr>
          <a:lstStyle/>
          <a:p>
            <a:r>
              <a:rPr lang="en-US" sz="4800" dirty="0"/>
              <a:t>Lecture</a:t>
            </a:r>
          </a:p>
          <a:p>
            <a:pPr lvl="1"/>
            <a:r>
              <a:rPr lang="en-US" sz="4400" dirty="0" smtClean="0"/>
              <a:t>Ideate</a:t>
            </a:r>
          </a:p>
          <a:p>
            <a:r>
              <a:rPr lang="en-US" sz="4800" dirty="0" smtClean="0"/>
              <a:t>Studio</a:t>
            </a:r>
          </a:p>
          <a:p>
            <a:pPr lvl="1"/>
            <a:r>
              <a:rPr lang="en-US" sz="4400" dirty="0" smtClean="0"/>
              <a:t>Present your initial </a:t>
            </a:r>
            <a:r>
              <a:rPr lang="en-US" sz="4400" dirty="0" err="1" smtClean="0"/>
              <a:t>needfinding</a:t>
            </a:r>
            <a:r>
              <a:rPr lang="en-US" sz="4400" dirty="0" smtClean="0"/>
              <a:t> results &amp; work on Point of Views</a:t>
            </a:r>
          </a:p>
          <a:p>
            <a:r>
              <a:rPr lang="en-US" sz="4800" dirty="0" smtClean="0"/>
              <a:t>Read</a:t>
            </a:r>
          </a:p>
          <a:p>
            <a:pPr lvl="1"/>
            <a:r>
              <a:rPr lang="en-US" sz="4400" dirty="0" smtClean="0">
                <a:hlinkClick r:id="rId3"/>
              </a:rPr>
              <a:t>Tips </a:t>
            </a:r>
            <a:r>
              <a:rPr lang="en-US" sz="4400" dirty="0">
                <a:hlinkClick r:id="rId3"/>
              </a:rPr>
              <a:t>for Working Successfully in a Group</a:t>
            </a:r>
            <a:r>
              <a:rPr lang="en-US" sz="4400" dirty="0"/>
              <a:t> by Randy </a:t>
            </a:r>
            <a:r>
              <a:rPr lang="en-US" sz="4400" dirty="0" err="1" smtClean="0"/>
              <a:t>Pausch</a:t>
            </a:r>
            <a:endParaRPr lang="en-US" sz="4400" dirty="0"/>
          </a:p>
          <a:p>
            <a:pPr lvl="1"/>
            <a:r>
              <a:rPr lang="en-US" sz="4400" dirty="0">
                <a:hlinkClick r:id="rId4"/>
              </a:rPr>
              <a:t>The Discipline of Teams</a:t>
            </a:r>
            <a:r>
              <a:rPr lang="en-US" sz="4400" dirty="0"/>
              <a:t>, by </a:t>
            </a:r>
            <a:r>
              <a:rPr lang="en-US" sz="4400" dirty="0" err="1"/>
              <a:t>Katzenbach</a:t>
            </a:r>
            <a:r>
              <a:rPr lang="en-US" sz="4400" dirty="0"/>
              <a:t> and Smith, Harvard Business </a:t>
            </a:r>
            <a:r>
              <a:rPr lang="en-US" sz="4400" dirty="0" smtClean="0"/>
              <a:t>Review</a:t>
            </a:r>
            <a:endParaRPr lang="en-US" sz="4400" dirty="0"/>
          </a:p>
          <a:p>
            <a:r>
              <a:rPr lang="en-US" sz="4800" dirty="0"/>
              <a:t>Watch the following videos </a:t>
            </a:r>
            <a:r>
              <a:rPr lang="en-US" sz="4800" dirty="0" smtClean="0"/>
              <a:t>(20 minutes):</a:t>
            </a:r>
            <a:endParaRPr lang="en-US" sz="4800" dirty="0"/>
          </a:p>
          <a:p>
            <a:pPr lvl="1"/>
            <a:r>
              <a:rPr lang="en-US" sz="4400" dirty="0"/>
              <a:t>Keys to Creating Awesome Teams (5:21), </a:t>
            </a:r>
            <a:r>
              <a:rPr lang="en-US" sz="4400" dirty="0" err="1"/>
              <a:t>Cyriac</a:t>
            </a:r>
            <a:r>
              <a:rPr lang="en-US" sz="4400" dirty="0"/>
              <a:t> </a:t>
            </a:r>
            <a:r>
              <a:rPr lang="en-US" sz="4400" dirty="0" err="1"/>
              <a:t>Roeding</a:t>
            </a:r>
            <a:r>
              <a:rPr lang="en-US" sz="4400" dirty="0"/>
              <a:t>, </a:t>
            </a:r>
            <a:r>
              <a:rPr lang="en-US" sz="4400" dirty="0" err="1" smtClean="0"/>
              <a:t>Shopkick</a:t>
            </a:r>
            <a:endParaRPr lang="en-US" sz="4400" dirty="0"/>
          </a:p>
          <a:p>
            <a:pPr lvl="1"/>
            <a:r>
              <a:rPr lang="en-US" sz="4400" dirty="0"/>
              <a:t>Working in Teams (0:56), Tina </a:t>
            </a:r>
            <a:r>
              <a:rPr lang="en-US" sz="4400" dirty="0" err="1"/>
              <a:t>Seelig</a:t>
            </a:r>
            <a:r>
              <a:rPr lang="en-US" sz="4400" dirty="0"/>
              <a:t>, Stanford Technology Ventures </a:t>
            </a:r>
            <a:r>
              <a:rPr lang="en-US" sz="4400" dirty="0" smtClean="0"/>
              <a:t>Program</a:t>
            </a:r>
            <a:endParaRPr lang="en-US" sz="4400" dirty="0"/>
          </a:p>
          <a:p>
            <a:pPr lvl="1"/>
            <a:r>
              <a:rPr lang="en-US" sz="4400" dirty="0"/>
              <a:t>Team Composition (2:33), Kathleen M. </a:t>
            </a:r>
            <a:r>
              <a:rPr lang="en-US" sz="4400" dirty="0" err="1"/>
              <a:t>Eisenhardt</a:t>
            </a:r>
            <a:r>
              <a:rPr lang="en-US" sz="4400" dirty="0"/>
              <a:t>, </a:t>
            </a:r>
            <a:r>
              <a:rPr lang="en-US" sz="4400" dirty="0" smtClean="0"/>
              <a:t>STVP</a:t>
            </a:r>
            <a:endParaRPr lang="en-US" sz="4400" dirty="0"/>
          </a:p>
          <a:p>
            <a:pPr lvl="1"/>
            <a:r>
              <a:rPr lang="en-US" sz="4400" dirty="0"/>
              <a:t>Ways to Create Ecosystems (really characteristics of group intelligence, performance, &amp; innovation) (5:43), Sharon </a:t>
            </a:r>
            <a:r>
              <a:rPr lang="en-US" sz="4400" dirty="0" err="1"/>
              <a:t>Vosmek</a:t>
            </a:r>
            <a:r>
              <a:rPr lang="en-US" sz="4400" dirty="0"/>
              <a:t>, </a:t>
            </a:r>
            <a:r>
              <a:rPr lang="en-US" sz="4400" dirty="0" err="1" smtClean="0"/>
              <a:t>Astia</a:t>
            </a:r>
            <a:endParaRPr lang="en-US" sz="4400" dirty="0"/>
          </a:p>
          <a:p>
            <a:pPr lvl="1"/>
            <a:r>
              <a:rPr lang="en-US" sz="4400" dirty="0"/>
              <a:t>Ways of Working (5:50), Sue Siegel, GE</a:t>
            </a:r>
            <a:endParaRPr lang="en-US" sz="4400" dirty="0" smtClean="0"/>
          </a:p>
          <a:p>
            <a:pPr lvl="1"/>
            <a:endParaRPr lang="en-US" sz="4400" dirty="0"/>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700">
                <a:solidFill>
                  <a:schemeClr val="tx1"/>
                </a:solidFill>
                <a:latin typeface="Times New Roman" pitchFamily="18" charset="0"/>
              </a:defRPr>
            </a:lvl1pPr>
            <a:lvl2pPr marL="1768813" indent="-680314" eaLnBrk="0" hangingPunct="0">
              <a:defRPr sz="5700">
                <a:solidFill>
                  <a:schemeClr val="tx1"/>
                </a:solidFill>
                <a:latin typeface="Times New Roman" pitchFamily="18" charset="0"/>
              </a:defRPr>
            </a:lvl2pPr>
            <a:lvl3pPr marL="2721250" indent="-544250" eaLnBrk="0" hangingPunct="0">
              <a:defRPr sz="5700">
                <a:solidFill>
                  <a:schemeClr val="tx1"/>
                </a:solidFill>
                <a:latin typeface="Times New Roman" pitchFamily="18" charset="0"/>
              </a:defRPr>
            </a:lvl3pPr>
            <a:lvl4pPr marL="3809750" indent="-544250" eaLnBrk="0" hangingPunct="0">
              <a:defRPr sz="5700">
                <a:solidFill>
                  <a:schemeClr val="tx1"/>
                </a:solidFill>
                <a:latin typeface="Times New Roman" pitchFamily="18" charset="0"/>
              </a:defRPr>
            </a:lvl4pPr>
            <a:lvl5pPr marL="4898249" indent="-544250" eaLnBrk="0" hangingPunct="0">
              <a:defRPr sz="5700">
                <a:solidFill>
                  <a:schemeClr val="tx1"/>
                </a:solidFill>
                <a:latin typeface="Times New Roman" pitchFamily="18" charset="0"/>
              </a:defRPr>
            </a:lvl5pPr>
            <a:lvl6pPr marL="5986749" indent="-544250" eaLnBrk="0" fontAlgn="base" hangingPunct="0">
              <a:spcBef>
                <a:spcPct val="0"/>
              </a:spcBef>
              <a:spcAft>
                <a:spcPct val="0"/>
              </a:spcAft>
              <a:defRPr sz="5700">
                <a:solidFill>
                  <a:schemeClr val="tx1"/>
                </a:solidFill>
                <a:latin typeface="Times New Roman" pitchFamily="18" charset="0"/>
              </a:defRPr>
            </a:lvl6pPr>
            <a:lvl7pPr marL="7075249" indent="-544250" eaLnBrk="0" fontAlgn="base" hangingPunct="0">
              <a:spcBef>
                <a:spcPct val="0"/>
              </a:spcBef>
              <a:spcAft>
                <a:spcPct val="0"/>
              </a:spcAft>
              <a:defRPr sz="5700">
                <a:solidFill>
                  <a:schemeClr val="tx1"/>
                </a:solidFill>
                <a:latin typeface="Times New Roman" pitchFamily="18" charset="0"/>
              </a:defRPr>
            </a:lvl7pPr>
            <a:lvl8pPr marL="8163749" indent="-544250" eaLnBrk="0" fontAlgn="base" hangingPunct="0">
              <a:spcBef>
                <a:spcPct val="0"/>
              </a:spcBef>
              <a:spcAft>
                <a:spcPct val="0"/>
              </a:spcAft>
              <a:defRPr sz="5700">
                <a:solidFill>
                  <a:schemeClr val="tx1"/>
                </a:solidFill>
                <a:latin typeface="Times New Roman" pitchFamily="18" charset="0"/>
              </a:defRPr>
            </a:lvl8pPr>
            <a:lvl9pPr marL="9252246" indent="-544250" eaLnBrk="0" fontAlgn="base" hangingPunct="0">
              <a:spcBef>
                <a:spcPct val="0"/>
              </a:spcBef>
              <a:spcAft>
                <a:spcPct val="0"/>
              </a:spcAft>
              <a:defRPr sz="5700">
                <a:solidFill>
                  <a:schemeClr val="tx1"/>
                </a:solidFill>
                <a:latin typeface="Times New Roman" pitchFamily="18" charset="0"/>
              </a:defRPr>
            </a:lvl9pPr>
          </a:lstStyle>
          <a:p>
            <a:pPr eaLnBrk="1" hangingPunct="1"/>
            <a:r>
              <a:rPr lang="en-US" sz="2600" smtClean="0">
                <a:solidFill>
                  <a:schemeClr val="tx1">
                    <a:lumMod val="50000"/>
                  </a:schemeClr>
                </a:solidFill>
                <a:latin typeface="Helvetica Light"/>
              </a:rPr>
              <a:t>September 29, 2015</a:t>
            </a:r>
            <a:endParaRPr lang="en-US" sz="2600" dirty="0">
              <a:solidFill>
                <a:schemeClr val="tx1">
                  <a:lumMod val="50000"/>
                </a:schemeClr>
              </a:solidFill>
              <a:latin typeface="Helvetica Light"/>
            </a:endParaRPr>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700">
                <a:solidFill>
                  <a:schemeClr val="tx1"/>
                </a:solidFill>
                <a:latin typeface="Times New Roman" pitchFamily="18" charset="0"/>
              </a:defRPr>
            </a:lvl1pPr>
            <a:lvl2pPr marL="1768813" indent="-680314" eaLnBrk="0" hangingPunct="0">
              <a:defRPr sz="5700">
                <a:solidFill>
                  <a:schemeClr val="tx1"/>
                </a:solidFill>
                <a:latin typeface="Times New Roman" pitchFamily="18" charset="0"/>
              </a:defRPr>
            </a:lvl2pPr>
            <a:lvl3pPr marL="2721250" indent="-544250" eaLnBrk="0" hangingPunct="0">
              <a:defRPr sz="5700">
                <a:solidFill>
                  <a:schemeClr val="tx1"/>
                </a:solidFill>
                <a:latin typeface="Times New Roman" pitchFamily="18" charset="0"/>
              </a:defRPr>
            </a:lvl3pPr>
            <a:lvl4pPr marL="3809750" indent="-544250" eaLnBrk="0" hangingPunct="0">
              <a:defRPr sz="5700">
                <a:solidFill>
                  <a:schemeClr val="tx1"/>
                </a:solidFill>
                <a:latin typeface="Times New Roman" pitchFamily="18" charset="0"/>
              </a:defRPr>
            </a:lvl4pPr>
            <a:lvl5pPr marL="4898249" indent="-544250" eaLnBrk="0" hangingPunct="0">
              <a:defRPr sz="5700">
                <a:solidFill>
                  <a:schemeClr val="tx1"/>
                </a:solidFill>
                <a:latin typeface="Times New Roman" pitchFamily="18" charset="0"/>
              </a:defRPr>
            </a:lvl5pPr>
            <a:lvl6pPr marL="5986749" indent="-544250" eaLnBrk="0" fontAlgn="base" hangingPunct="0">
              <a:spcBef>
                <a:spcPct val="0"/>
              </a:spcBef>
              <a:spcAft>
                <a:spcPct val="0"/>
              </a:spcAft>
              <a:defRPr sz="5700">
                <a:solidFill>
                  <a:schemeClr val="tx1"/>
                </a:solidFill>
                <a:latin typeface="Times New Roman" pitchFamily="18" charset="0"/>
              </a:defRPr>
            </a:lvl6pPr>
            <a:lvl7pPr marL="7075249" indent="-544250" eaLnBrk="0" fontAlgn="base" hangingPunct="0">
              <a:spcBef>
                <a:spcPct val="0"/>
              </a:spcBef>
              <a:spcAft>
                <a:spcPct val="0"/>
              </a:spcAft>
              <a:defRPr sz="5700">
                <a:solidFill>
                  <a:schemeClr val="tx1"/>
                </a:solidFill>
                <a:latin typeface="Times New Roman" pitchFamily="18" charset="0"/>
              </a:defRPr>
            </a:lvl7pPr>
            <a:lvl8pPr marL="8163749" indent="-544250" eaLnBrk="0" fontAlgn="base" hangingPunct="0">
              <a:spcBef>
                <a:spcPct val="0"/>
              </a:spcBef>
              <a:spcAft>
                <a:spcPct val="0"/>
              </a:spcAft>
              <a:defRPr sz="5700">
                <a:solidFill>
                  <a:schemeClr val="tx1"/>
                </a:solidFill>
                <a:latin typeface="Times New Roman" pitchFamily="18" charset="0"/>
              </a:defRPr>
            </a:lvl8pPr>
            <a:lvl9pPr marL="9252246" indent="-544250" eaLnBrk="0" fontAlgn="base" hangingPunct="0">
              <a:spcBef>
                <a:spcPct val="0"/>
              </a:spcBef>
              <a:spcAft>
                <a:spcPct val="0"/>
              </a:spcAft>
              <a:defRPr sz="5700">
                <a:solidFill>
                  <a:schemeClr val="tx1"/>
                </a:solidFill>
                <a:latin typeface="Times New Roman" pitchFamily="18" charset="0"/>
              </a:defRPr>
            </a:lvl9pPr>
          </a:lstStyle>
          <a:p>
            <a:pPr eaLnBrk="1" hangingPunct="1"/>
            <a:fld id="{561C6F80-1AE7-4892-8FD9-BFABD716406A}" type="slidenum">
              <a:rPr lang="en-US" sz="2600">
                <a:solidFill>
                  <a:schemeClr val="tx1">
                    <a:lumMod val="50000"/>
                  </a:schemeClr>
                </a:solidFill>
                <a:latin typeface="Helvetica Light"/>
              </a:rPr>
              <a:pPr eaLnBrk="1" hangingPunct="1"/>
              <a:t>52</a:t>
            </a:fld>
            <a:endParaRPr lang="en-US" sz="2600">
              <a:solidFill>
                <a:schemeClr val="tx1">
                  <a:lumMod val="50000"/>
                </a:schemeClr>
              </a:solidFill>
              <a:latin typeface="Helvetica Light"/>
            </a:endParaRPr>
          </a:p>
        </p:txBody>
      </p:sp>
    </p:spTree>
    <p:extLst>
      <p:ext uri="{BB962C8B-B14F-4D97-AF65-F5344CB8AC3E}">
        <p14:creationId xmlns:p14="http://schemas.microsoft.com/office/powerpoint/2010/main" val="2212174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 name="image2.png"/>
          <p:cNvPicPr/>
          <p:nvPr/>
        </p:nvPicPr>
        <p:blipFill>
          <a:blip r:embed="rId3">
            <a:extLst/>
          </a:blip>
          <a:stretch>
            <a:fillRect/>
          </a:stretch>
        </p:blipFill>
        <p:spPr>
          <a:xfrm>
            <a:off x="19278625" y="1118371"/>
            <a:ext cx="4829176" cy="1727202"/>
          </a:xfrm>
          <a:prstGeom prst="rect">
            <a:avLst/>
          </a:prstGeom>
          <a:ln w="12700">
            <a:miter lim="400000"/>
          </a:ln>
        </p:spPr>
      </p:pic>
      <p:sp>
        <p:nvSpPr>
          <p:cNvPr id="850" name="Shape 850"/>
          <p:cNvSpPr/>
          <p:nvPr/>
        </p:nvSpPr>
        <p:spPr>
          <a:xfrm>
            <a:off x="8327821" y="1566473"/>
            <a:ext cx="10807701" cy="83099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2400">
                <a:latin typeface="Lucida Grande"/>
                <a:ea typeface="Lucida Grande"/>
                <a:cs typeface="Lucida Grande"/>
                <a:sym typeface="Lucida Grande"/>
              </a:defRPr>
            </a:lvl1pPr>
          </a:lstStyle>
          <a:p>
            <a:pPr lvl="0">
              <a:defRPr sz="1800"/>
            </a:pPr>
            <a:r>
              <a:rPr dirty="0"/>
              <a:t>This work is licensed under the Creative Commons Attribution-Noncommercial-Share Alike 3.0 Unported License. To view a copy of this license, visit http://creativecommons.org/licenses/by-nc-sa/3.0/</a:t>
            </a:r>
            <a:endParaRPr dirty="0">
              <a:solidFill>
                <a:srgbClr val="499F3B"/>
              </a:solidFill>
            </a:endParaRPr>
          </a:p>
        </p:txBody>
      </p:sp>
      <p:sp>
        <p:nvSpPr>
          <p:cNvPr id="852" name="Shape 852"/>
          <p:cNvSpPr/>
          <p:nvPr/>
        </p:nvSpPr>
        <p:spPr>
          <a:xfrm>
            <a:off x="3369733" y="12566231"/>
            <a:ext cx="20919772" cy="892548"/>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lvl="0" algn="r">
              <a:defRPr sz="1800"/>
            </a:pPr>
            <a:r>
              <a:rPr sz="2600" dirty="0">
                <a:solidFill>
                  <a:srgbClr val="6D6D6D"/>
                </a:solidFill>
              </a:rPr>
              <a:t>Slides adapted from d.leadership Define + Ideate slides (</a:t>
            </a:r>
            <a:r>
              <a:rPr sz="2600" u="sng" dirty="0">
                <a:solidFill>
                  <a:srgbClr val="6D6D6D"/>
                </a:solidFill>
                <a:uFill>
                  <a:solidFill>
                    <a:srgbClr val="009999"/>
                  </a:solidFill>
                </a:uFill>
                <a:hlinkClick r:id="rId4"/>
              </a:rPr>
              <a:t>https://</a:t>
            </a:r>
            <a:r>
              <a:rPr sz="2600" u="sng" dirty="0">
                <a:solidFill>
                  <a:schemeClr val="bg2"/>
                </a:solidFill>
                <a:uFill>
                  <a:solidFill>
                    <a:srgbClr val="009999"/>
                  </a:solidFill>
                </a:uFill>
                <a:hlinkClick r:id="rId4"/>
              </a:rPr>
              <a:t>dschool.stanford.edu/groups/dleadership/wiki/59f08/dleadership_2015.html</a:t>
            </a:r>
            <a:r>
              <a:rPr sz="2600" dirty="0">
                <a:solidFill>
                  <a:srgbClr val="6D6D6D"/>
                </a:solidFill>
              </a:rPr>
              <a:t>)</a:t>
            </a:r>
          </a:p>
          <a:p>
            <a:pPr lvl="0" algn="r">
              <a:defRPr sz="1800"/>
            </a:pPr>
            <a:r>
              <a:rPr sz="2600" dirty="0">
                <a:solidFill>
                  <a:srgbClr val="6D6D6D"/>
                </a:solidFill>
              </a:rPr>
              <a:t>Additional resources from bootcamp bootleg (http://</a:t>
            </a:r>
            <a:r>
              <a:rPr sz="2600" dirty="0">
                <a:solidFill>
                  <a:srgbClr val="6D6D6D"/>
                </a:solidFill>
                <a:hlinkClick r:id="rId5" action="ppaction://hlinkfile"/>
              </a:rPr>
              <a:t>dschool.stanford.edu/wp-content/uploads/2011/03/BootcampBootleg2010v2SLIM.pdf</a:t>
            </a:r>
            <a:r>
              <a:rPr sz="2600" dirty="0">
                <a:solidFill>
                  <a:srgbClr val="6D6D6D"/>
                </a:solidFill>
              </a:rPr>
              <a:t>)</a:t>
            </a:r>
          </a:p>
        </p:txBody>
      </p:sp>
      <p:sp>
        <p:nvSpPr>
          <p:cNvPr id="5" name="Title 4"/>
          <p:cNvSpPr>
            <a:spLocks noGrp="1"/>
          </p:cNvSpPr>
          <p:nvPr>
            <p:ph type="ctrTitle"/>
          </p:nvPr>
        </p:nvSpPr>
        <p:spPr/>
        <p:txBody>
          <a:bodyPr/>
          <a:lstStyle/>
          <a:p>
            <a:r>
              <a:rPr lang="en-US" dirty="0" smtClean="0"/>
              <a:t>Define</a:t>
            </a:r>
            <a:endParaRPr lang="en-US" dirty="0"/>
          </a:p>
        </p:txBody>
      </p:sp>
      <p:sp>
        <p:nvSpPr>
          <p:cNvPr id="8" name="TextBox 7"/>
          <p:cNvSpPr txBox="1"/>
          <p:nvPr/>
        </p:nvSpPr>
        <p:spPr>
          <a:xfrm>
            <a:off x="2144341" y="11622584"/>
            <a:ext cx="6025786" cy="861774"/>
          </a:xfrm>
          <a:prstGeom prst="rect">
            <a:avLst/>
          </a:prstGeom>
          <a:noFill/>
        </p:spPr>
        <p:txBody>
          <a:bodyPr wrap="square" rtlCol="0">
            <a:spAutoFit/>
          </a:bodyPr>
          <a:lstStyle/>
          <a:p>
            <a:pPr algn="l"/>
            <a:r>
              <a:rPr lang="en-US" sz="5000" dirty="0" smtClean="0">
                <a:solidFill>
                  <a:srgbClr val="6D6D6D"/>
                </a:solidFill>
              </a:rPr>
              <a:t>September</a:t>
            </a:r>
            <a:r>
              <a:rPr lang="en-US" sz="5000" dirty="0" smtClean="0"/>
              <a:t> </a:t>
            </a:r>
            <a:r>
              <a:rPr lang="en-US" sz="5000" dirty="0">
                <a:solidFill>
                  <a:srgbClr val="6D6D6D"/>
                </a:solidFill>
              </a:rPr>
              <a:t>28, </a:t>
            </a:r>
            <a:r>
              <a:rPr lang="en-US" sz="5000" dirty="0" smtClean="0">
                <a:solidFill>
                  <a:srgbClr val="6D6D6D"/>
                </a:solidFill>
              </a:rPr>
              <a:t>2015</a:t>
            </a:r>
          </a:p>
        </p:txBody>
      </p:sp>
    </p:spTree>
    <p:extLst>
      <p:ext uri="{BB962C8B-B14F-4D97-AF65-F5344CB8AC3E}">
        <p14:creationId xmlns:p14="http://schemas.microsoft.com/office/powerpoint/2010/main" val="3889392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8"/>
          <p:cNvSpPr>
            <a:spLocks noGrp="1" noChangeArrowheads="1"/>
          </p:cNvSpPr>
          <p:nvPr>
            <p:ph type="title"/>
          </p:nvPr>
        </p:nvSpPr>
        <p:spPr/>
        <p:txBody>
          <a:bodyPr/>
          <a:lstStyle/>
          <a:p>
            <a:r>
              <a:rPr lang="en-US" smtClean="0"/>
              <a:t>Outline</a:t>
            </a:r>
            <a:endParaRPr lang="en-US" dirty="0"/>
          </a:p>
        </p:txBody>
      </p:sp>
      <p:sp>
        <p:nvSpPr>
          <p:cNvPr id="12294" name="Rectangle 9"/>
          <p:cNvSpPr>
            <a:spLocks noGrp="1" noChangeArrowheads="1"/>
          </p:cNvSpPr>
          <p:nvPr>
            <p:ph idx="1"/>
          </p:nvPr>
        </p:nvSpPr>
        <p:spPr/>
        <p:txBody>
          <a:bodyPr/>
          <a:lstStyle/>
          <a:p>
            <a:r>
              <a:rPr lang="en-US" dirty="0" smtClean="0"/>
              <a:t>Design thinking process</a:t>
            </a:r>
          </a:p>
          <a:p>
            <a:r>
              <a:rPr lang="en-US" dirty="0" smtClean="0"/>
              <a:t>Inferring insights</a:t>
            </a:r>
          </a:p>
          <a:p>
            <a:r>
              <a:rPr lang="en-US" dirty="0" smtClean="0"/>
              <a:t>Point of views</a:t>
            </a:r>
          </a:p>
          <a:p>
            <a:r>
              <a:rPr lang="en-US" dirty="0" smtClean="0"/>
              <a:t>Practice the process</a:t>
            </a:r>
          </a:p>
          <a:p>
            <a:r>
              <a:rPr lang="en-US" dirty="0" smtClean="0"/>
              <a:t>Team Meeting</a:t>
            </a:r>
          </a:p>
        </p:txBody>
      </p:sp>
      <p:sp>
        <p:nvSpPr>
          <p:cNvPr id="2" name="Date Placeholder 1"/>
          <p:cNvSpPr>
            <a:spLocks noGrp="1"/>
          </p:cNvSpPr>
          <p:nvPr>
            <p:ph type="dt" sz="half" idx="10"/>
          </p:nvPr>
        </p:nvSpPr>
        <p:spPr/>
        <p:txBody>
          <a:bodyPr/>
          <a:lstStyle/>
          <a:p>
            <a:r>
              <a:rPr lang="en-US" smtClean="0"/>
              <a:t>September 29, 2015</a:t>
            </a:r>
            <a:endParaRPr lang="en-US" dirty="0"/>
          </a:p>
        </p:txBody>
      </p:sp>
      <p:sp>
        <p:nvSpPr>
          <p:cNvPr id="5" name="Footer Placeholder 4"/>
          <p:cNvSpPr>
            <a:spLocks noGrp="1"/>
          </p:cNvSpPr>
          <p:nvPr>
            <p:ph type="ftr" sz="quarter" idx="11"/>
          </p:nvPr>
        </p:nvSpPr>
        <p:spPr/>
        <p:txBody>
          <a:bodyPr/>
          <a:lstStyle/>
          <a:p>
            <a:r>
              <a:rPr lang="en-US" smtClean="0"/>
              <a:t>dt+UX: Design Thinking for User Experience Design, Prototyping &amp; Evaluation</a:t>
            </a:r>
            <a:endParaRPr lang="en-US" dirty="0"/>
          </a:p>
        </p:txBody>
      </p:sp>
      <p:sp>
        <p:nvSpPr>
          <p:cNvPr id="18" name="Slide Number Placeholder 17"/>
          <p:cNvSpPr>
            <a:spLocks noGrp="1"/>
          </p:cNvSpPr>
          <p:nvPr>
            <p:ph type="sldNum" sz="quarter" idx="12"/>
          </p:nvPr>
        </p:nvSpPr>
        <p:spPr/>
        <p:txBody>
          <a:bodyPr/>
          <a:lstStyle/>
          <a:p>
            <a:fld id="{BAAF5C87-F9D2-5F40-9F3B-3AB33998CE64}" type="slidenum">
              <a:rPr lang="en-US" smtClean="0"/>
              <a:pPr/>
              <a:t>7</a:t>
            </a:fld>
            <a:endParaRPr lang="en-US"/>
          </a:p>
        </p:txBody>
      </p:sp>
    </p:spTree>
    <p:extLst>
      <p:ext uri="{BB962C8B-B14F-4D97-AF65-F5344CB8AC3E}">
        <p14:creationId xmlns:p14="http://schemas.microsoft.com/office/powerpoint/2010/main" val="394794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9" name="Group 869"/>
          <p:cNvGrpSpPr/>
          <p:nvPr/>
        </p:nvGrpSpPr>
        <p:grpSpPr>
          <a:xfrm>
            <a:off x="5410761" y="4173666"/>
            <a:ext cx="13551384" cy="6300532"/>
            <a:chOff x="642940" y="500610"/>
            <a:chExt cx="13551384" cy="6300532"/>
          </a:xfrm>
        </p:grpSpPr>
        <p:grpSp>
          <p:nvGrpSpPr>
            <p:cNvPr id="856" name="Group 856"/>
            <p:cNvGrpSpPr/>
            <p:nvPr/>
          </p:nvGrpSpPr>
          <p:grpSpPr>
            <a:xfrm>
              <a:off x="642940" y="500610"/>
              <a:ext cx="2899736" cy="3348747"/>
              <a:chOff x="642940" y="500610"/>
              <a:chExt cx="2899735" cy="3348745"/>
            </a:xfrm>
          </p:grpSpPr>
          <p:sp>
            <p:nvSpPr>
              <p:cNvPr id="854" name="Shape 854"/>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5385DE"/>
              </a:solidFill>
              <a:ln w="12700" cap="flat">
                <a:noFill/>
                <a:miter lim="400000"/>
              </a:ln>
              <a:effectLst/>
            </p:spPr>
            <p:txBody>
              <a:bodyPr wrap="square" lIns="0" tIns="0" rIns="0" bIns="0" numCol="1" anchor="t">
                <a:noAutofit/>
              </a:bodyPr>
              <a:lstStyle/>
              <a:p>
                <a:pPr lvl="0"/>
                <a:endParaRPr/>
              </a:p>
            </p:txBody>
          </p:sp>
          <p:sp>
            <p:nvSpPr>
              <p:cNvPr id="855" name="Shape 855"/>
              <p:cNvSpPr/>
              <p:nvPr/>
            </p:nvSpPr>
            <p:spPr>
              <a:xfrm>
                <a:off x="779012" y="1857621"/>
                <a:ext cx="2630762"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dirty="0">
                    <a:latin typeface="Helvetica Light"/>
                    <a:cs typeface="Helvetica Light"/>
                  </a:rPr>
                  <a:t>Empathize</a:t>
                </a:r>
              </a:p>
            </p:txBody>
          </p:sp>
        </p:grpSp>
        <p:grpSp>
          <p:nvGrpSpPr>
            <p:cNvPr id="859" name="Group 859"/>
            <p:cNvGrpSpPr/>
            <p:nvPr/>
          </p:nvGrpSpPr>
          <p:grpSpPr>
            <a:xfrm>
              <a:off x="3305455" y="1966181"/>
              <a:ext cx="2899736" cy="3348747"/>
              <a:chOff x="642940" y="500610"/>
              <a:chExt cx="2899735" cy="3348745"/>
            </a:xfrm>
          </p:grpSpPr>
          <p:sp>
            <p:nvSpPr>
              <p:cNvPr id="857" name="Shape 857"/>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858" name="Shape 858"/>
              <p:cNvSpPr/>
              <p:nvPr/>
            </p:nvSpPr>
            <p:spPr>
              <a:xfrm>
                <a:off x="1200276" y="1851268"/>
                <a:ext cx="1762309"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dirty="0">
                    <a:latin typeface="Helvetica Light"/>
                    <a:cs typeface="Helvetica Light"/>
                  </a:rPr>
                  <a:t>Define</a:t>
                </a:r>
              </a:p>
            </p:txBody>
          </p:sp>
        </p:grpSp>
        <p:grpSp>
          <p:nvGrpSpPr>
            <p:cNvPr id="862" name="Group 862"/>
            <p:cNvGrpSpPr/>
            <p:nvPr/>
          </p:nvGrpSpPr>
          <p:grpSpPr>
            <a:xfrm>
              <a:off x="8652713" y="1966181"/>
              <a:ext cx="2899736" cy="3348747"/>
              <a:chOff x="642940" y="500610"/>
              <a:chExt cx="2899735" cy="3348745"/>
            </a:xfrm>
          </p:grpSpPr>
          <p:sp>
            <p:nvSpPr>
              <p:cNvPr id="860" name="Shape 860"/>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FF4B21"/>
              </a:solidFill>
              <a:ln w="12700" cap="flat">
                <a:noFill/>
                <a:miter lim="400000"/>
              </a:ln>
              <a:effectLst/>
            </p:spPr>
            <p:txBody>
              <a:bodyPr wrap="square" lIns="0" tIns="0" rIns="0" bIns="0" numCol="1" anchor="t">
                <a:noAutofit/>
              </a:bodyPr>
              <a:lstStyle/>
              <a:p>
                <a:pPr lvl="0"/>
                <a:endParaRPr sz="3600"/>
              </a:p>
            </p:txBody>
          </p:sp>
          <p:sp>
            <p:nvSpPr>
              <p:cNvPr id="861" name="Shape 861"/>
              <p:cNvSpPr/>
              <p:nvPr/>
            </p:nvSpPr>
            <p:spPr>
              <a:xfrm>
                <a:off x="667876" y="1851270"/>
                <a:ext cx="2860975"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Prototype</a:t>
                </a:r>
              </a:p>
            </p:txBody>
          </p:sp>
        </p:grpSp>
        <p:grpSp>
          <p:nvGrpSpPr>
            <p:cNvPr id="865" name="Group 865"/>
            <p:cNvGrpSpPr/>
            <p:nvPr/>
          </p:nvGrpSpPr>
          <p:grpSpPr>
            <a:xfrm>
              <a:off x="11294588" y="3452395"/>
              <a:ext cx="2899736" cy="3348747"/>
              <a:chOff x="642940" y="500610"/>
              <a:chExt cx="2899735" cy="3348745"/>
            </a:xfrm>
          </p:grpSpPr>
          <p:sp>
            <p:nvSpPr>
              <p:cNvPr id="863" name="Shape 863"/>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800000"/>
              </a:solidFill>
              <a:ln w="12700" cap="flat">
                <a:noFill/>
                <a:miter lim="400000"/>
              </a:ln>
              <a:effectLst/>
            </p:spPr>
            <p:txBody>
              <a:bodyPr wrap="square" lIns="0" tIns="0" rIns="0" bIns="0" numCol="1" anchor="t">
                <a:noAutofit/>
              </a:bodyPr>
              <a:lstStyle/>
              <a:p>
                <a:pPr lvl="0"/>
                <a:endParaRPr/>
              </a:p>
            </p:txBody>
          </p:sp>
          <p:sp>
            <p:nvSpPr>
              <p:cNvPr id="864" name="Shape 864"/>
              <p:cNvSpPr/>
              <p:nvPr/>
            </p:nvSpPr>
            <p:spPr>
              <a:xfrm>
                <a:off x="1466473" y="1851268"/>
                <a:ext cx="1244730"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Test</a:t>
                </a:r>
              </a:p>
            </p:txBody>
          </p:sp>
        </p:grpSp>
        <p:grpSp>
          <p:nvGrpSpPr>
            <p:cNvPr id="868" name="Group 868"/>
            <p:cNvGrpSpPr/>
            <p:nvPr/>
          </p:nvGrpSpPr>
          <p:grpSpPr>
            <a:xfrm>
              <a:off x="5972733" y="505373"/>
              <a:ext cx="2899736" cy="3348747"/>
              <a:chOff x="642940" y="500610"/>
              <a:chExt cx="2899735" cy="3348745"/>
            </a:xfrm>
          </p:grpSpPr>
          <p:sp>
            <p:nvSpPr>
              <p:cNvPr id="866" name="Shape 866"/>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FF8000"/>
              </a:solidFill>
              <a:ln w="12700" cap="flat">
                <a:noFill/>
                <a:miter lim="400000"/>
              </a:ln>
              <a:effectLst/>
            </p:spPr>
            <p:txBody>
              <a:bodyPr wrap="square" lIns="0" tIns="0" rIns="0" bIns="0" numCol="1" anchor="t">
                <a:noAutofit/>
              </a:bodyPr>
              <a:lstStyle/>
              <a:p>
                <a:pPr lvl="0"/>
                <a:endParaRPr/>
              </a:p>
            </p:txBody>
          </p:sp>
          <p:sp>
            <p:nvSpPr>
              <p:cNvPr id="867" name="Shape 867"/>
              <p:cNvSpPr/>
              <p:nvPr/>
            </p:nvSpPr>
            <p:spPr>
              <a:xfrm>
                <a:off x="1244198" y="1851269"/>
                <a:ext cx="1686101"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Ideate</a:t>
                </a:r>
              </a:p>
            </p:txBody>
          </p:sp>
        </p:grpSp>
      </p:grpSp>
      <p:sp>
        <p:nvSpPr>
          <p:cNvPr id="7" name="Title 6"/>
          <p:cNvSpPr>
            <a:spLocks noGrp="1"/>
          </p:cNvSpPr>
          <p:nvPr>
            <p:ph type="title"/>
          </p:nvPr>
        </p:nvSpPr>
        <p:spPr/>
        <p:txBody>
          <a:bodyPr/>
          <a:lstStyle/>
          <a:p>
            <a:r>
              <a:rPr lang="en-US" dirty="0" smtClean="0"/>
              <a:t>Design Thinking</a:t>
            </a:r>
            <a:endParaRPr lang="en-US" dirty="0"/>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8</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8" name="Group 878"/>
          <p:cNvGrpSpPr/>
          <p:nvPr/>
        </p:nvGrpSpPr>
        <p:grpSpPr>
          <a:xfrm>
            <a:off x="5407498" y="4179888"/>
            <a:ext cx="13554733" cy="6294440"/>
            <a:chOff x="642784" y="500581"/>
            <a:chExt cx="13554732" cy="6294439"/>
          </a:xfrm>
        </p:grpSpPr>
        <p:sp>
          <p:nvSpPr>
            <p:cNvPr id="871" name="Shape 871"/>
            <p:cNvSpPr/>
            <p:nvPr/>
          </p:nvSpPr>
          <p:spPr>
            <a:xfrm rot="1800000">
              <a:off x="642784" y="5005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grpSp>
          <p:nvGrpSpPr>
            <p:cNvPr id="874" name="Group 874"/>
            <p:cNvGrpSpPr/>
            <p:nvPr/>
          </p:nvGrpSpPr>
          <p:grpSpPr>
            <a:xfrm>
              <a:off x="3305551" y="1961080"/>
              <a:ext cx="2899433" cy="3348041"/>
              <a:chOff x="625851" y="500581"/>
              <a:chExt cx="2899432" cy="3348039"/>
            </a:xfrm>
          </p:grpSpPr>
          <p:sp>
            <p:nvSpPr>
              <p:cNvPr id="872" name="Shape 872"/>
              <p:cNvSpPr/>
              <p:nvPr/>
            </p:nvSpPr>
            <p:spPr>
              <a:xfrm rot="1800000">
                <a:off x="625851" y="5005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873" name="Shape 873"/>
              <p:cNvSpPr/>
              <p:nvPr/>
            </p:nvSpPr>
            <p:spPr>
              <a:xfrm>
                <a:off x="1183126" y="1850885"/>
                <a:ext cx="1762125" cy="661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dirty="0">
                    <a:latin typeface="Helvetica Light"/>
                    <a:cs typeface="Helvetica Light"/>
                  </a:rPr>
                  <a:t>Define</a:t>
                </a:r>
              </a:p>
            </p:txBody>
          </p:sp>
        </p:grpSp>
        <p:sp>
          <p:nvSpPr>
            <p:cNvPr id="875" name="Shape 875"/>
            <p:cNvSpPr/>
            <p:nvPr/>
          </p:nvSpPr>
          <p:spPr>
            <a:xfrm rot="1800000">
              <a:off x="8656484" y="19610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6" name="Shape 876"/>
            <p:cNvSpPr/>
            <p:nvPr/>
          </p:nvSpPr>
          <p:spPr>
            <a:xfrm rot="1800000">
              <a:off x="11298084" y="34469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7" name="Shape 877"/>
            <p:cNvSpPr/>
            <p:nvPr/>
          </p:nvSpPr>
          <p:spPr>
            <a:xfrm rot="1800000">
              <a:off x="5976784" y="5005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grpSp>
      <p:sp>
        <p:nvSpPr>
          <p:cNvPr id="5" name="Title 4"/>
          <p:cNvSpPr>
            <a:spLocks noGrp="1"/>
          </p:cNvSpPr>
          <p:nvPr>
            <p:ph type="title"/>
          </p:nvPr>
        </p:nvSpPr>
        <p:spPr/>
        <p:txBody>
          <a:bodyPr/>
          <a:lstStyle/>
          <a:p>
            <a:r>
              <a:rPr lang="en-US" dirty="0" smtClean="0"/>
              <a:t>Design Thinking</a:t>
            </a:r>
            <a:endParaRPr lang="en-US" dirty="0"/>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9</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1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A3A3A3"/>
      </a:hlink>
      <a:folHlink>
        <a:srgbClr val="636280"/>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5385DE"/>
      </a:accent1>
      <a:accent2>
        <a:srgbClr val="333399"/>
      </a:accent2>
      <a:accent3>
        <a:srgbClr val="8F8F8F"/>
      </a:accent3>
      <a:accent4>
        <a:srgbClr val="707070"/>
      </a:accent4>
      <a:accent5>
        <a:srgbClr val="B3C2EC"/>
      </a:accent5>
      <a:accent6>
        <a:srgbClr val="2D2D8A"/>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5385DE"/>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385DE"/>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03-design-discovery-pt2.pptx</Template>
  <TotalTime>4784</TotalTime>
  <Words>3506</Words>
  <Application>Microsoft Macintosh PowerPoint</Application>
  <PresentationFormat>Custom</PresentationFormat>
  <Paragraphs>463</Paragraphs>
  <Slides>52</Slides>
  <Notes>52</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1_Summer HCI</vt:lpstr>
      <vt:lpstr>Define</vt:lpstr>
      <vt:lpstr>Hall of Fame or Shame?</vt:lpstr>
      <vt:lpstr>Hall of Shame!</vt:lpstr>
      <vt:lpstr>Interface Hall of Shame or Fame?</vt:lpstr>
      <vt:lpstr>Interface Hall of Fame!</vt:lpstr>
      <vt:lpstr>Define</vt:lpstr>
      <vt:lpstr>Outline</vt:lpstr>
      <vt:lpstr>Design Thinking</vt:lpstr>
      <vt:lpstr>Design Thinking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Focus by Writing a “Point of View”</vt:lpstr>
      <vt:lpstr>Focus by Writing a “Point of View”</vt:lpstr>
      <vt:lpstr>Focus by Writing a “Point of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Administrivia</vt:lpstr>
      <vt:lpstr>PowerPoint Presentation</vt:lpstr>
      <vt:lpstr>Team Meeting Agenda</vt:lpstr>
      <vt:lpstr>PowerPoint Presentation</vt:lpstr>
      <vt:lpstr>PowerPoint Presentation</vt:lpstr>
      <vt:lpstr>Using the Data Collected in the Field</vt:lpstr>
      <vt:lpstr>PowerPoint Presentation</vt:lpstr>
      <vt:lpstr>Empathy Map</vt:lpstr>
      <vt:lpstr>Empathy Map</vt:lpstr>
      <vt:lpstr>Identifying Needs</vt:lpstr>
      <vt:lpstr>PowerPoint Presentation</vt:lpstr>
      <vt:lpstr>PowerPoint Presentation</vt:lpstr>
      <vt:lpstr>PowerPoint Presentation</vt:lpstr>
      <vt:lpstr>PowerPoint Presentation</vt:lpstr>
      <vt:lpstr>PowerPoint Presentation</vt:lpstr>
      <vt:lpstr>PowerPoint Presentation</vt:lpstr>
      <vt:lpstr>Point of View</vt:lpstr>
      <vt:lpstr>Next Time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Landay</dc:creator>
  <cp:lastModifiedBy>James Landay</cp:lastModifiedBy>
  <cp:revision>73</cp:revision>
  <cp:lastPrinted>2015-10-01T00:09:26Z</cp:lastPrinted>
  <dcterms:modified xsi:type="dcterms:W3CDTF">2015-10-01T00:14:04Z</dcterms:modified>
</cp:coreProperties>
</file>