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76" r:id="rId1"/>
  </p:sldMasterIdLst>
  <p:notesMasterIdLst>
    <p:notesMasterId r:id="rId57"/>
  </p:notesMasterIdLst>
  <p:handoutMasterIdLst>
    <p:handoutMasterId r:id="rId58"/>
  </p:handoutMasterIdLst>
  <p:sldIdLst>
    <p:sldId id="433" r:id="rId2"/>
    <p:sldId id="366" r:id="rId3"/>
    <p:sldId id="432" r:id="rId4"/>
    <p:sldId id="438" r:id="rId5"/>
    <p:sldId id="439" r:id="rId6"/>
    <p:sldId id="498" r:id="rId7"/>
    <p:sldId id="335" r:id="rId8"/>
    <p:sldId id="370" r:id="rId9"/>
    <p:sldId id="421" r:id="rId10"/>
    <p:sldId id="372" r:id="rId11"/>
    <p:sldId id="516" r:id="rId12"/>
    <p:sldId id="517" r:id="rId13"/>
    <p:sldId id="475" r:id="rId14"/>
    <p:sldId id="476" r:id="rId15"/>
    <p:sldId id="518" r:id="rId16"/>
    <p:sldId id="519" r:id="rId17"/>
    <p:sldId id="520" r:id="rId18"/>
    <p:sldId id="477" r:id="rId19"/>
    <p:sldId id="521" r:id="rId20"/>
    <p:sldId id="523" r:id="rId21"/>
    <p:sldId id="524" r:id="rId22"/>
    <p:sldId id="525" r:id="rId23"/>
    <p:sldId id="526" r:id="rId24"/>
    <p:sldId id="478" r:id="rId25"/>
    <p:sldId id="527" r:id="rId26"/>
    <p:sldId id="528" r:id="rId27"/>
    <p:sldId id="529" r:id="rId28"/>
    <p:sldId id="531" r:id="rId29"/>
    <p:sldId id="532" r:id="rId30"/>
    <p:sldId id="512" r:id="rId31"/>
    <p:sldId id="514" r:id="rId32"/>
    <p:sldId id="500" r:id="rId33"/>
    <p:sldId id="501" r:id="rId34"/>
    <p:sldId id="502" r:id="rId35"/>
    <p:sldId id="503" r:id="rId36"/>
    <p:sldId id="504" r:id="rId37"/>
    <p:sldId id="505" r:id="rId38"/>
    <p:sldId id="507" r:id="rId39"/>
    <p:sldId id="515" r:id="rId40"/>
    <p:sldId id="479" r:id="rId41"/>
    <p:sldId id="480" r:id="rId42"/>
    <p:sldId id="481" r:id="rId43"/>
    <p:sldId id="482" r:id="rId44"/>
    <p:sldId id="483" r:id="rId45"/>
    <p:sldId id="484" r:id="rId46"/>
    <p:sldId id="485" r:id="rId47"/>
    <p:sldId id="486" r:id="rId48"/>
    <p:sldId id="487" r:id="rId49"/>
    <p:sldId id="491" r:id="rId50"/>
    <p:sldId id="492" r:id="rId51"/>
    <p:sldId id="493" r:id="rId52"/>
    <p:sldId id="494" r:id="rId53"/>
    <p:sldId id="495" r:id="rId54"/>
    <p:sldId id="496" r:id="rId55"/>
    <p:sldId id="497" r:id="rId5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74">
          <p15:clr>
            <a:srgbClr val="A4A3A4"/>
          </p15:clr>
        </p15:guide>
        <p15:guide id="2" pos="2897">
          <p15:clr>
            <a:srgbClr val="A4A3A4"/>
          </p15:clr>
        </p15:guide>
      </p15:sldGuideLst>
    </p:ext>
    <p:ext uri="{2D200454-40CA-4A62-9FC3-DE9A4176ACB9}">
      <p15:notesGuideLst xmlns="" xmlns:p15="http://schemas.microsoft.com/office/powerpoint/2012/main">
        <p15:guide id="1" orient="horz" pos="2244">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Landay" initials="J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5CBFF"/>
    <a:srgbClr val="242424"/>
    <a:srgbClr val="000000"/>
    <a:srgbClr val="878787"/>
    <a:srgbClr val="FFFF99"/>
    <a:srgbClr val="FFFFFF"/>
    <a:srgbClr val="FF0000"/>
    <a:srgbClr val="E9F7FF"/>
    <a:srgbClr val="DDF2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8" autoAdjust="0"/>
    <p:restoredTop sz="93671" autoAdjust="0"/>
  </p:normalViewPr>
  <p:slideViewPr>
    <p:cSldViewPr snapToGrid="0">
      <p:cViewPr varScale="1">
        <p:scale>
          <a:sx n="203" d="100"/>
          <a:sy n="203" d="100"/>
        </p:scale>
        <p:origin x="-856" y="-232"/>
      </p:cViewPr>
      <p:guideLst>
        <p:guide orient="horz" pos="2174"/>
        <p:guide pos="2880"/>
      </p:guideLst>
    </p:cSldViewPr>
  </p:slideViewPr>
  <p:outlineViewPr>
    <p:cViewPr>
      <p:scale>
        <a:sx n="33" d="100"/>
        <a:sy n="33" d="100"/>
      </p:scale>
      <p:origin x="0" y="12488"/>
    </p:cViewPr>
  </p:outlineViewPr>
  <p:notesTextViewPr>
    <p:cViewPr>
      <p:scale>
        <a:sx n="100" d="100"/>
        <a:sy n="100" d="100"/>
      </p:scale>
      <p:origin x="0" y="0"/>
    </p:cViewPr>
  </p:notesTextViewPr>
  <p:sorterViewPr>
    <p:cViewPr>
      <p:scale>
        <a:sx n="249" d="100"/>
        <a:sy n="249" d="100"/>
      </p:scale>
      <p:origin x="0" y="23376"/>
    </p:cViewPr>
  </p:sorterViewPr>
  <p:notesViewPr>
    <p:cSldViewPr snapToGrid="0">
      <p:cViewPr>
        <p:scale>
          <a:sx n="100" d="100"/>
          <a:sy n="100" d="100"/>
        </p:scale>
        <p:origin x="-5292" y="-1092"/>
      </p:cViewPr>
      <p:guideLst>
        <p:guide orient="horz" pos="2244"/>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588"/>
            <a:ext cx="5901967"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dirty="0"/>
            </a:lvl1pPr>
          </a:lstStyle>
          <a:p>
            <a:r>
              <a:rPr lang="en-US" dirty="0" err="1" smtClean="0"/>
              <a:t>dt+UX</a:t>
            </a:r>
            <a:r>
              <a:rPr lang="en-US" dirty="0" smtClean="0"/>
              <a:t> – Design Thinking for User </a:t>
            </a:r>
            <a:r>
              <a:rPr lang="en-US" dirty="0"/>
              <a:t>Experience Design, Prototyping, and Evaluation, </a:t>
            </a:r>
            <a:r>
              <a:rPr lang="en-US" dirty="0" smtClean="0"/>
              <a:t>Autumn 2015</a:t>
            </a:r>
            <a:endParaRPr lang="en-US" dirty="0"/>
          </a:p>
          <a:p>
            <a:r>
              <a:rPr lang="en-US" dirty="0"/>
              <a:t>Prof. James A. Landay</a:t>
            </a:r>
          </a:p>
          <a:p>
            <a:r>
              <a:rPr lang="en-US" dirty="0"/>
              <a:t>Stanford University</a:t>
            </a:r>
          </a:p>
        </p:txBody>
      </p:sp>
      <p:sp>
        <p:nvSpPr>
          <p:cNvPr id="4099" name="Rectangle 3"/>
          <p:cNvSpPr>
            <a:spLocks noGrp="1" noChangeArrowheads="1"/>
          </p:cNvSpPr>
          <p:nvPr>
            <p:ph type="dt" sz="quarter" idx="1"/>
          </p:nvPr>
        </p:nvSpPr>
        <p:spPr bwMode="auto">
          <a:xfrm>
            <a:off x="5827256" y="-1588"/>
            <a:ext cx="1487943"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dirty="0"/>
          </a:p>
        </p:txBody>
      </p:sp>
      <p:sp>
        <p:nvSpPr>
          <p:cNvPr id="4101"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94523516-F9CD-436C-BD1B-B5E572FD7F6B}" type="slidenum">
              <a:rPr lang="en-US"/>
              <a:pPr>
                <a:defRPr/>
              </a:pPr>
              <a:t>‹#›</a:t>
            </a:fld>
            <a:endParaRPr lang="en-US"/>
          </a:p>
        </p:txBody>
      </p:sp>
    </p:spTree>
    <p:extLst>
      <p:ext uri="{BB962C8B-B14F-4D97-AF65-F5344CB8AC3E}">
        <p14:creationId xmlns:p14="http://schemas.microsoft.com/office/powerpoint/2010/main" val="19045112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a:lvl1pPr>
          </a:lstStyle>
          <a:p>
            <a:pPr>
              <a:defRPr/>
            </a:pPr>
            <a:endParaRPr lang="en-US"/>
          </a:p>
        </p:txBody>
      </p:sp>
      <p:sp>
        <p:nvSpPr>
          <p:cNvPr id="2051" name="Rectangle 3"/>
          <p:cNvSpPr>
            <a:spLocks noGrp="1" noChangeArrowheads="1"/>
          </p:cNvSpPr>
          <p:nvPr>
            <p:ph type="dt"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7015" tIns="49330" rIns="97015" bIns="49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defTabSz="982663"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D9EA6F11-1A67-43D5-B7BD-00285BA4EBAC}" type="slidenum">
              <a:rPr lang="en-US"/>
              <a:pPr>
                <a:defRPr/>
              </a:pPr>
              <a:t>‹#›</a:t>
            </a:fld>
            <a:endParaRPr lang="en-US"/>
          </a:p>
        </p:txBody>
      </p:sp>
    </p:spTree>
    <p:extLst>
      <p:ext uri="{BB962C8B-B14F-4D97-AF65-F5344CB8AC3E}">
        <p14:creationId xmlns:p14="http://schemas.microsoft.com/office/powerpoint/2010/main" val="973954964"/>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1</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1.hour 45 </a:t>
            </a:r>
            <a:r>
              <a:rPr lang="en-US" baseline="0" dirty="0" err="1" smtClean="0"/>
              <a:t>mintues</a:t>
            </a:r>
            <a:r>
              <a:rPr lang="en-US" baseline="0" dirty="0" smtClean="0"/>
              <a:t>  </a:t>
            </a:r>
            <a:r>
              <a:rPr lang="en-US" baseline="0" smtClean="0"/>
              <a:t>for lecture -- good</a:t>
            </a:r>
            <a:endParaRPr lang="en-US" baseline="0" dirty="0" smtClean="0"/>
          </a:p>
        </p:txBody>
      </p:sp>
    </p:spTree>
    <p:extLst>
      <p:ext uri="{BB962C8B-B14F-4D97-AF65-F5344CB8AC3E}">
        <p14:creationId xmlns:p14="http://schemas.microsoft.com/office/powerpoint/2010/main" val="202757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A994DD-1F8E-47CE-855E-28AACD5ABC5D}" type="slidenum">
              <a:rPr lang="en-US" sz="1000"/>
              <a:pPr/>
              <a:t>10</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dirty="0" smtClean="0">
                <a:ea typeface="ＭＳ Ｐゴシック" pitchFamily="34" charset="-128"/>
              </a:rPr>
              <a:t>Naturalistic data collection methods</a:t>
            </a:r>
            <a:r>
              <a:rPr lang="en-US" sz="2000" dirty="0" smtClean="0">
                <a:ea typeface="ＭＳ Ｐゴシック" pitchFamily="34" charset="-128"/>
              </a:rPr>
              <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baseline="0" dirty="0" smtClean="0">
                <a:ea typeface="ＭＳ Ｐゴシック" pitchFamily="34" charset="-128"/>
              </a:rPr>
              <a:t>     </a:t>
            </a:r>
            <a:r>
              <a:rPr lang="en-US" sz="2400" dirty="0" smtClean="0">
                <a:ea typeface="ＭＳ Ｐゴシック" pitchFamily="34" charset="-128"/>
              </a:rPr>
              <a:t>Key for places we will deploy contextually-aware and/or mobile apps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1640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lIns="96661" tIns="48331" rIns="96661" bIns="48331"/>
          <a:lstStyle/>
          <a:p>
            <a:pPr lvl="0"/>
            <a:endParaRPr/>
          </a:p>
        </p:txBody>
      </p:sp>
      <p:sp>
        <p:nvSpPr>
          <p:cNvPr id="253" name="Shape 253"/>
          <p:cNvSpPr>
            <a:spLocks noGrp="1"/>
          </p:cNvSpPr>
          <p:nvPr>
            <p:ph type="body" sz="quarter" idx="1"/>
          </p:nvPr>
        </p:nvSpPr>
        <p:spPr>
          <a:prstGeom prst="rect">
            <a:avLst/>
          </a:prstGeom>
        </p:spPr>
        <p:txBody>
          <a:bodyPr/>
          <a:lstStyle>
            <a:lvl1pPr>
              <a:buClr>
                <a:srgbClr val="000000"/>
              </a:buClr>
              <a:buFont typeface="Helvetica"/>
            </a:lvl1pPr>
          </a:lstStyle>
          <a:p>
            <a:pPr lvl="0">
              <a:defRPr sz="1800"/>
            </a:pPr>
            <a:r>
              <a:rPr sz="1700"/>
              <a:t>As Yogi Berra supposedly said, you can observe a lot just by watching. What we’re going to talk about today is participant observation techniques for standing in someone else’s shoes. Of course, observing people isn’t the only way to begin designing an effective user interface. Great designs emerge through all sorts of approaches. That said, it’s often a good strategy to begin your design process by attuning yourself to your users.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lIns="96661" tIns="48331" rIns="96661" bIns="48331"/>
          <a:lstStyle/>
          <a:p>
            <a:pPr lvl="0"/>
            <a:endParaRPr/>
          </a:p>
        </p:txBody>
      </p:sp>
      <p:sp>
        <p:nvSpPr>
          <p:cNvPr id="264" name="Shape 264"/>
          <p:cNvSpPr>
            <a:spLocks noGrp="1"/>
          </p:cNvSpPr>
          <p:nvPr>
            <p:ph type="body" sz="quarter" idx="1"/>
          </p:nvPr>
        </p:nvSpPr>
        <p:spPr>
          <a:prstGeom prst="rect">
            <a:avLst/>
          </a:prstGeom>
        </p:spPr>
        <p:txBody>
          <a:bodyPr/>
          <a:lstStyle>
            <a:lvl1pPr>
              <a:buClr>
                <a:srgbClr val="000000"/>
              </a:buClr>
              <a:buFont typeface="Helvetica"/>
            </a:lvl1pPr>
          </a:lstStyle>
          <a:p>
            <a:pPr lvl="0">
              <a:defRPr sz="1800"/>
            </a:pPr>
            <a:r>
              <a:rPr sz="1700"/>
              <a:t>The techniques in this lecture are inspired by the fieldwork strategies that anthropologists use to learn about and document culture. In 1914, Bronislaw Malinowski traveled to Papua New Guinea), where he conducted fieldwork at Mailu and the Trobriand Islands. While he’s there, World War I breaks out. He has two options: hang out in the Trobriand islands or face internment since he’s Austrian. I think you can guess which option he picked. During this period, he developed the practices of participant observation, which remains a hallmark of ethnographic research to this day. In this photograph, Malinowski is being taught to play a string instrument.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13</a:t>
            </a:fld>
            <a:endParaRPr lang="en-US"/>
          </a:p>
        </p:txBody>
      </p:sp>
    </p:spTree>
    <p:extLst>
      <p:ext uri="{BB962C8B-B14F-4D97-AF65-F5344CB8AC3E}">
        <p14:creationId xmlns:p14="http://schemas.microsoft.com/office/powerpoint/2010/main" val="341541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14</a:t>
            </a:fld>
            <a:endParaRPr lang="en-US"/>
          </a:p>
        </p:txBody>
      </p:sp>
    </p:spTree>
    <p:extLst>
      <p:ext uri="{BB962C8B-B14F-4D97-AF65-F5344CB8AC3E}">
        <p14:creationId xmlns:p14="http://schemas.microsoft.com/office/powerpoint/2010/main" val="379142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lIns="96661" tIns="48331" rIns="96661" bIns="48331"/>
          <a:lstStyle/>
          <a:p>
            <a:pPr lvl="0"/>
            <a:endParaRPr/>
          </a:p>
        </p:txBody>
      </p:sp>
      <p:sp>
        <p:nvSpPr>
          <p:cNvPr id="318" name="Shape 318"/>
          <p:cNvSpPr>
            <a:spLocks noGrp="1"/>
          </p:cNvSpPr>
          <p:nvPr>
            <p:ph type="body" sz="quarter" idx="1"/>
          </p:nvPr>
        </p:nvSpPr>
        <p:spPr>
          <a:prstGeom prst="rect">
            <a:avLst/>
          </a:prstGeom>
        </p:spPr>
        <p:txBody>
          <a:bodyPr/>
          <a:lstStyle/>
          <a:p>
            <a:pPr lvl="0">
              <a:defRPr sz="1800"/>
            </a:pPr>
            <a:r>
              <a:rPr sz="1700"/>
              <a:t>“I am not a fan of undirected, explorative ethnography. This is an excellent procedure for developing our scientific understanding of human behavior, but it is too diffuse for practical application. I prefer directed observation: search out the workarounds, hacks, and clever improvisations of everyday life. That’s where the answers lie: someone else has already encountered the need, someone else has already hinted at a solution.”</a:t>
            </a:r>
          </a:p>
          <a:p>
            <a:pPr lvl="0">
              <a:defRPr sz="1800"/>
            </a:pPr>
            <a:r>
              <a:rPr sz="1700"/>
              <a:t> - from Don Norman’s http://jnd.org/dn.mss/workarounds_-_leading_edge_of_innovation.html</a:t>
            </a:r>
          </a:p>
          <a:p>
            <a:pPr lvl="0">
              <a:defRPr sz="1800"/>
            </a:pPr>
            <a:endParaRPr sz="1700"/>
          </a:p>
          <a:p>
            <a:pPr lvl="0">
              <a:defRPr sz="1800"/>
            </a:pPr>
            <a:r>
              <a:rPr sz="1700"/>
              <a:t>A personal favorite of mine: post-it notes. Fax machines seem especially fond of growing these yellow cheat-sheets.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lIns="96661" tIns="48331" rIns="96661" bIns="48331"/>
          <a:lstStyle/>
          <a:p>
            <a:pPr lvl="0"/>
            <a:endParaRPr/>
          </a:p>
        </p:txBody>
      </p:sp>
      <p:sp>
        <p:nvSpPr>
          <p:cNvPr id="349" name="Shape 349"/>
          <p:cNvSpPr>
            <a:spLocks noGrp="1"/>
          </p:cNvSpPr>
          <p:nvPr>
            <p:ph type="body" sz="quarter" idx="1"/>
          </p:nvPr>
        </p:nvSpPr>
        <p:spPr>
          <a:prstGeom prst="rect">
            <a:avLst/>
          </a:prstGeom>
        </p:spPr>
        <p:txBody>
          <a:bodyPr/>
          <a:lstStyle/>
          <a:p>
            <a:pPr lvl="0">
              <a:defRPr sz="1800"/>
            </a:pPr>
            <a:r>
              <a:rPr sz="1700"/>
              <a:t>job-specific vocab / knowledge, tasks; system intended for doctors; get medical students; system intended for engineers; get engineering students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17</a:t>
            </a:fld>
            <a:endParaRPr lang="en-US"/>
          </a:p>
        </p:txBody>
      </p:sp>
    </p:spTree>
    <p:extLst>
      <p:ext uri="{BB962C8B-B14F-4D97-AF65-F5344CB8AC3E}">
        <p14:creationId xmlns:p14="http://schemas.microsoft.com/office/powerpoint/2010/main" val="10139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WHAT they are doing (facts)</a:t>
            </a:r>
          </a:p>
          <a:p>
            <a:r>
              <a:rPr lang="en-US" dirty="0" smtClean="0"/>
              <a:t>HOW</a:t>
            </a:r>
            <a:r>
              <a:rPr lang="en-US" baseline="0" dirty="0" smtClean="0"/>
              <a:t> are they doing it?</a:t>
            </a:r>
          </a:p>
          <a:p>
            <a:r>
              <a:rPr lang="en-US" baseline="0" dirty="0" smtClean="0"/>
              <a:t>WHY are they doing it the way they are?</a:t>
            </a: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18</a:t>
            </a:fld>
            <a:endParaRPr lang="en-US"/>
          </a:p>
        </p:txBody>
      </p:sp>
    </p:spTree>
    <p:extLst>
      <p:ext uri="{BB962C8B-B14F-4D97-AF65-F5344CB8AC3E}">
        <p14:creationId xmlns:p14="http://schemas.microsoft.com/office/powerpoint/2010/main" val="19620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lIns="96661" tIns="48331" rIns="96661" bIns="48331"/>
          <a:lstStyle/>
          <a:p>
            <a:pPr lvl="0"/>
            <a:endParaRPr/>
          </a:p>
        </p:txBody>
      </p:sp>
      <p:sp>
        <p:nvSpPr>
          <p:cNvPr id="436" name="Shape 436"/>
          <p:cNvSpPr>
            <a:spLocks noGrp="1"/>
          </p:cNvSpPr>
          <p:nvPr>
            <p:ph type="body" sz="quarter" idx="1"/>
          </p:nvPr>
        </p:nvSpPr>
        <p:spPr>
          <a:prstGeom prst="rect">
            <a:avLst/>
          </a:prstGeom>
        </p:spPr>
        <p:txBody>
          <a:bodyPr/>
          <a:lstStyle/>
          <a:p>
            <a:pPr lvl="0">
              <a:defRPr sz="1800"/>
            </a:pPr>
            <a:r>
              <a:rPr sz="1700"/>
              <a:t>The last time they did something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2</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199936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lIns="96661" tIns="48331" rIns="96661" bIns="48331"/>
          <a:lstStyle/>
          <a:p>
            <a:pPr lvl="0"/>
            <a:endParaRPr/>
          </a:p>
        </p:txBody>
      </p:sp>
      <p:sp>
        <p:nvSpPr>
          <p:cNvPr id="456" name="Shape 456"/>
          <p:cNvSpPr>
            <a:spLocks noGrp="1"/>
          </p:cNvSpPr>
          <p:nvPr>
            <p:ph type="body" sz="quarter" idx="1"/>
          </p:nvPr>
        </p:nvSpPr>
        <p:spPr>
          <a:prstGeom prst="rect">
            <a:avLst/>
          </a:prstGeom>
        </p:spPr>
        <p:txBody>
          <a:bodyPr/>
          <a:lstStyle/>
          <a:p>
            <a:pPr lvl="0">
              <a:defRPr sz="1800"/>
            </a:pPr>
            <a:r>
              <a:rPr sz="1700"/>
              <a:t>Especially at the beginning of an interview, I recommend open-ended questions.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21</a:t>
            </a:fld>
            <a:endParaRPr lang="en-US"/>
          </a:p>
        </p:txBody>
      </p:sp>
    </p:spTree>
    <p:extLst>
      <p:ext uri="{BB962C8B-B14F-4D97-AF65-F5344CB8AC3E}">
        <p14:creationId xmlns:p14="http://schemas.microsoft.com/office/powerpoint/2010/main" val="373365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22</a:t>
            </a:fld>
            <a:endParaRPr lang="en-US"/>
          </a:p>
        </p:txBody>
      </p:sp>
    </p:spTree>
    <p:extLst>
      <p:ext uri="{BB962C8B-B14F-4D97-AF65-F5344CB8AC3E}">
        <p14:creationId xmlns:p14="http://schemas.microsoft.com/office/powerpoint/2010/main" val="2463814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lIns="96661" tIns="48331" rIns="96661" bIns="48331"/>
          <a:lstStyle/>
          <a:p>
            <a:pPr lvl="0"/>
            <a:endParaRPr/>
          </a:p>
        </p:txBody>
      </p:sp>
      <p:sp>
        <p:nvSpPr>
          <p:cNvPr id="484" name="Shape 484"/>
          <p:cNvSpPr>
            <a:spLocks noGrp="1"/>
          </p:cNvSpPr>
          <p:nvPr>
            <p:ph type="body" sz="quarter" idx="1"/>
          </p:nvPr>
        </p:nvSpPr>
        <p:spPr>
          <a:prstGeom prst="rect">
            <a:avLst/>
          </a:prstGeom>
        </p:spPr>
        <p:txBody>
          <a:bodyPr/>
          <a:lstStyle/>
          <a:p>
            <a:pPr lvl="0">
              <a:defRPr sz="1800"/>
            </a:pPr>
            <a:r>
              <a:rPr sz="1700"/>
              <a:t>Prepare a set of questions, but don’t be constrained by them</a:t>
            </a:r>
          </a:p>
          <a:p>
            <a:pPr lvl="0">
              <a:defRPr sz="1800"/>
            </a:pPr>
            <a:r>
              <a:rPr sz="1700"/>
              <a:t>Begin with Open-ended questions</a:t>
            </a:r>
          </a:p>
          <a:p>
            <a:pPr lvl="0">
              <a:defRPr sz="1800"/>
            </a:pPr>
            <a:r>
              <a:rPr sz="1700"/>
              <a:t>Restate answers, follow up, and probe further</a:t>
            </a:r>
          </a:p>
          <a:p>
            <a:pPr lvl="0">
              <a:defRPr sz="1800"/>
            </a:pPr>
            <a:r>
              <a:rPr sz="1700"/>
              <a:t>Don’t be afraid to call people out</a:t>
            </a:r>
          </a:p>
          <a:p>
            <a:pPr lvl="0">
              <a:defRPr sz="1800"/>
            </a:pPr>
            <a:r>
              <a:rPr sz="1700"/>
              <a:t>Ground questions with artifacts and specific instances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Email: some people get 1000 emails a day they need to deal with. Others only check their email once a month. Both can provide insights or inspire designs.</a:t>
            </a:r>
          </a:p>
          <a:p>
            <a:pPr lvl="0">
              <a:defRPr sz="1800"/>
            </a:pPr>
            <a:r>
              <a:rPr lang="en-US" sz="1200" dirty="0" smtClean="0"/>
              <a:t>[[Question: what might Ms. Monthly lead you to? Possible answer: programs for people going on vacations and needing to catch up once back.]]</a:t>
            </a:r>
          </a:p>
          <a:p>
            <a:pPr lvl="0">
              <a:defRPr sz="1800"/>
            </a:pPr>
            <a:endParaRPr lang="en-US" sz="1200" dirty="0" smtClean="0"/>
          </a:p>
          <a:p>
            <a:pPr lvl="0">
              <a:defRPr sz="1800"/>
            </a:pPr>
            <a:r>
              <a:rPr lang="en-US" sz="1200" dirty="0" smtClean="0"/>
              <a:t>If possible, try to interview several different experts with different point of views</a:t>
            </a:r>
          </a:p>
          <a:p>
            <a:pPr lvl="0">
              <a:defRPr sz="1800"/>
            </a:pPr>
            <a:r>
              <a:rPr lang="en-US" sz="1200" dirty="0" smtClean="0"/>
              <a:t>Remember that the real “experts” are the users you are designing for. Don’t ask experts for solutions, or take their ideas as a final solution</a:t>
            </a:r>
          </a:p>
          <a:p>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24</a:t>
            </a:fld>
            <a:endParaRPr lang="en-US"/>
          </a:p>
        </p:txBody>
      </p:sp>
    </p:spTree>
    <p:extLst>
      <p:ext uri="{BB962C8B-B14F-4D97-AF65-F5344CB8AC3E}">
        <p14:creationId xmlns:p14="http://schemas.microsoft.com/office/powerpoint/2010/main" val="3824071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25</a:t>
            </a:fld>
            <a:endParaRPr lang="en-US"/>
          </a:p>
        </p:txBody>
      </p:sp>
    </p:spTree>
    <p:extLst>
      <p:ext uri="{BB962C8B-B14F-4D97-AF65-F5344CB8AC3E}">
        <p14:creationId xmlns:p14="http://schemas.microsoft.com/office/powerpoint/2010/main" val="156889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sz="1200" dirty="0" smtClean="0"/>
              <a:t>So what do you do? You have tons of notes, pictures, stories. How do you make sure you keep it in mind throughout the process?</a:t>
            </a:r>
          </a:p>
          <a:p>
            <a:endParaRPr lang="en-US" dirty="0" smtClean="0"/>
          </a:p>
          <a:p>
            <a:r>
              <a:rPr lang="en-US" dirty="0" smtClean="0"/>
              <a:t>We will talk about that more next lecture.</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26</a:t>
            </a:fld>
            <a:endParaRPr lang="en-US"/>
          </a:p>
        </p:txBody>
      </p:sp>
    </p:spTree>
    <p:extLst>
      <p:ext uri="{BB962C8B-B14F-4D97-AF65-F5344CB8AC3E}">
        <p14:creationId xmlns:p14="http://schemas.microsoft.com/office/powerpoint/2010/main" val="311125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27</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200" dirty="0" smtClean="0"/>
              <a:t>So what do you do? You have tons of notes, pictures, stories. How do you make sure you keep it in mind throughout the process?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08390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lIns="96661" tIns="48331" rIns="96661" bIns="48331"/>
          <a:lstStyle/>
          <a:p>
            <a:pPr lvl="0"/>
            <a:endParaRPr/>
          </a:p>
        </p:txBody>
      </p:sp>
      <p:sp>
        <p:nvSpPr>
          <p:cNvPr id="662" name="Shape 662"/>
          <p:cNvSpPr>
            <a:spLocks noGrp="1"/>
          </p:cNvSpPr>
          <p:nvPr>
            <p:ph type="body" sz="quarter" idx="1"/>
          </p:nvPr>
        </p:nvSpPr>
        <p:spPr>
          <a:prstGeom prst="rect">
            <a:avLst/>
          </a:prstGeom>
        </p:spPr>
        <p:txBody>
          <a:bodyPr/>
          <a:lstStyle/>
          <a:p>
            <a:pPr lvl="0">
              <a:defRPr sz="1800"/>
            </a:pPr>
            <a:r>
              <a:rPr sz="1700" dirty="0"/>
              <a:t>This is a term of art.</a:t>
            </a:r>
          </a:p>
          <a:p>
            <a:pPr lvl="0">
              <a:defRPr sz="1800"/>
            </a:pPr>
            <a:endParaRPr sz="1700" dirty="0"/>
          </a:p>
          <a:p>
            <a:pPr lvl="0">
              <a:defRPr sz="1800"/>
            </a:pPr>
            <a:r>
              <a:rPr sz="1700" dirty="0"/>
              <a:t>It’s your rallying cry: an actionable problem statement. Rather than trying to solve getting to Stanford, you are…making it easier for Stanford students and staff who live in SF to commute</a:t>
            </a:r>
            <a:r>
              <a:rPr sz="1700" dirty="0" smtClean="0"/>
              <a:t>.</a:t>
            </a:r>
            <a:endParaRPr lang="en-US" sz="1700" dirty="0" smtClean="0"/>
          </a:p>
          <a:p>
            <a:pPr lvl="0">
              <a:defRPr sz="1800"/>
            </a:pPr>
            <a:r>
              <a:rPr lang="en-US" sz="1700" dirty="0" smtClean="0"/>
              <a:t>It encapsulates</a:t>
            </a:r>
            <a:r>
              <a:rPr lang="en-US" sz="1700" baseline="0" dirty="0" smtClean="0"/>
              <a:t> a specific person or set of people and how you can make a breakthrough in their lives.</a:t>
            </a:r>
            <a:endParaRPr sz="1700" dirty="0"/>
          </a:p>
          <a:p>
            <a:pPr lvl="0">
              <a:defRPr sz="1800"/>
            </a:pPr>
            <a:endParaRPr sz="1700" dirty="0"/>
          </a:p>
          <a:p>
            <a:pPr lvl="0">
              <a:defRPr sz="1800"/>
            </a:pPr>
            <a:r>
              <a:rPr sz="1700" dirty="0"/>
              <a:t>What’s the most important, specific, problem that you can solve?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lIns="96661" tIns="48331" rIns="96661" bIns="48331"/>
          <a:lstStyle/>
          <a:p>
            <a:pPr lvl="0"/>
            <a:endParaRPr/>
          </a:p>
        </p:txBody>
      </p:sp>
      <p:sp>
        <p:nvSpPr>
          <p:cNvPr id="666" name="Shape 666"/>
          <p:cNvSpPr>
            <a:spLocks noGrp="1"/>
          </p:cNvSpPr>
          <p:nvPr>
            <p:ph type="body" sz="quarter" idx="1"/>
          </p:nvPr>
        </p:nvSpPr>
        <p:spPr>
          <a:prstGeom prst="rect">
            <a:avLst/>
          </a:prstGeom>
        </p:spPr>
        <p:txBody>
          <a:bodyPr/>
          <a:lstStyle/>
          <a:p>
            <a:pPr lvl="0">
              <a:defRPr sz="1800"/>
            </a:pPr>
            <a:r>
              <a:rPr sz="1700" dirty="0"/>
              <a:t>This is going to be the first time you’ll come across one of the themes of the course: flare, then focus. Generate as many observations as you can, then group them, extract higher-level themes, use those to lead to new ideas. And eventually pick the ones you like the best.</a:t>
            </a:r>
          </a:p>
          <a:p>
            <a:pPr lvl="0">
              <a:defRPr sz="1800"/>
            </a:pPr>
            <a:endParaRPr sz="1700" dirty="0"/>
          </a:p>
          <a:p>
            <a:pPr lvl="0">
              <a:defRPr sz="1800"/>
            </a:pPr>
            <a:r>
              <a:rPr sz="1700" dirty="0"/>
              <a:t>This idea will come back again, for example </a:t>
            </a:r>
            <a:r>
              <a:rPr lang="en-US" sz="1700" dirty="0" smtClean="0"/>
              <a:t>when we start talking about ideation and then again when </a:t>
            </a:r>
            <a:r>
              <a:rPr sz="1700" dirty="0" smtClean="0"/>
              <a:t>prototyping</a:t>
            </a:r>
            <a:r>
              <a:rPr sz="1700"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3</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127287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30</a:t>
            </a:fld>
            <a:endParaRPr lang="en-US"/>
          </a:p>
        </p:txBody>
      </p:sp>
    </p:spTree>
    <p:extLst>
      <p:ext uri="{BB962C8B-B14F-4D97-AF65-F5344CB8AC3E}">
        <p14:creationId xmlns:p14="http://schemas.microsoft.com/office/powerpoint/2010/main" val="2828795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key technique used by Contextual Inquiry?
https://www.polleverywhere.com/multiple_choice_polls/VE0g9KWFFDXqava</a:t>
            </a:r>
          </a:p>
        </p:txBody>
      </p:sp>
      <p:sp>
        <p:nvSpPr>
          <p:cNvPr id="4" name="Slide Number Placeholder 3"/>
          <p:cNvSpPr>
            <a:spLocks noGrp="1"/>
          </p:cNvSpPr>
          <p:nvPr>
            <p:ph type="sldNum" sz="quarter" idx="10"/>
          </p:nvPr>
        </p:nvSpPr>
        <p:spPr/>
        <p:txBody>
          <a:bodyPr/>
          <a:lstStyle/>
          <a:p>
            <a:fld id="{1C4BCB7D-BF4E-1446-AA25-7CBBEE977063}" type="slidenum">
              <a:rPr lang="en-US" smtClean="0"/>
              <a:t>31</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E87995-EBDB-43F6-9640-5B4A47AAE02F}" type="slidenum">
              <a:rPr lang="en-US" sz="1000"/>
              <a:pPr/>
              <a:t>32</a:t>
            </a:fld>
            <a:endParaRPr lang="en-US" sz="10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Master apprentice in contrast to other kinds of relationships, ex. scientist-observer or parent-child</a:t>
            </a:r>
          </a:p>
        </p:txBody>
      </p:sp>
    </p:spTree>
    <p:extLst>
      <p:ext uri="{BB962C8B-B14F-4D97-AF65-F5344CB8AC3E}">
        <p14:creationId xmlns:p14="http://schemas.microsoft.com/office/powerpoint/2010/main" val="1266455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33</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extLst>
      <p:ext uri="{BB962C8B-B14F-4D97-AF65-F5344CB8AC3E}">
        <p14:creationId xmlns:p14="http://schemas.microsoft.com/office/powerpoint/2010/main" val="1389936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34</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extLst>
      <p:ext uri="{BB962C8B-B14F-4D97-AF65-F5344CB8AC3E}">
        <p14:creationId xmlns:p14="http://schemas.microsoft.com/office/powerpoint/2010/main" val="1030002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F88E0A9-F2FE-4351-BEAB-46FEB6A68DEF}" type="slidenum">
              <a:rPr lang="en-US" sz="1000"/>
              <a:pPr/>
              <a:t>35</a:t>
            </a:fld>
            <a:endParaRPr lang="en-US" sz="10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503030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EA31CF-0589-4560-9185-4A775CDBBD7C}" type="slidenum">
              <a:rPr lang="en-US" sz="1000"/>
              <a:pPr/>
              <a:t>36</a:t>
            </a:fld>
            <a:endParaRPr lang="en-US" sz="10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28310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ADA080B-6967-4EB9-AF7A-2524335F6024}" type="slidenum">
              <a:rPr lang="en-US" sz="1000"/>
              <a:pPr/>
              <a:t>37</a:t>
            </a:fld>
            <a:endParaRPr lang="en-US" sz="10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76422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38</a:t>
            </a:fld>
            <a:endParaRPr lang="en-US"/>
          </a:p>
        </p:txBody>
      </p:sp>
    </p:spTree>
    <p:extLst>
      <p:ext uri="{BB962C8B-B14F-4D97-AF65-F5344CB8AC3E}">
        <p14:creationId xmlns:p14="http://schemas.microsoft.com/office/powerpoint/2010/main" val="2780331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of the key terms you learned about scheduling appointments? (tools, issues, etc. - up to 3)
https://www.polleverywhere.com/free_text_polls/40syjyOt1QwJeUY</a:t>
            </a:r>
          </a:p>
        </p:txBody>
      </p:sp>
      <p:sp>
        <p:nvSpPr>
          <p:cNvPr id="4" name="Slide Number Placeholder 3"/>
          <p:cNvSpPr>
            <a:spLocks noGrp="1"/>
          </p:cNvSpPr>
          <p:nvPr>
            <p:ph type="sldNum" sz="quarter" idx="10"/>
          </p:nvPr>
        </p:nvSpPr>
        <p:spPr/>
        <p:txBody>
          <a:bodyPr/>
          <a:lstStyle/>
          <a:p>
            <a:fld id="{1C4BCB7D-BF4E-1446-AA25-7CBBEE977063}" type="slidenum">
              <a:rPr lang="en-US" smtClean="0"/>
              <a:t>39</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16FC9E5-4F93-4F6A-9368-9ADE7CCE896A}" type="slidenum">
              <a:rPr lang="en-US" sz="1000" smtClean="0"/>
              <a:pPr/>
              <a:t>4</a:t>
            </a:fld>
            <a:endParaRPr lang="en-US" sz="1000" smtClean="0"/>
          </a:p>
        </p:txBody>
      </p:sp>
      <p:sp>
        <p:nvSpPr>
          <p:cNvPr id="44035" name="Rectangle 2"/>
          <p:cNvSpPr>
            <a:spLocks noGrp="1" noRot="1" noChangeAspect="1" noChangeArrowheads="1" noTextEdit="1"/>
          </p:cNvSpPr>
          <p:nvPr>
            <p:ph type="sldImg"/>
          </p:nvPr>
        </p:nvSpPr>
        <p:spPr>
          <a:xfrm>
            <a:off x="1270000" y="727075"/>
            <a:ext cx="4781550" cy="3586163"/>
          </a:xfrm>
          <a:ln/>
        </p:spPr>
      </p:sp>
      <p:sp>
        <p:nvSpPr>
          <p:cNvPr id="4403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endParaRPr lang="en-US" smtClean="0"/>
          </a:p>
        </p:txBody>
      </p:sp>
    </p:spTree>
    <p:extLst>
      <p:ext uri="{BB962C8B-B14F-4D97-AF65-F5344CB8AC3E}">
        <p14:creationId xmlns:p14="http://schemas.microsoft.com/office/powerpoint/2010/main" val="2361707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D0FF31-B526-445B-94B4-E6448492C659}" type="slidenum">
              <a:rPr lang="en-US" sz="1000"/>
              <a:pPr/>
              <a:t>40</a:t>
            </a:fld>
            <a:endParaRPr lang="en-US" sz="1000"/>
          </a:p>
        </p:txBody>
      </p:sp>
      <p:sp>
        <p:nvSpPr>
          <p:cNvPr id="90114" name="Rectangle 2"/>
          <p:cNvSpPr>
            <a:spLocks noGrp="1" noRot="1" noChangeAspect="1" noChangeArrowheads="1" noTextEdit="1"/>
          </p:cNvSpPr>
          <p:nvPr>
            <p:ph type="sldImg"/>
          </p:nvPr>
        </p:nvSpPr>
        <p:spPr>
          <a:ln cap="flat"/>
        </p:spPr>
      </p:sp>
      <p:sp>
        <p:nvSpPr>
          <p:cNvPr id="901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500263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FFBF26E-B5A7-472E-9B80-94E1AC39AE61}" type="slidenum">
              <a:rPr lang="en-US" sz="1000"/>
              <a:pPr/>
              <a:t>41</a:t>
            </a:fld>
            <a:endParaRPr lang="en-US" sz="10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719132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01D5029-9B4C-4270-9817-F52BB0B7ACD1}" type="slidenum">
              <a:rPr lang="en-US" sz="1000"/>
              <a:pPr/>
              <a:t>42</a:t>
            </a:fld>
            <a:endParaRPr lang="en-US" sz="10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37732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5FB97C-D798-48B5-AE47-D2FB1598341C}" type="slidenum">
              <a:rPr lang="en-US" sz="1000"/>
              <a:pPr/>
              <a:t>43</a:t>
            </a:fld>
            <a:endParaRPr lang="en-US" sz="10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75783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44</a:t>
            </a:fld>
            <a:endParaRPr lang="en-US"/>
          </a:p>
        </p:txBody>
      </p:sp>
    </p:spTree>
    <p:extLst>
      <p:ext uri="{BB962C8B-B14F-4D97-AF65-F5344CB8AC3E}">
        <p14:creationId xmlns:p14="http://schemas.microsoft.com/office/powerpoint/2010/main" val="3454456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217FCD-FDA3-4E9E-93E2-68034A00B483}" type="slidenum">
              <a:rPr lang="en-US" sz="1000"/>
              <a:pPr/>
              <a:t>45</a:t>
            </a:fld>
            <a:endParaRPr lang="en-US" sz="10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59582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73243A3-65A3-48BA-881C-7B14E301C43B}" type="slidenum">
              <a:rPr lang="en-US" sz="1000"/>
              <a:pPr/>
              <a:t>46</a:t>
            </a:fld>
            <a:endParaRPr lang="en-US" sz="10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974846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87AB666-FA1F-43A4-A389-75FE01681A23}" type="slidenum">
              <a:rPr lang="en-US" sz="1000"/>
              <a:pPr/>
              <a:t>47</a:t>
            </a:fld>
            <a:endParaRPr lang="en-US" sz="10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005751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44947E-55E3-4D04-B0AD-9765E95E2E24}" type="slidenum">
              <a:rPr lang="en-US" sz="1000"/>
              <a:pPr/>
              <a:t>48</a:t>
            </a:fld>
            <a:endParaRPr lang="en-US" sz="10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790991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6B6EFD6-ED15-49B6-A625-0431E4764BCC}" type="slidenum">
              <a:rPr lang="en-US" sz="1000"/>
              <a:pPr/>
              <a:t>49</a:t>
            </a:fld>
            <a:endParaRPr lang="en-US" sz="10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40740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BFC6984B-C72C-44D3-8BA3-02A40ED8C73D}" type="slidenum">
              <a:rPr lang="en-US" sz="1000" smtClean="0"/>
              <a:pPr/>
              <a:t>5</a:t>
            </a:fld>
            <a:endParaRPr lang="en-US" sz="1000" smtClean="0"/>
          </a:p>
        </p:txBody>
      </p:sp>
      <p:sp>
        <p:nvSpPr>
          <p:cNvPr id="45059" name="Rectangle 2"/>
          <p:cNvSpPr>
            <a:spLocks noGrp="1" noRot="1" noChangeAspect="1" noChangeArrowheads="1" noTextEdit="1"/>
          </p:cNvSpPr>
          <p:nvPr>
            <p:ph type="sldImg"/>
          </p:nvPr>
        </p:nvSpPr>
        <p:spPr>
          <a:xfrm>
            <a:off x="1270000" y="727075"/>
            <a:ext cx="4781550" cy="3586163"/>
          </a:xfrm>
          <a:ln/>
        </p:spPr>
      </p:sp>
      <p:sp>
        <p:nvSpPr>
          <p:cNvPr id="4506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r>
              <a:rPr lang="en-US" dirty="0" smtClean="0"/>
              <a:t>How could we fix this?</a:t>
            </a:r>
          </a:p>
        </p:txBody>
      </p:sp>
    </p:spTree>
    <p:extLst>
      <p:ext uri="{BB962C8B-B14F-4D97-AF65-F5344CB8AC3E}">
        <p14:creationId xmlns:p14="http://schemas.microsoft.com/office/powerpoint/2010/main" val="3867424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6F0B4D4-51B5-4EAC-BFF1-20759CC31980}" type="slidenum">
              <a:rPr lang="en-US" sz="1000"/>
              <a:pPr/>
              <a:t>50</a:t>
            </a:fld>
            <a:endParaRPr lang="en-US" sz="10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678504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245D34-C0FC-4A95-A98E-B4A49FEB9DC3}" type="slidenum">
              <a:rPr lang="en-US" sz="1000"/>
              <a:pPr/>
              <a:t>51</a:t>
            </a:fld>
            <a:endParaRPr lang="en-US" sz="10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282530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53E14B-EF7A-4D7E-B3B5-2D7D25165E7A}" type="slidenum">
              <a:rPr lang="en-US" sz="1000"/>
              <a:pPr/>
              <a:t>52</a:t>
            </a:fld>
            <a:endParaRPr lang="en-US" sz="10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smtClean="0"/>
              <a:t>get a sense of organization &amp; bond w/ interviewee</a:t>
            </a:r>
          </a:p>
          <a:p>
            <a:pPr lvl="0"/>
            <a:endParaRPr lang="en-US" dirty="0" smtClean="0"/>
          </a:p>
          <a:p>
            <a:pPr lvl="0"/>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0"/>
            <a:r>
              <a:rPr lang="en-US" dirty="0" smtClean="0"/>
              <a:t>be very careful about this (you are outsider)</a:t>
            </a:r>
          </a:p>
          <a:p>
            <a:pPr lvl="1"/>
            <a:r>
              <a:rPr lang="en-US" dirty="0" smtClean="0"/>
              <a:t>if you can’</a:t>
            </a:r>
            <a:r>
              <a:rPr lang="en-US" altLang="ja-JP" dirty="0" smtClean="0"/>
              <a:t>t get customers interested in your hot idea, you’re probably missing something</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675982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F7330CA3-073B-4386-82E6-05A1944DCFAB}" type="slidenum">
              <a:rPr lang="en-US" sz="1000" smtClean="0"/>
              <a:pPr/>
              <a:t>53</a:t>
            </a:fld>
            <a:endParaRPr lang="en-US" sz="10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p>
        </p:txBody>
      </p:sp>
    </p:spTree>
    <p:extLst>
      <p:ext uri="{BB962C8B-B14F-4D97-AF65-F5344CB8AC3E}">
        <p14:creationId xmlns:p14="http://schemas.microsoft.com/office/powerpoint/2010/main" val="2372136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EB6BA2F-A859-426C-A9DC-A185EA9BF89E}" type="slidenum">
              <a:rPr lang="en-US" sz="1000"/>
              <a:pPr/>
              <a:t>54</a:t>
            </a:fld>
            <a:endParaRPr lang="en-US" sz="1000"/>
          </a:p>
        </p:txBody>
      </p:sp>
      <p:sp>
        <p:nvSpPr>
          <p:cNvPr id="139266" name="Rectangle 2"/>
          <p:cNvSpPr>
            <a:spLocks noGrp="1" noRot="1" noChangeAspect="1" noChangeArrowheads="1" noTextEdit="1"/>
          </p:cNvSpPr>
          <p:nvPr>
            <p:ph type="sldImg"/>
          </p:nvPr>
        </p:nvSpPr>
        <p:spPr>
          <a:ln cap="flat"/>
        </p:spPr>
      </p:sp>
      <p:sp>
        <p:nvSpPr>
          <p:cNvPr id="1392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marL="0" marR="0" lvl="1" indent="0" algn="l" defTabSz="949325"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ea typeface="ＭＳ Ｐゴシック" pitchFamily="34" charset="-128"/>
              </a:rPr>
              <a:t>CI is </a:t>
            </a:r>
            <a:r>
              <a:rPr lang="en-US" sz="2400" dirty="0" smtClean="0">
                <a:ea typeface="ＭＳ Ｐゴシック" pitchFamily="34" charset="-128"/>
              </a:rPr>
              <a:t>specific interviewing method used in </a:t>
            </a:r>
            <a:r>
              <a:rPr lang="en-US" sz="2400" dirty="0" err="1" smtClean="0">
                <a:ea typeface="ＭＳ Ｐゴシック" pitchFamily="34" charset="-128"/>
              </a:rPr>
              <a:t>needfinding</a:t>
            </a:r>
            <a:endParaRPr lang="en-US" sz="2400" dirty="0" smtClean="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515821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smtClean="0"/>
              <a:pPr/>
              <a:t>55</a:t>
            </a:fld>
            <a:endParaRPr lang="en-US" sz="11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6027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6</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1.5 hour for lecture Too long! (cut more lecture material)</a:t>
            </a:r>
          </a:p>
        </p:txBody>
      </p:sp>
    </p:spTree>
    <p:extLst>
      <p:ext uri="{BB962C8B-B14F-4D97-AF65-F5344CB8AC3E}">
        <p14:creationId xmlns:p14="http://schemas.microsoft.com/office/powerpoint/2010/main" val="2117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C32BDB0-0917-4BE0-8E43-A3BAE2E5CF23}" type="slidenum">
              <a:rPr lang="en-US" sz="1100" smtClean="0"/>
              <a:pPr/>
              <a:t>7</a:t>
            </a:fld>
            <a:endParaRPr lang="en-US" sz="1100" smtClean="0"/>
          </a:p>
        </p:txBody>
      </p:sp>
      <p:sp>
        <p:nvSpPr>
          <p:cNvPr id="49155" name="Rectangle 2"/>
          <p:cNvSpPr>
            <a:spLocks noGrp="1" noRot="1" noChangeAspect="1" noChangeArrowheads="1" noTextEdit="1"/>
          </p:cNvSpPr>
          <p:nvPr>
            <p:ph type="sldImg"/>
          </p:nvPr>
        </p:nvSpPr>
        <p:spPr>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5390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FD63938-2D81-4435-A911-F72851565ABB}" type="slidenum">
              <a:rPr lang="en-US" sz="1000"/>
              <a:pPr/>
              <a:t>8</a:t>
            </a:fld>
            <a:endParaRPr lang="en-US" sz="1000"/>
          </a:p>
        </p:txBody>
      </p:sp>
      <p:sp>
        <p:nvSpPr>
          <p:cNvPr id="41986" name="Rectangle 2"/>
          <p:cNvSpPr>
            <a:spLocks noGrp="1" noRot="1" noChangeAspect="1" noChangeArrowheads="1" noTextEdit="1"/>
          </p:cNvSpPr>
          <p:nvPr>
            <p:ph type="sldImg"/>
          </p:nvPr>
        </p:nvSpPr>
        <p:spPr>
          <a:ln cap="flat"/>
        </p:spPr>
      </p:sp>
      <p:sp>
        <p:nvSpPr>
          <p:cNvPr id="419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marL="0" marR="0" indent="0" algn="l" defTabSz="949325"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Easy to make mistaken assumptions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13116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9</a:t>
            </a:fld>
            <a:endParaRPr lang="en-US" sz="1000"/>
          </a:p>
        </p:txBody>
      </p:sp>
      <p:sp>
        <p:nvSpPr>
          <p:cNvPr id="44034" name="Rectangle 2"/>
          <p:cNvSpPr>
            <a:spLocks noGrp="1" noRot="1" noChangeAspect="1" noChangeArrowheads="1" noTextEdit="1"/>
          </p:cNvSpPr>
          <p:nvPr>
            <p:ph type="sldImg"/>
          </p:nvPr>
        </p:nvSpPr>
        <p:spPr>
          <a:xfrm>
            <a:off x="1258888" y="720725"/>
            <a:ext cx="4799012" cy="3598863"/>
          </a:xfrm>
          <a:ln/>
        </p:spPr>
      </p:sp>
      <p:sp>
        <p:nvSpPr>
          <p:cNvPr id="440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Arial" pitchFamily="34" charset="0"/>
                <a:ea typeface="ＭＳ Ｐゴシック" pitchFamily="34" charset="-128"/>
              </a:rPr>
              <a:t>To address this, we need to put our self in the customer's shoes.</a:t>
            </a:r>
          </a:p>
          <a:p>
            <a:pPr eaLnBrk="1" hangingPunct="1"/>
            <a:r>
              <a:rPr lang="en-US" dirty="0" smtClean="0">
                <a:latin typeface="Arial" pitchFamily="34" charset="0"/>
                <a:ea typeface="ＭＳ Ｐゴシック" pitchFamily="34" charset="-128"/>
              </a:rPr>
              <a:t>To find empathy for their problems and needs.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This type of work starts at the "Design Discovery" stage of the design process.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32515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smtClean="0"/>
              <a:t>TITLE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1289328" y="34740"/>
            <a:ext cx="785467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smtClean="0"/>
              <a:t>DESIGN THINKING FOR USER EXPERIENCE </a:t>
            </a:r>
            <a:r>
              <a:rPr lang="en-US" sz="1500" dirty="0" smtClean="0"/>
              <a:t>DESIGN +</a:t>
            </a:r>
            <a:r>
              <a:rPr lang="en-US" sz="1500" baseline="0" dirty="0" smtClean="0"/>
              <a:t> PROTOTYPING + EVALUATION</a:t>
            </a:r>
            <a:endParaRPr lang="en-US" sz="1500" dirty="0"/>
          </a:p>
        </p:txBody>
      </p:sp>
      <p:pic>
        <p:nvPicPr>
          <p:cNvPr id="2" name="Picture 1" descr="dt+ux.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561" y="-339692"/>
            <a:ext cx="1539417" cy="1154563"/>
          </a:xfrm>
          <a:prstGeom prst="rect">
            <a:avLst/>
          </a:prstGeom>
        </p:spPr>
      </p:pic>
      <p:sp>
        <p:nvSpPr>
          <p:cNvPr id="10" name="Shape 309"/>
          <p:cNvSpPr/>
          <p:nvPr userDrawn="1"/>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userDrawn="1"/>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userDrawn="1"/>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userDrawn="1"/>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2814769512"/>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102276068"/>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763982318"/>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151429866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247968251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77610078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92789581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58703568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September 24,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957209890"/>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sz="8800">
                <a:solidFill>
                  <a:srgbClr val="FFFFFF"/>
                </a:solidFill>
                <a:uFill>
                  <a:solidFill>
                    <a:srgbClr val="FFFFFF"/>
                  </a:solidFill>
                </a:uFill>
              </a:rPr>
              <a:t>Title Text</a:t>
            </a:r>
          </a:p>
        </p:txBody>
      </p:sp>
    </p:spTree>
    <p:extLst>
      <p:ext uri="{BB962C8B-B14F-4D97-AF65-F5344CB8AC3E}">
        <p14:creationId xmlns:p14="http://schemas.microsoft.com/office/powerpoint/2010/main" val="2586580052"/>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sz="4000">
                <a:solidFill>
                  <a:srgbClr val="FFFFFF"/>
                </a:solidFill>
                <a:uFill>
                  <a:solidFill>
                    <a:srgbClr val="FFFFFF"/>
                  </a:solidFill>
                </a:uFill>
              </a:rPr>
              <a:t>Title Text</a:t>
            </a: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sz="2700">
                <a:solidFill>
                  <a:srgbClr val="FFFFFF"/>
                </a:solidFill>
                <a:uFill>
                  <a:solidFill>
                    <a:srgbClr val="FFFFFF"/>
                  </a:solidFill>
                </a:uFill>
              </a:rPr>
              <a:t>Body Level One</a:t>
            </a:r>
          </a:p>
          <a:p>
            <a:pPr lvl="1">
              <a:defRPr sz="1800">
                <a:solidFill>
                  <a:srgbClr val="000000"/>
                </a:solidFill>
                <a:uFillTx/>
              </a:defRPr>
            </a:pPr>
            <a:r>
              <a:rPr sz="2300">
                <a:solidFill>
                  <a:srgbClr val="FFFFFF"/>
                </a:solidFill>
                <a:uFill>
                  <a:solidFill>
                    <a:srgbClr val="FFFFFF"/>
                  </a:solidFill>
                </a:uFill>
              </a:rPr>
              <a:t>Body Level Two</a:t>
            </a:r>
          </a:p>
          <a:p>
            <a:pPr lvl="2">
              <a:defRPr sz="1800">
                <a:solidFill>
                  <a:srgbClr val="000000"/>
                </a:solidFill>
                <a:uFillTx/>
              </a:defRPr>
            </a:pPr>
            <a:r>
              <a:rPr sz="2100">
                <a:solidFill>
                  <a:srgbClr val="FFFFFF"/>
                </a:solidFill>
                <a:uFill>
                  <a:solidFill>
                    <a:srgbClr val="FFFFFF"/>
                  </a:solidFill>
                </a:uFill>
              </a:rPr>
              <a:t>Body Level Three</a:t>
            </a:r>
          </a:p>
          <a:p>
            <a:pPr lvl="3">
              <a:defRPr sz="1800">
                <a:solidFill>
                  <a:srgbClr val="000000"/>
                </a:solidFill>
                <a:uFillTx/>
              </a:defRPr>
            </a:pPr>
            <a:r>
              <a:rPr sz="1700">
                <a:solidFill>
                  <a:srgbClr val="FFFFFF"/>
                </a:solidFill>
                <a:uFill>
                  <a:solidFill>
                    <a:srgbClr val="FFFFFF"/>
                  </a:solidFill>
                </a:uFill>
              </a:rPr>
              <a:t>Body Level Four</a:t>
            </a:r>
          </a:p>
          <a:p>
            <a:pPr lvl="4">
              <a:defRPr sz="1800">
                <a:solidFill>
                  <a:srgbClr val="000000"/>
                </a:solidFill>
                <a:uFillTx/>
              </a:defRPr>
            </a:pPr>
            <a:r>
              <a:rPr sz="1700">
                <a:solidFill>
                  <a:srgbClr val="FFFFFF"/>
                </a:solidFill>
                <a:uFill>
                  <a:solidFill>
                    <a:srgbClr val="FFFFFF"/>
                  </a:solidFill>
                </a:uFill>
              </a:rPr>
              <a:t>Body Level Five</a:t>
            </a:r>
          </a:p>
        </p:txBody>
      </p:sp>
    </p:spTree>
    <p:extLst>
      <p:ext uri="{BB962C8B-B14F-4D97-AF65-F5344CB8AC3E}">
        <p14:creationId xmlns:p14="http://schemas.microsoft.com/office/powerpoint/2010/main" val="355418954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September 24,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1042487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2134572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22294644"/>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3029921985"/>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2781365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05812438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398565679"/>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24,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231038081"/>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September 24, 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latin typeface="Lucida Grande"/>
                <a:ea typeface="Lucida Grande"/>
                <a:cs typeface="Lucida Grande"/>
              </a:rPr>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Shape 309"/>
          <p:cNvSpPr/>
          <p:nvPr userDrawn="1"/>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userDrawn="1"/>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userDrawn="1"/>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userDrawn="1"/>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233700483"/>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5" r:id="rId18"/>
    <p:sldLayoutId id="2147483796" r:id="rId19"/>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en.wikipedia.org/wiki/File:Wmalinowski_triobriand_isles_1918.jpg"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goo.gl/forms/WOuZVZ9CPp" TargetMode="External"/><Relationship Id="rId4" Type="http://schemas.openxmlformats.org/officeDocument/2006/relationships/hyperlink" Target="http://piazza.com/stanford/fall2015/cs147"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21.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multiple_choice_polls/VE0g9KWFFDXqava?preview=true" TargetMode="External"/><Relationship Id="rId1" Type="http://schemas.openxmlformats.org/officeDocument/2006/relationships/tags" Target="../tags/tag1.xml"/><Relationship Id="rId2"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emf"/></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21.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free_text_polls/40syjyOt1QwJeUY?preview=true" TargetMode="External"/><Relationship Id="rId1" Type="http://schemas.openxmlformats.org/officeDocument/2006/relationships/tags" Target="../tags/tag2.xml"/><Relationship Id="rId2"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dschool.stanford.edu"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hyperlink" Target="http://hci.stanford.edu/courses/cs147/2014/au/videos/ABCNews-Nightline_IDEO_July1999.mp4" TargetMode="External"/><Relationship Id="rId4" Type="http://schemas.openxmlformats.org/officeDocument/2006/relationships/hyperlink" Target="http://hci.stanford.edu/courses/cs147/2014/au/videos/60Minutes_IDEO_January2013.mp4"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a:t>
            </a:r>
            <a:endParaRPr lang="en-US" i="1" dirty="0" smtClean="0"/>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September 24, 2015</a:t>
            </a:r>
          </a:p>
        </p:txBody>
      </p:sp>
    </p:spTree>
    <p:extLst>
      <p:ext uri="{BB962C8B-B14F-4D97-AF65-F5344CB8AC3E}">
        <p14:creationId xmlns:p14="http://schemas.microsoft.com/office/powerpoint/2010/main" val="5535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mtClean="0">
                <a:ea typeface="ＭＳ Ｐゴシック" pitchFamily="34" charset="-128"/>
              </a:rPr>
              <a:t>Understanding the Customer</a:t>
            </a:r>
          </a:p>
        </p:txBody>
      </p:sp>
      <p:sp>
        <p:nvSpPr>
          <p:cNvPr id="340995" name="Rectangle 3"/>
          <p:cNvSpPr>
            <a:spLocks noGrp="1" noChangeArrowheads="1"/>
          </p:cNvSpPr>
          <p:nvPr>
            <p:ph idx="1"/>
          </p:nvPr>
        </p:nvSpPr>
        <p:spPr>
          <a:xfrm>
            <a:off x="544607" y="1105439"/>
            <a:ext cx="7516905" cy="5219161"/>
          </a:xfrm>
        </p:spPr>
        <p:txBody>
          <a:bodyPr>
            <a:noAutofit/>
          </a:bodyPr>
          <a:lstStyle/>
          <a:p>
            <a:pPr eaLnBrk="1" hangingPunct="1"/>
            <a:r>
              <a:rPr lang="en-US" sz="2400" dirty="0" smtClean="0">
                <a:ea typeface="ＭＳ Ｐゴシック" pitchFamily="34" charset="-128"/>
              </a:rPr>
              <a:t>How do you learn how your customers work &amp;</a:t>
            </a:r>
            <a:br>
              <a:rPr lang="en-US" sz="2400" dirty="0" smtClean="0">
                <a:ea typeface="ＭＳ Ｐゴシック" pitchFamily="34" charset="-128"/>
              </a:rPr>
            </a:br>
            <a:r>
              <a:rPr lang="en-US" sz="2400" dirty="0" smtClean="0">
                <a:ea typeface="ＭＳ Ｐゴシック" pitchFamily="34" charset="-128"/>
              </a:rPr>
              <a:t>live as well as interact with technology?</a:t>
            </a:r>
          </a:p>
          <a:p>
            <a:pPr lvl="1" eaLnBrk="1" hangingPunct="1"/>
            <a:r>
              <a:rPr lang="en-US" sz="2000" b="1" i="1" dirty="0" smtClean="0">
                <a:ea typeface="ＭＳ Ｐゴシック" pitchFamily="34" charset="-128"/>
              </a:rPr>
              <a:t>interviews</a:t>
            </a:r>
            <a:r>
              <a:rPr lang="en-US" sz="2000" dirty="0" smtClean="0">
                <a:ea typeface="ＭＳ Ｐゴシック" pitchFamily="34" charset="-128"/>
              </a:rPr>
              <a:t>, self report, logging/analytics </a:t>
            </a:r>
            <a:br>
              <a:rPr lang="en-US" sz="2000" dirty="0" smtClean="0">
                <a:ea typeface="ＭＳ Ｐゴシック" pitchFamily="34" charset="-128"/>
              </a:rPr>
            </a:br>
            <a:r>
              <a:rPr lang="en-US" sz="2000" dirty="0" smtClean="0">
                <a:ea typeface="ＭＳ Ｐゴシック" pitchFamily="34" charset="-128"/>
              </a:rPr>
              <a:t>&amp; </a:t>
            </a:r>
            <a:r>
              <a:rPr lang="en-US" sz="2000" b="1" i="1" dirty="0" smtClean="0">
                <a:ea typeface="ＭＳ Ｐゴシック" pitchFamily="34" charset="-128"/>
              </a:rPr>
              <a:t>observation</a:t>
            </a:r>
          </a:p>
          <a:p>
            <a:pPr lvl="1" eaLnBrk="1" hangingPunct="1"/>
            <a:endParaRPr lang="en-US" sz="2000" dirty="0" smtClean="0">
              <a:ea typeface="ＭＳ Ｐゴシック" pitchFamily="34" charset="-128"/>
            </a:endParaRPr>
          </a:p>
          <a:p>
            <a:pPr eaLnBrk="1" hangingPunct="1"/>
            <a:r>
              <a:rPr lang="en-US" sz="2400" dirty="0" smtClean="0">
                <a:ea typeface="ＭＳ Ｐゴシック" pitchFamily="34" charset="-128"/>
              </a:rPr>
              <a:t>How do you learn how your </a:t>
            </a:r>
            <a:br>
              <a:rPr lang="en-US" sz="2400" dirty="0" smtClean="0">
                <a:ea typeface="ＭＳ Ｐゴシック" pitchFamily="34" charset="-128"/>
              </a:rPr>
            </a:br>
            <a:r>
              <a:rPr lang="en-US" sz="2400" dirty="0" smtClean="0">
                <a:ea typeface="ＭＳ Ｐゴシック" pitchFamily="34" charset="-128"/>
              </a:rPr>
              <a:t>customers think?</a:t>
            </a:r>
          </a:p>
          <a:p>
            <a:pPr lvl="1" eaLnBrk="1" hangingPunct="1"/>
            <a:r>
              <a:rPr lang="en-US" sz="2000" dirty="0" smtClean="0">
                <a:ea typeface="ＭＳ Ｐゴシック" pitchFamily="34" charset="-128"/>
              </a:rPr>
              <a:t>understand human cognition</a:t>
            </a:r>
          </a:p>
          <a:p>
            <a:pPr lvl="1" eaLnBrk="1" hangingPunct="1"/>
            <a:r>
              <a:rPr lang="en-US" sz="2000" b="1" i="1" dirty="0" smtClean="0">
                <a:ea typeface="ＭＳ Ｐゴシック" pitchFamily="34" charset="-128"/>
              </a:rPr>
              <a:t>observe</a:t>
            </a:r>
            <a:r>
              <a:rPr lang="en-US" sz="2000" dirty="0" smtClean="0">
                <a:ea typeface="ＭＳ Ｐゴシック" pitchFamily="34" charset="-128"/>
              </a:rPr>
              <a:t> users performing tasks</a:t>
            </a:r>
          </a:p>
          <a:p>
            <a:pPr lvl="1" eaLnBrk="1" hangingPunct="1"/>
            <a:endParaRPr lang="en-US" sz="2000" dirty="0">
              <a:ea typeface="ＭＳ Ｐゴシック" pitchFamily="34" charset="-128"/>
            </a:endParaRPr>
          </a:p>
          <a:p>
            <a:r>
              <a:rPr lang="en-US" sz="2400" dirty="0" smtClean="0">
                <a:ea typeface="ＭＳ Ｐゴシック" pitchFamily="34" charset="-128"/>
              </a:rPr>
              <a:t>Important to carry out in naturalistic settings</a:t>
            </a:r>
          </a:p>
          <a:p>
            <a:pPr lvl="1"/>
            <a:r>
              <a:rPr lang="en-US" sz="2000" dirty="0" smtClean="0">
                <a:ea typeface="ＭＳ Ｐゴシック" pitchFamily="34" charset="-128"/>
              </a:rPr>
              <a:t>outside the lab → “ecologically valid”</a:t>
            </a:r>
          </a:p>
          <a:p>
            <a:pPr lvl="1"/>
            <a:r>
              <a:rPr lang="en-US" sz="2000" dirty="0" smtClean="0">
                <a:ea typeface="ＭＳ Ｐゴシック" pitchFamily="34" charset="-128"/>
              </a:rPr>
              <a:t>study behaviors in real-life </a:t>
            </a:r>
            <a:r>
              <a:rPr lang="en-US" sz="2000" dirty="0">
                <a:ea typeface="ＭＳ Ｐゴシック" pitchFamily="34" charset="-128"/>
              </a:rPr>
              <a:t>situations</a:t>
            </a:r>
          </a:p>
        </p:txBody>
      </p:sp>
      <p:pic>
        <p:nvPicPr>
          <p:cNvPr id="1026" name="Picture 2" descr="http://1.bp.blogspot.com/-KtGFn5pXM-A/TuDFtpdC4KI/AAAAAAAAACE/8Gy9H1xTOZg/s1600/observe-look-magnifying-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754" y="2373450"/>
            <a:ext cx="3516246" cy="234050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10</a:t>
            </a:fld>
            <a:endParaRPr lang="en-US" dirty="0"/>
          </a:p>
        </p:txBody>
      </p:sp>
    </p:spTree>
    <p:extLst>
      <p:ext uri="{BB962C8B-B14F-4D97-AF65-F5344CB8AC3E}">
        <p14:creationId xmlns:p14="http://schemas.microsoft.com/office/powerpoint/2010/main" val="75619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09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09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099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099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09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7" name="Shape 24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8" name="Shape 24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9" name="Shape 24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0" name="Shape 250"/>
          <p:cNvSpPr>
            <a:spLocks noGrp="1"/>
          </p:cNvSpPr>
          <p:nvPr>
            <p:ph type="body" idx="4294967295"/>
          </p:nvPr>
        </p:nvSpPr>
        <p:spPr>
          <a:xfrm>
            <a:off x="494051" y="1903413"/>
            <a:ext cx="8649949" cy="4954587"/>
          </a:xfrm>
          <a:prstGeom prst="rect">
            <a:avLst/>
          </a:prstGeom>
        </p:spPr>
        <p:txBody>
          <a:bodyPr/>
          <a:lstStyle/>
          <a:p>
            <a:pPr marL="298579" indent="-262111">
              <a:buClr>
                <a:srgbClr val="A6FB79"/>
              </a:buClr>
              <a:buNone/>
              <a:defRPr sz="1800">
                <a:solidFill>
                  <a:srgbClr val="000000"/>
                </a:solidFill>
                <a:uFillTx/>
              </a:defRPr>
            </a:pPr>
            <a:r>
              <a:rPr sz="5700" dirty="0">
                <a:solidFill>
                  <a:srgbClr val="FFFFFF"/>
                </a:solidFill>
                <a:uFill>
                  <a:solidFill>
                    <a:srgbClr val="FFFFFF"/>
                  </a:solidFill>
                </a:uFill>
              </a:rPr>
              <a:t>“You Can Observe a Lot Just by Watching”</a:t>
            </a:r>
          </a:p>
          <a:p>
            <a:pPr marL="651858" lvl="1" indent="-205130" algn="ctr">
              <a:buClr>
                <a:srgbClr val="D7F0FF"/>
              </a:buClr>
              <a:buNone/>
              <a:defRPr sz="1800">
                <a:solidFill>
                  <a:srgbClr val="000000"/>
                </a:solidFill>
                <a:uFillTx/>
              </a:defRPr>
            </a:pPr>
            <a:r>
              <a:rPr sz="5700" dirty="0">
                <a:solidFill>
                  <a:srgbClr val="FFFFFF"/>
                </a:solidFill>
                <a:uFill>
                  <a:solidFill>
                    <a:srgbClr val="FFFFFF"/>
                  </a:solidFill>
                </a:uFill>
                <a:ea typeface="Gill Sans Light"/>
                <a:sym typeface="Gill Sans Light"/>
              </a:rPr>
              <a:t>	 </a:t>
            </a:r>
            <a:r>
              <a:rPr sz="5700" dirty="0">
                <a:solidFill>
                  <a:srgbClr val="D4E3F3"/>
                </a:solidFill>
                <a:uFill>
                  <a:solidFill>
                    <a:srgbClr val="D4E3F3"/>
                  </a:solidFill>
                </a:uFill>
                <a:ea typeface="Gill Sans Light"/>
                <a:sym typeface="Gill Sans Light"/>
              </a:rPr>
              <a:t>—Yogi Berra</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11</a:t>
            </a:fld>
            <a:endParaRPr lang="en-US"/>
          </a:p>
        </p:txBody>
      </p:sp>
    </p:spTree>
    <p:extLst>
      <p:ext uri="{BB962C8B-B14F-4D97-AF65-F5344CB8AC3E}">
        <p14:creationId xmlns:p14="http://schemas.microsoft.com/office/powerpoint/2010/main" val="1605201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0" y="0"/>
            <a:ext cx="9144000" cy="6858000"/>
          </a:xfrm>
          <a:prstGeom prst="roundRect">
            <a:avLst>
              <a:gd name="adj" fmla="val 0"/>
            </a:avLst>
          </a:prstGeom>
          <a:solidFill>
            <a:srgbClr val="414141"/>
          </a:solidFill>
          <a:ln w="12700">
            <a:solidFill/>
            <a:miter lim="400000"/>
          </a:ln>
        </p:spPr>
        <p:txBody>
          <a:bodyPr lIns="0" tIns="0" rIns="0" bIns="0" anchor="ctr"/>
          <a:lstStyle/>
          <a:p>
            <a:pPr lvl="0">
              <a:defRPr sz="5200" b="0"/>
            </a:pPr>
            <a:endParaRPr/>
          </a:p>
        </p:txBody>
      </p:sp>
      <p:sp>
        <p:nvSpPr>
          <p:cNvPr id="256" name="Shape 25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7" name="Shape 25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8" name="Shape 25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9" name="Shape 25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pic>
        <p:nvPicPr>
          <p:cNvPr id="260" name="Wmalinowski_triobriand_isles_1918.jpg"/>
          <p:cNvPicPr/>
          <p:nvPr/>
        </p:nvPicPr>
        <p:blipFill>
          <a:blip r:embed="rId3">
            <a:extLst/>
          </a:blip>
          <a:stretch>
            <a:fillRect/>
          </a:stretch>
        </p:blipFill>
        <p:spPr>
          <a:xfrm>
            <a:off x="0" y="0"/>
            <a:ext cx="9144001" cy="6379535"/>
          </a:xfrm>
          <a:prstGeom prst="rect">
            <a:avLst/>
          </a:prstGeom>
          <a:ln>
            <a:round/>
          </a:ln>
        </p:spPr>
      </p:pic>
      <p:sp>
        <p:nvSpPr>
          <p:cNvPr id="261" name="Shape 261"/>
          <p:cNvSpPr/>
          <p:nvPr/>
        </p:nvSpPr>
        <p:spPr>
          <a:xfrm>
            <a:off x="0" y="6589395"/>
            <a:ext cx="9144000" cy="1538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b="0">
                <a:latin typeface="Gill Sans SemiBold"/>
                <a:ea typeface="Gill Sans SemiBold"/>
                <a:cs typeface="Gill Sans SemiBold"/>
                <a:sym typeface="Gill Sans SemiBold"/>
                <a:hlinkClick r:id="rId4"/>
              </a:defRPr>
            </a:lvl1pPr>
          </a:lstStyle>
          <a:p>
            <a:pPr lvl="0">
              <a:defRPr sz="1800">
                <a:solidFill>
                  <a:srgbClr val="000000"/>
                </a:solidFill>
                <a:uFillTx/>
              </a:defRPr>
            </a:pPr>
            <a:r>
              <a:rPr sz="1000">
                <a:solidFill>
                  <a:srgbClr val="FFFFFF"/>
                </a:solidFill>
                <a:uFill>
                  <a:solidFill>
                    <a:srgbClr val="FFFFFF"/>
                  </a:solidFill>
                </a:uFill>
              </a:rPr>
              <a:t>Image Courtesy Wikipedia: http://en.wikipedia.org/wiki/File:Wmalinowski_triobriand_isles_1918.jpg</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12</a:t>
            </a:fld>
            <a:endParaRPr lang="en-US"/>
          </a:p>
        </p:txBody>
      </p:sp>
    </p:spTree>
    <p:extLst>
      <p:ext uri="{BB962C8B-B14F-4D97-AF65-F5344CB8AC3E}">
        <p14:creationId xmlns:p14="http://schemas.microsoft.com/office/powerpoint/2010/main" val="1463737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
            </a:r>
            <a:r>
              <a:rPr lang="en-US" dirty="0" smtClean="0"/>
              <a:t>esign Thinking Process</a:t>
            </a:r>
            <a:endParaRPr lang="en-US" dirty="0"/>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2" name="Hexagon 1"/>
          <p:cNvSpPr/>
          <p:nvPr/>
        </p:nvSpPr>
        <p:spPr bwMode="auto">
          <a:xfrm>
            <a:off x="381000" y="2246313"/>
            <a:ext cx="1992312" cy="1738312"/>
          </a:xfrm>
          <a:prstGeom prst="hexagon">
            <a:avLst>
              <a:gd name="adj" fmla="val 29110"/>
              <a:gd name="vf" fmla="val 115470"/>
            </a:avLst>
          </a:prstGeom>
          <a:noFill/>
          <a:ln w="152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Date Placeholder 2"/>
          <p:cNvSpPr>
            <a:spLocks noGrp="1"/>
          </p:cNvSpPr>
          <p:nvPr>
            <p:ph type="dt" sz="half" idx="10"/>
          </p:nvPr>
        </p:nvSpPr>
        <p:spPr/>
        <p:txBody>
          <a:bodyPr/>
          <a:lstStyle/>
          <a:p>
            <a:pPr>
              <a:defRPr/>
            </a:pPr>
            <a:r>
              <a:rPr lang="en-US" smtClean="0"/>
              <a:t>September 24, 2015</a:t>
            </a:r>
            <a:endParaRPr lang="en-US"/>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7765F609-13D8-427A-A637-8F1D1F077692}" type="slidenum">
              <a:rPr lang="en-US" smtClean="0"/>
              <a:pPr>
                <a:defRPr/>
              </a:pPr>
              <a:t>13</a:t>
            </a:fld>
            <a:endParaRPr lang="en-US"/>
          </a:p>
        </p:txBody>
      </p:sp>
    </p:spTree>
    <p:extLst>
      <p:ext uri="{BB962C8B-B14F-4D97-AF65-F5344CB8AC3E}">
        <p14:creationId xmlns:p14="http://schemas.microsoft.com/office/powerpoint/2010/main" val="332074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Empathy: Feel what they feel</a:t>
            </a:r>
            <a:endParaRPr lang="en-US" dirty="0"/>
          </a:p>
        </p:txBody>
      </p:sp>
      <p:sp>
        <p:nvSpPr>
          <p:cNvPr id="11" name="Text Placeholder 10"/>
          <p:cNvSpPr>
            <a:spLocks noGrp="1"/>
          </p:cNvSpPr>
          <p:nvPr>
            <p:ph type="body" idx="1"/>
          </p:nvPr>
        </p:nvSpPr>
        <p:spPr>
          <a:xfrm>
            <a:off x="5476875" y="1535113"/>
            <a:ext cx="3209925" cy="639762"/>
          </a:xfrm>
        </p:spPr>
        <p:txBody>
          <a:bodyPr/>
          <a:lstStyle/>
          <a:p>
            <a:r>
              <a:rPr lang="en-US" sz="2800" b="0" dirty="0" smtClean="0"/>
              <a:t>Principles</a:t>
            </a:r>
            <a:endParaRPr lang="en-US" b="0" dirty="0"/>
          </a:p>
        </p:txBody>
      </p:sp>
      <p:sp>
        <p:nvSpPr>
          <p:cNvPr id="12" name="Content Placeholder 11"/>
          <p:cNvSpPr>
            <a:spLocks noGrp="1"/>
          </p:cNvSpPr>
          <p:nvPr>
            <p:ph sz="half" idx="2"/>
          </p:nvPr>
        </p:nvSpPr>
        <p:spPr>
          <a:xfrm>
            <a:off x="5683250" y="2325687"/>
            <a:ext cx="3309938" cy="3800475"/>
          </a:xfrm>
        </p:spPr>
        <p:txBody>
          <a:bodyPr/>
          <a:lstStyle/>
          <a:p>
            <a:pPr marL="457200" indent="-457200">
              <a:buFont typeface="+mj-lt"/>
              <a:buAutoNum type="arabicParenR"/>
            </a:pPr>
            <a:r>
              <a:rPr lang="en-US" dirty="0" smtClean="0"/>
              <a:t>Immerse</a:t>
            </a:r>
          </a:p>
          <a:p>
            <a:pPr marL="457200" indent="-457200">
              <a:buFont typeface="+mj-lt"/>
              <a:buAutoNum type="arabicParenR"/>
            </a:pPr>
            <a:endParaRPr lang="en-US" dirty="0"/>
          </a:p>
          <a:p>
            <a:pPr marL="457200" indent="-457200">
              <a:buFont typeface="+mj-lt"/>
              <a:buAutoNum type="arabicParenR"/>
            </a:pPr>
            <a:r>
              <a:rPr lang="en-US" dirty="0" smtClean="0"/>
              <a:t>Observe</a:t>
            </a:r>
          </a:p>
          <a:p>
            <a:pPr marL="457200" indent="-457200">
              <a:buFont typeface="+mj-lt"/>
              <a:buAutoNum type="arabicParenR"/>
            </a:pPr>
            <a:endParaRPr lang="en-US" dirty="0"/>
          </a:p>
          <a:p>
            <a:pPr marL="457200" indent="-457200">
              <a:buFont typeface="+mj-lt"/>
              <a:buAutoNum type="arabicParenR"/>
            </a:pPr>
            <a:r>
              <a:rPr lang="en-US" dirty="0" smtClean="0"/>
              <a:t>Engage</a:t>
            </a:r>
            <a:endParaRPr lang="en-US" dirty="0"/>
          </a:p>
        </p:txBody>
      </p:sp>
      <p:pic>
        <p:nvPicPr>
          <p:cNvPr id="8" name="Picture 3"/>
          <p:cNvPicPr>
            <a:picLocks noChangeAspect="1" noChangeArrowheads="1"/>
          </p:cNvPicPr>
          <p:nvPr/>
        </p:nvPicPr>
        <p:blipFill>
          <a:blip r:embed="rId3"/>
          <a:srcRect/>
          <a:stretch>
            <a:fillRect/>
          </a:stretch>
        </p:blipFill>
        <p:spPr bwMode="auto">
          <a:xfrm>
            <a:off x="515938" y="1693613"/>
            <a:ext cx="4278312" cy="4709952"/>
          </a:xfrm>
          <a:prstGeom prst="rect">
            <a:avLst/>
          </a:prstGeom>
          <a:noFill/>
        </p:spPr>
      </p:pic>
      <p:sp>
        <p:nvSpPr>
          <p:cNvPr id="2" name="TextBox 1"/>
          <p:cNvSpPr txBox="1"/>
          <p:nvPr/>
        </p:nvSpPr>
        <p:spPr>
          <a:xfrm>
            <a:off x="343362" y="6484496"/>
            <a:ext cx="8457276" cy="307777"/>
          </a:xfrm>
          <a:prstGeom prst="rect">
            <a:avLst/>
          </a:prstGeom>
          <a:noFill/>
        </p:spPr>
        <p:txBody>
          <a:bodyPr wrap="none" rtlCol="0">
            <a:spAutoFit/>
          </a:bodyPr>
          <a:lstStyle/>
          <a:p>
            <a:r>
              <a:rPr lang="en-US" sz="1400" dirty="0">
                <a:latin typeface="Helvetica"/>
                <a:cs typeface="Helvetica"/>
              </a:rPr>
              <a:t>http://</a:t>
            </a:r>
            <a:r>
              <a:rPr lang="en-US" sz="1400" dirty="0" err="1">
                <a:latin typeface="Helvetica"/>
                <a:cs typeface="Helvetica"/>
              </a:rPr>
              <a:t>hci.stanford.edu</a:t>
            </a:r>
            <a:r>
              <a:rPr lang="en-US" sz="1400" dirty="0">
                <a:latin typeface="Helvetica"/>
                <a:cs typeface="Helvetica"/>
              </a:rPr>
              <a:t>/courses/cs147/2015/au/readings/FIELDGUIDE-Screen-DTBC-March-2015-V2.pdf</a:t>
            </a:r>
          </a:p>
        </p:txBody>
      </p:sp>
      <p:sp>
        <p:nvSpPr>
          <p:cNvPr id="3" name="Date Placeholder 2"/>
          <p:cNvSpPr>
            <a:spLocks noGrp="1"/>
          </p:cNvSpPr>
          <p:nvPr>
            <p:ph type="dt" sz="half" idx="10"/>
          </p:nvPr>
        </p:nvSpPr>
        <p:spPr/>
        <p:txBody>
          <a:bodyPr/>
          <a:lstStyle/>
          <a:p>
            <a:pPr>
              <a:defRPr/>
            </a:pPr>
            <a:r>
              <a:rPr lang="en-US" smtClean="0"/>
              <a:t>September 24, 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pPr>
              <a:defRPr/>
            </a:pPr>
            <a:fld id="{028914E8-E2B2-42F6-9A08-A855A750FDE0}" type="slidenum">
              <a:rPr lang="en-US" smtClean="0"/>
              <a:pPr>
                <a:defRPr/>
              </a:pPr>
              <a:t>14</a:t>
            </a:fld>
            <a:endParaRPr lang="en-US"/>
          </a:p>
        </p:txBody>
      </p:sp>
    </p:spTree>
    <p:extLst>
      <p:ext uri="{BB962C8B-B14F-4D97-AF65-F5344CB8AC3E}">
        <p14:creationId xmlns:p14="http://schemas.microsoft.com/office/powerpoint/2010/main" val="366908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0"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1"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2" name="Shape 31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3" name="Shape 313"/>
          <p:cNvSpPr>
            <a:spLocks noGrp="1"/>
          </p:cNvSpPr>
          <p:nvPr>
            <p:ph type="title" idx="4294967295"/>
          </p:nvPr>
        </p:nvSpPr>
        <p:spPr>
          <a:xfrm>
            <a:off x="758825" y="2571750"/>
            <a:ext cx="8385175" cy="1116013"/>
          </a:xfrm>
          <a:prstGeom prst="rect">
            <a:avLst/>
          </a:prstGeom>
        </p:spPr>
        <p:txBody>
          <a:bodyPr>
            <a:noAutofit/>
          </a:bodyPr>
          <a:lstStyle>
            <a:lvl1pPr marL="58702" marR="58702" defTabSz="1312544">
              <a:defRPr sz="14170">
                <a:latin typeface="Gill Sans Light"/>
                <a:ea typeface="Gill Sans Light"/>
                <a:cs typeface="Gill Sans Light"/>
                <a:sym typeface="Gill Sans Light"/>
              </a:defRPr>
            </a:lvl1pPr>
          </a:lstStyle>
          <a:p>
            <a:pPr lvl="0">
              <a:defRPr sz="1800">
                <a:solidFill>
                  <a:srgbClr val="000000"/>
                </a:solidFill>
                <a:uFillTx/>
              </a:defRPr>
            </a:pPr>
            <a:r>
              <a:rPr sz="4600" dirty="0">
                <a:solidFill>
                  <a:srgbClr val="FFFFFF"/>
                </a:solidFill>
                <a:uFill>
                  <a:solidFill>
                    <a:srgbClr val="FFFFFF"/>
                  </a:solidFill>
                </a:uFill>
                <a:latin typeface="Helvetica Light"/>
                <a:cs typeface="Helvetica Light"/>
              </a:rPr>
              <a:t>Look for workarounds &amp; hacks</a:t>
            </a:r>
          </a:p>
        </p:txBody>
      </p:sp>
      <p:sp>
        <p:nvSpPr>
          <p:cNvPr id="315" name="Shape 315"/>
          <p:cNvSpPr/>
          <p:nvPr/>
        </p:nvSpPr>
        <p:spPr>
          <a:xfrm>
            <a:off x="385763" y="3714750"/>
            <a:ext cx="8385175" cy="111601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92500"/>
          </a:bodyPr>
          <a:lstStyle>
            <a:lvl1pPr marL="67733" marR="67733" algn="ctr" defTabSz="1514475">
              <a:defRPr sz="16350" b="0">
                <a:latin typeface="Gill Sans Light"/>
                <a:ea typeface="Gill Sans Light"/>
                <a:cs typeface="Gill Sans Light"/>
                <a:sym typeface="Gill Sans Light"/>
              </a:defRPr>
            </a:lvl1pPr>
          </a:lstStyle>
          <a:p>
            <a:pPr lvl="0">
              <a:defRPr sz="1800">
                <a:solidFill>
                  <a:srgbClr val="000000"/>
                </a:solidFill>
                <a:uFillTx/>
              </a:defRPr>
            </a:pPr>
            <a:r>
              <a:rPr sz="6600">
                <a:solidFill>
                  <a:srgbClr val="FFFFFF"/>
                </a:solidFill>
                <a:uFill>
                  <a:solidFill>
                    <a:srgbClr val="FFFFFF"/>
                  </a:solidFill>
                </a:uFill>
                <a:latin typeface="Helvetica Light"/>
                <a:cs typeface="Helvetica Light"/>
              </a:rPr>
              <a:t>“Errors” are a goldmine</a:t>
            </a:r>
          </a:p>
        </p:txBody>
      </p:sp>
      <p:sp>
        <p:nvSpPr>
          <p:cNvPr id="316" name="Shape 316"/>
          <p:cNvSpPr/>
          <p:nvPr/>
        </p:nvSpPr>
        <p:spPr>
          <a:xfrm>
            <a:off x="385763" y="1428750"/>
            <a:ext cx="8385175" cy="111601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85000" lnSpcReduction="10000"/>
          </a:bodyPr>
          <a:lstStyle/>
          <a:p>
            <a:pPr marL="23704" marR="23704" algn="ctr" defTabSz="530005">
              <a:defRPr sz="1800" b="0">
                <a:solidFill>
                  <a:srgbClr val="000000"/>
                </a:solidFill>
                <a:uFillTx/>
              </a:defRPr>
            </a:pPr>
            <a:r>
              <a:rPr sz="5700" dirty="0">
                <a:solidFill>
                  <a:srgbClr val="FFFFFF"/>
                </a:solidFill>
                <a:uFill>
                  <a:solidFill>
                    <a:srgbClr val="FFFFFF"/>
                  </a:solidFill>
                </a:uFill>
                <a:latin typeface="Helvetica Light"/>
                <a:ea typeface="Gill Sans Light"/>
                <a:cs typeface="Helvetica Light"/>
                <a:sym typeface="Gill Sans Light"/>
              </a:rPr>
              <a:t>Pay attention to </a:t>
            </a:r>
            <a:r>
              <a:rPr sz="5700" i="1" dirty="0">
                <a:solidFill>
                  <a:srgbClr val="FFFFFF"/>
                </a:solidFill>
                <a:uFill>
                  <a:solidFill>
                    <a:srgbClr val="FFFFFF"/>
                  </a:solidFill>
                </a:uFill>
                <a:latin typeface="Helvetica Light"/>
                <a:ea typeface="Gill Sans Light"/>
                <a:cs typeface="Helvetica Light"/>
                <a:sym typeface="Gill Sans Light"/>
              </a:rPr>
              <a:t>all </a:t>
            </a:r>
            <a:r>
              <a:rPr sz="5700" dirty="0">
                <a:solidFill>
                  <a:srgbClr val="FFFFFF"/>
                </a:solidFill>
                <a:uFill>
                  <a:solidFill>
                    <a:srgbClr val="FFFFFF"/>
                  </a:solidFill>
                </a:uFill>
                <a:latin typeface="Helvetica Light"/>
                <a:ea typeface="Gill Sans Light"/>
                <a:cs typeface="Helvetica Light"/>
                <a:sym typeface="Gill Sans Light"/>
              </a:rPr>
              <a:t>the artifacts</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Tree>
    <p:extLst>
      <p:ext uri="{BB962C8B-B14F-4D97-AF65-F5344CB8AC3E}">
        <p14:creationId xmlns:p14="http://schemas.microsoft.com/office/powerpoint/2010/main" val="23712795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2" name="Shape 342"/>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3" name="Shape 343"/>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4" name="Shape 344"/>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5" name="Shape 345"/>
          <p:cNvSpPr>
            <a:spLocks noGrp="1"/>
          </p:cNvSpPr>
          <p:nvPr>
            <p:ph type="title"/>
          </p:nvPr>
        </p:nvSpPr>
        <p:spPr/>
        <p:txBody>
          <a:bodyPr/>
          <a:lstStyle>
            <a:lvl1pPr>
              <a:defRPr>
                <a:latin typeface="Helvetica"/>
                <a:ea typeface="Helvetica"/>
                <a:cs typeface="Helvetica"/>
                <a:sym typeface="Helvetica"/>
              </a:defRPr>
            </a:lvl1pPr>
          </a:lstStyle>
          <a:p>
            <a:pPr lvl="0"/>
            <a:r>
              <a:rPr lang="en-US" dirty="0" smtClean="0"/>
              <a:t>Choosing Participants</a:t>
            </a:r>
            <a:endParaRPr lang="en-US" dirty="0"/>
          </a:p>
        </p:txBody>
      </p:sp>
      <p:sp>
        <p:nvSpPr>
          <p:cNvPr id="346" name="Shape 346"/>
          <p:cNvSpPr>
            <a:spLocks noGrp="1"/>
          </p:cNvSpPr>
          <p:nvPr>
            <p:ph idx="1"/>
          </p:nvPr>
        </p:nvSpPr>
        <p:spPr>
          <a:xfrm>
            <a:off x="685799" y="1600200"/>
            <a:ext cx="8249241" cy="4724400"/>
          </a:xfrm>
        </p:spPr>
        <p:txBody>
          <a:bodyPr/>
          <a:lstStyle/>
          <a:p>
            <a:pPr lvl="0"/>
            <a:r>
              <a:rPr lang="en-US" dirty="0" smtClean="0">
                <a:sym typeface="Helvetica"/>
              </a:rPr>
              <a:t>Representative of target users</a:t>
            </a:r>
          </a:p>
          <a:p>
            <a:pPr lvl="0"/>
            <a:r>
              <a:rPr lang="en-US" dirty="0" smtClean="0">
                <a:sym typeface="Helvetica"/>
              </a:rPr>
              <a:t>May be current users of a similar system</a:t>
            </a:r>
          </a:p>
          <a:p>
            <a:pPr lvl="0"/>
            <a:r>
              <a:rPr lang="en-US" dirty="0" smtClean="0">
                <a:sym typeface="Helvetica"/>
              </a:rPr>
              <a:t>Might also be the non-users</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16</a:t>
            </a:fld>
            <a:endParaRPr lang="en-US" dirty="0"/>
          </a:p>
        </p:txBody>
      </p:sp>
    </p:spTree>
    <p:extLst>
      <p:ext uri="{BB962C8B-B14F-4D97-AF65-F5344CB8AC3E}">
        <p14:creationId xmlns:p14="http://schemas.microsoft.com/office/powerpoint/2010/main" val="4265476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4" name="Shape 364"/>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5" name="Shape 365"/>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6" name="Shape 366"/>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7" name="Shape 367"/>
          <p:cNvSpPr>
            <a:spLocks noGrp="1"/>
          </p:cNvSpPr>
          <p:nvPr>
            <p:ph type="title"/>
          </p:nvPr>
        </p:nvSpPr>
        <p:spPr>
          <a:xfrm>
            <a:off x="456946" y="2305521"/>
            <a:ext cx="8386763" cy="2245995"/>
          </a:xfrm>
          <a:prstGeom prst="rect">
            <a:avLst/>
          </a:prstGeom>
        </p:spPr>
        <p:txBody>
          <a:bodyPr>
            <a:normAutofit fontScale="90000"/>
          </a:bodyPr>
          <a:lstStyle/>
          <a:p>
            <a:pPr marL="24798" marR="24798" defTabSz="554467">
              <a:defRPr sz="1800">
                <a:solidFill>
                  <a:srgbClr val="000000"/>
                </a:solidFill>
                <a:uFillTx/>
              </a:defRPr>
            </a:pPr>
            <a:r>
              <a:rPr sz="6000" smtClean="0">
                <a:solidFill>
                  <a:srgbClr val="FFFFFF"/>
                </a:solidFill>
                <a:uFill>
                  <a:solidFill>
                    <a:srgbClr val="FFFFFF"/>
                  </a:solidFill>
                </a:uFill>
                <a:ea typeface="Helvetica"/>
                <a:sym typeface="Helvetica"/>
              </a:rPr>
              <a:t>Approximate if Necessary </a:t>
            </a:r>
            <a:r>
              <a:rPr sz="3700" i="1" smtClean="0">
                <a:solidFill>
                  <a:srgbClr val="FFFFFF"/>
                </a:solidFill>
                <a:uFill>
                  <a:solidFill>
                    <a:srgbClr val="FFFFFF"/>
                  </a:solidFill>
                </a:uFill>
                <a:ea typeface="Helvetica"/>
                <a:sym typeface="Helvetica"/>
              </a:rPr>
              <a:t>(may not be ideal, but better than nothing)</a:t>
            </a:r>
            <a:endParaRPr sz="3700" i="1" dirty="0">
              <a:solidFill>
                <a:srgbClr val="FFFFFF"/>
              </a:solidFill>
              <a:uFill>
                <a:solidFill>
                  <a:srgbClr val="FFFFFF"/>
                </a:solidFill>
              </a:uFill>
              <a:ea typeface="Helvetica"/>
              <a:sym typeface="Helvetica"/>
            </a:endParaRPr>
          </a:p>
        </p:txBody>
      </p:sp>
    </p:spTree>
    <p:extLst>
      <p:ext uri="{BB962C8B-B14F-4D97-AF65-F5344CB8AC3E}">
        <p14:creationId xmlns:p14="http://schemas.microsoft.com/office/powerpoint/2010/main" val="3358526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rotWithShape="1">
          <a:blip r:embed="rId3"/>
          <a:srcRect t="34405" r="53992" b="32343"/>
          <a:stretch/>
        </p:blipFill>
        <p:spPr bwMode="auto">
          <a:xfrm>
            <a:off x="352703" y="2710033"/>
            <a:ext cx="4347212" cy="2491612"/>
          </a:xfrm>
          <a:prstGeom prst="rect">
            <a:avLst/>
          </a:prstGeom>
          <a:noFill/>
        </p:spPr>
      </p:pic>
      <p:sp>
        <p:nvSpPr>
          <p:cNvPr id="4" name="Title 3"/>
          <p:cNvSpPr>
            <a:spLocks noGrp="1"/>
          </p:cNvSpPr>
          <p:nvPr>
            <p:ph type="title"/>
          </p:nvPr>
        </p:nvSpPr>
        <p:spPr/>
        <p:txBody>
          <a:bodyPr/>
          <a:lstStyle/>
          <a:p>
            <a:r>
              <a:rPr lang="en-US" sz="3500" dirty="0" smtClean="0"/>
              <a:t>How to Interview? Have a Conversation</a:t>
            </a:r>
            <a:endParaRPr lang="en-US" sz="3500" dirty="0"/>
          </a:p>
        </p:txBody>
      </p:sp>
      <p:sp>
        <p:nvSpPr>
          <p:cNvPr id="12" name="Content Placeholder 11"/>
          <p:cNvSpPr>
            <a:spLocks noGrp="1"/>
          </p:cNvSpPr>
          <p:nvPr>
            <p:ph sz="half" idx="2"/>
          </p:nvPr>
        </p:nvSpPr>
        <p:spPr>
          <a:xfrm>
            <a:off x="5683250" y="2325687"/>
            <a:ext cx="3309938" cy="3800475"/>
          </a:xfrm>
        </p:spPr>
        <p:txBody>
          <a:bodyPr/>
          <a:lstStyle/>
          <a:p>
            <a:pPr marL="0" indent="0">
              <a:buNone/>
            </a:pPr>
            <a:r>
              <a:rPr lang="en-US" dirty="0" smtClean="0"/>
              <a:t>Be </a:t>
            </a:r>
            <a:r>
              <a:rPr lang="en-US" dirty="0" smtClean="0">
                <a:cs typeface="Helvetica"/>
              </a:rPr>
              <a:t>human</a:t>
            </a:r>
            <a:r>
              <a:rPr lang="en-US" dirty="0" smtClean="0"/>
              <a:t>.</a:t>
            </a:r>
          </a:p>
          <a:p>
            <a:pPr marL="0" indent="0">
              <a:buNone/>
            </a:pPr>
            <a:endParaRPr lang="en-US" dirty="0"/>
          </a:p>
          <a:p>
            <a:pPr marL="0" indent="0">
              <a:buNone/>
            </a:pPr>
            <a:r>
              <a:rPr lang="en-US" dirty="0" smtClean="0"/>
              <a:t>Seek </a:t>
            </a:r>
            <a:r>
              <a:rPr lang="en-US" dirty="0" smtClean="0">
                <a:cs typeface="Helvetica"/>
              </a:rPr>
              <a:t>stories</a:t>
            </a:r>
            <a:r>
              <a:rPr lang="en-US" dirty="0" smtClean="0"/>
              <a:t>.</a:t>
            </a:r>
          </a:p>
          <a:p>
            <a:pPr marL="0" indent="0">
              <a:buNone/>
            </a:pPr>
            <a:endParaRPr lang="en-US" dirty="0"/>
          </a:p>
          <a:p>
            <a:pPr marL="0" indent="0">
              <a:buNone/>
            </a:pPr>
            <a:r>
              <a:rPr lang="en-US" dirty="0" smtClean="0"/>
              <a:t>Talk about </a:t>
            </a:r>
            <a:r>
              <a:rPr lang="en-US" dirty="0" smtClean="0">
                <a:cs typeface="Helvetica"/>
              </a:rPr>
              <a:t>feelings</a:t>
            </a:r>
            <a:r>
              <a:rPr lang="en-US" dirty="0" smtClean="0"/>
              <a:t>.</a:t>
            </a:r>
            <a:endParaRPr lang="en-US" dirty="0"/>
          </a:p>
        </p:txBody>
      </p:sp>
      <p:sp>
        <p:nvSpPr>
          <p:cNvPr id="10" name="TextBox 1"/>
          <p:cNvSpPr txBox="1"/>
          <p:nvPr/>
        </p:nvSpPr>
        <p:spPr>
          <a:xfrm>
            <a:off x="558800" y="4394200"/>
            <a:ext cx="381000" cy="254000"/>
          </a:xfrm>
          <a:prstGeom prst="rect">
            <a:avLst/>
          </a:prstGeom>
          <a:noFill/>
        </p:spPr>
        <p:txBody>
          <a:bodyPr wrap="none" lIns="0" tIns="0" rIns="0" rtlCol="0">
            <a:spAutoFit/>
          </a:bodyPr>
          <a:lstStyle/>
          <a:p>
            <a:pPr>
              <a:lnSpc>
                <a:spcPts val="1000"/>
              </a:lnSpc>
              <a:tabLst/>
            </a:pPr>
            <a:r>
              <a:rPr lang="en-US" altLang="zh-CN" sz="839" dirty="0" smtClean="0">
                <a:solidFill>
                  <a:srgbClr val="231F20"/>
                </a:solidFill>
                <a:latin typeface="Times New Roman" pitchFamily="18" charset="0"/>
                <a:cs typeface="Times New Roman" pitchFamily="18" charset="0"/>
              </a:rPr>
              <a:t>Intro</a:t>
            </a:r>
          </a:p>
          <a:p>
            <a:pPr>
              <a:lnSpc>
                <a:spcPts val="1000"/>
              </a:lnSpc>
              <a:tabLst/>
            </a:pPr>
            <a:r>
              <a:rPr lang="en-US" altLang="zh-CN" sz="839" dirty="0" smtClean="0">
                <a:solidFill>
                  <a:srgbClr val="231F20"/>
                </a:solidFill>
                <a:latin typeface="Times New Roman" pitchFamily="18" charset="0"/>
                <a:cs typeface="Times New Roman" pitchFamily="18" charset="0"/>
              </a:rPr>
              <a:t>Yourself</a:t>
            </a:r>
          </a:p>
        </p:txBody>
      </p:sp>
      <p:sp>
        <p:nvSpPr>
          <p:cNvPr id="13" name="TextBox 1"/>
          <p:cNvSpPr txBox="1"/>
          <p:nvPr/>
        </p:nvSpPr>
        <p:spPr>
          <a:xfrm>
            <a:off x="1206500" y="4292600"/>
            <a:ext cx="330200" cy="254000"/>
          </a:xfrm>
          <a:prstGeom prst="rect">
            <a:avLst/>
          </a:prstGeom>
          <a:noFill/>
        </p:spPr>
        <p:txBody>
          <a:bodyPr wrap="none" lIns="0" tIns="0" rIns="0" rtlCol="0">
            <a:spAutoFit/>
          </a:bodyPr>
          <a:lstStyle/>
          <a:p>
            <a:pPr>
              <a:lnSpc>
                <a:spcPts val="1000"/>
              </a:lnSpc>
              <a:tabLst/>
            </a:pPr>
            <a:r>
              <a:rPr lang="en-US" altLang="zh-CN" sz="839" dirty="0" smtClean="0">
                <a:solidFill>
                  <a:srgbClr val="231F20"/>
                </a:solidFill>
                <a:latin typeface="Times New Roman" pitchFamily="18" charset="0"/>
                <a:cs typeface="Times New Roman" pitchFamily="18" charset="0"/>
              </a:rPr>
              <a:t>Intro</a:t>
            </a:r>
          </a:p>
          <a:p>
            <a:pPr>
              <a:lnSpc>
                <a:spcPts val="1000"/>
              </a:lnSpc>
              <a:tabLst/>
            </a:pPr>
            <a:r>
              <a:rPr lang="en-US" altLang="zh-CN" sz="839" dirty="0" smtClean="0">
                <a:solidFill>
                  <a:srgbClr val="231F20"/>
                </a:solidFill>
                <a:latin typeface="Times New Roman" pitchFamily="18" charset="0"/>
                <a:cs typeface="Times New Roman" pitchFamily="18" charset="0"/>
              </a:rPr>
              <a:t>Project</a:t>
            </a:r>
          </a:p>
        </p:txBody>
      </p:sp>
      <p:sp>
        <p:nvSpPr>
          <p:cNvPr id="14" name="TextBox 1"/>
          <p:cNvSpPr txBox="1"/>
          <p:nvPr/>
        </p:nvSpPr>
        <p:spPr>
          <a:xfrm>
            <a:off x="1765300" y="3454400"/>
            <a:ext cx="660400" cy="812800"/>
          </a:xfrm>
          <a:prstGeom prst="rect">
            <a:avLst/>
          </a:prstGeom>
          <a:noFill/>
        </p:spPr>
        <p:txBody>
          <a:bodyPr wrap="none" lIns="0" tIns="0" rIns="0" rtlCol="0">
            <a:spAutoFit/>
          </a:bodyPr>
          <a:lstStyle/>
          <a:p>
            <a:pPr>
              <a:lnSpc>
                <a:spcPts val="1000"/>
              </a:lnSpc>
              <a:tabLst>
                <a:tab pos="3302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Evoke</a:t>
            </a:r>
          </a:p>
          <a:p>
            <a:pPr>
              <a:lnSpc>
                <a:spcPts val="1000"/>
              </a:lnSpc>
              <a:tabLst>
                <a:tab pos="3302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Stories</a:t>
            </a:r>
          </a:p>
          <a:p>
            <a:pPr>
              <a:lnSpc>
                <a:spcPts val="1000"/>
              </a:lnSpc>
            </a:pPr>
            <a:endParaRPr lang="en-US" altLang="zh-CN" dirty="0" smtClean="0"/>
          </a:p>
          <a:p>
            <a:pPr>
              <a:lnSpc>
                <a:spcPts val="1000"/>
              </a:lnSpc>
            </a:pPr>
            <a:endParaRPr lang="en-US" altLang="zh-CN" dirty="0" smtClean="0"/>
          </a:p>
          <a:p>
            <a:pPr>
              <a:lnSpc>
                <a:spcPts val="1400"/>
              </a:lnSpc>
              <a:tabLst>
                <a:tab pos="330200" algn="l"/>
              </a:tabLst>
            </a:pPr>
            <a:r>
              <a:rPr lang="en-US" altLang="zh-CN" sz="839" dirty="0" smtClean="0">
                <a:solidFill>
                  <a:srgbClr val="231F20"/>
                </a:solidFill>
                <a:latin typeface="Times New Roman" pitchFamily="18" charset="0"/>
                <a:cs typeface="Times New Roman" pitchFamily="18" charset="0"/>
              </a:rPr>
              <a:t>Build</a:t>
            </a:r>
          </a:p>
          <a:p>
            <a:pPr>
              <a:lnSpc>
                <a:spcPts val="1000"/>
              </a:lnSpc>
              <a:tabLst>
                <a:tab pos="330200" algn="l"/>
              </a:tabLst>
            </a:pPr>
            <a:r>
              <a:rPr lang="en-US" altLang="zh-CN" sz="839" dirty="0" smtClean="0">
                <a:solidFill>
                  <a:srgbClr val="231F20"/>
                </a:solidFill>
                <a:latin typeface="Times New Roman" pitchFamily="18" charset="0"/>
                <a:cs typeface="Times New Roman" pitchFamily="18" charset="0"/>
              </a:rPr>
              <a:t>Rapport</a:t>
            </a:r>
          </a:p>
        </p:txBody>
      </p:sp>
      <p:sp>
        <p:nvSpPr>
          <p:cNvPr id="15" name="TextBox 1"/>
          <p:cNvSpPr txBox="1"/>
          <p:nvPr/>
        </p:nvSpPr>
        <p:spPr>
          <a:xfrm>
            <a:off x="2768600" y="2933700"/>
            <a:ext cx="444500" cy="254000"/>
          </a:xfrm>
          <a:prstGeom prst="rect">
            <a:avLst/>
          </a:prstGeom>
          <a:noFill/>
        </p:spPr>
        <p:txBody>
          <a:bodyPr wrap="none" lIns="0" tIns="0" rIns="0" rtlCol="0">
            <a:spAutoFit/>
          </a:bodyPr>
          <a:lstStyle/>
          <a:p>
            <a:pPr>
              <a:lnSpc>
                <a:spcPts val="1000"/>
              </a:lnSpc>
              <a:tabLst/>
            </a:pPr>
            <a:r>
              <a:rPr lang="en-US" altLang="zh-CN" sz="839" dirty="0" smtClean="0">
                <a:solidFill>
                  <a:srgbClr val="231F20"/>
                </a:solidFill>
                <a:latin typeface="Times New Roman" pitchFamily="18" charset="0"/>
                <a:cs typeface="Times New Roman" pitchFamily="18" charset="0"/>
              </a:rPr>
              <a:t>Explore</a:t>
            </a:r>
          </a:p>
          <a:p>
            <a:pPr>
              <a:lnSpc>
                <a:spcPts val="1000"/>
              </a:lnSpc>
              <a:tabLst/>
            </a:pPr>
            <a:r>
              <a:rPr lang="en-US" altLang="zh-CN" sz="839" dirty="0" smtClean="0">
                <a:solidFill>
                  <a:srgbClr val="231F20"/>
                </a:solidFill>
                <a:latin typeface="Times New Roman" pitchFamily="18" charset="0"/>
                <a:cs typeface="Times New Roman" pitchFamily="18" charset="0"/>
              </a:rPr>
              <a:t>Emotions</a:t>
            </a:r>
          </a:p>
        </p:txBody>
      </p:sp>
      <p:sp>
        <p:nvSpPr>
          <p:cNvPr id="16" name="TextBox 1"/>
          <p:cNvSpPr txBox="1"/>
          <p:nvPr/>
        </p:nvSpPr>
        <p:spPr>
          <a:xfrm>
            <a:off x="508000" y="2768600"/>
            <a:ext cx="1676400" cy="152400"/>
          </a:xfrm>
          <a:prstGeom prst="rect">
            <a:avLst/>
          </a:prstGeom>
          <a:noFill/>
        </p:spPr>
        <p:txBody>
          <a:bodyPr wrap="none" lIns="0" tIns="0" rIns="0" rtlCol="0">
            <a:spAutoFit/>
          </a:bodyPr>
          <a:lstStyle/>
          <a:p>
            <a:pPr>
              <a:lnSpc>
                <a:spcPts val="1200"/>
              </a:lnSpc>
              <a:tabLst/>
            </a:pPr>
            <a:r>
              <a:rPr lang="en-US" altLang="zh-CN" sz="1100" i="1" dirty="0" smtClean="0">
                <a:solidFill>
                  <a:srgbClr val="231F20"/>
                </a:solidFill>
                <a:latin typeface="Gotham Book " pitchFamily="18" charset="0"/>
                <a:cs typeface="Gotham Book " pitchFamily="18" charset="0"/>
              </a:rPr>
              <a:t>Anatomy</a:t>
            </a:r>
            <a:r>
              <a:rPr lang="en-US" altLang="zh-CN" sz="1100" dirty="0" smtClean="0">
                <a:latin typeface="Times New Roman" pitchFamily="18" charset="0"/>
                <a:cs typeface="Times New Roman" pitchFamily="18" charset="0"/>
              </a:rPr>
              <a:t> </a:t>
            </a:r>
            <a:r>
              <a:rPr lang="en-US" altLang="zh-CN" sz="1100" i="1" dirty="0" smtClean="0">
                <a:solidFill>
                  <a:srgbClr val="231F20"/>
                </a:solidFill>
                <a:latin typeface="Gotham Book " pitchFamily="18" charset="0"/>
                <a:cs typeface="Gotham Book " pitchFamily="18" charset="0"/>
              </a:rPr>
              <a:t>of</a:t>
            </a:r>
            <a:r>
              <a:rPr lang="en-US" altLang="zh-CN" sz="1100" dirty="0" smtClean="0">
                <a:latin typeface="Times New Roman" pitchFamily="18" charset="0"/>
                <a:cs typeface="Times New Roman" pitchFamily="18" charset="0"/>
              </a:rPr>
              <a:t> </a:t>
            </a:r>
            <a:r>
              <a:rPr lang="en-US" altLang="zh-CN" sz="1100" i="1" dirty="0" smtClean="0">
                <a:solidFill>
                  <a:srgbClr val="231F20"/>
                </a:solidFill>
                <a:latin typeface="Gotham Book " pitchFamily="18" charset="0"/>
                <a:cs typeface="Gotham Book " pitchFamily="18" charset="0"/>
              </a:rPr>
              <a:t>an</a:t>
            </a:r>
            <a:r>
              <a:rPr lang="en-US" altLang="zh-CN" sz="1100" dirty="0" smtClean="0">
                <a:latin typeface="Times New Roman" pitchFamily="18" charset="0"/>
                <a:cs typeface="Times New Roman" pitchFamily="18" charset="0"/>
              </a:rPr>
              <a:t> </a:t>
            </a:r>
            <a:r>
              <a:rPr lang="en-US" altLang="zh-CN" sz="1100" i="1" dirty="0" smtClean="0">
                <a:solidFill>
                  <a:srgbClr val="231F20"/>
                </a:solidFill>
                <a:latin typeface="Gotham Book " pitchFamily="18" charset="0"/>
                <a:cs typeface="Gotham Book " pitchFamily="18" charset="0"/>
              </a:rPr>
              <a:t>interview</a:t>
            </a:r>
          </a:p>
        </p:txBody>
      </p:sp>
      <p:sp>
        <p:nvSpPr>
          <p:cNvPr id="17" name="TextBox 1"/>
          <p:cNvSpPr txBox="1"/>
          <p:nvPr/>
        </p:nvSpPr>
        <p:spPr>
          <a:xfrm>
            <a:off x="3289300" y="3454400"/>
            <a:ext cx="1262966" cy="2124941"/>
          </a:xfrm>
          <a:prstGeom prst="rect">
            <a:avLst/>
          </a:prstGeom>
          <a:noFill/>
        </p:spPr>
        <p:txBody>
          <a:bodyPr wrap="none" lIns="0" tIns="0" rIns="0" rtlCol="0">
            <a:spAutoFit/>
          </a:bodyPr>
          <a:lstStyle/>
          <a:p>
            <a:pPr>
              <a:lnSpc>
                <a:spcPts val="10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Follow-up</a:t>
            </a:r>
          </a:p>
          <a:p>
            <a:pPr>
              <a:lnSpc>
                <a:spcPts val="10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&amp;</a:t>
            </a:r>
            <a:r>
              <a:rPr lang="en-US" altLang="zh-CN" sz="839" dirty="0" smtClean="0">
                <a:latin typeface="Times New Roman" pitchFamily="18" charset="0"/>
                <a:cs typeface="Times New Roman" pitchFamily="18" charset="0"/>
              </a:rPr>
              <a:t> </a:t>
            </a:r>
            <a:r>
              <a:rPr lang="en-US" altLang="zh-CN" sz="839" dirty="0" smtClean="0">
                <a:solidFill>
                  <a:srgbClr val="231F20"/>
                </a:solidFill>
                <a:latin typeface="Times New Roman" pitchFamily="18" charset="0"/>
                <a:cs typeface="Times New Roman" pitchFamily="18" charset="0"/>
              </a:rPr>
              <a:t>Question</a:t>
            </a:r>
          </a:p>
          <a:p>
            <a:pPr>
              <a:lnSpc>
                <a:spcPts val="10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Statements</a:t>
            </a:r>
          </a:p>
          <a:p>
            <a:pPr>
              <a:lnSpc>
                <a:spcPts val="1000"/>
              </a:lnSpc>
            </a:pPr>
            <a:endParaRPr lang="en-US" altLang="zh-CN" dirty="0" smtClean="0"/>
          </a:p>
          <a:p>
            <a:pPr>
              <a:lnSpc>
                <a:spcPts val="13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Thank</a:t>
            </a:r>
            <a:r>
              <a:rPr lang="en-US" altLang="zh-CN" sz="839" dirty="0" smtClean="0">
                <a:latin typeface="Times New Roman" pitchFamily="18" charset="0"/>
                <a:cs typeface="Times New Roman" pitchFamily="18" charset="0"/>
              </a:rPr>
              <a:t> </a:t>
            </a:r>
            <a:r>
              <a:rPr lang="en-US" altLang="zh-CN" sz="839" dirty="0" smtClean="0">
                <a:solidFill>
                  <a:srgbClr val="231F20"/>
                </a:solidFill>
                <a:latin typeface="Times New Roman" pitchFamily="18" charset="0"/>
                <a:cs typeface="Times New Roman" pitchFamily="18" charset="0"/>
              </a:rPr>
              <a:t>&amp;</a:t>
            </a:r>
          </a:p>
          <a:p>
            <a:pPr>
              <a:lnSpc>
                <a:spcPts val="10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Wrap-up</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100"/>
              </a:lnSpc>
              <a:tabLst>
                <a:tab pos="241300" algn="l"/>
                <a:tab pos="787400" algn="l"/>
                <a:tab pos="927100" algn="l"/>
              </a:tabLst>
            </a:pPr>
            <a:r>
              <a:rPr lang="en-US" altLang="zh-CN" dirty="0" smtClean="0"/>
              <a:t>			</a:t>
            </a:r>
            <a:r>
              <a:rPr lang="en-US" altLang="zh-CN" sz="839" dirty="0" smtClean="0">
                <a:solidFill>
                  <a:srgbClr val="231F20"/>
                </a:solidFill>
                <a:latin typeface="Times New Roman" pitchFamily="18" charset="0"/>
                <a:cs typeface="Times New Roman" pitchFamily="18" charset="0"/>
              </a:rPr>
              <a:t>time</a:t>
            </a:r>
          </a:p>
          <a:p>
            <a:pPr>
              <a:lnSpc>
                <a:spcPts val="1000"/>
              </a:lnSpc>
            </a:pPr>
            <a:endParaRPr lang="en-US" altLang="zh-CN" dirty="0" smtClean="0"/>
          </a:p>
          <a:p>
            <a:pPr>
              <a:lnSpc>
                <a:spcPts val="1000"/>
              </a:lnSpc>
            </a:pPr>
            <a:endParaRPr lang="en-US" altLang="zh-CN" dirty="0" smtClean="0"/>
          </a:p>
          <a:p>
            <a:pPr>
              <a:lnSpc>
                <a:spcPts val="1300"/>
              </a:lnSpc>
              <a:tabLst>
                <a:tab pos="241300" algn="l"/>
                <a:tab pos="787400" algn="l"/>
                <a:tab pos="927100" algn="l"/>
              </a:tabLst>
            </a:pPr>
            <a:r>
              <a:rPr lang="en-US" altLang="zh-CN" sz="800" dirty="0" smtClean="0">
                <a:latin typeface="Gotham Book " pitchFamily="18" charset="0"/>
                <a:cs typeface="Gotham Book " pitchFamily="18" charset="0"/>
              </a:rPr>
              <a:t>Adapted</a:t>
            </a:r>
            <a:r>
              <a:rPr lang="en-US" altLang="zh-CN" sz="800" dirty="0" smtClean="0">
                <a:latin typeface="Times New Roman" pitchFamily="18" charset="0"/>
                <a:cs typeface="Times New Roman" pitchFamily="18" charset="0"/>
              </a:rPr>
              <a:t> </a:t>
            </a:r>
            <a:r>
              <a:rPr lang="en-US" altLang="zh-CN" sz="800" dirty="0" smtClean="0">
                <a:latin typeface="Gotham Book " pitchFamily="18" charset="0"/>
                <a:cs typeface="Gotham Book " pitchFamily="18" charset="0"/>
              </a:rPr>
              <a:t>from</a:t>
            </a:r>
            <a:r>
              <a:rPr lang="en-US" altLang="zh-CN" sz="800" dirty="0" smtClean="0">
                <a:latin typeface="Times New Roman" pitchFamily="18" charset="0"/>
                <a:cs typeface="Times New Roman" pitchFamily="18" charset="0"/>
              </a:rPr>
              <a:t> </a:t>
            </a:r>
            <a:r>
              <a:rPr lang="en-US" altLang="zh-CN" sz="800" dirty="0" smtClean="0">
                <a:latin typeface="Gotham Book " pitchFamily="18" charset="0"/>
                <a:cs typeface="Gotham Book " pitchFamily="18" charset="0"/>
              </a:rPr>
              <a:t>Michael</a:t>
            </a:r>
            <a:r>
              <a:rPr lang="en-US" altLang="zh-CN" sz="800" dirty="0" smtClean="0">
                <a:latin typeface="Times New Roman" pitchFamily="18" charset="0"/>
                <a:cs typeface="Times New Roman" pitchFamily="18" charset="0"/>
              </a:rPr>
              <a:t> </a:t>
            </a:r>
            <a:r>
              <a:rPr lang="en-US" altLang="zh-CN" sz="800" dirty="0" smtClean="0">
                <a:latin typeface="Gotham Book " pitchFamily="18" charset="0"/>
                <a:cs typeface="Gotham Book " pitchFamily="18" charset="0"/>
              </a:rPr>
              <a:t>Barry</a:t>
            </a:r>
          </a:p>
        </p:txBody>
      </p:sp>
      <p:sp>
        <p:nvSpPr>
          <p:cNvPr id="45" name="TextBox 44"/>
          <p:cNvSpPr txBox="1"/>
          <p:nvPr/>
        </p:nvSpPr>
        <p:spPr>
          <a:xfrm>
            <a:off x="5670635" y="5242093"/>
            <a:ext cx="2528483" cy="461665"/>
          </a:xfrm>
          <a:prstGeom prst="rect">
            <a:avLst/>
          </a:prstGeom>
          <a:noFill/>
        </p:spPr>
        <p:txBody>
          <a:bodyPr wrap="square" rtlCol="0">
            <a:spAutoFit/>
          </a:bodyPr>
          <a:lstStyle/>
          <a:p>
            <a:r>
              <a:rPr lang="en-US" dirty="0" smtClean="0">
                <a:latin typeface="Helvetica Light"/>
                <a:ea typeface="ＭＳ Ｐゴシック" charset="0"/>
                <a:cs typeface="Helvetica"/>
              </a:rPr>
              <a:t>Ask “</a:t>
            </a:r>
            <a:r>
              <a:rPr lang="en-US" dirty="0">
                <a:latin typeface="Helvetica Light"/>
                <a:ea typeface="ＭＳ Ｐゴシック" charset="0"/>
                <a:cs typeface="Helvetica"/>
              </a:rPr>
              <a:t>WHY?”</a:t>
            </a:r>
          </a:p>
        </p:txBody>
      </p:sp>
      <p:sp>
        <p:nvSpPr>
          <p:cNvPr id="2" name="Date Placeholder 1"/>
          <p:cNvSpPr>
            <a:spLocks noGrp="1"/>
          </p:cNvSpPr>
          <p:nvPr>
            <p:ph type="dt" sz="half" idx="10"/>
          </p:nvPr>
        </p:nvSpPr>
        <p:spPr/>
        <p:txBody>
          <a:bodyPr/>
          <a:lstStyle/>
          <a:p>
            <a:pPr>
              <a:defRPr/>
            </a:pPr>
            <a:r>
              <a:rPr lang="en-US" smtClean="0"/>
              <a:t>September 24, 2015</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pPr>
              <a:defRPr/>
            </a:pPr>
            <a:fld id="{028914E8-E2B2-42F6-9A08-A855A750FDE0}" type="slidenum">
              <a:rPr lang="en-US" smtClean="0"/>
              <a:pPr>
                <a:defRPr/>
              </a:pPr>
              <a:t>18</a:t>
            </a:fld>
            <a:endParaRPr lang="en-US"/>
          </a:p>
        </p:txBody>
      </p:sp>
    </p:spTree>
    <p:extLst>
      <p:ext uri="{BB962C8B-B14F-4D97-AF65-F5344CB8AC3E}">
        <p14:creationId xmlns:p14="http://schemas.microsoft.com/office/powerpoint/2010/main" val="4076832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29" name="Shape 429"/>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0" name="Shape 430"/>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1" name="Shape 431"/>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2" name="Shape 432"/>
          <p:cNvSpPr>
            <a:spLocks noGrp="1"/>
          </p:cNvSpPr>
          <p:nvPr>
            <p:ph type="title"/>
          </p:nvPr>
        </p:nvSpPr>
        <p:spPr/>
        <p:txBody>
          <a:bodyPr/>
          <a:lstStyle>
            <a:lvl1pPr>
              <a:defRPr>
                <a:latin typeface="Helvetica"/>
                <a:ea typeface="Helvetica"/>
                <a:cs typeface="Helvetica"/>
                <a:sym typeface="Helvetica"/>
              </a:defRPr>
            </a:lvl1pPr>
          </a:lstStyle>
          <a:p>
            <a:pPr lvl="0"/>
            <a:r>
              <a:rPr lang="en-US" smtClean="0"/>
              <a:t>Types of Questions to Avoid</a:t>
            </a:r>
            <a:endParaRPr lang="en-US" dirty="0"/>
          </a:p>
        </p:txBody>
      </p:sp>
      <p:sp>
        <p:nvSpPr>
          <p:cNvPr id="433" name="Shape 433"/>
          <p:cNvSpPr>
            <a:spLocks noGrp="1"/>
          </p:cNvSpPr>
          <p:nvPr>
            <p:ph idx="1"/>
          </p:nvPr>
        </p:nvSpPr>
        <p:spPr/>
        <p:txBody>
          <a:bodyPr/>
          <a:lstStyle/>
          <a:p>
            <a:pPr lvl="0"/>
            <a:r>
              <a:rPr lang="en-US" dirty="0" smtClean="0">
                <a:sym typeface="Helvetica"/>
              </a:rPr>
              <a:t>What they would do / like / want in hypothetical scenarios </a:t>
            </a:r>
          </a:p>
          <a:p>
            <a:pPr lvl="0"/>
            <a:r>
              <a:rPr lang="en-US" dirty="0" smtClean="0">
                <a:sym typeface="Helvetica"/>
              </a:rPr>
              <a:t>How often they do things </a:t>
            </a:r>
          </a:p>
          <a:p>
            <a:pPr lvl="0"/>
            <a:r>
              <a:rPr lang="en-US" dirty="0" smtClean="0">
                <a:sym typeface="Helvetica"/>
              </a:rPr>
              <a:t>How much they like things on an absolute scale</a:t>
            </a:r>
          </a:p>
          <a:p>
            <a:pPr lvl="0"/>
            <a:r>
              <a:rPr lang="en-US" dirty="0" smtClean="0">
                <a:sym typeface="Helvetica"/>
              </a:rPr>
              <a:t>Avoid binary questions</a:t>
            </a:r>
          </a:p>
          <a:p>
            <a:pPr lvl="0"/>
            <a:r>
              <a:rPr lang="en-US" dirty="0" smtClean="0"/>
              <a:t>“Tell me a story about yourself”</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extLst>
      <p:ext uri="{BB962C8B-B14F-4D97-AF65-F5344CB8AC3E}">
        <p14:creationId xmlns:p14="http://schemas.microsoft.com/office/powerpoint/2010/main" val="2296208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 r="-1701"/>
          <a:stretch/>
        </p:blipFill>
        <p:spPr>
          <a:xfrm>
            <a:off x="-1810094" y="-1"/>
            <a:ext cx="5941407" cy="7390095"/>
          </a:xfrm>
          <a:prstGeom prst="rect">
            <a:avLst/>
          </a:prstGeom>
        </p:spPr>
      </p:pic>
      <p:pic>
        <p:nvPicPr>
          <p:cNvPr id="12" name="Picture 11"/>
          <p:cNvPicPr>
            <a:picLocks noChangeAspect="1"/>
          </p:cNvPicPr>
          <p:nvPr/>
        </p:nvPicPr>
        <p:blipFill>
          <a:blip r:embed="rId4"/>
          <a:stretch>
            <a:fillRect/>
          </a:stretch>
        </p:blipFill>
        <p:spPr>
          <a:xfrm>
            <a:off x="3036443" y="0"/>
            <a:ext cx="7071614" cy="9428818"/>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chemeClr val="tx1"/>
                </a:solidFill>
                <a:ea typeface="ＭＳ Ｐゴシック" pitchFamily="34" charset="-128"/>
              </a:rPr>
              <a:t>Interface Hall of Fame or Shame?</a:t>
            </a:r>
          </a:p>
        </p:txBody>
      </p:sp>
      <p:sp>
        <p:nvSpPr>
          <p:cNvPr id="17" name="Rectangle 16"/>
          <p:cNvSpPr/>
          <p:nvPr/>
        </p:nvSpPr>
        <p:spPr bwMode="auto">
          <a:xfrm>
            <a:off x="145984" y="5387125"/>
            <a:ext cx="2978049" cy="1324883"/>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320777" y="5467953"/>
            <a:ext cx="49638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2800" dirty="0" err="1" smtClean="0">
                <a:ea typeface="ＭＳ Ｐゴシック" pitchFamily="34" charset="-128"/>
              </a:rPr>
              <a:t>Muji</a:t>
            </a:r>
            <a:r>
              <a:rPr lang="en-US" sz="2800" dirty="0" smtClean="0">
                <a:ea typeface="ＭＳ Ｐゴシック" pitchFamily="34" charset="-128"/>
              </a:rPr>
              <a:t> CD Player</a:t>
            </a:r>
          </a:p>
          <a:p>
            <a:r>
              <a:rPr lang="en-US" sz="2800" dirty="0" smtClean="0">
                <a:ea typeface="ＭＳ Ｐゴシック" pitchFamily="34" charset="-128"/>
              </a:rPr>
              <a:t>by IDEO</a:t>
            </a:r>
          </a:p>
        </p:txBody>
      </p:sp>
      <p:pic>
        <p:nvPicPr>
          <p:cNvPr id="15" name="Picture 14" descr="hallo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2" name="Date Placeholder 1"/>
          <p:cNvSpPr>
            <a:spLocks noGrp="1"/>
          </p:cNvSpPr>
          <p:nvPr>
            <p:ph type="dt" sz="half" idx="10"/>
          </p:nvPr>
        </p:nvSpPr>
        <p:spPr/>
        <p:txBody>
          <a:bodyPr/>
          <a:lstStyle/>
          <a:p>
            <a:pPr>
              <a:defRPr/>
            </a:pPr>
            <a:r>
              <a:rPr lang="en-US" smtClean="0"/>
              <a:t>September 24, 2015</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pPr>
              <a:defRPr/>
            </a:pPr>
            <a:fld id="{8F29C6DC-12A6-494B-BB35-B64D0359AA21}" type="slidenum">
              <a:rPr lang="en-US" smtClean="0"/>
              <a:pPr>
                <a:defRPr/>
              </a:pPr>
              <a:t>2</a:t>
            </a:fld>
            <a:endParaRPr lang="en-US"/>
          </a:p>
        </p:txBody>
      </p:sp>
    </p:spTree>
    <p:extLst>
      <p:ext uri="{BB962C8B-B14F-4D97-AF65-F5344CB8AC3E}">
        <p14:creationId xmlns:p14="http://schemas.microsoft.com/office/powerpoint/2010/main" val="118202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0" name="Shape 45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1" name="Shape 45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2" name="Shape 45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3" name="Shape 453"/>
          <p:cNvSpPr>
            <a:spLocks noGrp="1"/>
          </p:cNvSpPr>
          <p:nvPr>
            <p:ph type="title"/>
          </p:nvPr>
        </p:nvSpPr>
        <p:spPr>
          <a:prstGeom prst="rect">
            <a:avLst/>
          </a:prstGeom>
        </p:spPr>
        <p:txBody>
          <a:bodyPr>
            <a:normAutofit/>
          </a:bodyPr>
          <a:lstStyle>
            <a:lvl1pPr marL="64120" marR="64120" defTabSz="1433702">
              <a:defRPr sz="15478">
                <a:latin typeface="Helvetica"/>
                <a:ea typeface="Helvetica"/>
                <a:cs typeface="Helvetica"/>
                <a:sym typeface="Helvetica"/>
              </a:defRPr>
            </a:lvl1pPr>
          </a:lstStyle>
          <a:p>
            <a:pPr lvl="0">
              <a:defRPr sz="1800">
                <a:solidFill>
                  <a:srgbClr val="000000"/>
                </a:solidFill>
                <a:uFillTx/>
              </a:defRPr>
            </a:pPr>
            <a:r>
              <a:rPr sz="6300" dirty="0">
                <a:solidFill>
                  <a:srgbClr val="FFFFFF"/>
                </a:solidFill>
                <a:uFill>
                  <a:solidFill>
                    <a:srgbClr val="FFFFFF"/>
                  </a:solidFill>
                </a:uFill>
                <a:latin typeface="Helvetica Light"/>
                <a:cs typeface="Helvetica Light"/>
              </a:rPr>
              <a:t>Good Questions</a:t>
            </a:r>
          </a:p>
        </p:txBody>
      </p:sp>
    </p:spTree>
    <p:extLst>
      <p:ext uri="{BB962C8B-B14F-4D97-AF65-F5344CB8AC3E}">
        <p14:creationId xmlns:p14="http://schemas.microsoft.com/office/powerpoint/2010/main" val="3653592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0" name="Shape 46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1" name="Shape 46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2" name="Shape 46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3" name="Shape 463"/>
          <p:cNvSpPr>
            <a:spLocks noGrp="1"/>
          </p:cNvSpPr>
          <p:nvPr>
            <p:ph type="title"/>
          </p:nvPr>
        </p:nvSpPr>
        <p:spPr/>
        <p:txBody>
          <a:bodyPr/>
          <a:lstStyle>
            <a:lvl1pPr>
              <a:defRPr>
                <a:latin typeface="Helvetica"/>
                <a:ea typeface="Helvetica"/>
                <a:cs typeface="Helvetica"/>
                <a:sym typeface="Helvetica"/>
              </a:defRPr>
            </a:lvl1pPr>
          </a:lstStyle>
          <a:p>
            <a:pPr lvl="0"/>
            <a:r>
              <a:rPr lang="en-US" smtClean="0"/>
              <a:t>Conducting An Interview</a:t>
            </a:r>
            <a:endParaRPr lang="en-US"/>
          </a:p>
        </p:txBody>
      </p:sp>
      <p:sp>
        <p:nvSpPr>
          <p:cNvPr id="464" name="Shape 464"/>
          <p:cNvSpPr>
            <a:spLocks noGrp="1"/>
          </p:cNvSpPr>
          <p:nvPr>
            <p:ph idx="1"/>
          </p:nvPr>
        </p:nvSpPr>
        <p:spPr>
          <a:xfrm>
            <a:off x="685800" y="1600200"/>
            <a:ext cx="8314034" cy="4724400"/>
          </a:xfrm>
        </p:spPr>
        <p:txBody>
          <a:bodyPr/>
          <a:lstStyle/>
          <a:p>
            <a:pPr lvl="0"/>
            <a:r>
              <a:rPr lang="en-US" dirty="0" smtClean="0">
                <a:sym typeface="Helvetica"/>
              </a:rPr>
              <a:t>Introduce yourself, explain your purpose</a:t>
            </a:r>
          </a:p>
          <a:p>
            <a:pPr lvl="0"/>
            <a:r>
              <a:rPr lang="en-US" dirty="0" smtClean="0">
                <a:sym typeface="Helvetica"/>
              </a:rPr>
              <a:t>The interview is about them, not you! </a:t>
            </a:r>
          </a:p>
          <a:p>
            <a:pPr lvl="0"/>
            <a:r>
              <a:rPr lang="en-US" dirty="0" smtClean="0">
                <a:sym typeface="Helvetica"/>
              </a:rPr>
              <a:t>Begin with open, unbiased questions </a:t>
            </a:r>
          </a:p>
          <a:p>
            <a:pPr lvl="0"/>
            <a:r>
              <a:rPr lang="en-US" dirty="0" smtClean="0">
                <a:sym typeface="Helvetica"/>
              </a:rPr>
              <a:t>Ask the question and let them answer</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spTree>
    <p:extLst>
      <p:ext uri="{BB962C8B-B14F-4D97-AF65-F5344CB8AC3E}">
        <p14:creationId xmlns:p14="http://schemas.microsoft.com/office/powerpoint/2010/main" val="4155173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9" name="Shape 469"/>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0" name="Shape 470"/>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1" name="Shape 471"/>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2" name="Shape 472"/>
          <p:cNvSpPr>
            <a:spLocks noGrp="1"/>
          </p:cNvSpPr>
          <p:nvPr>
            <p:ph type="title"/>
          </p:nvPr>
        </p:nvSpPr>
        <p:spPr>
          <a:xfrm>
            <a:off x="384076" y="2281238"/>
            <a:ext cx="8386763" cy="1903095"/>
          </a:xfrm>
          <a:prstGeom prst="rect">
            <a:avLst/>
          </a:prstGeom>
        </p:spPr>
        <p:txBody>
          <a:bodyPr>
            <a:normAutofit/>
          </a:bodyPr>
          <a:lstStyle/>
          <a:p>
            <a:pPr marL="27715" marR="27715" defTabSz="619699">
              <a:defRPr sz="1800">
                <a:solidFill>
                  <a:srgbClr val="000000"/>
                </a:solidFill>
                <a:uFillTx/>
              </a:defRPr>
            </a:pPr>
            <a:r>
              <a:rPr sz="4100" i="1" dirty="0">
                <a:solidFill>
                  <a:srgbClr val="FFFFFF"/>
                </a:solidFill>
                <a:uFill>
                  <a:solidFill>
                    <a:srgbClr val="FFFFFF"/>
                  </a:solidFill>
                </a:uFill>
                <a:ea typeface="Helvetica"/>
                <a:sym typeface="Helvetica"/>
              </a:rPr>
              <a:t>(a little bit of)</a:t>
            </a:r>
          </a:p>
          <a:p>
            <a:pPr marL="27715" marR="27715" defTabSz="619699">
              <a:defRPr sz="1800">
                <a:solidFill>
                  <a:srgbClr val="000000"/>
                </a:solidFill>
                <a:uFillTx/>
              </a:defRPr>
            </a:pPr>
            <a:r>
              <a:rPr sz="6700" dirty="0">
                <a:solidFill>
                  <a:srgbClr val="FFFFFF"/>
                </a:solidFill>
                <a:uFill>
                  <a:solidFill>
                    <a:srgbClr val="FFFFFF"/>
                  </a:solidFill>
                </a:uFill>
                <a:ea typeface="Helvetica"/>
                <a:sym typeface="Helvetica"/>
              </a:rPr>
              <a:t>Silence is Golden</a:t>
            </a:r>
          </a:p>
        </p:txBody>
      </p:sp>
    </p:spTree>
    <p:extLst>
      <p:ext uri="{BB962C8B-B14F-4D97-AF65-F5344CB8AC3E}">
        <p14:creationId xmlns:p14="http://schemas.microsoft.com/office/powerpoint/2010/main" val="470456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7" name="Shape 47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8" name="Shape 47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9" name="Shape 47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80" name="Shape 480"/>
          <p:cNvSpPr>
            <a:spLocks noGrp="1"/>
          </p:cNvSpPr>
          <p:nvPr>
            <p:ph type="title"/>
          </p:nvPr>
        </p:nvSpPr>
        <p:spPr/>
        <p:txBody>
          <a:bodyPr/>
          <a:lstStyle>
            <a:lvl1pPr>
              <a:defRPr>
                <a:latin typeface="Helvetica"/>
                <a:ea typeface="Helvetica"/>
                <a:cs typeface="Helvetica"/>
                <a:sym typeface="Helvetica"/>
              </a:defRPr>
            </a:lvl1pPr>
          </a:lstStyle>
          <a:p>
            <a:pPr lvl="0"/>
            <a:r>
              <a:rPr lang="en-US" dirty="0" smtClean="0"/>
              <a:t>Follow up</a:t>
            </a:r>
            <a:endParaRPr lang="en-US" dirty="0"/>
          </a:p>
        </p:txBody>
      </p:sp>
      <p:sp>
        <p:nvSpPr>
          <p:cNvPr id="481" name="Shape 481"/>
          <p:cNvSpPr>
            <a:spLocks noGrp="1"/>
          </p:cNvSpPr>
          <p:nvPr>
            <p:ph idx="1"/>
          </p:nvPr>
        </p:nvSpPr>
        <p:spPr/>
        <p:txBody>
          <a:bodyPr/>
          <a:lstStyle/>
          <a:p>
            <a:pPr lvl="0"/>
            <a:r>
              <a:rPr lang="en-US" dirty="0" smtClean="0">
                <a:sym typeface="Helvetica"/>
              </a:rPr>
              <a:t>Adjust your questions to their previous answers </a:t>
            </a:r>
          </a:p>
          <a:p>
            <a:pPr lvl="0"/>
            <a:r>
              <a:rPr lang="en-US" dirty="0" smtClean="0">
                <a:sym typeface="Helvetica"/>
              </a:rPr>
              <a:t>Ask questions in language they use / understand </a:t>
            </a:r>
          </a:p>
          <a:p>
            <a:pPr lvl="0"/>
            <a:r>
              <a:rPr lang="en-US" dirty="0" smtClean="0">
                <a:sym typeface="Helvetica"/>
              </a:rPr>
              <a:t>Pick up on &amp; ask for examples</a:t>
            </a:r>
          </a:p>
          <a:p>
            <a:pPr lvl="0"/>
            <a:r>
              <a:rPr lang="en-US" dirty="0" smtClean="0">
                <a:sym typeface="Helvetica"/>
              </a:rPr>
              <a:t>Be flexible </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23</a:t>
            </a:fld>
            <a:endParaRPr lang="en-US" dirty="0"/>
          </a:p>
        </p:txBody>
      </p:sp>
    </p:spTree>
    <p:extLst>
      <p:ext uri="{BB962C8B-B14F-4D97-AF65-F5344CB8AC3E}">
        <p14:creationId xmlns:p14="http://schemas.microsoft.com/office/powerpoint/2010/main" val="3828561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smtClean="0"/>
              <a:t>Extreme Users</a:t>
            </a:r>
            <a:endParaRPr lang="en-US" sz="3500" dirty="0"/>
          </a:p>
        </p:txBody>
      </p:sp>
      <p:sp>
        <p:nvSpPr>
          <p:cNvPr id="12" name="Content Placeholder 11"/>
          <p:cNvSpPr>
            <a:spLocks noGrp="1"/>
          </p:cNvSpPr>
          <p:nvPr>
            <p:ph sz="half" idx="2"/>
          </p:nvPr>
        </p:nvSpPr>
        <p:spPr>
          <a:xfrm>
            <a:off x="4902147" y="1812081"/>
            <a:ext cx="4091041" cy="4314081"/>
          </a:xfrm>
        </p:spPr>
        <p:txBody>
          <a:bodyPr/>
          <a:lstStyle/>
          <a:p>
            <a:pPr marL="0" indent="0">
              <a:buNone/>
            </a:pPr>
            <a:r>
              <a:rPr lang="en-US" dirty="0" smtClean="0"/>
              <a:t>Behaviors &amp; Feelings are amplified</a:t>
            </a:r>
          </a:p>
          <a:p>
            <a:pPr marL="0" indent="0">
              <a:buNone/>
            </a:pPr>
            <a:endParaRPr lang="en-US" dirty="0"/>
          </a:p>
          <a:p>
            <a:pPr marL="0" indent="0">
              <a:buNone/>
            </a:pPr>
            <a:r>
              <a:rPr lang="en-US" dirty="0" smtClean="0"/>
              <a:t>Help you notice nuances &amp; find insights</a:t>
            </a:r>
          </a:p>
          <a:p>
            <a:pPr marL="0" indent="0">
              <a:buNone/>
            </a:pPr>
            <a:endParaRPr lang="en-US" dirty="0"/>
          </a:p>
          <a:p>
            <a:pPr marL="0" indent="0">
              <a:buNone/>
            </a:pPr>
            <a:r>
              <a:rPr lang="en-US" dirty="0" smtClean="0"/>
              <a:t>Examples for travellers</a:t>
            </a:r>
          </a:p>
          <a:p>
            <a:pPr lvl="1"/>
            <a:r>
              <a:rPr lang="en-US" sz="1600" dirty="0" smtClean="0"/>
              <a:t>family w/ young children</a:t>
            </a:r>
          </a:p>
          <a:p>
            <a:pPr lvl="1"/>
            <a:r>
              <a:rPr lang="en-US" sz="1600" dirty="0" smtClean="0"/>
              <a:t>fearful passenger</a:t>
            </a:r>
          </a:p>
          <a:p>
            <a:pPr lvl="1"/>
            <a:r>
              <a:rPr lang="en-US" sz="1600" dirty="0" smtClean="0"/>
              <a:t>wheelchair user</a:t>
            </a:r>
          </a:p>
          <a:p>
            <a:pPr lvl="1"/>
            <a:r>
              <a:rPr lang="en-US" sz="1600" dirty="0" smtClean="0"/>
              <a:t>commuter</a:t>
            </a:r>
            <a:endParaRPr lang="en-US" sz="1600" dirty="0"/>
          </a:p>
        </p:txBody>
      </p:sp>
      <p:pic>
        <p:nvPicPr>
          <p:cNvPr id="18" name="Picture 3"/>
          <p:cNvPicPr>
            <a:picLocks noChangeAspect="1" noChangeArrowheads="1"/>
          </p:cNvPicPr>
          <p:nvPr/>
        </p:nvPicPr>
        <p:blipFill>
          <a:blip r:embed="rId3"/>
          <a:srcRect/>
          <a:stretch>
            <a:fillRect/>
          </a:stretch>
        </p:blipFill>
        <p:spPr bwMode="auto">
          <a:xfrm>
            <a:off x="198438" y="1846747"/>
            <a:ext cx="4241800" cy="2451100"/>
          </a:xfrm>
          <a:prstGeom prst="rect">
            <a:avLst/>
          </a:prstGeom>
          <a:noFill/>
          <a:ln>
            <a:noFill/>
          </a:ln>
        </p:spPr>
      </p:pic>
      <p:sp>
        <p:nvSpPr>
          <p:cNvPr id="19" name="TextBox 1"/>
          <p:cNvSpPr txBox="1"/>
          <p:nvPr/>
        </p:nvSpPr>
        <p:spPr>
          <a:xfrm>
            <a:off x="3170238" y="4335947"/>
            <a:ext cx="1154162" cy="152178"/>
          </a:xfrm>
          <a:prstGeom prst="rect">
            <a:avLst/>
          </a:prstGeom>
          <a:noFill/>
        </p:spPr>
        <p:txBody>
          <a:bodyPr wrap="none" lIns="0" tIns="0" rIns="0" rtlCol="0">
            <a:spAutoFit/>
          </a:bodyPr>
          <a:lstStyle/>
          <a:p>
            <a:pPr>
              <a:lnSpc>
                <a:spcPts val="800"/>
              </a:lnSpc>
              <a:tabLst/>
            </a:pPr>
            <a:r>
              <a:rPr lang="en-US" altLang="zh-CN" sz="800" dirty="0" smtClean="0">
                <a:solidFill>
                  <a:srgbClr val="FFFFFF"/>
                </a:solidFill>
                <a:latin typeface="Gotham Book " pitchFamily="18" charset="0"/>
                <a:cs typeface="Gotham Book " pitchFamily="18" charset="0"/>
              </a:rPr>
              <a:t>CC</a:t>
            </a:r>
            <a:r>
              <a:rPr lang="en-US" altLang="zh-CN" sz="800" dirty="0" smtClean="0">
                <a:solidFill>
                  <a:srgbClr val="FFFFFF"/>
                </a:solidFill>
                <a:latin typeface="Times New Roman" pitchFamily="18" charset="0"/>
                <a:cs typeface="Times New Roman" pitchFamily="18" charset="0"/>
              </a:rPr>
              <a:t> </a:t>
            </a:r>
            <a:r>
              <a:rPr lang="en-US" altLang="zh-CN" sz="800" dirty="0" smtClean="0">
                <a:solidFill>
                  <a:srgbClr val="FFFFFF"/>
                </a:solidFill>
                <a:latin typeface="Gotham Book " pitchFamily="18" charset="0"/>
                <a:cs typeface="Gotham Book " pitchFamily="18" charset="0"/>
              </a:rPr>
              <a:t>:</a:t>
            </a:r>
            <a:r>
              <a:rPr lang="en-US" altLang="zh-CN" sz="800" dirty="0" smtClean="0">
                <a:solidFill>
                  <a:srgbClr val="FFFFFF"/>
                </a:solidFill>
                <a:latin typeface="Times New Roman" pitchFamily="18" charset="0"/>
                <a:cs typeface="Times New Roman" pitchFamily="18" charset="0"/>
              </a:rPr>
              <a:t> </a:t>
            </a:r>
            <a:r>
              <a:rPr lang="en-US" altLang="zh-CN" sz="800" dirty="0" smtClean="0">
                <a:solidFill>
                  <a:srgbClr val="FFFFFF"/>
                </a:solidFill>
                <a:latin typeface="Gotham Book " pitchFamily="18" charset="0"/>
                <a:cs typeface="Gotham Book " pitchFamily="18" charset="0"/>
              </a:rPr>
              <a:t>flickr/@</a:t>
            </a:r>
            <a:r>
              <a:rPr lang="en-US" altLang="zh-CN" sz="800" dirty="0" err="1">
                <a:solidFill>
                  <a:srgbClr val="FFFFFF"/>
                </a:solidFill>
                <a:latin typeface="Gotham Book " pitchFamily="18" charset="0"/>
                <a:cs typeface="Gotham Book " pitchFamily="18" charset="0"/>
              </a:rPr>
              <a:t>Saigonphoto</a:t>
            </a:r>
            <a:endParaRPr lang="en-US" altLang="zh-CN" sz="800" dirty="0" smtClean="0">
              <a:solidFill>
                <a:srgbClr val="FFFFFF"/>
              </a:solidFill>
              <a:latin typeface="Gotham Book " pitchFamily="18" charset="0"/>
              <a:cs typeface="Gotham Book " pitchFamily="18" charset="0"/>
            </a:endParaRPr>
          </a:p>
        </p:txBody>
      </p:sp>
      <p:sp>
        <p:nvSpPr>
          <p:cNvPr id="2" name="Date Placeholder 1"/>
          <p:cNvSpPr>
            <a:spLocks noGrp="1"/>
          </p:cNvSpPr>
          <p:nvPr>
            <p:ph type="dt" sz="half" idx="10"/>
          </p:nvPr>
        </p:nvSpPr>
        <p:spPr/>
        <p:txBody>
          <a:bodyPr/>
          <a:lstStyle/>
          <a:p>
            <a:pPr>
              <a:defRPr/>
            </a:pPr>
            <a:r>
              <a:rPr lang="en-US" smtClean="0"/>
              <a:t>September 24, 2015</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pPr>
              <a:defRPr/>
            </a:pPr>
            <a:fld id="{028914E8-E2B2-42F6-9A08-A855A750FDE0}" type="slidenum">
              <a:rPr lang="en-US" smtClean="0"/>
              <a:pPr>
                <a:defRPr/>
              </a:pPr>
              <a:t>24</a:t>
            </a:fld>
            <a:endParaRPr lang="en-US"/>
          </a:p>
        </p:txBody>
      </p:sp>
    </p:spTree>
    <p:extLst>
      <p:ext uri="{BB962C8B-B14F-4D97-AF65-F5344CB8AC3E}">
        <p14:creationId xmlns:p14="http://schemas.microsoft.com/office/powerpoint/2010/main" val="73562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2" name="Shape 562"/>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3" name="Shape 563"/>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4" name="Shape 564"/>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5" name="Shape 565"/>
          <p:cNvSpPr>
            <a:spLocks noGrp="1"/>
          </p:cNvSpPr>
          <p:nvPr>
            <p:ph type="title"/>
          </p:nvPr>
        </p:nvSpPr>
        <p:spPr/>
        <p:txBody>
          <a:bodyPr/>
          <a:lstStyle>
            <a:lvl1pPr>
              <a:defRPr>
                <a:latin typeface="Helvetica"/>
                <a:ea typeface="Helvetica"/>
                <a:cs typeface="Helvetica"/>
                <a:sym typeface="Helvetica"/>
              </a:defRPr>
            </a:lvl1pPr>
          </a:lstStyle>
          <a:p>
            <a:pPr lvl="0"/>
            <a:r>
              <a:rPr lang="en-US" smtClean="0"/>
              <a:t>What are the gems?</a:t>
            </a:r>
            <a:endParaRPr lang="en-US"/>
          </a:p>
        </p:txBody>
      </p:sp>
      <p:sp>
        <p:nvSpPr>
          <p:cNvPr id="566" name="Shape 566"/>
          <p:cNvSpPr>
            <a:spLocks noGrp="1"/>
          </p:cNvSpPr>
          <p:nvPr>
            <p:ph idx="1"/>
          </p:nvPr>
        </p:nvSpPr>
        <p:spPr>
          <a:xfrm>
            <a:off x="511870" y="1600200"/>
            <a:ext cx="7946330" cy="4724400"/>
          </a:xfrm>
        </p:spPr>
        <p:txBody>
          <a:bodyPr/>
          <a:lstStyle/>
          <a:p>
            <a:pPr lvl="0"/>
            <a:r>
              <a:rPr lang="en-US" dirty="0" smtClean="0">
                <a:sym typeface="Helvetica"/>
              </a:rPr>
              <a:t>You’ve uncovered a surprise or found what is missing</a:t>
            </a:r>
          </a:p>
          <a:p>
            <a:pPr lvl="0"/>
            <a:r>
              <a:rPr lang="en-US" dirty="0" smtClean="0">
                <a:sym typeface="Helvetica"/>
              </a:rPr>
              <a:t>You can explain why people do unusual things</a:t>
            </a:r>
          </a:p>
          <a:p>
            <a:pPr lvl="0"/>
            <a:r>
              <a:rPr lang="en-US" dirty="0" smtClean="0">
                <a:sym typeface="Helvetica"/>
              </a:rPr>
              <a:t>You want to tell others about what you have learned</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25</a:t>
            </a:fld>
            <a:endParaRPr lang="en-US" dirty="0"/>
          </a:p>
        </p:txBody>
      </p:sp>
    </p:spTree>
    <p:extLst>
      <p:ext uri="{BB962C8B-B14F-4D97-AF65-F5344CB8AC3E}">
        <p14:creationId xmlns:p14="http://schemas.microsoft.com/office/powerpoint/2010/main" val="2871563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566"/>
                                        </p:tgtEl>
                                        <p:attrNameLst>
                                          <p:attrName>style.visibility</p:attrName>
                                        </p:attrNameLst>
                                      </p:cBhvr>
                                      <p:to>
                                        <p:strVal val="visible"/>
                                      </p:to>
                                    </p:set>
                                    <p:animEffect transition="in" filter="dissolve">
                                      <p:cBhvr>
                                        <p:cTn id="7" dur="4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1" name="Shape 571"/>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2" name="Shape 572"/>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3" name="Shape 573"/>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4" name="Shape 574"/>
          <p:cNvSpPr>
            <a:spLocks noGrp="1"/>
          </p:cNvSpPr>
          <p:nvPr>
            <p:ph type="title"/>
          </p:nvPr>
        </p:nvSpPr>
        <p:spPr/>
        <p:txBody>
          <a:bodyPr/>
          <a:lstStyle>
            <a:lvl1pPr>
              <a:defRPr>
                <a:latin typeface="Helvetica"/>
                <a:ea typeface="Helvetica"/>
                <a:cs typeface="Helvetica"/>
                <a:sym typeface="Helvetica"/>
              </a:defRPr>
            </a:lvl1pPr>
          </a:lstStyle>
          <a:p>
            <a:pPr lvl="0"/>
            <a:r>
              <a:rPr lang="en-US" smtClean="0"/>
              <a:t>Share with your team</a:t>
            </a:r>
            <a:endParaRPr lang="en-US"/>
          </a:p>
        </p:txBody>
      </p:sp>
      <p:sp>
        <p:nvSpPr>
          <p:cNvPr id="575" name="Shape 575"/>
          <p:cNvSpPr>
            <a:spLocks noGrp="1"/>
          </p:cNvSpPr>
          <p:nvPr>
            <p:ph idx="1"/>
          </p:nvPr>
        </p:nvSpPr>
        <p:spPr/>
        <p:txBody>
          <a:bodyPr/>
          <a:lstStyle/>
          <a:p>
            <a:pPr lvl="0"/>
            <a:r>
              <a:rPr lang="en-US" smtClean="0">
                <a:sym typeface="Helvetica"/>
              </a:rPr>
              <a:t>Stories</a:t>
            </a:r>
          </a:p>
          <a:p>
            <a:pPr lvl="0"/>
            <a:r>
              <a:rPr lang="en-US" smtClean="0">
                <a:sym typeface="Helvetica"/>
              </a:rPr>
              <a:t>Photos</a:t>
            </a:r>
          </a:p>
          <a:p>
            <a:pPr lvl="0"/>
            <a:r>
              <a:rPr lang="en-US" smtClean="0">
                <a:sym typeface="Helvetica"/>
              </a:rPr>
              <a:t>Sketches</a:t>
            </a:r>
          </a:p>
          <a:p>
            <a:pPr lvl="0"/>
            <a:r>
              <a:rPr lang="en-US" smtClean="0">
                <a:sym typeface="Helvetica"/>
              </a:rPr>
              <a:t>Quotes</a:t>
            </a:r>
            <a:endParaRPr lang="en-US">
              <a:sym typeface="Helvetica"/>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26</a:t>
            </a:fld>
            <a:endParaRPr lang="en-US" dirty="0"/>
          </a:p>
        </p:txBody>
      </p:sp>
    </p:spTree>
    <p:extLst>
      <p:ext uri="{BB962C8B-B14F-4D97-AF65-F5344CB8AC3E}">
        <p14:creationId xmlns:p14="http://schemas.microsoft.com/office/powerpoint/2010/main" val="147212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479425" y="57585"/>
            <a:ext cx="8664575" cy="1143000"/>
          </a:xfrm>
        </p:spPr>
        <p:txBody>
          <a:bodyPr/>
          <a:lstStyle/>
          <a:p>
            <a:pPr eaLnBrk="1" hangingPunct="1"/>
            <a:r>
              <a:rPr lang="en-US" dirty="0" smtClean="0">
                <a:ea typeface="ＭＳ Ｐゴシック" pitchFamily="34" charset="-128"/>
              </a:rPr>
              <a:t>Using the Data Collected in the Field</a:t>
            </a:r>
          </a:p>
        </p:txBody>
      </p:sp>
      <p:sp>
        <p:nvSpPr>
          <p:cNvPr id="86018" name="Rectangle 7"/>
          <p:cNvSpPr>
            <a:spLocks noGrp="1" noChangeArrowheads="1"/>
          </p:cNvSpPr>
          <p:nvPr>
            <p:ph idx="1"/>
          </p:nvPr>
        </p:nvSpPr>
        <p:spPr>
          <a:xfrm>
            <a:off x="273050" y="1185224"/>
            <a:ext cx="8324850" cy="4554537"/>
          </a:xfrm>
        </p:spPr>
        <p:txBody>
          <a:bodyPr/>
          <a:lstStyle/>
          <a:p>
            <a:pPr eaLnBrk="1" hangingPunct="1">
              <a:lnSpc>
                <a:spcPct val="90000"/>
              </a:lnSpc>
            </a:pPr>
            <a:r>
              <a:rPr lang="en-US" sz="2800" dirty="0" smtClean="0">
                <a:ea typeface="ＭＳ Ｐゴシック" pitchFamily="34" charset="-128"/>
              </a:rPr>
              <a:t>Figure out what is important</a:t>
            </a:r>
          </a:p>
          <a:p>
            <a:pPr eaLnBrk="1" hangingPunct="1">
              <a:lnSpc>
                <a:spcPct val="90000"/>
              </a:lnSpc>
            </a:pPr>
            <a:r>
              <a:rPr lang="en-US" sz="2800" dirty="0" smtClean="0">
                <a:ea typeface="ＭＳ Ｐゴシック" pitchFamily="34" charset="-128"/>
              </a:rPr>
              <a:t>Affinity diagramming</a:t>
            </a:r>
          </a:p>
          <a:p>
            <a:pPr lvl="1" eaLnBrk="1" hangingPunct="1">
              <a:lnSpc>
                <a:spcPct val="90000"/>
              </a:lnSpc>
            </a:pPr>
            <a:r>
              <a:rPr lang="en-US" sz="2400" dirty="0" smtClean="0">
                <a:ea typeface="ＭＳ Ｐゴシック" pitchFamily="34" charset="-128"/>
              </a:rPr>
              <a:t>group info &amp; find relations between groups</a:t>
            </a:r>
          </a:p>
          <a:p>
            <a:pPr lvl="1" eaLnBrk="1" hangingPunct="1">
              <a:lnSpc>
                <a:spcPct val="90000"/>
              </a:lnSpc>
            </a:pPr>
            <a:r>
              <a:rPr lang="en-US" sz="2400" dirty="0" smtClean="0">
                <a:ea typeface="ＭＳ Ｐゴシック" pitchFamily="34" charset="-128"/>
              </a:rPr>
              <a:t>Post-Its on </a:t>
            </a:r>
            <a:br>
              <a:rPr lang="en-US" sz="2400" dirty="0" smtClean="0">
                <a:ea typeface="ＭＳ Ｐゴシック" pitchFamily="34" charset="-128"/>
              </a:rPr>
            </a:br>
            <a:r>
              <a:rPr lang="en-US" sz="2400" dirty="0" smtClean="0">
                <a:ea typeface="ＭＳ Ｐゴシック" pitchFamily="34" charset="-128"/>
              </a:rPr>
              <a:t>large surfaces </a:t>
            </a:r>
          </a:p>
          <a:p>
            <a:pPr lvl="2" eaLnBrk="1" hangingPunct="1">
              <a:lnSpc>
                <a:spcPct val="90000"/>
              </a:lnSpc>
            </a:pPr>
            <a:r>
              <a:rPr lang="en-US" sz="2000" dirty="0" smtClean="0">
                <a:ea typeface="ＭＳ Ｐゴシック" pitchFamily="34" charset="-128"/>
              </a:rPr>
              <a:t>haptic UI</a:t>
            </a:r>
          </a:p>
          <a:p>
            <a:pPr lvl="2" eaLnBrk="1" hangingPunct="1">
              <a:lnSpc>
                <a:spcPct val="90000"/>
              </a:lnSpc>
            </a:pPr>
            <a:r>
              <a:rPr lang="en-US" sz="2000" dirty="0" smtClean="0">
                <a:ea typeface="ＭＳ Ｐゴシック" pitchFamily="34" charset="-128"/>
              </a:rPr>
              <a:t>brainstorming</a:t>
            </a:r>
          </a:p>
          <a:p>
            <a:pPr lvl="2" eaLnBrk="1" hangingPunct="1">
              <a:lnSpc>
                <a:spcPct val="90000"/>
              </a:lnSpc>
            </a:pPr>
            <a:r>
              <a:rPr lang="en-US" sz="2000" dirty="0" smtClean="0">
                <a:ea typeface="ＭＳ Ｐゴシック" pitchFamily="34" charset="-128"/>
              </a:rPr>
              <a:t>immersive</a:t>
            </a:r>
          </a:p>
          <a:p>
            <a:pPr lvl="2" eaLnBrk="1" hangingPunct="1">
              <a:lnSpc>
                <a:spcPct val="90000"/>
              </a:lnSpc>
            </a:pPr>
            <a:r>
              <a:rPr lang="en-US" sz="2000" dirty="0" smtClean="0">
                <a:ea typeface="ＭＳ Ｐゴシック" pitchFamily="34" charset="-128"/>
              </a:rPr>
              <a:t>persistent</a:t>
            </a:r>
          </a:p>
          <a:p>
            <a:pPr lvl="1" eaLnBrk="1" hangingPunct="1">
              <a:lnSpc>
                <a:spcPct val="90000"/>
              </a:lnSpc>
            </a:pPr>
            <a:r>
              <a:rPr lang="en-US" sz="2400" dirty="0" smtClean="0">
                <a:ea typeface="ＭＳ Ｐゴシック" pitchFamily="34" charset="-128"/>
              </a:rPr>
              <a:t>also used for</a:t>
            </a:r>
            <a:br>
              <a:rPr lang="en-US" sz="2400" dirty="0" smtClean="0">
                <a:ea typeface="ＭＳ Ｐゴシック" pitchFamily="34" charset="-128"/>
              </a:rPr>
            </a:br>
            <a:r>
              <a:rPr lang="en-US" sz="2400" dirty="0" smtClean="0">
                <a:ea typeface="ＭＳ Ｐゴシック" pitchFamily="34" charset="-128"/>
              </a:rPr>
              <a:t>creating web </a:t>
            </a:r>
            <a:br>
              <a:rPr lang="en-US" sz="2400" dirty="0" smtClean="0">
                <a:ea typeface="ＭＳ Ｐゴシック" pitchFamily="34" charset="-128"/>
              </a:rPr>
            </a:br>
            <a:r>
              <a:rPr lang="en-US" sz="2400" dirty="0" smtClean="0">
                <a:ea typeface="ＭＳ Ｐゴシック" pitchFamily="34" charset="-128"/>
              </a:rPr>
              <a:t>info architecture</a:t>
            </a:r>
          </a:p>
        </p:txBody>
      </p:sp>
      <p:pic>
        <p:nvPicPr>
          <p:cNvPr id="405510" name="Picture 6" descr="affinity-diagra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200" y="2782888"/>
            <a:ext cx="5511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640847" y="2772758"/>
            <a:ext cx="3728081" cy="3675888"/>
          </a:xfrm>
          <a:prstGeom prst="rect">
            <a:avLst/>
          </a:prstGeom>
        </p:spPr>
      </p:pic>
      <p:pic>
        <p:nvPicPr>
          <p:cNvPr id="86020" name="Picture 2" descr="affin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165" y="2789803"/>
            <a:ext cx="364552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27</a:t>
            </a:fld>
            <a:endParaRPr lang="en-US" dirty="0"/>
          </a:p>
        </p:txBody>
      </p:sp>
    </p:spTree>
    <p:extLst>
      <p:ext uri="{BB962C8B-B14F-4D97-AF65-F5344CB8AC3E}">
        <p14:creationId xmlns:p14="http://schemas.microsoft.com/office/powerpoint/2010/main" val="69544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602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860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05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6" name="Shape 656"/>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7" name="Shape 657"/>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8" name="Shape 658"/>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9" name="Shape 659"/>
          <p:cNvSpPr>
            <a:spLocks noGrp="1"/>
          </p:cNvSpPr>
          <p:nvPr>
            <p:ph type="title" idx="4294967295"/>
          </p:nvPr>
        </p:nvSpPr>
        <p:spPr>
          <a:xfrm>
            <a:off x="1574485" y="2721493"/>
            <a:ext cx="5539855" cy="1143000"/>
          </a:xfrm>
          <a:prstGeom prst="rect">
            <a:avLst/>
          </a:prstGeom>
        </p:spPr>
        <p:txBody>
          <a:bodyPr/>
          <a:lstStyle/>
          <a:p>
            <a:pPr lvl="0">
              <a:defRPr sz="1800">
                <a:solidFill>
                  <a:srgbClr val="000000"/>
                </a:solidFill>
                <a:uFillTx/>
              </a:defRPr>
            </a:pPr>
            <a:r>
              <a:rPr sz="5500" dirty="0">
                <a:solidFill>
                  <a:srgbClr val="FFFFFF"/>
                </a:solidFill>
                <a:uFill>
                  <a:solidFill>
                    <a:srgbClr val="FFFFFF"/>
                  </a:solidFill>
                </a:uFill>
                <a:ea typeface="Gill Sans Light"/>
                <a:sym typeface="Gill Sans Light"/>
              </a:rPr>
              <a:t>Your goal:</a:t>
            </a:r>
          </a:p>
          <a:p>
            <a:pPr lvl="0">
              <a:defRPr sz="1800">
                <a:solidFill>
                  <a:srgbClr val="000000"/>
                </a:solidFill>
                <a:uFillTx/>
              </a:defRPr>
            </a:pPr>
            <a:r>
              <a:rPr sz="5500" dirty="0">
                <a:solidFill>
                  <a:srgbClr val="FFFFFF"/>
                </a:solidFill>
                <a:uFill>
                  <a:solidFill>
                    <a:srgbClr val="FFFFFF"/>
                  </a:solidFill>
                </a:uFill>
                <a:ea typeface="Gill Sans Light"/>
                <a:sym typeface="Gill Sans Light"/>
              </a:rPr>
              <a:t>a point of view</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28</a:t>
            </a:fld>
            <a:endParaRPr lang="en-US"/>
          </a:p>
        </p:txBody>
      </p:sp>
    </p:spTree>
    <p:extLst>
      <p:ext uri="{BB962C8B-B14F-4D97-AF65-F5344CB8AC3E}">
        <p14:creationId xmlns:p14="http://schemas.microsoft.com/office/powerpoint/2010/main" val="3839126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p:cNvSpPr>
          <p:nvPr>
            <p:ph type="title" idx="4294967295"/>
          </p:nvPr>
        </p:nvSpPr>
        <p:spPr>
          <a:xfrm>
            <a:off x="1328738" y="2281238"/>
            <a:ext cx="7815262" cy="2695575"/>
          </a:xfrm>
          <a:prstGeom prst="rect">
            <a:avLst/>
          </a:prstGeom>
        </p:spPr>
        <p:txBody>
          <a:bodyPr/>
          <a:lstStyle>
            <a:lvl1pPr>
              <a:defRPr>
                <a:latin typeface="Gill Sans Light"/>
                <a:ea typeface="Gill Sans Light"/>
                <a:cs typeface="Gill Sans Light"/>
                <a:sym typeface="Gill Sans Light"/>
              </a:defRPr>
            </a:lvl1pPr>
          </a:lstStyle>
          <a:p>
            <a:pPr lvl="0">
              <a:defRPr sz="1800">
                <a:solidFill>
                  <a:srgbClr val="000000"/>
                </a:solidFill>
                <a:uFillTx/>
              </a:defRPr>
            </a:pPr>
            <a:r>
              <a:rPr sz="5500" dirty="0">
                <a:solidFill>
                  <a:srgbClr val="FFFFFF"/>
                </a:solidFill>
                <a:uFill>
                  <a:solidFill>
                    <a:srgbClr val="FFFFFF"/>
                  </a:solidFill>
                </a:uFill>
                <a:latin typeface="Helvetica Light"/>
                <a:cs typeface="Helvetica Light"/>
              </a:rPr>
              <a:t>Flare, then focus.</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29</a:t>
            </a:fld>
            <a:endParaRPr lang="en-US"/>
          </a:p>
        </p:txBody>
      </p:sp>
    </p:spTree>
    <p:extLst>
      <p:ext uri="{BB962C8B-B14F-4D97-AF65-F5344CB8AC3E}">
        <p14:creationId xmlns:p14="http://schemas.microsoft.com/office/powerpoint/2010/main" val="3977526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 name="Picture 1" descr="fa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907" y="283932"/>
            <a:ext cx="652194" cy="671566"/>
          </a:xfrm>
          <a:prstGeom prst="rect">
            <a:avLst/>
          </a:prstGeom>
        </p:spPr>
      </p:pic>
      <p:sp>
        <p:nvSpPr>
          <p:cNvPr id="17" name="Rectangle 16"/>
          <p:cNvSpPr/>
          <p:nvPr/>
        </p:nvSpPr>
        <p:spPr bwMode="auto">
          <a:xfrm>
            <a:off x="145983" y="4131589"/>
            <a:ext cx="6072299" cy="258042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268137" y="4281496"/>
            <a:ext cx="5871184" cy="228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marL="454025" indent="-454025"/>
            <a:r>
              <a:rPr lang="en-US" sz="2800" dirty="0" smtClean="0">
                <a:ea typeface="ＭＳ Ｐゴシック" pitchFamily="34" charset="-128"/>
              </a:rPr>
              <a:t>+	</a:t>
            </a:r>
            <a:r>
              <a:rPr lang="en-US" sz="2600" dirty="0" smtClean="0">
                <a:ea typeface="ＭＳ Ｐゴシック" pitchFamily="34" charset="-128"/>
              </a:rPr>
              <a:t>Perceived Affordance (string)</a:t>
            </a:r>
          </a:p>
          <a:p>
            <a:pPr marL="454025" indent="-454025"/>
            <a:r>
              <a:rPr lang="en-US" sz="2600" dirty="0" smtClean="0">
                <a:ea typeface="ＭＳ Ｐゴシック" pitchFamily="34" charset="-128"/>
              </a:rPr>
              <a:t>+	Directs user towards major function</a:t>
            </a:r>
          </a:p>
          <a:p>
            <a:pPr marL="457200" indent="-457200">
              <a:buFontTx/>
              <a:buChar char="-"/>
            </a:pPr>
            <a:r>
              <a:rPr lang="en-US" sz="2600" dirty="0" smtClean="0">
                <a:ea typeface="ＭＳ Ｐゴシック" pitchFamily="34" charset="-128"/>
              </a:rPr>
              <a:t>Does not have functionality of other CD players</a:t>
            </a:r>
          </a:p>
          <a:p>
            <a:pPr marL="454025" indent="-454025">
              <a:buFontTx/>
              <a:buChar char="-"/>
            </a:pPr>
            <a:r>
              <a:rPr lang="en-US" sz="2600" dirty="0" smtClean="0">
                <a:ea typeface="ＭＳ Ｐゴシック" pitchFamily="34" charset="-128"/>
              </a:rPr>
              <a:t>If unfamiliar w/ fans, may not be obvious  </a:t>
            </a:r>
          </a:p>
        </p:txBody>
      </p:sp>
      <p:cxnSp>
        <p:nvCxnSpPr>
          <p:cNvPr id="4" name="Straight Arrow Connector 3"/>
          <p:cNvCxnSpPr/>
          <p:nvPr/>
        </p:nvCxnSpPr>
        <p:spPr bwMode="auto">
          <a:xfrm>
            <a:off x="7182354" y="4131589"/>
            <a:ext cx="0" cy="2496473"/>
          </a:xfrm>
          <a:prstGeom prst="straightConnector1">
            <a:avLst/>
          </a:prstGeom>
          <a:solidFill>
            <a:schemeClr val="accent1"/>
          </a:solidFill>
          <a:ln w="57150" cap="flat" cmpd="sng" algn="ctr">
            <a:solidFill>
              <a:srgbClr val="242424"/>
            </a:solidFill>
            <a:prstDash val="solid"/>
            <a:miter lim="800000"/>
            <a:headEnd type="none" w="sm" len="sm"/>
            <a:tailEnd type="triangle" w="lg" len="lg"/>
          </a:ln>
          <a:effectLst/>
        </p:spPr>
      </p:cxnSp>
      <p:sp>
        <p:nvSpPr>
          <p:cNvPr id="6" name="TextBox 5"/>
          <p:cNvSpPr txBox="1"/>
          <p:nvPr/>
        </p:nvSpPr>
        <p:spPr>
          <a:xfrm>
            <a:off x="7518115" y="4014798"/>
            <a:ext cx="1459828" cy="1938992"/>
          </a:xfrm>
          <a:prstGeom prst="rect">
            <a:avLst/>
          </a:prstGeom>
          <a:noFill/>
        </p:spPr>
        <p:txBody>
          <a:bodyPr wrap="square" rtlCol="0">
            <a:spAutoFit/>
          </a:bodyPr>
          <a:lstStyle/>
          <a:p>
            <a:r>
              <a:rPr lang="en-US" dirty="0" smtClean="0">
                <a:solidFill>
                  <a:srgbClr val="000000"/>
                </a:solidFill>
                <a:latin typeface="Helvetica"/>
                <a:cs typeface="Helvetica"/>
              </a:rPr>
              <a:t>Guides the user with a familiar action</a:t>
            </a:r>
            <a:endParaRPr lang="en-US" dirty="0">
              <a:solidFill>
                <a:srgbClr val="000000"/>
              </a:solidFill>
              <a:latin typeface="Helvetica"/>
              <a:cs typeface="Helvetica"/>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rgbClr val="FFFFFF"/>
                </a:solidFill>
                <a:ea typeface="ＭＳ Ｐゴシック" pitchFamily="34" charset="-128"/>
              </a:rPr>
              <a:t>Interface Hall of Fame!</a:t>
            </a:r>
          </a:p>
        </p:txBody>
      </p:sp>
      <p:sp>
        <p:nvSpPr>
          <p:cNvPr id="3" name="Date Placeholder 2"/>
          <p:cNvSpPr>
            <a:spLocks noGrp="1"/>
          </p:cNvSpPr>
          <p:nvPr>
            <p:ph type="dt" sz="half" idx="10"/>
          </p:nvPr>
        </p:nvSpPr>
        <p:spPr/>
        <p:txBody>
          <a:bodyPr/>
          <a:lstStyle/>
          <a:p>
            <a:pPr>
              <a:defRPr/>
            </a:pPr>
            <a:r>
              <a:rPr lang="en-US" smtClean="0"/>
              <a:t>September 24, 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8F29C6DC-12A6-494B-BB35-B64D0359AA21}" type="slidenum">
              <a:rPr lang="en-US" smtClean="0"/>
              <a:pPr>
                <a:defRPr/>
              </a:pPr>
              <a:t>3</a:t>
            </a:fld>
            <a:endParaRPr lang="en-US"/>
          </a:p>
        </p:txBody>
      </p:sp>
    </p:spTree>
    <p:extLst>
      <p:ext uri="{BB962C8B-B14F-4D97-AF65-F5344CB8AC3E}">
        <p14:creationId xmlns:p14="http://schemas.microsoft.com/office/powerpoint/2010/main" val="6016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Administrivia</a:t>
            </a:r>
            <a:endParaRPr lang="en-US" dirty="0"/>
          </a:p>
        </p:txBody>
      </p:sp>
      <p:sp>
        <p:nvSpPr>
          <p:cNvPr id="11" name="Content Placeholder 10"/>
          <p:cNvSpPr>
            <a:spLocks noGrp="1"/>
          </p:cNvSpPr>
          <p:nvPr>
            <p:ph idx="1"/>
          </p:nvPr>
        </p:nvSpPr>
        <p:spPr>
          <a:xfrm>
            <a:off x="472993" y="984921"/>
            <a:ext cx="8526841" cy="5553142"/>
          </a:xfrm>
        </p:spPr>
        <p:txBody>
          <a:bodyPr>
            <a:normAutofit lnSpcReduction="10000"/>
          </a:bodyPr>
          <a:lstStyle/>
          <a:p>
            <a:pPr marL="514350" indent="-514350">
              <a:spcAft>
                <a:spcPts val="1000"/>
              </a:spcAft>
              <a:buFont typeface="+mj-lt"/>
              <a:buAutoNum type="arabicParenR"/>
            </a:pPr>
            <a:r>
              <a:rPr lang="en-US" dirty="0" smtClean="0"/>
              <a:t>Fill out studio survey now if you want to take </a:t>
            </a:r>
            <a:r>
              <a:rPr lang="en-US" dirty="0"/>
              <a:t>the class at </a:t>
            </a:r>
            <a:r>
              <a:rPr lang="en-US" sz="2800" dirty="0">
                <a:hlinkClick r:id="rId3"/>
              </a:rPr>
              <a:t>http://goo.gl/forms/</a:t>
            </a:r>
            <a:r>
              <a:rPr lang="en-US" sz="2800" dirty="0" smtClean="0">
                <a:hlinkClick r:id="rId3"/>
              </a:rPr>
              <a:t>WOuZVZ9CPp</a:t>
            </a:r>
            <a:endParaRPr lang="en-US" sz="2800" dirty="0" smtClean="0"/>
          </a:p>
          <a:p>
            <a:pPr marL="514350" indent="-514350">
              <a:lnSpc>
                <a:spcPct val="90000"/>
              </a:lnSpc>
              <a:spcAft>
                <a:spcPts val="1000"/>
              </a:spcAft>
              <a:buFont typeface="+mj-lt"/>
              <a:buAutoNum type="arabicParenR"/>
            </a:pPr>
            <a:r>
              <a:rPr lang="en-US" dirty="0" smtClean="0"/>
              <a:t>Join the Piazza forum to keep up with questions &amp; announcements at </a:t>
            </a:r>
            <a:r>
              <a:rPr lang="en-US" sz="2800" dirty="0">
                <a:hlinkClick r:id="rId4"/>
              </a:rPr>
              <a:t>http://piazza.com/stanford/fall2015/</a:t>
            </a:r>
            <a:r>
              <a:rPr lang="en-US" sz="2800" dirty="0" smtClean="0">
                <a:hlinkClick r:id="rId4"/>
              </a:rPr>
              <a:t>cs147</a:t>
            </a:r>
            <a:endParaRPr lang="en-US" sz="2800" dirty="0" smtClean="0"/>
          </a:p>
          <a:p>
            <a:pPr marL="514350" indent="-514350">
              <a:lnSpc>
                <a:spcPct val="90000"/>
              </a:lnSpc>
              <a:spcAft>
                <a:spcPts val="1000"/>
              </a:spcAft>
              <a:buFont typeface="+mj-lt"/>
              <a:buAutoNum type="arabicParenR"/>
            </a:pPr>
            <a:r>
              <a:rPr lang="en-US" dirty="0" smtClean="0"/>
              <a:t>Thursday studio accepts have been sent email – attend today</a:t>
            </a:r>
          </a:p>
          <a:p>
            <a:pPr marL="514350" indent="-514350">
              <a:lnSpc>
                <a:spcPct val="90000"/>
              </a:lnSpc>
              <a:spcAft>
                <a:spcPts val="1000"/>
              </a:spcAft>
              <a:buFont typeface="+mj-lt"/>
              <a:buAutoNum type="arabicParenR"/>
            </a:pPr>
            <a:r>
              <a:rPr lang="en-US" dirty="0" smtClean="0"/>
              <a:t>Friday studio assignments will be announced by 6 PM – stay tuned </a:t>
            </a:r>
          </a:p>
          <a:p>
            <a:pPr marL="855663" lvl="1" indent="-344488">
              <a:lnSpc>
                <a:spcPct val="90000"/>
              </a:lnSpc>
              <a:spcAft>
                <a:spcPts val="1000"/>
              </a:spcAft>
              <a:buFont typeface="Lucida Grande"/>
              <a:buChar char="-"/>
            </a:pPr>
            <a:r>
              <a:rPr lang="en-US" sz="2600" dirty="0" smtClean="0"/>
              <a:t>attend assigned studio unless pre-cleared by staff</a:t>
            </a:r>
            <a:endParaRPr lang="en-US" sz="2600" dirty="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30</a:t>
            </a:fld>
            <a:endParaRPr lang="en-US" dirty="0"/>
          </a:p>
        </p:txBody>
      </p:sp>
    </p:spTree>
    <p:extLst>
      <p:ext uri="{BB962C8B-B14F-4D97-AF65-F5344CB8AC3E}">
        <p14:creationId xmlns:p14="http://schemas.microsoft.com/office/powerpoint/2010/main" val="813335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02BCABCA-FA2A-4B2F-A5F1-BE19530A1D55}" type="slidenum">
              <a:rPr lang="en-US" smtClean="0"/>
              <a:pPr>
                <a:defRPr/>
              </a:pPr>
              <a:t>31</a:t>
            </a:fld>
            <a:endParaRPr lang="en-US" dirty="0"/>
          </a:p>
        </p:txBody>
      </p:sp>
    </p:spTree>
    <p:extLst>
      <p:ext uri="{BB962C8B-B14F-4D97-AF65-F5344CB8AC3E}">
        <p14:creationId xmlns:p14="http://schemas.microsoft.com/office/powerpoint/2010/main" val="18745602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Contextual Inquiry</a:t>
            </a:r>
          </a:p>
        </p:txBody>
      </p:sp>
      <p:sp>
        <p:nvSpPr>
          <p:cNvPr id="59394" name="Rectangle 3"/>
          <p:cNvSpPr>
            <a:spLocks noGrp="1" noChangeArrowheads="1"/>
          </p:cNvSpPr>
          <p:nvPr>
            <p:ph idx="1"/>
          </p:nvPr>
        </p:nvSpPr>
        <p:spPr>
          <a:xfrm>
            <a:off x="473076" y="1924756"/>
            <a:ext cx="8374592" cy="4724400"/>
          </a:xfrm>
        </p:spPr>
        <p:txBody>
          <a:bodyPr/>
          <a:lstStyle/>
          <a:p>
            <a:pPr eaLnBrk="1" hangingPunct="1">
              <a:lnSpc>
                <a:spcPct val="90000"/>
              </a:lnSpc>
            </a:pPr>
            <a:r>
              <a:rPr lang="en-US" sz="2800" dirty="0" smtClean="0">
                <a:ea typeface="ＭＳ Ｐゴシック" pitchFamily="34" charset="-128"/>
              </a:rPr>
              <a:t>Specific </a:t>
            </a:r>
            <a:r>
              <a:rPr lang="en-US" sz="2800" dirty="0" err="1" smtClean="0">
                <a:ea typeface="ＭＳ Ｐゴシック" pitchFamily="34" charset="-128"/>
              </a:rPr>
              <a:t>needfinding</a:t>
            </a:r>
            <a:r>
              <a:rPr lang="en-US" sz="2800" dirty="0" smtClean="0">
                <a:ea typeface="ＭＳ Ｐゴシック" pitchFamily="34" charset="-128"/>
              </a:rPr>
              <a:t> method for understanding customers’ </a:t>
            </a:r>
            <a:r>
              <a:rPr lang="en-US" altLang="ja-JP" sz="2800" dirty="0" smtClean="0">
                <a:ea typeface="ＭＳ Ｐゴシック" pitchFamily="34" charset="-128"/>
              </a:rPr>
              <a:t>needs &amp; work practices</a:t>
            </a:r>
            <a:br>
              <a:rPr lang="en-US" altLang="ja-JP" sz="2800" dirty="0" smtClean="0">
                <a:ea typeface="ＭＳ Ｐゴシック" pitchFamily="34" charset="-128"/>
              </a:rPr>
            </a:br>
            <a:endParaRPr lang="en-US" altLang="ja-JP" sz="2800" dirty="0" smtClean="0">
              <a:ea typeface="ＭＳ Ｐゴシック" pitchFamily="34" charset="-128"/>
            </a:endParaRPr>
          </a:p>
          <a:p>
            <a:pPr eaLnBrk="1" hangingPunct="1">
              <a:lnSpc>
                <a:spcPct val="90000"/>
              </a:lnSpc>
            </a:pPr>
            <a:r>
              <a:rPr lang="en-US" sz="2800" dirty="0" smtClean="0">
                <a:ea typeface="ＭＳ Ｐゴシック" pitchFamily="34" charset="-128"/>
              </a:rPr>
              <a:t>Master / Apprentice model allows customer to teach us what they do! </a:t>
            </a:r>
            <a:r>
              <a:rPr lang="en-US" sz="1600" dirty="0" smtClean="0">
                <a:ea typeface="ＭＳ Ｐゴシック" pitchFamily="34" charset="-128"/>
              </a:rPr>
              <a:t>?</a:t>
            </a:r>
          </a:p>
          <a:p>
            <a:pPr lvl="1" eaLnBrk="1" hangingPunct="1">
              <a:lnSpc>
                <a:spcPct val="90000"/>
              </a:lnSpc>
            </a:pPr>
            <a:r>
              <a:rPr lang="en-US" sz="2400" dirty="0" smtClean="0">
                <a:ea typeface="ＭＳ Ｐゴシック" pitchFamily="34" charset="-128"/>
              </a:rPr>
              <a:t>master does the work &amp; talks about it while working</a:t>
            </a:r>
          </a:p>
          <a:p>
            <a:pPr lvl="1" eaLnBrk="1" hangingPunct="1">
              <a:lnSpc>
                <a:spcPct val="90000"/>
              </a:lnSpc>
            </a:pPr>
            <a:r>
              <a:rPr lang="en-US" sz="2400" dirty="0" smtClean="0">
                <a:ea typeface="ＭＳ Ｐゴシック" pitchFamily="34" charset="-128"/>
              </a:rPr>
              <a:t>we interrupt to ask questions as they go</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The </a:t>
            </a:r>
            <a:r>
              <a:rPr lang="en-US" sz="2800" i="1" dirty="0" smtClean="0">
                <a:ea typeface="ＭＳ Ｐゴシック" pitchFamily="34" charset="-128"/>
              </a:rPr>
              <a:t>Where</a:t>
            </a:r>
            <a:r>
              <a:rPr lang="en-US" sz="2800" dirty="0" smtClean="0">
                <a:ea typeface="ＭＳ Ｐゴシック" pitchFamily="34" charset="-128"/>
              </a:rPr>
              <a:t>, </a:t>
            </a:r>
            <a:r>
              <a:rPr lang="en-US" sz="2800" i="1" dirty="0" smtClean="0">
                <a:ea typeface="ＭＳ Ｐゴシック" pitchFamily="34" charset="-128"/>
              </a:rPr>
              <a:t>How</a:t>
            </a:r>
            <a:r>
              <a:rPr lang="en-US" sz="2800" dirty="0" smtClean="0">
                <a:ea typeface="ＭＳ Ｐゴシック" pitchFamily="34" charset="-128"/>
              </a:rPr>
              <a:t>, and </a:t>
            </a:r>
            <a:r>
              <a:rPr lang="en-US" sz="2800" i="1" dirty="0" smtClean="0">
                <a:ea typeface="ＭＳ Ｐゴシック" pitchFamily="34" charset="-128"/>
              </a:rPr>
              <a:t>What</a:t>
            </a:r>
            <a:r>
              <a:rPr lang="en-US" sz="2800" dirty="0" smtClean="0">
                <a:ea typeface="ＭＳ Ｐゴシック" pitchFamily="34" charset="-128"/>
              </a:rPr>
              <a:t> expose the </a:t>
            </a:r>
            <a:r>
              <a:rPr lang="en-US" sz="2800" i="1" dirty="0" smtClean="0">
                <a:solidFill>
                  <a:srgbClr val="00B0F0"/>
                </a:solidFill>
                <a:ea typeface="ＭＳ Ｐゴシック" pitchFamily="34" charset="-128"/>
              </a:rPr>
              <a:t>Why</a:t>
            </a:r>
          </a:p>
        </p:txBody>
      </p:sp>
      <p:pic>
        <p:nvPicPr>
          <p:cNvPr id="2" name="Picture 1"/>
          <p:cNvPicPr>
            <a:picLocks noChangeAspect="1"/>
          </p:cNvPicPr>
          <p:nvPr/>
        </p:nvPicPr>
        <p:blipFill>
          <a:blip r:embed="rId3"/>
          <a:stretch>
            <a:fillRect/>
          </a:stretch>
        </p:blipFill>
        <p:spPr>
          <a:xfrm>
            <a:off x="7541406" y="358422"/>
            <a:ext cx="1146805" cy="1151467"/>
          </a:xfrm>
          <a:prstGeom prst="rect">
            <a:avLst/>
          </a:prstGeom>
        </p:spPr>
      </p:pic>
      <p:sp>
        <p:nvSpPr>
          <p:cNvPr id="3" name="Date Placeholder 2"/>
          <p:cNvSpPr>
            <a:spLocks noGrp="1"/>
          </p:cNvSpPr>
          <p:nvPr>
            <p:ph type="dt" sz="half" idx="10"/>
          </p:nvPr>
        </p:nvSpPr>
        <p:spPr/>
        <p:txBody>
          <a:bodyPr/>
          <a:lstStyle/>
          <a:p>
            <a:pPr>
              <a:defRPr/>
            </a:pPr>
            <a:r>
              <a:rPr lang="en-US" smtClean="0"/>
              <a:t>September 24,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32</a:t>
            </a:fld>
            <a:endParaRPr lang="en-US" dirty="0"/>
          </a:p>
        </p:txBody>
      </p:sp>
    </p:spTree>
    <p:extLst>
      <p:ext uri="{BB962C8B-B14F-4D97-AF65-F5344CB8AC3E}">
        <p14:creationId xmlns:p14="http://schemas.microsoft.com/office/powerpoint/2010/main" val="14080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ea typeface="ＭＳ Ｐゴシック" pitchFamily="34" charset="-128"/>
              </a:rPr>
              <a:t>Principles</a:t>
            </a:r>
          </a:p>
        </p:txBody>
      </p:sp>
      <p:sp>
        <p:nvSpPr>
          <p:cNvPr id="61442" name="Rectangle 3"/>
          <p:cNvSpPr>
            <a:spLocks noGrp="1" noChangeArrowheads="1"/>
          </p:cNvSpPr>
          <p:nvPr>
            <p:ph idx="1"/>
          </p:nvPr>
        </p:nvSpPr>
        <p:spPr>
          <a:xfrm>
            <a:off x="481972" y="949483"/>
            <a:ext cx="8662028" cy="4724400"/>
          </a:xfrm>
        </p:spPr>
        <p:txBody>
          <a:bodyPr/>
          <a:lstStyle/>
          <a:p>
            <a:pPr marL="0" indent="0" eaLnBrk="1" hangingPunct="1">
              <a:buNone/>
            </a:pPr>
            <a:r>
              <a:rPr lang="en-US" sz="2800" dirty="0" smtClean="0">
                <a:solidFill>
                  <a:srgbClr val="75CBFF"/>
                </a:solidFill>
                <a:ea typeface="ＭＳ Ｐゴシック" pitchFamily="34" charset="-128"/>
              </a:rPr>
              <a:t>1) Context</a:t>
            </a:r>
          </a:p>
          <a:p>
            <a:pPr lvl="1" eaLnBrk="1" hangingPunct="1"/>
            <a:r>
              <a:rPr lang="en-US" sz="2400" dirty="0">
                <a:ea typeface="ＭＳ Ｐゴシック" pitchFamily="34" charset="-128"/>
              </a:rPr>
              <a:t>c</a:t>
            </a:r>
            <a:r>
              <a:rPr lang="en-US" sz="2400" dirty="0" smtClean="0">
                <a:ea typeface="ＭＳ Ｐゴシック" pitchFamily="34" charset="-128"/>
              </a:rPr>
              <a:t>ontact real/</a:t>
            </a:r>
            <a:r>
              <a:rPr lang="en-US" sz="2400" dirty="0" smtClean="0">
                <a:solidFill>
                  <a:srgbClr val="FFFFFF"/>
                </a:solidFill>
                <a:ea typeface="ＭＳ Ｐゴシック" pitchFamily="34" charset="-128"/>
              </a:rPr>
              <a:t>intended</a:t>
            </a:r>
            <a:r>
              <a:rPr lang="en-US" sz="2400" dirty="0" smtClean="0">
                <a:solidFill>
                  <a:srgbClr val="3366FF"/>
                </a:solidFill>
                <a:ea typeface="ＭＳ Ｐゴシック" pitchFamily="34" charset="-128"/>
              </a:rPr>
              <a:t> </a:t>
            </a:r>
            <a:r>
              <a:rPr lang="en-US" sz="2400" dirty="0" smtClean="0">
                <a:ea typeface="ＭＳ Ｐゴシック" pitchFamily="34" charset="-128"/>
              </a:rPr>
              <a:t>customers</a:t>
            </a:r>
          </a:p>
          <a:p>
            <a:pPr lvl="1" eaLnBrk="1" hangingPunct="1"/>
            <a:r>
              <a:rPr lang="en-US" sz="2400" dirty="0" smtClean="0">
                <a:ea typeface="ＭＳ Ｐゴシック" pitchFamily="34" charset="-128"/>
              </a:rPr>
              <a:t>go to the target setting &amp; see the activity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en-US" altLang="ja-JP" sz="1600" dirty="0" smtClean="0">
                <a:solidFill>
                  <a:srgbClr val="BFBFBF"/>
                </a:solidFill>
                <a:ea typeface="ＭＳ Ｐゴシック" pitchFamily="34" charset="-128"/>
              </a:rPr>
              <a:t>“We usually get reports by email”, ask “Can I see one?”</a:t>
            </a:r>
            <a:endParaRPr lang="en-US" sz="1600" dirty="0" smtClean="0">
              <a:solidFill>
                <a:srgbClr val="BFBFBF"/>
              </a:solidFill>
              <a:ea typeface="ＭＳ Ｐゴシック" pitchFamily="34" charset="-128"/>
            </a:endParaRPr>
          </a:p>
        </p:txBody>
      </p:sp>
      <p:grpSp>
        <p:nvGrpSpPr>
          <p:cNvPr id="2" name="Group 1"/>
          <p:cNvGrpSpPr/>
          <p:nvPr/>
        </p:nvGrpSpPr>
        <p:grpSpPr>
          <a:xfrm>
            <a:off x="-57293" y="3423379"/>
            <a:ext cx="9201293" cy="4190614"/>
            <a:chOff x="-57293" y="3608387"/>
            <a:chExt cx="9201293" cy="4190614"/>
          </a:xfrm>
        </p:grpSpPr>
        <p:pic>
          <p:nvPicPr>
            <p:cNvPr id="61444" name="Picture 4" descr="P0002648-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608387"/>
              <a:ext cx="6103937" cy="40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P0002658"/>
            <p:cNvPicPr>
              <a:picLocks noChangeAspect="1" noChangeArrowheads="1"/>
            </p:cNvPicPr>
            <p:nvPr/>
          </p:nvPicPr>
          <p:blipFill rotWithShape="1">
            <a:blip r:embed="rId4">
              <a:extLst>
                <a:ext uri="{28A0092B-C50C-407E-A947-70E740481C1C}">
                  <a14:useLocalDpi xmlns:a14="http://schemas.microsoft.com/office/drawing/2010/main" val="0"/>
                </a:ext>
              </a:extLst>
            </a:blip>
            <a:srcRect t="9582"/>
            <a:stretch/>
          </p:blipFill>
          <p:spPr bwMode="auto">
            <a:xfrm>
              <a:off x="-57293" y="3614219"/>
              <a:ext cx="3099088" cy="41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3570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ea typeface="ＭＳ Ｐゴシック" pitchFamily="34" charset="-128"/>
              </a:rPr>
              <a:t>Principles (cont.)</a:t>
            </a:r>
            <a:endParaRPr lang="en-US" dirty="0" smtClean="0">
              <a:ea typeface="ＭＳ Ｐゴシック" pitchFamily="34" charset="-128"/>
            </a:endParaRPr>
          </a:p>
        </p:txBody>
      </p:sp>
      <p:sp>
        <p:nvSpPr>
          <p:cNvPr id="61442" name="Rectangle 3"/>
          <p:cNvSpPr>
            <a:spLocks noGrp="1" noChangeArrowheads="1"/>
          </p:cNvSpPr>
          <p:nvPr>
            <p:ph idx="1"/>
          </p:nvPr>
        </p:nvSpPr>
        <p:spPr>
          <a:xfrm>
            <a:off x="481971" y="949483"/>
            <a:ext cx="8407714" cy="4724400"/>
          </a:xfrm>
        </p:spPr>
        <p:txBody>
          <a:bodyPr/>
          <a:lstStyle/>
          <a:p>
            <a:pPr marL="0" indent="0" eaLnBrk="1" hangingPunct="1">
              <a:buNone/>
            </a:pPr>
            <a:r>
              <a:rPr lang="en-US" sz="2800" dirty="0" smtClean="0">
                <a:solidFill>
                  <a:srgbClr val="75CBFF"/>
                </a:solidFill>
                <a:ea typeface="ＭＳ Ｐゴシック" pitchFamily="34" charset="-128"/>
              </a:rPr>
              <a:t>1) Context</a:t>
            </a:r>
          </a:p>
          <a:p>
            <a:pPr lvl="1"/>
            <a:r>
              <a:rPr lang="en-US" sz="2400" dirty="0">
                <a:ea typeface="ＭＳ Ｐゴシック" pitchFamily="34" charset="-128"/>
              </a:rPr>
              <a:t>contact real/</a:t>
            </a:r>
            <a:r>
              <a:rPr lang="en-US" sz="2400" dirty="0">
                <a:solidFill>
                  <a:srgbClr val="FFFFFF"/>
                </a:solidFill>
                <a:ea typeface="ＭＳ Ｐゴシック" pitchFamily="34" charset="-128"/>
              </a:rPr>
              <a:t>intended</a:t>
            </a:r>
            <a:r>
              <a:rPr lang="en-US" sz="2400" dirty="0">
                <a:solidFill>
                  <a:srgbClr val="3366FF"/>
                </a:solidFill>
                <a:ea typeface="ＭＳ Ｐゴシック" pitchFamily="34" charset="-128"/>
              </a:rPr>
              <a:t> </a:t>
            </a:r>
            <a:r>
              <a:rPr lang="en-US" sz="2400" dirty="0" smtClean="0">
                <a:ea typeface="ＭＳ Ｐゴシック" pitchFamily="34" charset="-128"/>
              </a:rPr>
              <a:t>customers</a:t>
            </a:r>
          </a:p>
          <a:p>
            <a:pPr lvl="1" eaLnBrk="1" hangingPunct="1"/>
            <a:r>
              <a:rPr lang="en-US" sz="2400" dirty="0" smtClean="0">
                <a:ea typeface="ＭＳ Ｐゴシック" pitchFamily="34" charset="-128"/>
              </a:rPr>
              <a:t>go to the target setting &amp; see the activity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en-US" altLang="ja-JP" sz="1600" dirty="0" smtClean="0">
                <a:solidFill>
                  <a:srgbClr val="BFBFBF"/>
                </a:solidFill>
                <a:ea typeface="ＭＳ Ｐゴシック" pitchFamily="34" charset="-128"/>
              </a:rPr>
              <a:t>“We usually get reports by email”, ask “Can I see one?”</a:t>
            </a:r>
            <a:endParaRPr lang="en-US" sz="1600" dirty="0" smtClean="0">
              <a:solidFill>
                <a:srgbClr val="BFBFBF"/>
              </a:solidFill>
              <a:ea typeface="ＭＳ Ｐゴシック" pitchFamily="34" charset="-128"/>
            </a:endParaRPr>
          </a:p>
        </p:txBody>
      </p:sp>
      <p:sp>
        <p:nvSpPr>
          <p:cNvPr id="9" name="Rectangle 3"/>
          <p:cNvSpPr txBox="1">
            <a:spLocks noChangeArrowheads="1"/>
          </p:cNvSpPr>
          <p:nvPr/>
        </p:nvSpPr>
        <p:spPr bwMode="auto">
          <a:xfrm>
            <a:off x="462539" y="3406182"/>
            <a:ext cx="8407311" cy="332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800" dirty="0" smtClean="0">
                <a:solidFill>
                  <a:srgbClr val="75CBFF"/>
                </a:solidFill>
                <a:ea typeface="ＭＳ Ｐゴシック" pitchFamily="34" charset="-128"/>
              </a:rPr>
              <a:t>2) Interpretation</a:t>
            </a:r>
          </a:p>
          <a:p>
            <a:pPr lvl="1">
              <a:lnSpc>
                <a:spcPct val="90000"/>
              </a:lnSpc>
            </a:pPr>
            <a:r>
              <a:rPr lang="en-US" sz="2400" dirty="0" smtClean="0">
                <a:ea typeface="ＭＳ Ｐゴシック" pitchFamily="34" charset="-128"/>
              </a:rPr>
              <a:t>facts are only the starting point, design based on interpretation</a:t>
            </a:r>
          </a:p>
          <a:p>
            <a:pPr lvl="1">
              <a:lnSpc>
                <a:spcPct val="90000"/>
              </a:lnSpc>
            </a:pPr>
            <a:r>
              <a:rPr lang="en-US" sz="2400" dirty="0" smtClean="0">
                <a:ea typeface="ＭＳ Ｐゴシック" pitchFamily="34" charset="-128"/>
              </a:rPr>
              <a:t>validate &amp; rephrase</a:t>
            </a:r>
          </a:p>
          <a:p>
            <a:pPr lvl="2">
              <a:lnSpc>
                <a:spcPct val="90000"/>
              </a:lnSpc>
            </a:pPr>
            <a:r>
              <a:rPr lang="en-US" sz="2000" dirty="0" smtClean="0">
                <a:ea typeface="ＭＳ Ｐゴシック" pitchFamily="34" charset="-128"/>
              </a:rPr>
              <a:t>share interpretations to check your reasoning </a:t>
            </a:r>
          </a:p>
          <a:p>
            <a:pPr lvl="3">
              <a:lnSpc>
                <a:spcPct val="90000"/>
              </a:lnSpc>
            </a:pPr>
            <a:r>
              <a:rPr lang="en-US" sz="1800" dirty="0" smtClean="0">
                <a:solidFill>
                  <a:srgbClr val="BFBFBF"/>
                </a:solidFill>
                <a:ea typeface="ＭＳ Ｐゴシック" pitchFamily="34" charset="-128"/>
              </a:rPr>
              <a:t>Ex. “</a:t>
            </a:r>
            <a:r>
              <a:rPr lang="en-US" altLang="ja-JP" sz="1800" dirty="0" smtClean="0">
                <a:solidFill>
                  <a:srgbClr val="BFBFBF"/>
                </a:solidFill>
                <a:ea typeface="ＭＳ Ｐゴシック" pitchFamily="34" charset="-128"/>
              </a:rPr>
              <a:t>So accountability means a paper trail?”</a:t>
            </a:r>
          </a:p>
          <a:p>
            <a:pPr lvl="3">
              <a:lnSpc>
                <a:spcPct val="90000"/>
              </a:lnSpc>
            </a:pPr>
            <a:r>
              <a:rPr lang="en-US" sz="1800" dirty="0" smtClean="0">
                <a:solidFill>
                  <a:srgbClr val="BFBFBF"/>
                </a:solidFill>
                <a:ea typeface="ＭＳ Ｐゴシック" pitchFamily="34" charset="-128"/>
              </a:rPr>
              <a:t>No, not here. It means safety for personnel/equipment</a:t>
            </a:r>
          </a:p>
          <a:p>
            <a:pPr lvl="2">
              <a:lnSpc>
                <a:spcPct val="90000"/>
              </a:lnSpc>
            </a:pPr>
            <a:r>
              <a:rPr lang="en-US" sz="2000" dirty="0" smtClean="0">
                <a:ea typeface="ＭＳ Ｐゴシック" pitchFamily="34" charset="-128"/>
              </a:rPr>
              <a:t>people will be uncomfortable until the phrasing is right</a:t>
            </a:r>
          </a:p>
          <a:p>
            <a:pPr lvl="3">
              <a:lnSpc>
                <a:spcPct val="90000"/>
              </a:lnSpc>
            </a:pPr>
            <a:r>
              <a:rPr lang="en-US" sz="1600" dirty="0" smtClean="0">
                <a:solidFill>
                  <a:srgbClr val="BFBFBF"/>
                </a:solidFill>
                <a:ea typeface="ＭＳ Ｐゴシック" pitchFamily="34" charset="-128"/>
              </a:rPr>
              <a:t>be committed to listening (“</a:t>
            </a:r>
            <a:r>
              <a:rPr lang="en-US" altLang="ja-JP" sz="1600" dirty="0" smtClean="0">
                <a:solidFill>
                  <a:srgbClr val="BFBFBF"/>
                </a:solidFill>
                <a:ea typeface="ＭＳ Ｐゴシック" pitchFamily="34" charset="-128"/>
              </a:rPr>
              <a:t>Huh?”, “Umm…”, “Yes, but…”)</a:t>
            </a:r>
            <a:endParaRPr lang="en-US" sz="1600" dirty="0" smtClean="0">
              <a:solidFill>
                <a:srgbClr val="BFBFBF"/>
              </a:solidFill>
              <a:ea typeface="ＭＳ Ｐゴシック" pitchFamily="34" charset="-128"/>
            </a:endParaRPr>
          </a:p>
        </p:txBody>
      </p:sp>
    </p:spTree>
    <p:extLst>
      <p:ext uri="{BB962C8B-B14F-4D97-AF65-F5344CB8AC3E}">
        <p14:creationId xmlns:p14="http://schemas.microsoft.com/office/powerpoint/2010/main" val="23740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Principles (</a:t>
            </a:r>
            <a:r>
              <a:rPr lang="en-US" dirty="0" err="1" smtClean="0"/>
              <a:t>cont</a:t>
            </a:r>
            <a:r>
              <a:rPr lang="en-US" dirty="0" smtClean="0"/>
              <a:t>).</a:t>
            </a:r>
            <a:endParaRPr lang="en-US" dirty="0"/>
          </a:p>
        </p:txBody>
      </p:sp>
      <p:sp>
        <p:nvSpPr>
          <p:cNvPr id="65538" name="Rectangle 3"/>
          <p:cNvSpPr>
            <a:spLocks noGrp="1" noChangeArrowheads="1"/>
          </p:cNvSpPr>
          <p:nvPr>
            <p:ph idx="1"/>
          </p:nvPr>
        </p:nvSpPr>
        <p:spPr/>
        <p:txBody>
          <a:bodyPr/>
          <a:lstStyle/>
          <a:p>
            <a:pPr marL="0" indent="0">
              <a:buNone/>
            </a:pPr>
            <a:r>
              <a:rPr lang="en-US" dirty="0" smtClean="0">
                <a:solidFill>
                  <a:srgbClr val="75CBFF"/>
                </a:solidFill>
              </a:rPr>
              <a:t>3) Focus</a:t>
            </a:r>
          </a:p>
          <a:p>
            <a:pPr lvl="1"/>
            <a:r>
              <a:rPr lang="en-US" dirty="0" smtClean="0"/>
              <a:t>interviewer needs data about specific kind of activity</a:t>
            </a:r>
          </a:p>
          <a:p>
            <a:pPr lvl="2"/>
            <a:r>
              <a:rPr lang="ja-JP" altLang="en-US" dirty="0" smtClean="0"/>
              <a:t>“</a:t>
            </a:r>
            <a:r>
              <a:rPr lang="en-US" altLang="ja-JP" dirty="0" smtClean="0"/>
              <a:t>steer</a:t>
            </a:r>
            <a:r>
              <a:rPr lang="ja-JP" altLang="en-US" dirty="0" smtClean="0"/>
              <a:t>”</a:t>
            </a:r>
            <a:r>
              <a:rPr lang="en-US" altLang="ja-JP" dirty="0" smtClean="0"/>
              <a:t> conversation to stay on useful topics</a:t>
            </a:r>
          </a:p>
          <a:p>
            <a:pPr lvl="1"/>
            <a:r>
              <a:rPr lang="en-US" dirty="0" smtClean="0"/>
              <a:t>respect triggers (flags to change focus)</a:t>
            </a:r>
          </a:p>
          <a:p>
            <a:pPr lvl="2"/>
            <a:r>
              <a:rPr lang="en-US" dirty="0" smtClean="0"/>
              <a:t>shift of attention (someone walks in)</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35</a:t>
            </a:fld>
            <a:endParaRPr lang="en-US" dirty="0"/>
          </a:p>
        </p:txBody>
      </p:sp>
    </p:spTree>
    <p:extLst>
      <p:ext uri="{BB962C8B-B14F-4D97-AF65-F5344CB8AC3E}">
        <p14:creationId xmlns:p14="http://schemas.microsoft.com/office/powerpoint/2010/main" val="265741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79425" y="347663"/>
            <a:ext cx="8512175" cy="1143000"/>
          </a:xfrm>
        </p:spPr>
        <p:txBody>
          <a:bodyPr/>
          <a:lstStyle/>
          <a:p>
            <a:pPr eaLnBrk="1" hangingPunct="1"/>
            <a:r>
              <a:rPr lang="en-US" smtClean="0">
                <a:ea typeface="ＭＳ Ｐゴシック" pitchFamily="34" charset="-128"/>
              </a:rPr>
              <a:t>Users: Unique or One of Many?</a:t>
            </a:r>
          </a:p>
        </p:txBody>
      </p:sp>
      <p:sp>
        <p:nvSpPr>
          <p:cNvPr id="67586" name="Rectangle 3"/>
          <p:cNvSpPr>
            <a:spLocks noGrp="1" noChangeArrowheads="1"/>
          </p:cNvSpPr>
          <p:nvPr>
            <p:ph idx="1"/>
          </p:nvPr>
        </p:nvSpPr>
        <p:spPr>
          <a:xfrm>
            <a:off x="446861" y="1749159"/>
            <a:ext cx="8250278" cy="4724400"/>
          </a:xfrm>
        </p:spPr>
        <p:txBody>
          <a:bodyPr/>
          <a:lstStyle/>
          <a:p>
            <a:pPr indent="-230188" eaLnBrk="1" hangingPunct="1">
              <a:buFontTx/>
              <a:buNone/>
            </a:pPr>
            <a:r>
              <a:rPr lang="en-US" sz="2400" i="1" dirty="0" smtClean="0">
                <a:ea typeface="ＭＳ Ｐゴシック" pitchFamily="34" charset="-128"/>
              </a:rPr>
              <a:t> </a:t>
            </a:r>
            <a:r>
              <a:rPr lang="ja-JP" altLang="en-US" sz="2400" i="1" dirty="0" smtClean="0">
                <a:ea typeface="ＭＳ Ｐゴシック" pitchFamily="34" charset="-128"/>
              </a:rPr>
              <a:t>“</a:t>
            </a:r>
            <a:r>
              <a:rPr lang="en-US" altLang="ja-JP" sz="2400" i="1" dirty="0" smtClean="0">
                <a:ea typeface="ＭＳ Ｐゴシック" pitchFamily="34" charset="-128"/>
              </a:rPr>
              <a:t>Take the attitude that nothing any person does is done for no reason; if you think it’s for no reason, you don’t yet understand the point of view from which it makes sense. </a:t>
            </a:r>
            <a:br>
              <a:rPr lang="en-US" altLang="ja-JP" sz="2400" i="1" dirty="0" smtClean="0">
                <a:ea typeface="ＭＳ Ｐゴシック" pitchFamily="34" charset="-128"/>
              </a:rPr>
            </a:br>
            <a:r>
              <a:rPr lang="en-US" altLang="ja-JP" sz="2400" i="1" dirty="0" smtClean="0">
                <a:ea typeface="ＭＳ Ｐゴシック" pitchFamily="34" charset="-128"/>
              </a:rPr>
              <a:t/>
            </a:r>
            <a:br>
              <a:rPr lang="en-US" altLang="ja-JP" sz="2400" i="1" dirty="0" smtClean="0">
                <a:ea typeface="ＭＳ Ｐゴシック" pitchFamily="34" charset="-128"/>
              </a:rPr>
            </a:br>
            <a:r>
              <a:rPr lang="en-US" altLang="ja-JP" sz="2400" i="1" dirty="0" smtClean="0">
                <a:ea typeface="ＭＳ Ｐゴシック" pitchFamily="34" charset="-128"/>
              </a:rPr>
              <a:t>Take the attitude that nothing any person does is unique to them, it always represents an important class of customers whose needs will not be met if you don’t figure out what’s going on.</a:t>
            </a:r>
            <a:r>
              <a:rPr lang="ja-JP" altLang="en-US" sz="2400" i="1" dirty="0" smtClean="0">
                <a:ea typeface="ＭＳ Ｐゴシック" pitchFamily="34" charset="-128"/>
              </a:rPr>
              <a:t>”</a:t>
            </a:r>
            <a:r>
              <a:rPr lang="en-US" altLang="ja-JP" sz="2400" i="1" dirty="0" smtClean="0">
                <a:ea typeface="ＭＳ Ｐゴシック" pitchFamily="34" charset="-128"/>
              </a:rPr>
              <a:t>  </a:t>
            </a: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1800" dirty="0" smtClean="0">
                <a:ea typeface="ＭＳ Ｐゴシック" pitchFamily="34" charset="-128"/>
              </a:rPr>
              <a:t/>
            </a:r>
            <a:br>
              <a:rPr lang="en-US" altLang="ja-JP" sz="1800" dirty="0" smtClean="0">
                <a:ea typeface="ＭＳ Ｐゴシック" pitchFamily="34" charset="-128"/>
              </a:rPr>
            </a:br>
            <a:r>
              <a:rPr lang="en-US" altLang="ja-JP" sz="1800" dirty="0" smtClean="0">
                <a:ea typeface="ＭＳ Ｐゴシック" pitchFamily="34" charset="-128"/>
              </a:rPr>
              <a:t>(p. 63, </a:t>
            </a:r>
            <a:r>
              <a:rPr lang="en-US" altLang="ja-JP" sz="1800" i="1" dirty="0" smtClean="0">
                <a:ea typeface="ＭＳ Ｐゴシック" pitchFamily="34" charset="-128"/>
              </a:rPr>
              <a:t>Contextual Design</a:t>
            </a:r>
            <a:r>
              <a:rPr lang="en-US" altLang="ja-JP" sz="1800" dirty="0" smtClean="0">
                <a:ea typeface="ＭＳ Ｐゴシック" pitchFamily="34" charset="-128"/>
              </a:rPr>
              <a:t>) </a:t>
            </a:r>
            <a:endParaRPr lang="en-US" sz="1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36</a:t>
            </a:fld>
            <a:endParaRPr lang="en-US" dirty="0"/>
          </a:p>
        </p:txBody>
      </p:sp>
    </p:spTree>
    <p:extLst>
      <p:ext uri="{BB962C8B-B14F-4D97-AF65-F5344CB8AC3E}">
        <p14:creationId xmlns:p14="http://schemas.microsoft.com/office/powerpoint/2010/main" val="530524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MPj03057960000[1]"/>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0" y="-338138"/>
            <a:ext cx="9128125" cy="9996488"/>
          </a:xfrm>
          <a:prstGeom prst="rect">
            <a:avLst/>
          </a:prstGeom>
          <a:noFill/>
          <a:ln w="9525">
            <a:noFill/>
            <a:miter lim="800000"/>
            <a:headEnd/>
            <a:tailEnd/>
          </a:ln>
        </p:spPr>
      </p:pic>
      <p:sp>
        <p:nvSpPr>
          <p:cNvPr id="69634" name="Rectangle 6"/>
          <p:cNvSpPr>
            <a:spLocks noGrp="1" noChangeArrowheads="1"/>
          </p:cNvSpPr>
          <p:nvPr>
            <p:ph type="title"/>
          </p:nvPr>
        </p:nvSpPr>
        <p:spPr/>
        <p:txBody>
          <a:bodyPr/>
          <a:lstStyle/>
          <a:p>
            <a:pPr eaLnBrk="1" hangingPunct="1"/>
            <a:r>
              <a:rPr lang="en-US" smtClean="0">
                <a:solidFill>
                  <a:srgbClr val="000000"/>
                </a:solidFill>
                <a:ea typeface="ＭＳ Ｐゴシック" pitchFamily="34" charset="-128"/>
              </a:rPr>
              <a:t> Thoughts on Interviews</a:t>
            </a:r>
          </a:p>
        </p:txBody>
      </p:sp>
      <p:sp>
        <p:nvSpPr>
          <p:cNvPr id="402439" name="Rectangle 7"/>
          <p:cNvSpPr>
            <a:spLocks noGrp="1" noChangeArrowheads="1"/>
          </p:cNvSpPr>
          <p:nvPr>
            <p:ph idx="1"/>
          </p:nvPr>
        </p:nvSpPr>
        <p:spPr>
          <a:xfrm>
            <a:off x="685800" y="1276350"/>
            <a:ext cx="7772400" cy="4724400"/>
          </a:xfrm>
        </p:spPr>
        <p:txBody>
          <a:bodyPr/>
          <a:lstStyle/>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Use recording technologies</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notebooks, digital/phone recorders, </a:t>
            </a:r>
            <a:r>
              <a:rPr lang="en-US" sz="2000" b="1" dirty="0" smtClean="0">
                <a:solidFill>
                  <a:srgbClr val="000000"/>
                </a:solidFill>
                <a:effectLst>
                  <a:outerShdw blurRad="38100" dist="38100" dir="2700000" algn="tl">
                    <a:srgbClr val="FFFFFF"/>
                  </a:outerShdw>
                </a:effectLst>
                <a:ea typeface="ＭＳ Ｐゴシック" pitchFamily="34" charset="-128"/>
              </a:rPr>
              <a:t>still &amp; video images</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Structure</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conventional interview (10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introduce focus, deal with ethical issues, get summary data</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transition (30 seconds)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state new rules – they work while you watch &amp; interrupt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contextual interview (20-60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take notes, draw, be nosy! (</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who was on the phone?</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wrap-up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summarize your notes &amp; confirm what is important</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Master / apprentice can be hard</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e.g., sometimes need to put down your company</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37</a:t>
            </a:fld>
            <a:endParaRPr lang="en-US" dirty="0"/>
          </a:p>
        </p:txBody>
      </p:sp>
    </p:spTree>
    <p:extLst>
      <p:ext uri="{BB962C8B-B14F-4D97-AF65-F5344CB8AC3E}">
        <p14:creationId xmlns:p14="http://schemas.microsoft.com/office/powerpoint/2010/main" val="77505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Contextual Inquiry Exercise</a:t>
            </a:r>
            <a:endParaRPr lang="en-US" dirty="0"/>
          </a:p>
        </p:txBody>
      </p:sp>
      <p:sp>
        <p:nvSpPr>
          <p:cNvPr id="6" name="Content Placeholder 5"/>
          <p:cNvSpPr>
            <a:spLocks noGrp="1"/>
          </p:cNvSpPr>
          <p:nvPr>
            <p:ph idx="1"/>
          </p:nvPr>
        </p:nvSpPr>
        <p:spPr>
          <a:xfrm>
            <a:off x="247815" y="1600200"/>
            <a:ext cx="8896186" cy="4724400"/>
          </a:xfrm>
        </p:spPr>
        <p:txBody>
          <a:bodyPr/>
          <a:lstStyle/>
          <a:p>
            <a:r>
              <a:rPr lang="en-US" sz="2900" dirty="0" smtClean="0"/>
              <a:t>Turn to someone on your right</a:t>
            </a:r>
          </a:p>
          <a:p>
            <a:endParaRPr lang="en-US" sz="2900" dirty="0"/>
          </a:p>
          <a:p>
            <a:pPr marL="0" indent="0">
              <a:buNone/>
            </a:pPr>
            <a:endParaRPr lang="en-US" sz="2900" dirty="0" smtClean="0"/>
          </a:p>
          <a:p>
            <a:r>
              <a:rPr lang="en-US" sz="2900" dirty="0" smtClean="0"/>
              <a:t>Interview that person </a:t>
            </a:r>
            <a:r>
              <a:rPr lang="en-US" sz="2900" i="1" dirty="0" smtClean="0">
                <a:solidFill>
                  <a:srgbClr val="75CBFF"/>
                </a:solidFill>
              </a:rPr>
              <a:t>using Master-Apprentice</a:t>
            </a:r>
            <a:r>
              <a:rPr lang="en-US" sz="2900" dirty="0" smtClean="0"/>
              <a:t> model to find out how they schedule appointments</a:t>
            </a:r>
          </a:p>
          <a:p>
            <a:endParaRPr lang="en-US" sz="2900" dirty="0" smtClean="0"/>
          </a:p>
          <a:p>
            <a:r>
              <a:rPr lang="en-US" sz="2900" dirty="0" smtClean="0"/>
              <a:t>2 minutes</a:t>
            </a:r>
          </a:p>
          <a:p>
            <a:r>
              <a:rPr lang="en-US" sz="2900" dirty="0" smtClean="0"/>
              <a:t>Switch places &amp; repeat</a:t>
            </a:r>
          </a:p>
          <a:p>
            <a:r>
              <a:rPr lang="en-US" sz="2900" dirty="0" smtClean="0"/>
              <a:t>2 minutes</a:t>
            </a:r>
            <a:endParaRPr lang="en-US" sz="2900" dirty="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38</a:t>
            </a:fld>
            <a:endParaRPr lang="en-US" dirty="0"/>
          </a:p>
        </p:txBody>
      </p:sp>
    </p:spTree>
    <p:extLst>
      <p:ext uri="{BB962C8B-B14F-4D97-AF65-F5344CB8AC3E}">
        <p14:creationId xmlns:p14="http://schemas.microsoft.com/office/powerpoint/2010/main" val="1075662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02BCABCA-FA2A-4B2F-A5F1-BE19530A1D55}" type="slidenum">
              <a:rPr lang="en-US" smtClean="0"/>
              <a:pPr>
                <a:defRPr/>
              </a:pPr>
              <a:t>39</a:t>
            </a:fld>
            <a:endParaRPr lang="en-US" dirty="0"/>
          </a:p>
        </p:txBody>
      </p:sp>
    </p:spTree>
    <p:extLst>
      <p:ext uri="{BB962C8B-B14F-4D97-AF65-F5344CB8AC3E}">
        <p14:creationId xmlns:p14="http://schemas.microsoft.com/office/powerpoint/2010/main" val="40063343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11" name="Rectangle 10"/>
          <p:cNvSpPr/>
          <p:nvPr/>
        </p:nvSpPr>
        <p:spPr bwMode="auto">
          <a:xfrm>
            <a:off x="-1" y="2686263"/>
            <a:ext cx="4656853" cy="139998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Content Placeholder 6"/>
          <p:cNvSpPr txBox="1">
            <a:spLocks/>
          </p:cNvSpPr>
          <p:nvPr/>
        </p:nvSpPr>
        <p:spPr bwMode="auto">
          <a:xfrm>
            <a:off x="1124066" y="3394170"/>
            <a:ext cx="3308663" cy="12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r">
              <a:buFontTx/>
              <a:buNone/>
            </a:pPr>
            <a:r>
              <a:rPr lang="en-US" sz="2000" dirty="0" smtClean="0">
                <a:latin typeface="Helvetica"/>
                <a:cs typeface="Helvetica"/>
              </a:rPr>
              <a:t>By Philippe Stark</a:t>
            </a:r>
            <a:endParaRPr lang="en-US" sz="2000" dirty="0">
              <a:latin typeface="Helvetica"/>
              <a:cs typeface="Helvetica"/>
            </a:endParaRPr>
          </a:p>
        </p:txBody>
      </p:sp>
      <p:sp>
        <p:nvSpPr>
          <p:cNvPr id="5" name="Rectangle 4"/>
          <p:cNvSpPr/>
          <p:nvPr/>
        </p:nvSpPr>
        <p:spPr>
          <a:xfrm>
            <a:off x="254171" y="2920781"/>
            <a:ext cx="4275529" cy="461665"/>
          </a:xfrm>
          <a:prstGeom prst="rect">
            <a:avLst/>
          </a:prstGeom>
        </p:spPr>
        <p:txBody>
          <a:bodyPr wrap="none">
            <a:spAutoFit/>
          </a:bodyPr>
          <a:lstStyle/>
          <a:p>
            <a:r>
              <a:rPr lang="pl-PL" dirty="0" err="1">
                <a:latin typeface="Helvetica"/>
                <a:cs typeface="Helvetica"/>
              </a:rPr>
              <a:t>Alessi</a:t>
            </a:r>
            <a:r>
              <a:rPr lang="pl-PL" dirty="0">
                <a:latin typeface="Helvetica"/>
                <a:cs typeface="Helvetica"/>
              </a:rPr>
              <a:t> </a:t>
            </a:r>
            <a:r>
              <a:rPr lang="pl-PL" dirty="0" err="1">
                <a:latin typeface="Helvetica"/>
                <a:cs typeface="Helvetica"/>
              </a:rPr>
              <a:t>Juicy</a:t>
            </a:r>
            <a:r>
              <a:rPr lang="pl-PL" dirty="0">
                <a:latin typeface="Helvetica"/>
                <a:cs typeface="Helvetica"/>
              </a:rPr>
              <a:t> </a:t>
            </a:r>
            <a:r>
              <a:rPr lang="pl-PL" dirty="0" err="1">
                <a:latin typeface="Helvetica"/>
                <a:cs typeface="Helvetica"/>
              </a:rPr>
              <a:t>Salif</a:t>
            </a:r>
            <a:r>
              <a:rPr lang="pl-PL" dirty="0">
                <a:latin typeface="Helvetica"/>
                <a:cs typeface="Helvetica"/>
              </a:rPr>
              <a:t> </a:t>
            </a:r>
            <a:r>
              <a:rPr lang="pl-PL" dirty="0" err="1">
                <a:latin typeface="Helvetica"/>
                <a:cs typeface="Helvetica"/>
              </a:rPr>
              <a:t>Citrus</a:t>
            </a:r>
            <a:r>
              <a:rPr lang="pl-PL" dirty="0">
                <a:latin typeface="Helvetica"/>
                <a:cs typeface="Helvetica"/>
              </a:rPr>
              <a:t> </a:t>
            </a:r>
            <a:r>
              <a:rPr lang="pl-PL" dirty="0" err="1">
                <a:latin typeface="Helvetica"/>
                <a:cs typeface="Helvetica"/>
              </a:rPr>
              <a:t>Juicer</a:t>
            </a:r>
            <a:endParaRPr lang="en-US" dirty="0">
              <a:latin typeface="Helvetica"/>
              <a:cs typeface="Helvetica"/>
            </a:endParaRPr>
          </a:p>
        </p:txBody>
      </p:sp>
      <p:sp>
        <p:nvSpPr>
          <p:cNvPr id="9" name="Rectangle 2"/>
          <p:cNvSpPr>
            <a:spLocks noGrp="1" noChangeArrowheads="1"/>
          </p:cNvSpPr>
          <p:nvPr>
            <p:ph type="title"/>
          </p:nvPr>
        </p:nvSpPr>
        <p:spPr>
          <a:xfrm>
            <a:off x="406435" y="79925"/>
            <a:ext cx="8664575" cy="1143000"/>
          </a:xfrm>
        </p:spPr>
        <p:txBody>
          <a:bodyPr/>
          <a:lstStyle/>
          <a:p>
            <a:r>
              <a:rPr lang="en-US" dirty="0" smtClean="0">
                <a:solidFill>
                  <a:srgbClr val="FFFFFF"/>
                </a:solidFill>
                <a:latin typeface="Helvetica"/>
                <a:cs typeface="Helvetica"/>
              </a:rPr>
              <a:t>Hall of Fame or Shame?</a:t>
            </a:r>
            <a:endParaRPr lang="en-US" dirty="0">
              <a:solidFill>
                <a:srgbClr val="FFFFFF"/>
              </a:solidFill>
              <a:latin typeface="Helvetica"/>
              <a:cs typeface="Helvetica"/>
            </a:endParaRPr>
          </a:p>
        </p:txBody>
      </p:sp>
      <p:pic>
        <p:nvPicPr>
          <p:cNvPr id="13" name="Picture 12" descr="hallo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4</a:t>
            </a:fld>
            <a:endParaRPr lang="en-US" dirty="0"/>
          </a:p>
        </p:txBody>
      </p:sp>
    </p:spTree>
    <p:extLst>
      <p:ext uri="{BB962C8B-B14F-4D97-AF65-F5344CB8AC3E}">
        <p14:creationId xmlns:p14="http://schemas.microsoft.com/office/powerpoint/2010/main" val="168648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a:t>
            </a:r>
          </a:p>
        </p:txBody>
      </p:sp>
      <p:sp>
        <p:nvSpPr>
          <p:cNvPr id="89090" name="Rectangle 3"/>
          <p:cNvSpPr>
            <a:spLocks noGrp="1" noChangeArrowheads="1"/>
          </p:cNvSpPr>
          <p:nvPr>
            <p:ph idx="1"/>
          </p:nvPr>
        </p:nvSpPr>
        <p:spPr>
          <a:xfrm>
            <a:off x="575479" y="2338174"/>
            <a:ext cx="7882721" cy="3986426"/>
          </a:xfrm>
        </p:spPr>
        <p:txBody>
          <a:bodyPr/>
          <a:lstStyle/>
          <a:p>
            <a:r>
              <a:rPr lang="en-US" sz="2800" dirty="0">
                <a:solidFill>
                  <a:srgbClr val="00B0F0"/>
                </a:solidFill>
                <a:ea typeface="ＭＳ Ｐゴシック" pitchFamily="34" charset="-128"/>
              </a:rPr>
              <a:t>Use this to organize </a:t>
            </a:r>
            <a:r>
              <a:rPr lang="en-US" sz="2800" dirty="0" smtClean="0">
                <a:solidFill>
                  <a:srgbClr val="00B0F0"/>
                </a:solidFill>
                <a:ea typeface="ＭＳ Ｐゴシック" pitchFamily="34" charset="-128"/>
              </a:rPr>
              <a:t>field </a:t>
            </a:r>
            <a:r>
              <a:rPr lang="en-US" sz="2800" dirty="0">
                <a:solidFill>
                  <a:srgbClr val="00B0F0"/>
                </a:solidFill>
                <a:ea typeface="ＭＳ Ｐゴシック" pitchFamily="34" charset="-128"/>
              </a:rPr>
              <a:t>data</a:t>
            </a:r>
          </a:p>
          <a:p>
            <a:pPr eaLnBrk="1" hangingPunct="1"/>
            <a:r>
              <a:rPr lang="en-US" sz="2800" dirty="0" smtClean="0">
                <a:ea typeface="ＭＳ Ｐゴシック" pitchFamily="34" charset="-128"/>
              </a:rPr>
              <a:t>Find out</a:t>
            </a:r>
          </a:p>
          <a:p>
            <a:pPr lvl="1" eaLnBrk="1" hangingPunct="1"/>
            <a:r>
              <a:rPr lang="en-US" sz="2400" dirty="0" smtClean="0">
                <a:ea typeface="ＭＳ Ｐゴシック" pitchFamily="34" charset="-128"/>
              </a:rPr>
              <a:t>who customers are</a:t>
            </a:r>
          </a:p>
          <a:p>
            <a:pPr lvl="1" eaLnBrk="1" hangingPunct="1"/>
            <a:r>
              <a:rPr lang="en-US" sz="2400" dirty="0" smtClean="0">
                <a:ea typeface="ＭＳ Ｐゴシック" pitchFamily="34" charset="-128"/>
              </a:rPr>
              <a:t>what tasks they need to perform</a:t>
            </a:r>
          </a:p>
        </p:txBody>
      </p:sp>
      <p:pic>
        <p:nvPicPr>
          <p:cNvPr id="8" name="Picture 4" descr="MPj03211770000[1]"/>
          <p:cNvPicPr>
            <a:picLocks noChangeAspect="1" noChangeArrowheads="1"/>
          </p:cNvPicPr>
          <p:nvPr/>
        </p:nvPicPr>
        <p:blipFill>
          <a:blip r:embed="rId3">
            <a:extLst>
              <a:ext uri="{28A0092B-C50C-407E-A947-70E740481C1C}">
                <a14:useLocalDpi xmlns:a14="http://schemas.microsoft.com/office/drawing/2010/main" val="0"/>
              </a:ext>
            </a:extLst>
          </a:blip>
          <a:srcRect l="20830" r="14066"/>
          <a:stretch>
            <a:fillRect/>
          </a:stretch>
        </p:blipFill>
        <p:spPr bwMode="auto">
          <a:xfrm>
            <a:off x="7887592" y="4153828"/>
            <a:ext cx="1256408" cy="27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40</a:t>
            </a:fld>
            <a:endParaRPr lang="en-US" dirty="0"/>
          </a:p>
        </p:txBody>
      </p:sp>
    </p:spTree>
    <p:extLst>
      <p:ext uri="{BB962C8B-B14F-4D97-AF65-F5344CB8AC3E}">
        <p14:creationId xmlns:p14="http://schemas.microsoft.com/office/powerpoint/2010/main" val="1130830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4"/>
          <p:cNvSpPr>
            <a:spLocks noGrp="1" noChangeArrowheads="1"/>
          </p:cNvSpPr>
          <p:nvPr>
            <p:ph type="title"/>
          </p:nvPr>
        </p:nvSpPr>
        <p:spPr>
          <a:xfrm>
            <a:off x="479426" y="347663"/>
            <a:ext cx="6406452" cy="1143000"/>
          </a:xfrm>
        </p:spPr>
        <p:txBody>
          <a:bodyPr/>
          <a:lstStyle/>
          <a:p>
            <a:pPr eaLnBrk="1" hangingPunct="1"/>
            <a:r>
              <a:rPr lang="en-US" dirty="0" smtClean="0">
                <a:ea typeface="ＭＳ Ｐゴシック" pitchFamily="34" charset="-128"/>
              </a:rPr>
              <a:t>Task Analysis Questions (11)</a:t>
            </a:r>
          </a:p>
        </p:txBody>
      </p:sp>
      <p:sp>
        <p:nvSpPr>
          <p:cNvPr id="93188" name="Rectangle 5"/>
          <p:cNvSpPr>
            <a:spLocks noGrp="1" noChangeArrowheads="1"/>
          </p:cNvSpPr>
          <p:nvPr>
            <p:ph idx="1"/>
          </p:nvPr>
        </p:nvSpPr>
        <p:spPr>
          <a:xfrm>
            <a:off x="479778" y="1468657"/>
            <a:ext cx="8549292" cy="4724400"/>
          </a:xfrm>
        </p:spPr>
        <p:txBody>
          <a:bodyPr/>
          <a:lstStyle/>
          <a:p>
            <a:pPr eaLnBrk="1" hangingPunct="1">
              <a:lnSpc>
                <a:spcPct val="140000"/>
              </a:lnSpc>
            </a:pPr>
            <a:r>
              <a:rPr lang="en-US" sz="2800" dirty="0" smtClean="0">
                <a:ea typeface="ＭＳ Ｐゴシック" pitchFamily="34" charset="-128"/>
              </a:rPr>
              <a:t>Who is going to use the system?</a:t>
            </a:r>
          </a:p>
          <a:p>
            <a:pPr eaLnBrk="1" hangingPunct="1">
              <a:lnSpc>
                <a:spcPct val="140000"/>
              </a:lnSpc>
            </a:pPr>
            <a:r>
              <a:rPr lang="en-US" sz="2800" dirty="0" smtClean="0">
                <a:ea typeface="ＭＳ Ｐゴシック" pitchFamily="34" charset="-128"/>
              </a:rPr>
              <a:t>What tasks do they now perform?</a:t>
            </a:r>
          </a:p>
          <a:p>
            <a:pPr eaLnBrk="1" hangingPunct="1">
              <a:lnSpc>
                <a:spcPct val="140000"/>
              </a:lnSpc>
            </a:pPr>
            <a:r>
              <a:rPr lang="en-US" sz="2800" dirty="0" smtClean="0">
                <a:ea typeface="ＭＳ Ｐゴシック" pitchFamily="34" charset="-128"/>
              </a:rPr>
              <a:t>What tasks are desired?</a:t>
            </a:r>
          </a:p>
          <a:p>
            <a:pPr eaLnBrk="1" hangingPunct="1">
              <a:lnSpc>
                <a:spcPct val="140000"/>
              </a:lnSpc>
            </a:pPr>
            <a:r>
              <a:rPr lang="en-US" sz="2800" dirty="0" smtClean="0">
                <a:ea typeface="ＭＳ Ｐゴシック" pitchFamily="34" charset="-128"/>
              </a:rPr>
              <a:t>How are the tasks learned?</a:t>
            </a:r>
          </a:p>
          <a:p>
            <a:pPr eaLnBrk="1" hangingPunct="1">
              <a:lnSpc>
                <a:spcPct val="140000"/>
              </a:lnSpc>
            </a:pPr>
            <a:r>
              <a:rPr lang="en-US" sz="2800" dirty="0" smtClean="0">
                <a:ea typeface="ＭＳ Ｐゴシック" pitchFamily="34" charset="-128"/>
              </a:rPr>
              <a:t>Where are the tasks performed?</a:t>
            </a:r>
          </a:p>
          <a:p>
            <a:pPr eaLnBrk="1" hangingPunct="1">
              <a:lnSpc>
                <a:spcPct val="140000"/>
              </a:lnSpc>
            </a:pPr>
            <a:r>
              <a:rPr lang="en-US" sz="2800" dirty="0" smtClean="0">
                <a:ea typeface="ＭＳ Ｐゴシック" pitchFamily="34" charset="-128"/>
              </a:rPr>
              <a:t>What’</a:t>
            </a:r>
            <a:r>
              <a:rPr lang="en-US" altLang="ja-JP" sz="2800" dirty="0" smtClean="0">
                <a:ea typeface="ＭＳ Ｐゴシック" pitchFamily="34" charset="-128"/>
              </a:rPr>
              <a:t>s the relationship between customer &amp; data?</a:t>
            </a:r>
          </a:p>
          <a:p>
            <a:pPr eaLnBrk="1" hangingPunct="1">
              <a:lnSpc>
                <a:spcPct val="140000"/>
              </a:lnSpc>
            </a:pPr>
            <a:endParaRPr lang="en-US" dirty="0" smtClean="0">
              <a:ea typeface="ＭＳ Ｐゴシック" pitchFamily="34" charset="-128"/>
            </a:endParaRPr>
          </a:p>
        </p:txBody>
      </p:sp>
      <p:pic>
        <p:nvPicPr>
          <p:cNvPr id="12" name="Picture 11"/>
          <p:cNvPicPr>
            <a:picLocks noChangeAspect="1"/>
          </p:cNvPicPr>
          <p:nvPr/>
        </p:nvPicPr>
        <p:blipFill>
          <a:blip r:embed="rId3"/>
          <a:stretch>
            <a:fillRect/>
          </a:stretch>
        </p:blipFill>
        <p:spPr>
          <a:xfrm>
            <a:off x="7284216" y="437445"/>
            <a:ext cx="1362695" cy="1368777"/>
          </a:xfrm>
          <a:prstGeom prst="rect">
            <a:avLst/>
          </a:prstGeom>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41</a:t>
            </a:fld>
            <a:endParaRPr lang="en-US" dirty="0"/>
          </a:p>
        </p:txBody>
      </p:sp>
    </p:spTree>
    <p:extLst>
      <p:ext uri="{BB962C8B-B14F-4D97-AF65-F5344CB8AC3E}">
        <p14:creationId xmlns:p14="http://schemas.microsoft.com/office/powerpoint/2010/main" val="51037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 Questions (cont.)</a:t>
            </a:r>
          </a:p>
        </p:txBody>
      </p:sp>
      <p:sp>
        <p:nvSpPr>
          <p:cNvPr id="95234" name="Rectangle 3"/>
          <p:cNvSpPr>
            <a:spLocks noGrp="1" noChangeArrowheads="1"/>
          </p:cNvSpPr>
          <p:nvPr>
            <p:ph idx="1"/>
          </p:nvPr>
        </p:nvSpPr>
        <p:spPr>
          <a:xfrm>
            <a:off x="685800" y="2743200"/>
            <a:ext cx="8196263" cy="4724400"/>
          </a:xfrm>
        </p:spPr>
        <p:txBody>
          <a:bodyPr/>
          <a:lstStyle/>
          <a:p>
            <a:pPr eaLnBrk="1" hangingPunct="1">
              <a:lnSpc>
                <a:spcPct val="130000"/>
              </a:lnSpc>
            </a:pPr>
            <a:r>
              <a:rPr lang="en-US" sz="2800" dirty="0" smtClean="0">
                <a:ea typeface="ＭＳ Ｐゴシック" pitchFamily="34" charset="-128"/>
              </a:rPr>
              <a:t>What other tools does the customer have?</a:t>
            </a:r>
          </a:p>
          <a:p>
            <a:pPr eaLnBrk="1" hangingPunct="1">
              <a:lnSpc>
                <a:spcPct val="130000"/>
              </a:lnSpc>
            </a:pPr>
            <a:r>
              <a:rPr lang="en-US" sz="2800" dirty="0" smtClean="0">
                <a:ea typeface="ＭＳ Ｐゴシック" pitchFamily="34" charset="-128"/>
              </a:rPr>
              <a:t>How do users communicate with each other?</a:t>
            </a:r>
          </a:p>
          <a:p>
            <a:pPr eaLnBrk="1" hangingPunct="1">
              <a:lnSpc>
                <a:spcPct val="130000"/>
              </a:lnSpc>
            </a:pPr>
            <a:r>
              <a:rPr lang="en-US" sz="2800" dirty="0" smtClean="0">
                <a:ea typeface="ＭＳ Ｐゴシック" pitchFamily="34" charset="-128"/>
              </a:rPr>
              <a:t>How often are the tasks performed? </a:t>
            </a:r>
          </a:p>
          <a:p>
            <a:pPr eaLnBrk="1" hangingPunct="1">
              <a:lnSpc>
                <a:spcPct val="130000"/>
              </a:lnSpc>
            </a:pPr>
            <a:r>
              <a:rPr lang="en-US" sz="2800" dirty="0" smtClean="0">
                <a:ea typeface="ＭＳ Ｐゴシック" pitchFamily="34" charset="-128"/>
              </a:rPr>
              <a:t>What are the time constraints on the tasks?</a:t>
            </a:r>
          </a:p>
          <a:p>
            <a:pPr eaLnBrk="1" hangingPunct="1">
              <a:lnSpc>
                <a:spcPct val="130000"/>
              </a:lnSpc>
            </a:pPr>
            <a:r>
              <a:rPr lang="en-US" sz="2800" dirty="0" smtClean="0">
                <a:ea typeface="ＭＳ Ｐゴシック" pitchFamily="34" charset="-128"/>
              </a:rPr>
              <a:t>What happens when things go wrong?</a:t>
            </a:r>
          </a:p>
          <a:p>
            <a:pPr eaLnBrk="1" hangingPunct="1">
              <a:lnSpc>
                <a:spcPct val="130000"/>
              </a:lnSpc>
            </a:pPr>
            <a:endParaRPr lang="en-US" dirty="0" smtClean="0">
              <a:ea typeface="ＭＳ Ｐゴシック" pitchFamily="34" charset="-128"/>
            </a:endParaRPr>
          </a:p>
        </p:txBody>
      </p:sp>
      <p:pic>
        <p:nvPicPr>
          <p:cNvPr id="2" name="Picture 1"/>
          <p:cNvPicPr>
            <a:picLocks noChangeAspect="1"/>
          </p:cNvPicPr>
          <p:nvPr/>
        </p:nvPicPr>
        <p:blipFill>
          <a:blip r:embed="rId3"/>
          <a:stretch>
            <a:fillRect/>
          </a:stretch>
        </p:blipFill>
        <p:spPr>
          <a:xfrm>
            <a:off x="7284216" y="437445"/>
            <a:ext cx="1362695" cy="1368777"/>
          </a:xfrm>
          <a:prstGeom prst="rect">
            <a:avLst/>
          </a:prstGeom>
        </p:spPr>
      </p:pic>
      <p:sp>
        <p:nvSpPr>
          <p:cNvPr id="3" name="Date Placeholder 2"/>
          <p:cNvSpPr>
            <a:spLocks noGrp="1"/>
          </p:cNvSpPr>
          <p:nvPr>
            <p:ph type="dt" sz="half" idx="10"/>
          </p:nvPr>
        </p:nvSpPr>
        <p:spPr/>
        <p:txBody>
          <a:bodyPr/>
          <a:lstStyle/>
          <a:p>
            <a:pPr>
              <a:defRPr/>
            </a:pPr>
            <a:r>
              <a:rPr lang="en-US" smtClean="0"/>
              <a:t>September 24,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42</a:t>
            </a:fld>
            <a:endParaRPr lang="en-US" dirty="0"/>
          </a:p>
        </p:txBody>
      </p:sp>
    </p:spTree>
    <p:extLst>
      <p:ext uri="{BB962C8B-B14F-4D97-AF65-F5344CB8AC3E}">
        <p14:creationId xmlns:p14="http://schemas.microsoft.com/office/powerpoint/2010/main" val="2702612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Who?</a:t>
            </a:r>
          </a:p>
        </p:txBody>
      </p:sp>
      <p:sp>
        <p:nvSpPr>
          <p:cNvPr id="97282" name="Rectangle 3"/>
          <p:cNvSpPr>
            <a:spLocks noGrp="1" noChangeArrowheads="1"/>
          </p:cNvSpPr>
          <p:nvPr>
            <p:ph idx="1"/>
          </p:nvPr>
        </p:nvSpPr>
        <p:spPr>
          <a:xfrm>
            <a:off x="474133" y="1910644"/>
            <a:ext cx="7772400"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in-house or specific customer is easy</a:t>
            </a:r>
          </a:p>
          <a:p>
            <a:pPr lvl="1" eaLnBrk="1" hangingPunct="1">
              <a:lnSpc>
                <a:spcPct val="90000"/>
              </a:lnSpc>
            </a:pPr>
            <a:r>
              <a:rPr lang="en-US" sz="2400" dirty="0" smtClean="0">
                <a:ea typeface="ＭＳ Ｐゴシック" pitchFamily="34" charset="-128"/>
              </a:rPr>
              <a:t>need several typical users for broad product</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eaLnBrk="1" hangingPunct="1">
              <a:lnSpc>
                <a:spcPct val="90000"/>
              </a:lnSpc>
            </a:pPr>
            <a:r>
              <a:rPr lang="en-US" sz="2800" dirty="0" smtClean="0">
                <a:ea typeface="ＭＳ Ｐゴシック" pitchFamily="34" charset="-128"/>
              </a:rPr>
              <a:t>Skills</a:t>
            </a:r>
          </a:p>
          <a:p>
            <a:pPr eaLnBrk="1" hangingPunct="1">
              <a:lnSpc>
                <a:spcPct val="90000"/>
              </a:lnSpc>
            </a:pPr>
            <a:r>
              <a:rPr lang="en-US" sz="2800" dirty="0" smtClean="0">
                <a:ea typeface="ＭＳ Ｐゴシック" pitchFamily="34" charset="-128"/>
              </a:rPr>
              <a:t>Work habits and preferences</a:t>
            </a:r>
          </a:p>
          <a:p>
            <a:pPr eaLnBrk="1" hangingPunct="1">
              <a:lnSpc>
                <a:spcPct val="90000"/>
              </a:lnSpc>
            </a:pPr>
            <a:r>
              <a:rPr lang="en-US" sz="2800" dirty="0" smtClean="0">
                <a:ea typeface="ＭＳ Ｐゴシック" pitchFamily="34" charset="-128"/>
              </a:rPr>
              <a:t>Physical characteristics</a:t>
            </a:r>
          </a:p>
          <a:p>
            <a:pPr lvl="1" eaLnBrk="1" hangingPunct="1">
              <a:lnSpc>
                <a:spcPct val="90000"/>
              </a:lnSpc>
            </a:pPr>
            <a:r>
              <a:rPr lang="en-US" sz="2400" dirty="0" smtClean="0">
                <a:ea typeface="ＭＳ Ｐゴシック" pitchFamily="34" charset="-128"/>
              </a:rPr>
              <a:t>height?</a:t>
            </a:r>
          </a:p>
        </p:txBody>
      </p:sp>
      <p:pic>
        <p:nvPicPr>
          <p:cNvPr id="2" name="Picture 1"/>
          <p:cNvPicPr>
            <a:picLocks noChangeAspect="1"/>
          </p:cNvPicPr>
          <p:nvPr/>
        </p:nvPicPr>
        <p:blipFill>
          <a:blip r:embed="rId3">
            <a:alphaModFix amt="26000"/>
          </a:blip>
          <a:stretch>
            <a:fillRect/>
          </a:stretch>
        </p:blipFill>
        <p:spPr>
          <a:xfrm>
            <a:off x="6565901" y="-517878"/>
            <a:ext cx="2349500" cy="2349500"/>
          </a:xfrm>
          <a:prstGeom prst="rect">
            <a:avLst/>
          </a:prstGeom>
        </p:spPr>
      </p:pic>
      <p:sp>
        <p:nvSpPr>
          <p:cNvPr id="3" name="Date Placeholder 2"/>
          <p:cNvSpPr>
            <a:spLocks noGrp="1"/>
          </p:cNvSpPr>
          <p:nvPr>
            <p:ph type="dt" sz="half" idx="10"/>
          </p:nvPr>
        </p:nvSpPr>
        <p:spPr/>
        <p:txBody>
          <a:bodyPr/>
          <a:lstStyle/>
          <a:p>
            <a:pPr>
              <a:defRPr/>
            </a:pPr>
            <a:r>
              <a:rPr lang="en-US" smtClean="0"/>
              <a:t>September 24,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Tree>
    <p:extLst>
      <p:ext uri="{BB962C8B-B14F-4D97-AF65-F5344CB8AC3E}">
        <p14:creationId xmlns:p14="http://schemas.microsoft.com/office/powerpoint/2010/main" val="3982821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52402" y="5720377"/>
            <a:ext cx="8862416" cy="844112"/>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437092" y="5616223"/>
            <a:ext cx="8664575" cy="1143000"/>
          </a:xfrm>
        </p:spPr>
        <p:txBody>
          <a:bodyPr/>
          <a:lstStyle/>
          <a:p>
            <a:r>
              <a:rPr lang="en-US" dirty="0" smtClean="0"/>
              <a:t>Best Buy Express: On the Go Gear</a:t>
            </a:r>
            <a:endParaRPr lang="en-US" dirty="0"/>
          </a:p>
        </p:txBody>
      </p:sp>
      <p:pic>
        <p:nvPicPr>
          <p:cNvPr id="8" name="Picture 7"/>
          <p:cNvPicPr>
            <a:picLocks noChangeAspect="1"/>
          </p:cNvPicPr>
          <p:nvPr/>
        </p:nvPicPr>
        <p:blipFill>
          <a:blip r:embed="rId3"/>
          <a:stretch>
            <a:fillRect/>
          </a:stretch>
        </p:blipFill>
        <p:spPr>
          <a:xfrm>
            <a:off x="1124244" y="-694333"/>
            <a:ext cx="7036068" cy="7201052"/>
          </a:xfrm>
          <a:prstGeom prst="rect">
            <a:avLst/>
          </a:prstGeom>
        </p:spPr>
      </p:pic>
      <p:sp>
        <p:nvSpPr>
          <p:cNvPr id="3" name="Date Placeholder 2"/>
          <p:cNvSpPr>
            <a:spLocks noGrp="1"/>
          </p:cNvSpPr>
          <p:nvPr>
            <p:ph type="dt" sz="half" idx="10"/>
          </p:nvPr>
        </p:nvSpPr>
        <p:spPr/>
        <p:txBody>
          <a:bodyPr/>
          <a:lstStyle/>
          <a:p>
            <a:pPr>
              <a:defRPr/>
            </a:pPr>
            <a:r>
              <a:rPr lang="en-US" smtClean="0"/>
              <a:t>September 24, 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44</a:t>
            </a:fld>
            <a:endParaRPr lang="en-US"/>
          </a:p>
        </p:txBody>
      </p:sp>
    </p:spTree>
    <p:extLst>
      <p:ext uri="{BB962C8B-B14F-4D97-AF65-F5344CB8AC3E}">
        <p14:creationId xmlns:p14="http://schemas.microsoft.com/office/powerpoint/2010/main" val="3452433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ea typeface="ＭＳ Ｐゴシック" pitchFamily="34" charset="-128"/>
              </a:rPr>
              <a:t>Who (Best Buy Express)?</a:t>
            </a:r>
          </a:p>
        </p:txBody>
      </p:sp>
      <p:sp>
        <p:nvSpPr>
          <p:cNvPr id="363523" name="Rectangle 3"/>
          <p:cNvSpPr>
            <a:spLocks noGrp="1" noChangeArrowheads="1"/>
          </p:cNvSpPr>
          <p:nvPr>
            <p:ph idx="1"/>
          </p:nvPr>
        </p:nvSpPr>
        <p:spPr>
          <a:xfrm>
            <a:off x="685800" y="1600200"/>
            <a:ext cx="7983538"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people who are passing through airport</a:t>
            </a:r>
          </a:p>
          <a:p>
            <a:pPr lvl="2" eaLnBrk="1" hangingPunct="1">
              <a:lnSpc>
                <a:spcPct val="90000"/>
              </a:lnSpc>
            </a:pPr>
            <a:r>
              <a:rPr lang="en-US" sz="2000" dirty="0" smtClean="0">
                <a:ea typeface="ＭＳ Ｐゴシック" pitchFamily="34" charset="-128"/>
              </a:rPr>
              <a:t>business people, tourists, airline employees…</a:t>
            </a:r>
          </a:p>
          <a:p>
            <a:pPr lvl="2" eaLnBrk="1" hangingPunct="1">
              <a:lnSpc>
                <a:spcPct val="90000"/>
              </a:lnSpc>
            </a:pP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lvl="1" eaLnBrk="1" hangingPunct="1">
              <a:lnSpc>
                <a:spcPct val="90000"/>
              </a:lnSpc>
            </a:pPr>
            <a:r>
              <a:rPr lang="en-US" sz="2400" dirty="0" smtClean="0">
                <a:ea typeface="ＭＳ Ｐゴシック" pitchFamily="34" charset="-128"/>
              </a:rPr>
              <a:t>must have an ATM card or credit card</a:t>
            </a:r>
          </a:p>
          <a:p>
            <a:pPr lvl="1" eaLnBrk="1" hangingPunct="1">
              <a:lnSpc>
                <a:spcPct val="90000"/>
              </a:lnSpc>
            </a:pPr>
            <a:r>
              <a:rPr lang="en-US" sz="2400" dirty="0" smtClean="0">
                <a:ea typeface="ＭＳ Ｐゴシック" pitchFamily="34" charset="-128"/>
              </a:rPr>
              <a:t>have used other vending/ticket machines before</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Skills?</a:t>
            </a:r>
          </a:p>
          <a:p>
            <a:pPr lvl="1" eaLnBrk="1" hangingPunct="1">
              <a:lnSpc>
                <a:spcPct val="90000"/>
              </a:lnSpc>
            </a:pPr>
            <a:r>
              <a:rPr lang="en-US" sz="2400" dirty="0" smtClean="0">
                <a:ea typeface="ＭＳ Ｐゴシック" pitchFamily="34" charset="-128"/>
              </a:rPr>
              <a:t>may know how to put cards into ATM</a:t>
            </a:r>
          </a:p>
        </p:txBody>
      </p:sp>
      <p:pic>
        <p:nvPicPr>
          <p:cNvPr id="8" name="Picture 7"/>
          <p:cNvPicPr>
            <a:picLocks noChangeAspect="1"/>
          </p:cNvPicPr>
          <p:nvPr/>
        </p:nvPicPr>
        <p:blipFill>
          <a:blip r:embed="rId3">
            <a:alphaModFix amt="26000"/>
          </a:blip>
          <a:stretch>
            <a:fillRect/>
          </a:stretch>
        </p:blipFill>
        <p:spPr>
          <a:xfrm>
            <a:off x="6565901" y="-517878"/>
            <a:ext cx="2349500" cy="2349500"/>
          </a:xfrm>
          <a:prstGeom prst="rect">
            <a:avLst/>
          </a:prstGeom>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45</a:t>
            </a:fld>
            <a:endParaRPr lang="en-US" dirty="0"/>
          </a:p>
        </p:txBody>
      </p:sp>
    </p:spTree>
    <p:extLst>
      <p:ext uri="{BB962C8B-B14F-4D97-AF65-F5344CB8AC3E}">
        <p14:creationId xmlns:p14="http://schemas.microsoft.com/office/powerpoint/2010/main" val="400205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35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5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635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352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3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eaLnBrk="1" hangingPunct="1"/>
            <a:r>
              <a:rPr lang="en-US" dirty="0" smtClean="0">
                <a:ea typeface="ＭＳ Ｐゴシック" pitchFamily="34" charset="-128"/>
              </a:rPr>
              <a:t>What Tasks?</a:t>
            </a:r>
          </a:p>
        </p:txBody>
      </p:sp>
      <p:sp>
        <p:nvSpPr>
          <p:cNvPr id="105474" name="Rectangle 3"/>
          <p:cNvSpPr>
            <a:spLocks noGrp="1" noChangeArrowheads="1"/>
          </p:cNvSpPr>
          <p:nvPr>
            <p:ph idx="1"/>
          </p:nvPr>
        </p:nvSpPr>
        <p:spPr>
          <a:xfrm>
            <a:off x="468489" y="1303867"/>
            <a:ext cx="8929688" cy="4724400"/>
          </a:xfrm>
        </p:spPr>
        <p:txBody>
          <a:bodyPr/>
          <a:lstStyle/>
          <a:p>
            <a:pPr eaLnBrk="1" hangingPunct="1"/>
            <a:r>
              <a:rPr lang="en-US" sz="2800" dirty="0" smtClean="0">
                <a:ea typeface="ＭＳ Ｐゴシック" pitchFamily="34" charset="-128"/>
              </a:rPr>
              <a:t>Important for both automation and</a:t>
            </a:r>
            <a:br>
              <a:rPr lang="en-US" sz="2800" dirty="0" smtClean="0">
                <a:ea typeface="ＭＳ Ｐゴシック" pitchFamily="34" charset="-128"/>
              </a:rPr>
            </a:br>
            <a:r>
              <a:rPr lang="en-US" sz="2800" dirty="0" smtClean="0">
                <a:ea typeface="ＭＳ Ｐゴシック" pitchFamily="34" charset="-128"/>
              </a:rPr>
              <a:t>new functionality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Relative importance of tasks?</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Observe customers, see it from their perspective</a:t>
            </a:r>
          </a:p>
          <a:p>
            <a:pPr lvl="1" eaLnBrk="1" hangingPunct="1"/>
            <a:r>
              <a:rPr lang="en-US" sz="2400" dirty="0" smtClean="0">
                <a:ea typeface="ＭＳ Ｐゴシック" pitchFamily="34" charset="-128"/>
              </a:rPr>
              <a:t>on-line billing example</a:t>
            </a:r>
          </a:p>
          <a:p>
            <a:pPr lvl="2" eaLnBrk="1" hangingPunct="1"/>
            <a:r>
              <a:rPr lang="en-US" sz="2200" dirty="0" smtClean="0">
                <a:ea typeface="ＭＳ Ｐゴシック" pitchFamily="34" charset="-128"/>
              </a:rPr>
              <a:t>small dentists office had billing automated</a:t>
            </a:r>
          </a:p>
          <a:p>
            <a:pPr lvl="2" eaLnBrk="1" hangingPunct="1"/>
            <a:r>
              <a:rPr lang="en-US" sz="2200" dirty="0" smtClean="0">
                <a:ea typeface="ＭＳ Ｐゴシック" pitchFamily="34" charset="-128"/>
              </a:rPr>
              <a:t>assistants were unhappy with new system</a:t>
            </a:r>
          </a:p>
          <a:p>
            <a:pPr lvl="2" eaLnBrk="1" hangingPunct="1"/>
            <a:r>
              <a:rPr lang="en-US" sz="2200" dirty="0" smtClean="0">
                <a:ea typeface="ＭＳ Ｐゴシック" pitchFamily="34" charset="-128"/>
              </a:rPr>
              <a:t>old forms contained hand-written margin notes</a:t>
            </a:r>
          </a:p>
          <a:p>
            <a:pPr lvl="3" eaLnBrk="1" hangingPunct="1"/>
            <a:r>
              <a:rPr lang="en-US" sz="1800" dirty="0" smtClean="0">
                <a:ea typeface="ＭＳ Ｐゴシック" pitchFamily="34" charset="-128"/>
              </a:rPr>
              <a:t>e.g., patient A’</a:t>
            </a:r>
            <a:r>
              <a:rPr lang="en-US" altLang="ja-JP" sz="1800" dirty="0" smtClean="0">
                <a:ea typeface="ＭＳ Ｐゴシック" pitchFamily="34" charset="-128"/>
              </a:rPr>
              <a:t>s insurance takes longer than most, etc.</a:t>
            </a:r>
            <a:endParaRPr lang="en-US" sz="1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46</a:t>
            </a:fld>
            <a:endParaRPr lang="en-US" dirty="0"/>
          </a:p>
        </p:txBody>
      </p:sp>
    </p:spTree>
    <p:extLst>
      <p:ext uri="{BB962C8B-B14F-4D97-AF65-F5344CB8AC3E}">
        <p14:creationId xmlns:p14="http://schemas.microsoft.com/office/powerpoint/2010/main" val="230972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dirty="0" smtClean="0">
                <a:ea typeface="ＭＳ Ｐゴシック" pitchFamily="34" charset="-128"/>
              </a:rPr>
              <a:t>How are Tasks Learned?</a:t>
            </a:r>
          </a:p>
        </p:txBody>
      </p:sp>
      <p:sp>
        <p:nvSpPr>
          <p:cNvPr id="107522" name="Rectangle 3"/>
          <p:cNvSpPr>
            <a:spLocks noGrp="1" noChangeArrowheads="1"/>
          </p:cNvSpPr>
          <p:nvPr>
            <p:ph idx="1"/>
          </p:nvPr>
        </p:nvSpPr>
        <p:spPr>
          <a:xfrm>
            <a:off x="431800" y="1092200"/>
            <a:ext cx="7772400" cy="4724400"/>
          </a:xfrm>
        </p:spPr>
        <p:txBody>
          <a:bodyPr/>
          <a:lstStyle/>
          <a:p>
            <a:pPr eaLnBrk="1" hangingPunct="1"/>
            <a:r>
              <a:rPr lang="en-US" sz="2800" dirty="0" smtClean="0">
                <a:ea typeface="ＭＳ Ｐゴシック" pitchFamily="34" charset="-128"/>
              </a:rPr>
              <a:t>What does the customer need to know</a:t>
            </a:r>
          </a:p>
          <a:p>
            <a:pPr eaLnBrk="1" hangingPunct="1"/>
            <a:r>
              <a:rPr lang="en-US" sz="2800" dirty="0" smtClean="0">
                <a:ea typeface="ＭＳ Ｐゴシック" pitchFamily="34" charset="-128"/>
              </a:rPr>
              <a:t>Do they need training?</a:t>
            </a:r>
          </a:p>
          <a:p>
            <a:pPr lvl="1" eaLnBrk="1" hangingPunct="1"/>
            <a:r>
              <a:rPr lang="en-US" sz="2400" dirty="0" smtClean="0">
                <a:ea typeface="ＭＳ Ｐゴシック" pitchFamily="34" charset="-128"/>
              </a:rPr>
              <a:t>academic</a:t>
            </a:r>
          </a:p>
          <a:p>
            <a:pPr lvl="1" eaLnBrk="1" hangingPunct="1"/>
            <a:r>
              <a:rPr lang="en-US" sz="2400" dirty="0" smtClean="0">
                <a:ea typeface="ＭＳ Ｐゴシック" pitchFamily="34" charset="-128"/>
              </a:rPr>
              <a:t>general knowledge / skills</a:t>
            </a:r>
          </a:p>
          <a:p>
            <a:pPr lvl="1" eaLnBrk="1" hangingPunct="1"/>
            <a:r>
              <a:rPr lang="en-US" sz="2400" dirty="0" smtClean="0">
                <a:ea typeface="ＭＳ Ｐゴシック" pitchFamily="34" charset="-128"/>
              </a:rPr>
              <a:t>special instruction / training</a:t>
            </a:r>
          </a:p>
          <a:p>
            <a:pPr lvl="1" eaLnBrk="1" hangingPunct="1"/>
            <a:endParaRPr lang="en-US" sz="2400" dirty="0" smtClean="0">
              <a:ea typeface="ＭＳ Ｐゴシック" pitchFamily="34" charset="-128"/>
            </a:endParaRPr>
          </a:p>
        </p:txBody>
      </p:sp>
      <p:pic>
        <p:nvPicPr>
          <p:cNvPr id="2" name="Picture 1" descr="muji_hero_626px.jpg"/>
          <p:cNvPicPr>
            <a:picLocks noChangeAspect="1"/>
          </p:cNvPicPr>
          <p:nvPr/>
        </p:nvPicPr>
        <p:blipFill rotWithShape="1">
          <a:blip r:embed="rId3">
            <a:extLst>
              <a:ext uri="{28A0092B-C50C-407E-A947-70E740481C1C}">
                <a14:useLocalDpi xmlns:a14="http://schemas.microsoft.com/office/drawing/2010/main" val="0"/>
              </a:ext>
            </a:extLst>
          </a:blip>
          <a:srcRect t="10061" b="21823"/>
          <a:stretch/>
        </p:blipFill>
        <p:spPr>
          <a:xfrm>
            <a:off x="-19654" y="3767666"/>
            <a:ext cx="9163654" cy="3090334"/>
          </a:xfrm>
          <a:prstGeom prst="rect">
            <a:avLst/>
          </a:prstGeom>
          <a:effectLst>
            <a:innerShdw blurRad="63500" dist="50800" dir="16200000">
              <a:prstClr val="black">
                <a:alpha val="50000"/>
              </a:prstClr>
            </a:innerShdw>
          </a:effectLst>
        </p:spPr>
      </p:pic>
      <p:sp>
        <p:nvSpPr>
          <p:cNvPr id="3" name="Date Placeholder 2"/>
          <p:cNvSpPr>
            <a:spLocks noGrp="1"/>
          </p:cNvSpPr>
          <p:nvPr>
            <p:ph type="dt" sz="half" idx="10"/>
          </p:nvPr>
        </p:nvSpPr>
        <p:spPr/>
        <p:txBody>
          <a:bodyPr/>
          <a:lstStyle/>
          <a:p>
            <a:pPr>
              <a:defRPr/>
            </a:pPr>
            <a:r>
              <a:rPr lang="en-US" smtClean="0"/>
              <a:t>September 24,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47</a:t>
            </a:fld>
            <a:endParaRPr lang="en-US" dirty="0"/>
          </a:p>
        </p:txBody>
      </p:sp>
    </p:spTree>
    <p:extLst>
      <p:ext uri="{BB962C8B-B14F-4D97-AF65-F5344CB8AC3E}">
        <p14:creationId xmlns:p14="http://schemas.microsoft.com/office/powerpoint/2010/main" val="309147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Where is the Task Performed?</a:t>
            </a:r>
          </a:p>
        </p:txBody>
      </p:sp>
      <p:sp>
        <p:nvSpPr>
          <p:cNvPr id="109570" name="Rectangle 3"/>
          <p:cNvSpPr>
            <a:spLocks noGrp="1" noChangeArrowheads="1"/>
          </p:cNvSpPr>
          <p:nvPr>
            <p:ph sz="half" idx="1"/>
          </p:nvPr>
        </p:nvSpPr>
        <p:spPr>
          <a:xfrm>
            <a:off x="358775" y="1828800"/>
            <a:ext cx="4489450" cy="4114800"/>
          </a:xfrm>
        </p:spPr>
        <p:txBody>
          <a:bodyPr/>
          <a:lstStyle/>
          <a:p>
            <a:pPr eaLnBrk="1" hangingPunct="1"/>
            <a:r>
              <a:rPr lang="en-US" dirty="0" smtClean="0">
                <a:ea typeface="ＭＳ Ｐゴシック" pitchFamily="34" charset="-128"/>
              </a:rPr>
              <a:t>Office, laboratory, point of sale?</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Effects of environment on customers?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Users under stress?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Confidentiality required?</a:t>
            </a:r>
          </a:p>
          <a:p>
            <a:pPr eaLnBrk="1" hangingPunct="1"/>
            <a:endParaRPr lang="en-US" dirty="0" smtClean="0">
              <a:ea typeface="ＭＳ Ｐゴシック" pitchFamily="34" charset="-128"/>
            </a:endParaRPr>
          </a:p>
        </p:txBody>
      </p:sp>
      <p:sp>
        <p:nvSpPr>
          <p:cNvPr id="109571" name="Rectangle 4"/>
          <p:cNvSpPr>
            <a:spLocks noGrp="1" noChangeArrowheads="1"/>
          </p:cNvSpPr>
          <p:nvPr>
            <p:ph sz="half" idx="2"/>
          </p:nvPr>
        </p:nvSpPr>
        <p:spPr>
          <a:xfrm>
            <a:off x="4964113" y="1828800"/>
            <a:ext cx="3811587" cy="4114800"/>
          </a:xfrm>
        </p:spPr>
        <p:txBody>
          <a:bodyPr/>
          <a:lstStyle/>
          <a:p>
            <a:pPr eaLnBrk="1" hangingPunct="1"/>
            <a:r>
              <a:rPr lang="en-US" dirty="0" smtClean="0">
                <a:ea typeface="ＭＳ Ｐゴシック" pitchFamily="34" charset="-128"/>
              </a:rPr>
              <a:t>Do they have wet, dirty, or slippery hands?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Soft drinks?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Lighting?</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Noise?</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pPr>
              <a:defRPr/>
            </a:pPr>
            <a:fld id="{0C5F66C6-F275-4CCB-99C8-491F9A67516C}" type="slidenum">
              <a:rPr lang="en-US" smtClean="0"/>
              <a:pPr>
                <a:defRPr/>
              </a:pPr>
              <a:t>48</a:t>
            </a:fld>
            <a:endParaRPr lang="en-US"/>
          </a:p>
        </p:txBody>
      </p:sp>
    </p:spTree>
    <p:extLst>
      <p:ext uri="{BB962C8B-B14F-4D97-AF65-F5344CB8AC3E}">
        <p14:creationId xmlns:p14="http://schemas.microsoft.com/office/powerpoint/2010/main" val="383663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479425" y="347521"/>
            <a:ext cx="7772400" cy="1143000"/>
          </a:xfrm>
        </p:spPr>
        <p:txBody>
          <a:bodyPr/>
          <a:lstStyle/>
          <a:p>
            <a:pPr eaLnBrk="1" hangingPunct="1"/>
            <a:r>
              <a:rPr lang="en-US" dirty="0" smtClean="0">
                <a:ea typeface="ＭＳ Ｐゴシック" pitchFamily="34" charset="-128"/>
              </a:rPr>
              <a:t>How Often Do Customers Perform the Tasks?</a:t>
            </a:r>
          </a:p>
        </p:txBody>
      </p:sp>
      <p:sp>
        <p:nvSpPr>
          <p:cNvPr id="117762" name="Rectangle 3"/>
          <p:cNvSpPr>
            <a:spLocks noGrp="1" noChangeArrowheads="1"/>
          </p:cNvSpPr>
          <p:nvPr>
            <p:ph idx="1"/>
          </p:nvPr>
        </p:nvSpPr>
        <p:spPr>
          <a:xfrm>
            <a:off x="685800" y="1834548"/>
            <a:ext cx="8243888" cy="4490051"/>
          </a:xfrm>
        </p:spPr>
        <p:txBody>
          <a:bodyPr/>
          <a:lstStyle/>
          <a:p>
            <a:pPr eaLnBrk="1" hangingPunct="1"/>
            <a:r>
              <a:rPr lang="en-US" sz="2800" dirty="0" smtClean="0">
                <a:ea typeface="ＭＳ Ｐゴシック" pitchFamily="34" charset="-128"/>
              </a:rPr>
              <a:t>Frequent customers remember more details</a:t>
            </a:r>
          </a:p>
          <a:p>
            <a:pPr eaLnBrk="1" hangingPunct="1"/>
            <a:r>
              <a:rPr lang="en-US" sz="2800" dirty="0" smtClean="0">
                <a:ea typeface="ＭＳ Ｐゴシック" pitchFamily="34" charset="-128"/>
              </a:rPr>
              <a:t>Infrequent customers may need more help</a:t>
            </a:r>
          </a:p>
          <a:p>
            <a:pPr lvl="1" eaLnBrk="1" hangingPunct="1"/>
            <a:r>
              <a:rPr lang="en-US" sz="2400" dirty="0" smtClean="0">
                <a:ea typeface="ＭＳ Ｐゴシック" pitchFamily="34" charset="-128"/>
              </a:rPr>
              <a:t>even for simple operations</a:t>
            </a:r>
          </a:p>
          <a:p>
            <a:pPr lvl="1" eaLnBrk="1" hangingPunct="1"/>
            <a:r>
              <a:rPr lang="en-US" sz="2400" dirty="0" smtClean="0">
                <a:ea typeface="ＭＳ Ｐゴシック" pitchFamily="34" charset="-128"/>
              </a:rPr>
              <a:t>make these tasks possible to do</a:t>
            </a:r>
          </a:p>
          <a:p>
            <a:pPr eaLnBrk="1" hangingPunct="1"/>
            <a:r>
              <a:rPr lang="en-US" sz="2800" dirty="0" smtClean="0">
                <a:ea typeface="ＭＳ Ｐゴシック" pitchFamily="34" charset="-128"/>
              </a:rPr>
              <a:t>Which function is performed </a:t>
            </a:r>
          </a:p>
          <a:p>
            <a:pPr lvl="1" eaLnBrk="1" hangingPunct="1"/>
            <a:r>
              <a:rPr lang="en-US" sz="2400" dirty="0" smtClean="0">
                <a:ea typeface="ＭＳ Ｐゴシック" pitchFamily="34" charset="-128"/>
              </a:rPr>
              <a:t>most frequently?</a:t>
            </a:r>
          </a:p>
          <a:p>
            <a:pPr lvl="1" eaLnBrk="1" hangingPunct="1"/>
            <a:r>
              <a:rPr lang="en-US" sz="2400" dirty="0" smtClean="0">
                <a:ea typeface="ＭＳ Ｐゴシック" pitchFamily="34" charset="-128"/>
              </a:rPr>
              <a:t>by which customers?</a:t>
            </a:r>
          </a:p>
          <a:p>
            <a:pPr lvl="1" eaLnBrk="1" hangingPunct="1"/>
            <a:r>
              <a:rPr lang="en-US" sz="2400" dirty="0" smtClean="0">
                <a:ea typeface="ＭＳ Ｐゴシック" pitchFamily="34" charset="-128"/>
              </a:rPr>
              <a:t>optimize system for these tasks will improve perception of good performance</a:t>
            </a:r>
          </a:p>
          <a:p>
            <a:pPr eaLnBrk="1" hangingPunct="1"/>
            <a:endParaRPr lang="en-US" sz="2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spTree>
    <p:extLst>
      <p:ext uri="{BB962C8B-B14F-4D97-AF65-F5344CB8AC3E}">
        <p14:creationId xmlns:p14="http://schemas.microsoft.com/office/powerpoint/2010/main" val="281517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p:cNvSpPr/>
          <p:nvPr/>
        </p:nvSpPr>
        <p:spPr bwMode="auto">
          <a:xfrm>
            <a:off x="0" y="-1043354"/>
            <a:ext cx="9144000" cy="7270429"/>
          </a:xfrm>
          <a:prstGeom prst="rect">
            <a:avLst/>
          </a:prstGeom>
          <a:solidFill>
            <a:srgbClr val="000000">
              <a:alpha val="35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9" name="Rectangle 2"/>
          <p:cNvSpPr txBox="1">
            <a:spLocks noChangeArrowheads="1"/>
          </p:cNvSpPr>
          <p:nvPr/>
        </p:nvSpPr>
        <p:spPr bwMode="auto">
          <a:xfrm>
            <a:off x="479425" y="79925"/>
            <a:ext cx="65453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chemeClr val="tx1"/>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dirty="0" smtClean="0">
                <a:solidFill>
                  <a:srgbClr val="FFFFFF"/>
                </a:solidFill>
                <a:latin typeface="Helvetica"/>
                <a:cs typeface="Helvetica"/>
              </a:rPr>
              <a:t>Hall of Shame!</a:t>
            </a:r>
            <a:endParaRPr lang="en-US" dirty="0">
              <a:solidFill>
                <a:srgbClr val="FFFFFF"/>
              </a:solidFill>
              <a:latin typeface="Helvetica"/>
              <a:cs typeface="Helvetica"/>
            </a:endParaRPr>
          </a:p>
        </p:txBody>
      </p:sp>
      <p:sp>
        <p:nvSpPr>
          <p:cNvPr id="13" name="Rectangle 3"/>
          <p:cNvSpPr>
            <a:spLocks noGrp="1" noChangeArrowheads="1"/>
          </p:cNvSpPr>
          <p:nvPr>
            <p:ph idx="1"/>
          </p:nvPr>
        </p:nvSpPr>
        <p:spPr>
          <a:xfrm>
            <a:off x="496341" y="1058726"/>
            <a:ext cx="5011279" cy="4171950"/>
          </a:xfrm>
        </p:spPr>
        <p:txBody>
          <a:bodyPr/>
          <a:lstStyle/>
          <a:p>
            <a:pPr marL="0" indent="0" eaLnBrk="1" hangingPunct="1">
              <a:buNone/>
            </a:pPr>
            <a:r>
              <a:rPr lang="en-US" sz="2800" dirty="0" smtClean="0"/>
              <a:t>Aesthetically pleasing but...</a:t>
            </a:r>
          </a:p>
          <a:p>
            <a:pPr marL="0" indent="0" eaLnBrk="1" hangingPunct="1">
              <a:buNone/>
            </a:pPr>
            <a:endParaRPr lang="en-US" sz="2800" dirty="0"/>
          </a:p>
          <a:p>
            <a:pPr marL="0" indent="0" eaLnBrk="1" hangingPunct="1">
              <a:buNone/>
            </a:pPr>
            <a:r>
              <a:rPr lang="en-US" sz="2800" dirty="0" smtClean="0"/>
              <a:t>Does not perform it’s only function well: To make Juice.</a:t>
            </a:r>
          </a:p>
          <a:p>
            <a:pPr marL="400050" lvl="1" indent="0">
              <a:buNone/>
            </a:pPr>
            <a:r>
              <a:rPr lang="en-US" sz="2000" dirty="0" smtClean="0"/>
              <a:t>Amazon review:</a:t>
            </a:r>
          </a:p>
          <a:p>
            <a:pPr marL="400050" lvl="1" indent="0">
              <a:buNone/>
            </a:pPr>
            <a:r>
              <a:rPr lang="en-US" sz="1800" i="1" dirty="0" smtClean="0"/>
              <a:t>You’ll </a:t>
            </a:r>
            <a:r>
              <a:rPr lang="en-US" sz="1800" i="1" dirty="0"/>
              <a:t>get almost as much juice on the wall and counter as you do in the glass since the juice will spray in every direction</a:t>
            </a:r>
            <a:r>
              <a:rPr lang="en-US" sz="1800" i="1" dirty="0" smtClean="0"/>
              <a:t>.</a:t>
            </a:r>
          </a:p>
          <a:p>
            <a:pPr marL="0" indent="0" eaLnBrk="1" hangingPunct="1">
              <a:buNone/>
            </a:pPr>
            <a:endParaRPr lang="en-US" sz="2800" dirty="0"/>
          </a:p>
          <a:p>
            <a:pPr marL="0" indent="0" eaLnBrk="1" hangingPunct="1">
              <a:buNone/>
            </a:pPr>
            <a:r>
              <a:rPr lang="en-US" sz="2800" dirty="0" smtClean="0"/>
              <a:t>An example of where beauty can overpower purpose</a:t>
            </a:r>
          </a:p>
          <a:p>
            <a:pPr eaLnBrk="1" hangingPunct="1"/>
            <a:endParaRPr lang="en-US" sz="2800" dirty="0" smtClean="0"/>
          </a:p>
        </p:txBody>
      </p:sp>
      <p:pic>
        <p:nvPicPr>
          <p:cNvPr id="11" name="Picture 10" descr="sha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7954" y="289156"/>
            <a:ext cx="645583" cy="658368"/>
          </a:xfrm>
          <a:prstGeom prst="rect">
            <a:avLst/>
          </a:prstGeom>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5</a:t>
            </a:fld>
            <a:endParaRPr lang="en-US" dirty="0"/>
          </a:p>
        </p:txBody>
      </p:sp>
    </p:spTree>
    <p:extLst>
      <p:ext uri="{BB962C8B-B14F-4D97-AF65-F5344CB8AC3E}">
        <p14:creationId xmlns:p14="http://schemas.microsoft.com/office/powerpoint/2010/main" val="218557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479425" y="71438"/>
            <a:ext cx="7772400" cy="1684712"/>
          </a:xfrm>
        </p:spPr>
        <p:txBody>
          <a:bodyPr/>
          <a:lstStyle/>
          <a:p>
            <a:pPr eaLnBrk="1" hangingPunct="1"/>
            <a:r>
              <a:rPr lang="en-US" dirty="0" smtClean="0">
                <a:ea typeface="ＭＳ Ｐゴシック" pitchFamily="34" charset="-128"/>
              </a:rPr>
              <a:t>What are the Time Constraints on the Task?</a:t>
            </a:r>
          </a:p>
        </p:txBody>
      </p:sp>
      <p:sp>
        <p:nvSpPr>
          <p:cNvPr id="119810" name="Rectangle 3"/>
          <p:cNvSpPr>
            <a:spLocks noGrp="1" noChangeArrowheads="1"/>
          </p:cNvSpPr>
          <p:nvPr>
            <p:ph idx="1"/>
          </p:nvPr>
        </p:nvSpPr>
        <p:spPr>
          <a:xfrm>
            <a:off x="516468" y="1835404"/>
            <a:ext cx="8196263" cy="4724400"/>
          </a:xfrm>
        </p:spPr>
        <p:txBody>
          <a:bodyPr/>
          <a:lstStyle/>
          <a:p>
            <a:pPr eaLnBrk="1" hangingPunct="1"/>
            <a:r>
              <a:rPr lang="en-US" sz="2800" dirty="0" smtClean="0">
                <a:ea typeface="ＭＳ Ｐゴシック" pitchFamily="34" charset="-128"/>
              </a:rPr>
              <a:t>What functions will customers be in a hurry for?</a:t>
            </a:r>
          </a:p>
          <a:p>
            <a:pPr eaLnBrk="1" hangingPunct="1"/>
            <a:r>
              <a:rPr lang="en-US" sz="2800" dirty="0" smtClean="0">
                <a:ea typeface="ＭＳ Ｐゴシック" pitchFamily="34" charset="-128"/>
              </a:rPr>
              <a:t>Which can wait?</a:t>
            </a:r>
          </a:p>
          <a:p>
            <a:pPr eaLnBrk="1" hangingPunct="1"/>
            <a:r>
              <a:rPr lang="en-US" sz="2800" dirty="0" smtClean="0">
                <a:ea typeface="ＭＳ Ｐゴシック" pitchFamily="34" charset="-128"/>
              </a:rPr>
              <a:t>Is there a timing relationship between tasks?</a:t>
            </a:r>
          </a:p>
          <a:p>
            <a:pPr eaLnBrk="1" hangingPunct="1"/>
            <a:endParaRPr lang="en-US" dirty="0" smtClean="0">
              <a:ea typeface="ＭＳ Ｐゴシック" pitchFamily="34" charset="-128"/>
            </a:endParaRPr>
          </a:p>
        </p:txBody>
      </p:sp>
      <p:pic>
        <p:nvPicPr>
          <p:cNvPr id="10" name="Picture 9"/>
          <p:cNvPicPr>
            <a:picLocks noChangeAspect="1"/>
          </p:cNvPicPr>
          <p:nvPr/>
        </p:nvPicPr>
        <p:blipFill rotWithShape="1">
          <a:blip r:embed="rId3"/>
          <a:srcRect t="31179" b="34473"/>
          <a:stretch/>
        </p:blipFill>
        <p:spPr>
          <a:xfrm>
            <a:off x="-18361" y="3767667"/>
            <a:ext cx="9180722" cy="3090333"/>
          </a:xfrm>
          <a:prstGeom prst="rect">
            <a:avLst/>
          </a:prstGeom>
          <a:effectLst>
            <a:innerShdw blurRad="63500" dist="50800" dir="16200000">
              <a:prstClr val="black">
                <a:alpha val="50000"/>
              </a:prstClr>
            </a:innerShdw>
          </a:effectLst>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50</a:t>
            </a:fld>
            <a:endParaRPr lang="en-US" dirty="0"/>
          </a:p>
        </p:txBody>
      </p:sp>
    </p:spTree>
    <p:extLst>
      <p:ext uri="{BB962C8B-B14F-4D97-AF65-F5344CB8AC3E}">
        <p14:creationId xmlns:p14="http://schemas.microsoft.com/office/powerpoint/2010/main" val="21993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79425" y="550333"/>
            <a:ext cx="4417131" cy="1693333"/>
          </a:xfrm>
        </p:spPr>
        <p:txBody>
          <a:bodyPr/>
          <a:lstStyle/>
          <a:p>
            <a:pPr eaLnBrk="1" hangingPunct="1"/>
            <a:r>
              <a:rPr lang="en-US" dirty="0" smtClean="0">
                <a:ea typeface="ＭＳ Ｐゴシック" pitchFamily="34" charset="-128"/>
              </a:rPr>
              <a:t>What Happens When Things Go Wrong?</a:t>
            </a:r>
          </a:p>
        </p:txBody>
      </p:sp>
      <p:sp>
        <p:nvSpPr>
          <p:cNvPr id="121858" name="Rectangle 3"/>
          <p:cNvSpPr>
            <a:spLocks noGrp="1" noChangeArrowheads="1"/>
          </p:cNvSpPr>
          <p:nvPr>
            <p:ph idx="1"/>
          </p:nvPr>
        </p:nvSpPr>
        <p:spPr>
          <a:xfrm>
            <a:off x="417689" y="2729088"/>
            <a:ext cx="4907018" cy="4724400"/>
          </a:xfrm>
        </p:spPr>
        <p:txBody>
          <a:bodyPr/>
          <a:lstStyle/>
          <a:p>
            <a:pPr eaLnBrk="1" hangingPunct="1"/>
            <a:r>
              <a:rPr lang="en-US" sz="2800" dirty="0" smtClean="0">
                <a:ea typeface="ＭＳ Ｐゴシック" pitchFamily="34" charset="-128"/>
              </a:rPr>
              <a:t>How do people deal with</a:t>
            </a:r>
          </a:p>
          <a:p>
            <a:pPr lvl="1" eaLnBrk="1" hangingPunct="1"/>
            <a:r>
              <a:rPr lang="en-US" sz="2400" dirty="0" smtClean="0">
                <a:ea typeface="ＭＳ Ｐゴシック" pitchFamily="34" charset="-128"/>
              </a:rPr>
              <a:t>task-related errors?</a:t>
            </a:r>
          </a:p>
          <a:p>
            <a:pPr lvl="1" eaLnBrk="1" hangingPunct="1"/>
            <a:r>
              <a:rPr lang="en-US" sz="2400" dirty="0" smtClean="0">
                <a:ea typeface="ＭＳ Ｐゴシック" pitchFamily="34" charset="-128"/>
              </a:rPr>
              <a:t>practical difficulties?</a:t>
            </a:r>
          </a:p>
          <a:p>
            <a:pPr lvl="1" eaLnBrk="1" hangingPunct="1"/>
            <a:r>
              <a:rPr lang="en-US" sz="2400" dirty="0" smtClean="0">
                <a:ea typeface="ＭＳ Ｐゴシック" pitchFamily="34" charset="-128"/>
              </a:rPr>
              <a:t>catastrophes?</a:t>
            </a: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Is there a backup strategy?</a:t>
            </a:r>
          </a:p>
        </p:txBody>
      </p:sp>
      <p:pic>
        <p:nvPicPr>
          <p:cNvPr id="4" name="Picture 3"/>
          <p:cNvPicPr>
            <a:picLocks noChangeAspect="1"/>
          </p:cNvPicPr>
          <p:nvPr/>
        </p:nvPicPr>
        <p:blipFill rotWithShape="1">
          <a:blip r:embed="rId3"/>
          <a:srcRect l="31944" r="31944"/>
          <a:stretch/>
        </p:blipFill>
        <p:spPr>
          <a:xfrm>
            <a:off x="5461000" y="-1"/>
            <a:ext cx="3683000" cy="6829301"/>
          </a:xfrm>
          <a:prstGeom prst="rect">
            <a:avLst/>
          </a:prstGeom>
          <a:effectLst>
            <a:innerShdw blurRad="63500" dist="50800" dir="10800000">
              <a:prstClr val="black">
                <a:alpha val="50000"/>
              </a:prstClr>
            </a:innerShdw>
          </a:effectLst>
        </p:spPr>
      </p:pic>
    </p:spTree>
    <p:extLst>
      <p:ext uri="{BB962C8B-B14F-4D97-AF65-F5344CB8AC3E}">
        <p14:creationId xmlns:p14="http://schemas.microsoft.com/office/powerpoint/2010/main" val="3360159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r>
              <a:rPr lang="en-US" dirty="0" smtClean="0"/>
              <a:t>Caveats of User-Centered Design</a:t>
            </a:r>
          </a:p>
        </p:txBody>
      </p:sp>
      <p:sp>
        <p:nvSpPr>
          <p:cNvPr id="417795" name="Rectangle 3"/>
          <p:cNvSpPr>
            <a:spLocks noGrp="1" noChangeArrowheads="1"/>
          </p:cNvSpPr>
          <p:nvPr>
            <p:ph idx="1"/>
          </p:nvPr>
        </p:nvSpPr>
        <p:spPr>
          <a:xfrm>
            <a:off x="685800" y="1091459"/>
            <a:ext cx="8085296" cy="5392975"/>
          </a:xfrm>
        </p:spPr>
        <p:txBody>
          <a:bodyPr>
            <a:normAutofit fontScale="92500"/>
          </a:bodyPr>
          <a:lstStyle/>
          <a:p>
            <a:r>
              <a:rPr lang="en-US" dirty="0" smtClean="0"/>
              <a:t>Politics</a:t>
            </a:r>
          </a:p>
          <a:p>
            <a:pPr lvl="1"/>
            <a:r>
              <a:rPr lang="ja-JP" altLang="en-US" dirty="0" smtClean="0"/>
              <a:t>“</a:t>
            </a:r>
            <a:r>
              <a:rPr lang="en-US" altLang="ja-JP" dirty="0" smtClean="0"/>
              <a:t>agents of change</a:t>
            </a:r>
            <a:r>
              <a:rPr lang="ja-JP" altLang="en-US" dirty="0" smtClean="0"/>
              <a:t>”</a:t>
            </a:r>
            <a:r>
              <a:rPr lang="en-US" altLang="ja-JP" dirty="0" smtClean="0"/>
              <a:t> can cause controversy</a:t>
            </a:r>
          </a:p>
          <a:p>
            <a:pPr lvl="1"/>
            <a:r>
              <a:rPr lang="en-US" dirty="0" smtClean="0"/>
              <a:t>important to get buy-in from all those involved</a:t>
            </a:r>
          </a:p>
          <a:p>
            <a:pPr lvl="1"/>
            <a:endParaRPr lang="en-US" dirty="0" smtClean="0"/>
          </a:p>
          <a:p>
            <a:r>
              <a:rPr lang="en-US" dirty="0" smtClean="0"/>
              <a:t>Customers are not always right</a:t>
            </a:r>
          </a:p>
          <a:p>
            <a:pPr lvl="1"/>
            <a:r>
              <a:rPr lang="en-US" dirty="0" smtClean="0"/>
              <a:t>cannot anticipate new technology accurately</a:t>
            </a:r>
          </a:p>
          <a:p>
            <a:pPr lvl="1"/>
            <a:r>
              <a:rPr lang="en-US" dirty="0" smtClean="0"/>
              <a:t>job is to build system customers will want</a:t>
            </a:r>
          </a:p>
          <a:p>
            <a:pPr lvl="2"/>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3"/>
            <a:endParaRPr lang="en-US" altLang="ja-JP" dirty="0" smtClean="0"/>
          </a:p>
          <a:p>
            <a:r>
              <a:rPr lang="en-US" dirty="0" smtClean="0"/>
              <a:t>Design/observe forever without prototyping</a:t>
            </a:r>
          </a:p>
          <a:p>
            <a:pPr lvl="1"/>
            <a:r>
              <a:rPr lang="en-US" dirty="0" smtClean="0"/>
              <a:t>rapid prototyping, evaluation, &amp; iteration is key</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52</a:t>
            </a:fld>
            <a:endParaRPr lang="en-US" dirty="0"/>
          </a:p>
        </p:txBody>
      </p:sp>
    </p:spTree>
    <p:extLst>
      <p:ext uri="{BB962C8B-B14F-4D97-AF65-F5344CB8AC3E}">
        <p14:creationId xmlns:p14="http://schemas.microsoft.com/office/powerpoint/2010/main" val="280005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79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795">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779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7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Further Reading</a:t>
            </a:r>
            <a:endParaRPr lang="en-US" dirty="0" smtClean="0"/>
          </a:p>
        </p:txBody>
      </p:sp>
      <p:sp>
        <p:nvSpPr>
          <p:cNvPr id="39939" name="Rectangle 3"/>
          <p:cNvSpPr>
            <a:spLocks noGrp="1" noChangeArrowheads="1"/>
          </p:cNvSpPr>
          <p:nvPr>
            <p:ph idx="1"/>
          </p:nvPr>
        </p:nvSpPr>
        <p:spPr>
          <a:xfrm>
            <a:off x="401721" y="1393145"/>
            <a:ext cx="8649948" cy="4931455"/>
          </a:xfrm>
        </p:spPr>
        <p:txBody>
          <a:bodyPr>
            <a:normAutofit lnSpcReduction="10000"/>
          </a:bodyPr>
          <a:lstStyle/>
          <a:p>
            <a:r>
              <a:rPr lang="en-US" dirty="0" smtClean="0"/>
              <a:t>Books</a:t>
            </a:r>
          </a:p>
          <a:p>
            <a:pPr lvl="1"/>
            <a:r>
              <a:rPr lang="en-US" i="1" dirty="0" smtClean="0"/>
              <a:t>User and Task Analysis for Interface Design </a:t>
            </a:r>
            <a:r>
              <a:rPr lang="en-US" dirty="0" smtClean="0"/>
              <a:t>by </a:t>
            </a:r>
            <a:br>
              <a:rPr lang="en-US" dirty="0" smtClean="0"/>
            </a:br>
            <a:r>
              <a:rPr lang="en-US" dirty="0" smtClean="0"/>
              <a:t>Joann T. </a:t>
            </a:r>
            <a:r>
              <a:rPr lang="en-US" dirty="0" err="1" smtClean="0"/>
              <a:t>Hackos</a:t>
            </a:r>
            <a:r>
              <a:rPr lang="en-US" dirty="0" smtClean="0"/>
              <a:t>, Janice C. </a:t>
            </a:r>
            <a:r>
              <a:rPr lang="en-US" dirty="0" err="1" smtClean="0"/>
              <a:t>Redish</a:t>
            </a:r>
            <a:endParaRPr lang="en-US" dirty="0" smtClean="0"/>
          </a:p>
          <a:p>
            <a:pPr lvl="1"/>
            <a:r>
              <a:rPr lang="en-US" i="1" dirty="0" smtClean="0"/>
              <a:t>The Inmates are Running the Asy</a:t>
            </a:r>
            <a:r>
              <a:rPr lang="en-US" dirty="0" smtClean="0"/>
              <a:t>lum by Alan Cooper</a:t>
            </a:r>
          </a:p>
          <a:p>
            <a:pPr lvl="1"/>
            <a:r>
              <a:rPr lang="en-US" dirty="0">
                <a:sym typeface="Gill Sans Light"/>
              </a:rPr>
              <a:t>Don Norman, </a:t>
            </a:r>
            <a:r>
              <a:rPr lang="en-US" i="1" dirty="0">
                <a:sym typeface="Gill Sans Light"/>
              </a:rPr>
              <a:t>The Design of Everyday Things</a:t>
            </a:r>
          </a:p>
          <a:p>
            <a:pPr lvl="1"/>
            <a:r>
              <a:rPr lang="en-US" dirty="0" err="1">
                <a:sym typeface="Gill Sans Light"/>
              </a:rPr>
              <a:t>Kuniavsky</a:t>
            </a:r>
            <a:r>
              <a:rPr lang="en-US" dirty="0">
                <a:sym typeface="Gill Sans Light"/>
              </a:rPr>
              <a:t>, </a:t>
            </a:r>
            <a:r>
              <a:rPr lang="en-US" i="1" dirty="0">
                <a:sym typeface="Gill Sans Light"/>
              </a:rPr>
              <a:t>Observing the User Experience</a:t>
            </a:r>
          </a:p>
          <a:p>
            <a:pPr lvl="0"/>
            <a:r>
              <a:rPr lang="en-US" dirty="0" smtClean="0">
                <a:sym typeface="Gill Sans Light"/>
              </a:rPr>
              <a:t>Institute of Design at Stanford</a:t>
            </a:r>
          </a:p>
          <a:p>
            <a:pPr lvl="1"/>
            <a:r>
              <a:rPr lang="en-US" dirty="0" smtClean="0">
                <a:sym typeface="Gill Sans Light"/>
              </a:rPr>
              <a:t>lots of online materials at</a:t>
            </a:r>
            <a:br>
              <a:rPr lang="en-US" dirty="0" smtClean="0">
                <a:sym typeface="Gill Sans Light"/>
              </a:rPr>
            </a:br>
            <a:r>
              <a:rPr lang="en-US" dirty="0" smtClean="0">
                <a:sym typeface="Gill Sans Light"/>
                <a:hlinkClick r:id="rId3"/>
              </a:rPr>
              <a:t>http://dschool.stanford.edu</a:t>
            </a:r>
            <a:endParaRPr lang="en-US" dirty="0" smtClean="0">
              <a:sym typeface="Gill Sans Light"/>
            </a:endParaRPr>
          </a:p>
          <a:p>
            <a:pPr marL="457200" lvl="1" indent="0">
              <a:buNone/>
            </a:pPr>
            <a:endParaRPr lang="en-US" dirty="0" smtClean="0">
              <a:sym typeface="Gill Sans Light"/>
            </a:endParaRPr>
          </a:p>
          <a:p>
            <a:pPr lvl="1"/>
            <a:endParaRPr lang="en-US" dirty="0" smtClean="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53</a:t>
            </a:fld>
            <a:endParaRPr lang="en-US" dirty="0"/>
          </a:p>
        </p:txBody>
      </p:sp>
    </p:spTree>
    <p:extLst>
      <p:ext uri="{BB962C8B-B14F-4D97-AF65-F5344CB8AC3E}">
        <p14:creationId xmlns:p14="http://schemas.microsoft.com/office/powerpoint/2010/main" val="2312556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Summary</a:t>
            </a:r>
          </a:p>
        </p:txBody>
      </p:sp>
      <p:sp>
        <p:nvSpPr>
          <p:cNvPr id="419843" name="Rectangle 3"/>
          <p:cNvSpPr>
            <a:spLocks noGrp="1" noChangeArrowheads="1"/>
          </p:cNvSpPr>
          <p:nvPr>
            <p:ph idx="1"/>
          </p:nvPr>
        </p:nvSpPr>
        <p:spPr>
          <a:xfrm>
            <a:off x="466725" y="1414463"/>
            <a:ext cx="8842375" cy="4999037"/>
          </a:xfrm>
        </p:spPr>
        <p:txBody>
          <a:bodyPr/>
          <a:lstStyle/>
          <a:p>
            <a:pPr eaLnBrk="1" hangingPunct="1">
              <a:lnSpc>
                <a:spcPct val="90000"/>
              </a:lnSpc>
            </a:pPr>
            <a:r>
              <a:rPr lang="en-US" sz="2800" dirty="0" smtClean="0">
                <a:ea typeface="ＭＳ Ｐゴシック" pitchFamily="34" charset="-128"/>
              </a:rPr>
              <a:t>Know thy user &amp; involve them in design</a:t>
            </a:r>
            <a:br>
              <a:rPr lang="en-US" sz="2800" dirty="0" smtClean="0">
                <a:ea typeface="ＭＳ Ｐゴシック" pitchFamily="34" charset="-128"/>
              </a:rPr>
            </a:br>
            <a:endParaRPr lang="en-US" sz="2800" dirty="0" smtClean="0">
              <a:ea typeface="ＭＳ Ｐゴシック" pitchFamily="34" charset="-128"/>
            </a:endParaRPr>
          </a:p>
          <a:p>
            <a:pPr>
              <a:lnSpc>
                <a:spcPct val="90000"/>
              </a:lnSpc>
            </a:pPr>
            <a:r>
              <a:rPr lang="en-US" sz="2800" dirty="0" err="1" smtClean="0">
                <a:ea typeface="ＭＳ Ｐゴシック" pitchFamily="34" charset="-128"/>
              </a:rPr>
              <a:t>Needfinding</a:t>
            </a:r>
            <a:endParaRPr lang="en-US" sz="2800" dirty="0">
              <a:ea typeface="ＭＳ Ｐゴシック" pitchFamily="34" charset="-128"/>
            </a:endParaRPr>
          </a:p>
          <a:p>
            <a:pPr lvl="1">
              <a:lnSpc>
                <a:spcPct val="90000"/>
              </a:lnSpc>
            </a:pPr>
            <a:r>
              <a:rPr lang="en-US" sz="2400" dirty="0" smtClean="0">
                <a:ea typeface="ＭＳ Ｐゴシック" pitchFamily="34" charset="-128"/>
              </a:rPr>
              <a:t>build empathy with customers</a:t>
            </a:r>
          </a:p>
          <a:p>
            <a:pPr lvl="1">
              <a:lnSpc>
                <a:spcPct val="90000"/>
              </a:lnSpc>
            </a:pPr>
            <a:r>
              <a:rPr lang="en-US" sz="2400" dirty="0" smtClean="0">
                <a:ea typeface="ＭＳ Ｐゴシック" pitchFamily="34" charset="-128"/>
              </a:rPr>
              <a:t>listen to them to discover interesting insights</a:t>
            </a:r>
            <a:endParaRPr lang="en-US" sz="2400" dirty="0">
              <a:ea typeface="ＭＳ Ｐゴシック" pitchFamily="34" charset="-128"/>
            </a:endParaRPr>
          </a:p>
          <a:p>
            <a:pPr eaLnBrk="1" hangingPunct="1">
              <a:lnSpc>
                <a:spcPct val="90000"/>
              </a:lnSpc>
            </a:pP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Contextual inquiry</a:t>
            </a:r>
          </a:p>
          <a:p>
            <a:pPr lvl="1" eaLnBrk="1" hangingPunct="1">
              <a:lnSpc>
                <a:spcPct val="90000"/>
              </a:lnSpc>
            </a:pPr>
            <a:r>
              <a:rPr lang="en-US" sz="2400" dirty="0" smtClean="0">
                <a:ea typeface="ＭＳ Ｐゴシック" pitchFamily="34" charset="-128"/>
              </a:rPr>
              <a:t>way to answer the task analysis questions</a:t>
            </a:r>
          </a:p>
          <a:p>
            <a:pPr lvl="1" eaLnBrk="1" hangingPunct="1">
              <a:lnSpc>
                <a:spcPct val="90000"/>
              </a:lnSpc>
            </a:pPr>
            <a:r>
              <a:rPr lang="en-US" sz="2400" dirty="0" smtClean="0">
                <a:ea typeface="ＭＳ Ｐゴシック" pitchFamily="34" charset="-128"/>
              </a:rPr>
              <a:t>interview &amp; observe real customers </a:t>
            </a:r>
            <a:r>
              <a:rPr lang="en-US" sz="2400" i="1" dirty="0" smtClean="0">
                <a:ea typeface="ＭＳ Ｐゴシック" pitchFamily="34" charset="-128"/>
              </a:rPr>
              <a:t>in situ</a:t>
            </a:r>
          </a:p>
          <a:p>
            <a:pPr lvl="1" eaLnBrk="1" hangingPunct="1">
              <a:lnSpc>
                <a:spcPct val="90000"/>
              </a:lnSpc>
            </a:pPr>
            <a:r>
              <a:rPr lang="en-US" sz="2400" dirty="0" smtClean="0">
                <a:ea typeface="ＭＳ Ｐゴシック" pitchFamily="34" charset="-128"/>
              </a:rPr>
              <a:t>use what model to get them to teach you?</a:t>
            </a:r>
          </a:p>
          <a:p>
            <a:pPr lvl="2" eaLnBrk="1" hangingPunct="1">
              <a:lnSpc>
                <a:spcPct val="90000"/>
              </a:lnSpc>
            </a:pPr>
            <a:r>
              <a:rPr lang="en-US" sz="2000" dirty="0" smtClean="0">
                <a:ea typeface="ＭＳ Ｐゴシック" pitchFamily="34" charset="-128"/>
              </a:rPr>
              <a:t>the master-apprentice model</a:t>
            </a:r>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54</a:t>
            </a:fld>
            <a:endParaRPr lang="en-US" dirty="0"/>
          </a:p>
        </p:txBody>
      </p:sp>
    </p:spTree>
    <p:extLst>
      <p:ext uri="{BB962C8B-B14F-4D97-AF65-F5344CB8AC3E}">
        <p14:creationId xmlns:p14="http://schemas.microsoft.com/office/powerpoint/2010/main" val="758941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4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4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198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457200" y="1252168"/>
            <a:ext cx="8444958" cy="5275727"/>
          </a:xfrm>
        </p:spPr>
        <p:txBody>
          <a:bodyPr>
            <a:normAutofit fontScale="92500" lnSpcReduction="20000"/>
          </a:bodyPr>
          <a:lstStyle/>
          <a:p>
            <a:r>
              <a:rPr lang="en-US" dirty="0"/>
              <a:t>Lecture</a:t>
            </a:r>
          </a:p>
          <a:p>
            <a:pPr lvl="1"/>
            <a:r>
              <a:rPr lang="en-US" dirty="0" smtClean="0"/>
              <a:t>Define: Unpacking the </a:t>
            </a:r>
            <a:r>
              <a:rPr lang="en-US" dirty="0" err="1" smtClean="0"/>
              <a:t>needfinding</a:t>
            </a:r>
            <a:r>
              <a:rPr lang="en-US" dirty="0" smtClean="0"/>
              <a:t> results to better define the problem/domain of interest</a:t>
            </a:r>
          </a:p>
          <a:p>
            <a:pPr lvl="1"/>
            <a:r>
              <a:rPr lang="en-US" dirty="0" smtClean="0"/>
              <a:t>Ideate: How might we solve the problem?</a:t>
            </a:r>
          </a:p>
          <a:p>
            <a:pPr lvl="1"/>
            <a:endParaRPr lang="en-US" dirty="0"/>
          </a:p>
          <a:p>
            <a:pPr eaLnBrk="1" hangingPunct="1"/>
            <a:r>
              <a:rPr lang="en-US" dirty="0" smtClean="0"/>
              <a:t>Readings</a:t>
            </a:r>
          </a:p>
          <a:p>
            <a:pPr lvl="1"/>
            <a:r>
              <a:rPr lang="en-US" dirty="0" smtClean="0"/>
              <a:t>None</a:t>
            </a:r>
          </a:p>
          <a:p>
            <a:pPr lvl="1"/>
            <a:endParaRPr lang="en-US" dirty="0"/>
          </a:p>
          <a:p>
            <a:r>
              <a:rPr lang="en-US" dirty="0"/>
              <a:t>Watch </a:t>
            </a:r>
            <a:endParaRPr lang="en-US" dirty="0" smtClean="0"/>
          </a:p>
          <a:p>
            <a:pPr lvl="1"/>
            <a:r>
              <a:rPr lang="en-US" dirty="0" smtClean="0">
                <a:hlinkClick r:id="rId3"/>
              </a:rPr>
              <a:t>ABC </a:t>
            </a:r>
            <a:r>
              <a:rPr lang="en-US" dirty="0">
                <a:hlinkClick r:id="rId3"/>
              </a:rPr>
              <a:t>News Nightline IDEO </a:t>
            </a:r>
            <a:r>
              <a:rPr lang="en-US" i="1" dirty="0">
                <a:hlinkClick r:id="rId3"/>
              </a:rPr>
              <a:t>Deep Dive</a:t>
            </a:r>
            <a:r>
              <a:rPr lang="en-US" dirty="0">
                <a:hlinkClick r:id="rId3"/>
              </a:rPr>
              <a:t>, July 1999</a:t>
            </a:r>
            <a:r>
              <a:rPr lang="en-US" dirty="0"/>
              <a:t> (22 minutes)</a:t>
            </a:r>
          </a:p>
          <a:p>
            <a:pPr lvl="1"/>
            <a:r>
              <a:rPr lang="en-US" dirty="0"/>
              <a:t>Bonus video: </a:t>
            </a:r>
            <a:r>
              <a:rPr lang="en-US" dirty="0">
                <a:hlinkClick r:id="rId4"/>
              </a:rPr>
              <a:t>ABC News, </a:t>
            </a:r>
            <a:r>
              <a:rPr lang="en-US" i="1" dirty="0">
                <a:hlinkClick r:id="rId4"/>
              </a:rPr>
              <a:t>IDEO Design Thinking</a:t>
            </a:r>
            <a:r>
              <a:rPr lang="en-US" dirty="0"/>
              <a:t>, January 2013 (60 minutes</a:t>
            </a:r>
            <a:r>
              <a:rPr lang="en-US" dirty="0" smtClean="0"/>
              <a:t>)</a:t>
            </a:r>
            <a:endParaRPr lang="en-US" dirty="0"/>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55</a:t>
            </a:fld>
            <a:endParaRPr lang="en-US" dirty="0"/>
          </a:p>
        </p:txBody>
      </p:sp>
    </p:spTree>
    <p:extLst>
      <p:ext uri="{BB962C8B-B14F-4D97-AF65-F5344CB8AC3E}">
        <p14:creationId xmlns:p14="http://schemas.microsoft.com/office/powerpoint/2010/main" val="291265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a:t>
            </a:r>
            <a:endParaRPr lang="en-US" i="1" dirty="0" smtClean="0"/>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September 24, 2015</a:t>
            </a:r>
          </a:p>
        </p:txBody>
      </p:sp>
    </p:spTree>
    <p:extLst>
      <p:ext uri="{BB962C8B-B14F-4D97-AF65-F5344CB8AC3E}">
        <p14:creationId xmlns:p14="http://schemas.microsoft.com/office/powerpoint/2010/main" val="906607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smtClean="0"/>
              <a:t>Outline</a:t>
            </a:r>
          </a:p>
        </p:txBody>
      </p:sp>
      <p:sp>
        <p:nvSpPr>
          <p:cNvPr id="10245" name="Rectangle 3"/>
          <p:cNvSpPr>
            <a:spLocks noGrp="1" noChangeArrowheads="1"/>
          </p:cNvSpPr>
          <p:nvPr>
            <p:ph idx="1"/>
          </p:nvPr>
        </p:nvSpPr>
        <p:spPr>
          <a:xfrm>
            <a:off x="530578" y="1825978"/>
            <a:ext cx="7772400" cy="4724400"/>
          </a:xfrm>
        </p:spPr>
        <p:txBody>
          <a:bodyPr/>
          <a:lstStyle/>
          <a:p>
            <a:r>
              <a:rPr lang="en-US" sz="2800" dirty="0" smtClean="0"/>
              <a:t>Design Discovery</a:t>
            </a:r>
            <a:br>
              <a:rPr lang="en-US" sz="2800" dirty="0" smtClean="0"/>
            </a:br>
            <a:endParaRPr lang="en-US" sz="2800" dirty="0"/>
          </a:p>
          <a:p>
            <a:r>
              <a:rPr lang="en-US" sz="2800" dirty="0" err="1" smtClean="0"/>
              <a:t>Needfinding</a:t>
            </a:r>
            <a:endParaRPr lang="en-US" sz="2800" dirty="0" smtClean="0"/>
          </a:p>
          <a:p>
            <a:endParaRPr lang="en-US" sz="2800" dirty="0"/>
          </a:p>
          <a:p>
            <a:r>
              <a:rPr lang="en-US" sz="2800" dirty="0" err="1" smtClean="0"/>
              <a:t>Administrivia</a:t>
            </a:r>
            <a:endParaRPr lang="en-US" sz="2800" dirty="0" smtClean="0"/>
          </a:p>
          <a:p>
            <a:endParaRPr lang="en-US" sz="2800" dirty="0"/>
          </a:p>
          <a:p>
            <a:r>
              <a:rPr lang="en-US" sz="2800" dirty="0" smtClean="0"/>
              <a:t>Contextual Inquiry</a:t>
            </a:r>
          </a:p>
          <a:p>
            <a:endParaRPr lang="en-US" sz="2800" dirty="0"/>
          </a:p>
          <a:p>
            <a:r>
              <a:rPr lang="en-US" sz="2800" dirty="0" smtClean="0"/>
              <a:t>Task Analysis</a:t>
            </a:r>
          </a:p>
        </p:txBody>
      </p:sp>
      <p:pic>
        <p:nvPicPr>
          <p:cNvPr id="2" name="Picture 1"/>
          <p:cNvPicPr>
            <a:picLocks noChangeAspect="1"/>
          </p:cNvPicPr>
          <p:nvPr/>
        </p:nvPicPr>
        <p:blipFill rotWithShape="1">
          <a:blip r:embed="rId3"/>
          <a:srcRect l="24542" r="32257"/>
          <a:stretch/>
        </p:blipFill>
        <p:spPr>
          <a:xfrm>
            <a:off x="4487148" y="0"/>
            <a:ext cx="4656852" cy="6858000"/>
          </a:xfrm>
          <a:prstGeom prst="rect">
            <a:avLst/>
          </a:prstGeom>
          <a:effectLst>
            <a:innerShdw blurRad="63500" dist="50800" dir="108000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79426" y="508256"/>
            <a:ext cx="5316094" cy="1143000"/>
          </a:xfrm>
          <a:noFill/>
        </p:spPr>
        <p:txBody>
          <a:bodyPr lIns="92075" tIns="46038" rIns="92075" bIns="46038"/>
          <a:lstStyle/>
          <a:p>
            <a:pPr eaLnBrk="1" hangingPunct="1">
              <a:tabLst>
                <a:tab pos="287338" algn="l"/>
              </a:tabLst>
            </a:pPr>
            <a:r>
              <a:rPr lang="ja-JP" altLang="en-US" dirty="0" smtClean="0">
                <a:ea typeface="ＭＳ Ｐゴシック" pitchFamily="34" charset="-128"/>
              </a:rPr>
              <a:t>“</a:t>
            </a:r>
            <a:r>
              <a:rPr lang="en-US" altLang="ja-JP" dirty="0">
                <a:ea typeface="ＭＳ Ｐゴシック" pitchFamily="34" charset="-128"/>
              </a:rPr>
              <a:t>	</a:t>
            </a:r>
            <a:r>
              <a:rPr lang="en-US" altLang="ja-JP" dirty="0" smtClean="0">
                <a:ea typeface="ＭＳ Ｐゴシック" pitchFamily="34" charset="-128"/>
              </a:rPr>
              <a:t>You Are Not the   	Customer</a:t>
            </a:r>
            <a:r>
              <a:rPr lang="ja-JP" altLang="en-US" dirty="0" smtClean="0">
                <a:ea typeface="ＭＳ Ｐゴシック" pitchFamily="34" charset="-128"/>
              </a:rPr>
              <a:t>”</a:t>
            </a:r>
            <a:endParaRPr lang="en-US" dirty="0" smtClean="0">
              <a:ea typeface="ＭＳ Ｐゴシック" pitchFamily="34" charset="-128"/>
            </a:endParaRPr>
          </a:p>
        </p:txBody>
      </p:sp>
      <p:sp>
        <p:nvSpPr>
          <p:cNvPr id="40962" name="Rectangle 3"/>
          <p:cNvSpPr>
            <a:spLocks noGrp="1" noChangeArrowheads="1"/>
          </p:cNvSpPr>
          <p:nvPr>
            <p:ph idx="1"/>
          </p:nvPr>
        </p:nvSpPr>
        <p:spPr>
          <a:xfrm>
            <a:off x="510621" y="2292085"/>
            <a:ext cx="8359775" cy="3967349"/>
          </a:xfrm>
        </p:spPr>
        <p:txBody>
          <a:bodyPr lIns="92075" tIns="46038" rIns="92075" bIns="46038"/>
          <a:lstStyle/>
          <a:p>
            <a:pPr eaLnBrk="1" hangingPunct="1">
              <a:buSzPct val="75000"/>
            </a:pPr>
            <a:r>
              <a:rPr lang="en-US" dirty="0" smtClean="0">
                <a:ea typeface="ＭＳ Ｐゴシック" pitchFamily="34" charset="-128"/>
              </a:rPr>
              <a:t>Seems obvious, but…</a:t>
            </a:r>
          </a:p>
          <a:p>
            <a:pPr lvl="1" eaLnBrk="1" hangingPunct="1">
              <a:buSzPct val="75000"/>
            </a:pPr>
            <a:r>
              <a:rPr lang="en-US" dirty="0" smtClean="0">
                <a:ea typeface="ＭＳ Ｐゴシック" pitchFamily="34" charset="-128"/>
              </a:rPr>
              <a:t>different experiences</a:t>
            </a:r>
          </a:p>
          <a:p>
            <a:pPr lvl="1" eaLnBrk="1" hangingPunct="1">
              <a:buSzPct val="75000"/>
            </a:pPr>
            <a:r>
              <a:rPr lang="en-US" dirty="0" smtClean="0">
                <a:ea typeface="ＭＳ Ｐゴシック" pitchFamily="34" charset="-128"/>
              </a:rPr>
              <a:t>different terminology</a:t>
            </a:r>
          </a:p>
          <a:p>
            <a:pPr lvl="1" eaLnBrk="1" hangingPunct="1">
              <a:buSzPct val="75000"/>
            </a:pPr>
            <a:r>
              <a:rPr lang="en-US" dirty="0" smtClean="0">
                <a:ea typeface="ＭＳ Ｐゴシック" pitchFamily="34" charset="-128"/>
              </a:rPr>
              <a:t>different ways of looking at the world</a:t>
            </a:r>
          </a:p>
          <a:p>
            <a:pPr eaLnBrk="1" hangingPunct="1">
              <a:buSzPct val="75000"/>
            </a:pPr>
            <a:endParaRPr lang="en-US" dirty="0" smtClean="0">
              <a:ea typeface="ＭＳ Ｐゴシック" pitchFamily="34" charset="-128"/>
            </a:endParaRPr>
          </a:p>
          <a:p>
            <a:pPr eaLnBrk="1" hangingPunct="1">
              <a:buSzPct val="75000"/>
            </a:pPr>
            <a:r>
              <a:rPr lang="en-US" dirty="0" smtClean="0">
                <a:ea typeface="ＭＳ Ｐゴシック" pitchFamily="34" charset="-128"/>
              </a:rPr>
              <a:t>Easy to think of self as typical customer</a:t>
            </a:r>
          </a:p>
        </p:txBody>
      </p:sp>
      <p:pic>
        <p:nvPicPr>
          <p:cNvPr id="6" name="Picture 5"/>
          <p:cNvPicPr>
            <a:picLocks noChangeAspect="1"/>
          </p:cNvPicPr>
          <p:nvPr/>
        </p:nvPicPr>
        <p:blipFill>
          <a:blip r:embed="rId3"/>
          <a:stretch>
            <a:fillRect/>
          </a:stretch>
        </p:blipFill>
        <p:spPr>
          <a:xfrm>
            <a:off x="2975045" y="-1127759"/>
            <a:ext cx="7174216" cy="5359829"/>
          </a:xfrm>
          <a:prstGeom prst="rect">
            <a:avLst/>
          </a:prstGeom>
          <a:effectLst>
            <a:innerShdw blurRad="63500" dist="50800" dir="8100000">
              <a:prstClr val="black">
                <a:alpha val="50000"/>
              </a:prstClr>
            </a:innerShdw>
          </a:effectLst>
        </p:spPr>
      </p:pic>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Tree>
    <p:extLst>
      <p:ext uri="{BB962C8B-B14F-4D97-AF65-F5344CB8AC3E}">
        <p14:creationId xmlns:p14="http://schemas.microsoft.com/office/powerpoint/2010/main" val="310026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637609" cy="4724400"/>
          </a:xfrm>
          <a:solidFill>
            <a:srgbClr val="808080"/>
          </a:solidFill>
          <a:ln w="38100">
            <a:solidFill>
              <a:schemeClr val="tx1"/>
            </a:solidFill>
            <a:miter lim="800000"/>
            <a:headEnd/>
            <a:tailEnd/>
          </a:ln>
        </p:spPr>
        <p:txBody>
          <a:bodyPr/>
          <a:lstStyle/>
          <a:p>
            <a:pPr eaLnBrk="1" hangingPunct="1">
              <a:buFontTx/>
              <a:buNone/>
            </a:pPr>
            <a:r>
              <a:rPr lang="en-US" sz="2800" dirty="0" smtClean="0">
                <a:ea typeface="ＭＳ Ｐゴシック" pitchFamily="34" charset="-128"/>
              </a:rPr>
              <a:t> </a:t>
            </a:r>
            <a:r>
              <a:rPr lang="en-US" sz="2800" dirty="0" err="1" smtClean="0">
                <a:ea typeface="ＭＳ Ｐゴシック" pitchFamily="34" charset="-128"/>
              </a:rPr>
              <a:t>Needfinding</a:t>
            </a:r>
            <a:r>
              <a:rPr lang="en-US" sz="2800" dirty="0" smtClean="0">
                <a:ea typeface="ＭＳ Ｐゴシック" pitchFamily="34" charset="-128"/>
              </a:rPr>
              <a:t/>
            </a:r>
            <a:br>
              <a:rPr lang="en-US" sz="2800" dirty="0" smtClean="0">
                <a:ea typeface="ＭＳ Ｐゴシック" pitchFamily="34" charset="-128"/>
              </a:rPr>
            </a:br>
            <a:endParaRPr lang="en-US" sz="2800" dirty="0" smtClean="0">
              <a:ea typeface="ＭＳ Ｐゴシック" pitchFamily="34" charset="-128"/>
            </a:endParaRPr>
          </a:p>
          <a:p>
            <a:pPr>
              <a:buClr>
                <a:schemeClr val="tx1"/>
              </a:buClr>
            </a:pPr>
            <a:r>
              <a:rPr lang="en-US" sz="2800" b="1" dirty="0">
                <a:solidFill>
                  <a:srgbClr val="75CBFF"/>
                </a:solidFill>
                <a:ea typeface="ＭＳ Ｐゴシック" pitchFamily="34" charset="-128"/>
              </a:rPr>
              <a:t>characteristics of customers &amp; tasks</a:t>
            </a:r>
          </a:p>
          <a:p>
            <a:pPr eaLnBrk="1" hangingPunct="1">
              <a:buClr>
                <a:schemeClr val="tx1"/>
              </a:buClr>
            </a:pPr>
            <a:r>
              <a:rPr lang="en-US" sz="2400" dirty="0" smtClean="0">
                <a:ea typeface="ＭＳ Ｐゴシック" pitchFamily="34" charset="-128"/>
              </a:rPr>
              <a:t>understand client’</a:t>
            </a:r>
            <a:r>
              <a:rPr lang="en-US" altLang="ja-JP" sz="2400" dirty="0" smtClean="0">
                <a:ea typeface="ＭＳ Ｐゴシック" pitchFamily="34" charset="-128"/>
              </a:rPr>
              <a:t>s expectations</a:t>
            </a:r>
          </a:p>
          <a:p>
            <a:pPr eaLnBrk="1" hangingPunct="1">
              <a:buClr>
                <a:schemeClr val="tx1"/>
              </a:buClr>
            </a:pPr>
            <a:r>
              <a:rPr lang="en-US" sz="2400" dirty="0" smtClean="0">
                <a:ea typeface="ＭＳ Ｐゴシック" pitchFamily="34" charset="-128"/>
              </a:rPr>
              <a:t>determine scope </a:t>
            </a:r>
            <a:br>
              <a:rPr lang="en-US" sz="2400" dirty="0" smtClean="0">
                <a:ea typeface="ＭＳ Ｐゴシック" pitchFamily="34" charset="-128"/>
              </a:rPr>
            </a:br>
            <a:r>
              <a:rPr lang="en-US" sz="2400" dirty="0" smtClean="0">
                <a:ea typeface="ＭＳ Ｐゴシック" pitchFamily="34" charset="-128"/>
              </a:rPr>
              <a:t>of project</a:t>
            </a:r>
          </a:p>
          <a:p>
            <a:pPr eaLnBrk="1" hangingPunct="1">
              <a:buClr>
                <a:schemeClr val="tx1"/>
              </a:buClr>
            </a:pPr>
            <a:r>
              <a:rPr lang="en-US" sz="2400" dirty="0" smtClean="0">
                <a:ea typeface="ＭＳ Ｐゴシック" pitchFamily="34" charset="-128"/>
              </a:rPr>
              <a:t>evaluate existing practices &amp; products</a:t>
            </a:r>
          </a:p>
        </p:txBody>
      </p:sp>
      <p:sp>
        <p:nvSpPr>
          <p:cNvPr id="43012" name="Line 4"/>
          <p:cNvSpPr>
            <a:spLocks noChangeShapeType="1"/>
          </p:cNvSpPr>
          <p:nvPr/>
        </p:nvSpPr>
        <p:spPr bwMode="auto">
          <a:xfrm>
            <a:off x="3596645" y="2289121"/>
            <a:ext cx="1185558" cy="37790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3" name="Line 5"/>
          <p:cNvSpPr>
            <a:spLocks noChangeShapeType="1"/>
          </p:cNvSpPr>
          <p:nvPr/>
        </p:nvSpPr>
        <p:spPr bwMode="auto">
          <a:xfrm flipV="1">
            <a:off x="3596645" y="1348472"/>
            <a:ext cx="1177718" cy="25484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2" name="Date Placeholder 1"/>
          <p:cNvSpPr>
            <a:spLocks noGrp="1"/>
          </p:cNvSpPr>
          <p:nvPr>
            <p:ph type="dt" sz="half" idx="10"/>
          </p:nvPr>
        </p:nvSpPr>
        <p:spPr/>
        <p:txBody>
          <a:bodyPr/>
          <a:lstStyle/>
          <a:p>
            <a:pPr>
              <a:defRPr/>
            </a:pPr>
            <a:r>
              <a:rPr lang="en-US" smtClean="0"/>
              <a:t>September 24,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9</a:t>
            </a:fld>
            <a:endParaRPr lang="en-US" dirty="0"/>
          </a:p>
        </p:txBody>
      </p:sp>
    </p:spTree>
    <p:extLst>
      <p:ext uri="{BB962C8B-B14F-4D97-AF65-F5344CB8AC3E}">
        <p14:creationId xmlns:p14="http://schemas.microsoft.com/office/powerpoint/2010/main" val="11472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14096</TotalTime>
  <Words>3465</Words>
  <Application>Microsoft Macintosh PowerPoint</Application>
  <PresentationFormat>On-screen Show (4:3)</PresentationFormat>
  <Paragraphs>601</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2_Summer HCI</vt:lpstr>
      <vt:lpstr>Design Discovery</vt:lpstr>
      <vt:lpstr>Interface Hall of Fame or Shame?</vt:lpstr>
      <vt:lpstr>Interface Hall of Fame!</vt:lpstr>
      <vt:lpstr>Hall of Fame or Shame?</vt:lpstr>
      <vt:lpstr>PowerPoint Presentation</vt:lpstr>
      <vt:lpstr>Design Discovery</vt:lpstr>
      <vt:lpstr>Outline</vt:lpstr>
      <vt:lpstr>“ You Are Not the    Customer”</vt:lpstr>
      <vt:lpstr>Design Process: Discovery</vt:lpstr>
      <vt:lpstr>Understanding the Customer</vt:lpstr>
      <vt:lpstr>PowerPoint Presentation</vt:lpstr>
      <vt:lpstr>PowerPoint Presentation</vt:lpstr>
      <vt:lpstr>Design Thinking Process</vt:lpstr>
      <vt:lpstr>Empathy: Feel what they feel</vt:lpstr>
      <vt:lpstr>Look for workarounds &amp; hacks</vt:lpstr>
      <vt:lpstr>Choosing Participants</vt:lpstr>
      <vt:lpstr>Approximate if Necessary (may not be ideal, but better than nothing)</vt:lpstr>
      <vt:lpstr>How to Interview? Have a Conversation</vt:lpstr>
      <vt:lpstr>Types of Questions to Avoid</vt:lpstr>
      <vt:lpstr>Good Questions</vt:lpstr>
      <vt:lpstr>Conducting An Interview</vt:lpstr>
      <vt:lpstr>(a little bit of) Silence is Golden</vt:lpstr>
      <vt:lpstr>Follow up</vt:lpstr>
      <vt:lpstr>Extreme Users</vt:lpstr>
      <vt:lpstr>What are the gems?</vt:lpstr>
      <vt:lpstr>Share with your team</vt:lpstr>
      <vt:lpstr>Using the Data Collected in the Field</vt:lpstr>
      <vt:lpstr>Your goal: a point of view</vt:lpstr>
      <vt:lpstr>Flare, then focus.</vt:lpstr>
      <vt:lpstr>Administrivia</vt:lpstr>
      <vt:lpstr>PowerPoint Presentation</vt:lpstr>
      <vt:lpstr>Contextual Inquiry</vt:lpstr>
      <vt:lpstr>Principles</vt:lpstr>
      <vt:lpstr>Principles (cont.)</vt:lpstr>
      <vt:lpstr>Principles (cont).</vt:lpstr>
      <vt:lpstr>Users: Unique or One of Many?</vt:lpstr>
      <vt:lpstr> Thoughts on Interviews</vt:lpstr>
      <vt:lpstr>Contextual Inquiry Exercise</vt:lpstr>
      <vt:lpstr>PowerPoint Presentation</vt:lpstr>
      <vt:lpstr>Task Analysis</vt:lpstr>
      <vt:lpstr>Task Analysis Questions (11)</vt:lpstr>
      <vt:lpstr>Task Analysis Questions (cont.)</vt:lpstr>
      <vt:lpstr>Who?</vt:lpstr>
      <vt:lpstr>Best Buy Express: On the Go Gear</vt:lpstr>
      <vt:lpstr>Who (Best Buy Express)?</vt:lpstr>
      <vt:lpstr>What Tasks?</vt:lpstr>
      <vt:lpstr>How are Tasks Learned?</vt:lpstr>
      <vt:lpstr>Where is the Task Performed?</vt:lpstr>
      <vt:lpstr>How Often Do Customers Perform the Tasks?</vt:lpstr>
      <vt:lpstr>What are the Time Constraints on the Task?</vt:lpstr>
      <vt:lpstr>What Happens When Things Go Wrong?</vt:lpstr>
      <vt:lpstr>Caveats of User-Centered Design</vt:lpstr>
      <vt:lpstr>Further Reading</vt:lpstr>
      <vt:lpstr>Summary</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discovery</dc:title>
  <dc:subject>design discovery - contextual inquiry and task analysis</dc:subject>
  <dc:creator>landay</dc:creator>
  <cp:lastModifiedBy>James Landay</cp:lastModifiedBy>
  <cp:revision>533</cp:revision>
  <cp:lastPrinted>1999-09-03T16:31:05Z</cp:lastPrinted>
  <dcterms:created xsi:type="dcterms:W3CDTF">1995-06-02T21:27:28Z</dcterms:created>
  <dcterms:modified xsi:type="dcterms:W3CDTF">2015-09-28T18:34:34Z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