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36" r:id="rId1"/>
  </p:sldMasterIdLst>
  <p:notesMasterIdLst>
    <p:notesMasterId r:id="rId18"/>
  </p:notesMasterIdLst>
  <p:handoutMasterIdLst>
    <p:handoutMasterId r:id="rId19"/>
  </p:handoutMasterIdLst>
  <p:sldIdLst>
    <p:sldId id="456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55" r:id="rId10"/>
    <p:sldId id="445" r:id="rId11"/>
    <p:sldId id="446" r:id="rId12"/>
    <p:sldId id="447" r:id="rId13"/>
    <p:sldId id="448" r:id="rId14"/>
    <p:sldId id="449" r:id="rId15"/>
    <p:sldId id="450" r:id="rId16"/>
    <p:sldId id="451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CA9C"/>
    <a:srgbClr val="F79646"/>
    <a:srgbClr val="73A8FF"/>
    <a:srgbClr val="000000"/>
    <a:srgbClr val="FFFF99"/>
    <a:srgbClr val="FFFFFF"/>
    <a:srgbClr val="FF0000"/>
    <a:srgbClr val="E9F7FF"/>
    <a:srgbClr val="DDF2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 autoAdjust="0"/>
    <p:restoredTop sz="96200" autoAdjust="0"/>
  </p:normalViewPr>
  <p:slideViewPr>
    <p:cSldViewPr snapToGrid="0">
      <p:cViewPr>
        <p:scale>
          <a:sx n="156" d="100"/>
          <a:sy n="156" d="100"/>
        </p:scale>
        <p:origin x="-3344" y="-768"/>
      </p:cViewPr>
      <p:guideLst>
        <p:guide orient="horz" pos="2174"/>
        <p:guide pos="2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432" y="-104"/>
      </p:cViewPr>
      <p:guideLst>
        <p:guide orient="horz" pos="2244"/>
        <p:guide pos="30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-1588"/>
            <a:ext cx="5169897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t" anchorCtr="0" compatLnSpc="1">
            <a:prstTxWarp prst="textNoShape">
              <a:avLst/>
            </a:prstTxWarp>
          </a:bodyPr>
          <a:lstStyle>
            <a:lvl1pPr defTabSz="982663" eaLnBrk="0" hangingPunct="0">
              <a:defRPr sz="1100" i="1" dirty="0"/>
            </a:lvl1pPr>
          </a:lstStyle>
          <a:p>
            <a:r>
              <a:rPr lang="en-US" dirty="0" smtClean="0"/>
              <a:t>CS 147: </a:t>
            </a:r>
            <a:r>
              <a:rPr lang="en-US" dirty="0"/>
              <a:t>HCI+D – UI Design, Prototyping, and Evaluation, </a:t>
            </a:r>
            <a:r>
              <a:rPr lang="en-US" dirty="0" smtClean="0"/>
              <a:t>Autumn 2014</a:t>
            </a:r>
            <a:endParaRPr lang="en-US" dirty="0"/>
          </a:p>
          <a:p>
            <a:r>
              <a:rPr lang="en-US" dirty="0"/>
              <a:t>Prof. James A. Landay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-1588"/>
            <a:ext cx="3168650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100" i="1"/>
            </a:lvl1pPr>
          </a:lstStyle>
          <a:p>
            <a:pPr>
              <a:defRPr/>
            </a:pPr>
            <a:fld id="{94523516-F9CD-436C-BD1B-B5E572FD7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1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t" anchorCtr="0" compatLnSpc="1">
            <a:prstTxWarp prst="textNoShape">
              <a:avLst/>
            </a:prstTxWarp>
          </a:bodyPr>
          <a:lstStyle>
            <a:lvl1pPr defTabSz="982663" eaLnBrk="0" hangingPunct="0"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5488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15" tIns="49330" rIns="97015" bIns="4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b" anchorCtr="0" compatLnSpc="1">
            <a:prstTxWarp prst="textNoShape">
              <a:avLst/>
            </a:prstTxWarp>
          </a:bodyPr>
          <a:lstStyle>
            <a:lvl1pPr defTabSz="982663" eaLnBrk="0" hangingPunct="0">
              <a:defRPr sz="11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32" tIns="0" rIns="19732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100" i="1"/>
            </a:lvl1pPr>
          </a:lstStyle>
          <a:p>
            <a:pPr>
              <a:defRPr/>
            </a:pPr>
            <a:fld id="{D9EA6F11-1A67-43D5-B7BD-00285BA4E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54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agram" TargetMode="External"/><Relationship Id="rId4" Type="http://schemas.openxmlformats.org/officeDocument/2006/relationships/hyperlink" Target="http://en.wikipedia.org/wiki/Concept" TargetMode="External"/><Relationship Id="rId5" Type="http://schemas.openxmlformats.org/officeDocument/2006/relationships/hyperlink" Target="http://en.wikipedia.org/wiki/Knowledg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CA4F84-BDFD-460A-B143-A86054ABB66B}" type="slidenum">
              <a:rPr lang="en-US" sz="1100" smtClean="0"/>
              <a:pPr/>
              <a:t>1</a:t>
            </a:fld>
            <a:endParaRPr lang="en-US" sz="11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Rittel</a:t>
            </a:r>
            <a:r>
              <a:rPr lang="en-US" baseline="0" dirty="0" smtClean="0"/>
              <a:t> 1973, Buchanan 1992.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1F6A-6A81-7547-B358-8A1A5394CA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296">
              <a:defRPr/>
            </a:pPr>
            <a:r>
              <a:rPr lang="en-US" dirty="0"/>
              <a:t>“a purely scientific-rational approach cannot be applied because of the lack of a clear problem definition and differing perspectives of stakeholders”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1F6A-6A81-7547-B358-8A1A5394CA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A </a:t>
            </a:r>
            <a:r>
              <a:rPr lang="en-US" b="1" dirty="0"/>
              <a:t>concept map is a </a:t>
            </a:r>
            <a:r>
              <a:rPr lang="en-US" b="1" dirty="0">
                <a:hlinkClick r:id="rId3"/>
              </a:rPr>
              <a:t>diagram showing the relationships among </a:t>
            </a:r>
            <a:r>
              <a:rPr lang="en-US" b="1" dirty="0">
                <a:hlinkClick r:id="rId4"/>
              </a:rPr>
              <a:t>concepts. It is a graphical tool for organizing and representing </a:t>
            </a:r>
            <a:r>
              <a:rPr lang="en-US" b="1" dirty="0">
                <a:hlinkClick r:id="rId5"/>
              </a:rPr>
              <a:t>knowledge.</a:t>
            </a:r>
            <a:r>
              <a:rPr lang="en-US" dirty="0" smtClean="0"/>
              <a:t>” (</a:t>
            </a:r>
            <a:r>
              <a:rPr lang="en-US" dirty="0" err="1" smtClean="0"/>
              <a:t>wikipedia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1F6A-6A81-7547-B358-8A1A5394CA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41F6A-6A81-7547-B358-8A1A5394CA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451225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7F7F7F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7F7F7F"/>
                </a:solidFill>
                <a:latin typeface="Helvetica"/>
                <a:ea typeface="+mn-ea"/>
                <a:cs typeface="Helvetica"/>
              </a:rPr>
              <a:t>Stanford University</a:t>
            </a:r>
            <a:endParaRPr lang="en-US" dirty="0">
              <a:solidFill>
                <a:srgbClr val="7F7F7F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481299"/>
            <a:ext cx="5983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7F7F7F"/>
                </a:solidFill>
                <a:latin typeface="Helvetica"/>
                <a:ea typeface="+mn-ea"/>
                <a:cs typeface="Helvetica"/>
              </a:rPr>
              <a:t>CS 147 Studio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07720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54778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5544-19EF-420E-9D89-1952C6AF6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D4CA-2080-41F8-B351-4B8D672F80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248A-5EDA-4A33-BD14-E679AA063D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19A2-4917-447D-8871-3BF8E55144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239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66C6-F275-4CCB-99C8-491F9A6751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914E8-E2B2-42F6-9A08-A855A750FD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F609-13D8-427A-A637-8F1D1F077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8633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ABCA-FA2A-4B2F-A5F1-BE19530A1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CF50E-7197-4B7E-8673-0AA5BB4B1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088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dirty="0" err="1" smtClean="0"/>
              <a:t>HCI+Design</a:t>
            </a:r>
            <a:r>
              <a:rPr lang="en-US" dirty="0" smtClean="0"/>
              <a:t>: User Interface Design, Prototyping, &amp; Evaluation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F79646"/>
          </a:solidFill>
          <a:latin typeface="Helvetica"/>
          <a:ea typeface="ＭＳ Ｐゴシック" charset="0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12" y="2034086"/>
            <a:ext cx="8399488" cy="1143000"/>
          </a:xfrm>
        </p:spPr>
        <p:txBody>
          <a:bodyPr/>
          <a:lstStyle/>
          <a:p>
            <a:r>
              <a:rPr lang="en-US" dirty="0" smtClean="0"/>
              <a:t>Problem Finding</a:t>
            </a:r>
            <a:endParaRPr lang="en-US" sz="36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7594" y="6195657"/>
            <a:ext cx="5199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*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slides based on those of Prof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rPr>
              <a:t>. Tad Hirsch, UW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782" y="4877183"/>
            <a:ext cx="26317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CA First Last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Time, Location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Sept. 25-26, 2014</a:t>
            </a:r>
            <a:endParaRPr lang="en-US" dirty="0">
              <a:solidFill>
                <a:schemeClr val="tx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35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eptmap_transportEx00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9" y="-1131475"/>
            <a:ext cx="7576754" cy="9841069"/>
          </a:xfrm>
          <a:prstGeom prst="rect">
            <a:avLst/>
          </a:prstGeom>
        </p:spPr>
      </p:pic>
      <p:pic>
        <p:nvPicPr>
          <p:cNvPr id="8" name="Picture 7" descr="conceptmap_transportEx00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9" y="-1132159"/>
            <a:ext cx="7576754" cy="9841069"/>
          </a:xfrm>
          <a:prstGeom prst="rect">
            <a:avLst/>
          </a:prstGeom>
        </p:spPr>
      </p:pic>
      <p:pic>
        <p:nvPicPr>
          <p:cNvPr id="9" name="Picture 8" descr="conceptmap_transportEx00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8" y="-1131475"/>
            <a:ext cx="7576754" cy="9841069"/>
          </a:xfrm>
          <a:prstGeom prst="rect">
            <a:avLst/>
          </a:prstGeom>
        </p:spPr>
      </p:pic>
      <p:pic>
        <p:nvPicPr>
          <p:cNvPr id="10" name="Picture 9" descr="conceptmap_transportEx001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8" y="-1132159"/>
            <a:ext cx="7576754" cy="9841069"/>
          </a:xfrm>
          <a:prstGeom prst="rect">
            <a:avLst/>
          </a:prstGeom>
        </p:spPr>
      </p:pic>
      <p:pic>
        <p:nvPicPr>
          <p:cNvPr id="11" name="Picture 10" descr="conceptmap_transportEx001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5143" y="-1132157"/>
            <a:ext cx="7576753" cy="98410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3: Start Diagramming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8" y="-1132159"/>
            <a:ext cx="7576754" cy="9841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4: Add Categories + Examples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3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8" y="-1131475"/>
            <a:ext cx="7576754" cy="9841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5: Keep Going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39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9" y="-1132159"/>
            <a:ext cx="7576754" cy="9841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6: And going…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6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ceptmap_transportEx002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2159" y="-1131475"/>
            <a:ext cx="7576754" cy="98410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7: </a:t>
            </a:r>
            <a:r>
              <a:rPr lang="en-US" sz="2800" dirty="0" smtClean="0"/>
              <a:t>Highlight/Circle </a:t>
            </a:r>
            <a:r>
              <a:rPr lang="en-US" sz="2800" dirty="0" smtClean="0"/>
              <a:t>Areas for further Investigation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19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conceptmap_transportEx00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23" y="991559"/>
            <a:ext cx="7814812" cy="10150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11283" y="571500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F79646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Step 8: Edit and Prioritize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40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Next step:</a:t>
            </a:r>
            <a:r>
              <a:rPr lang="en-US" baseline="0" dirty="0" smtClean="0"/>
              <a:t> Research +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big a problem is it? (market)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Whose problem is it? (stakeholders)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aseline="0" dirty="0" smtClean="0"/>
              <a:t>What’s already out</a:t>
            </a:r>
            <a:r>
              <a:rPr lang="en-US" sz="2800" dirty="0" smtClean="0"/>
              <a:t> there</a:t>
            </a:r>
            <a:r>
              <a:rPr lang="en-US" sz="2800" baseline="0" dirty="0" smtClean="0"/>
              <a:t>? (competition)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are</a:t>
            </a:r>
            <a:r>
              <a:rPr lang="en-US" sz="2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things done currently? (status quo)</a:t>
            </a:r>
          </a:p>
          <a:p>
            <a:pPr marL="0" indent="0">
              <a:buNone/>
            </a:pPr>
            <a:endParaRPr lang="en-US" sz="2800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can they be improved? (innovation)</a:t>
            </a:r>
            <a:endParaRPr lang="en-US" sz="2800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903" y="2576009"/>
            <a:ext cx="655504" cy="419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840" y="1533958"/>
            <a:ext cx="527630" cy="527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135" y="3509953"/>
            <a:ext cx="607040" cy="607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188" y="5478929"/>
            <a:ext cx="674934" cy="681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808" y="4556702"/>
            <a:ext cx="743694" cy="53232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79646"/>
                </a:solidFill>
              </a:rPr>
              <a:t>Wicked Problems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EEECE1"/>
                </a:solidFill>
              </a:rPr>
              <a:t>Ill-defined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Complex, interrelated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Multiple stakeholders, differing perspectives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EEECE1"/>
                </a:solidFill>
              </a:rPr>
              <a:t>Example: </a:t>
            </a:r>
            <a:r>
              <a:rPr lang="en-US" i="1" dirty="0" smtClean="0">
                <a:solidFill>
                  <a:srgbClr val="DDF2FF"/>
                </a:solidFill>
              </a:rPr>
              <a:t>Air pollution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EEECE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EEECE1"/>
                </a:solidFill>
              </a:rPr>
              <a:t>No stopping rule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Problems are managed, not solved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Examples: </a:t>
            </a:r>
            <a:r>
              <a:rPr lang="en-US" i="1" dirty="0">
                <a:solidFill>
                  <a:srgbClr val="DDF2FF"/>
                </a:solidFill>
              </a:rPr>
              <a:t>Aging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aseline="0" dirty="0" smtClean="0">
                <a:solidFill>
                  <a:srgbClr val="F79646"/>
                </a:solidFill>
              </a:rPr>
              <a:t>Implications for Design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EECE1"/>
                </a:solidFill>
              </a:rPr>
              <a:t>Solutions depend </a:t>
            </a:r>
            <a:r>
              <a:rPr lang="en-US" dirty="0">
                <a:solidFill>
                  <a:srgbClr val="EEECE1"/>
                </a:solidFill>
              </a:rPr>
              <a:t>on how the problem is </a:t>
            </a:r>
            <a:r>
              <a:rPr lang="en-US" dirty="0">
                <a:solidFill>
                  <a:srgbClr val="F7CA9C"/>
                </a:solidFill>
              </a:rPr>
              <a:t>F</a:t>
            </a:r>
            <a:r>
              <a:rPr lang="en-US" dirty="0" smtClean="0">
                <a:solidFill>
                  <a:srgbClr val="F7CA9C"/>
                </a:solidFill>
              </a:rPr>
              <a:t>ramed</a:t>
            </a:r>
            <a:r>
              <a:rPr lang="en-US" dirty="0" smtClean="0">
                <a:solidFill>
                  <a:srgbClr val="EEECE1"/>
                </a:solidFill>
              </a:rPr>
              <a:t>… </a:t>
            </a:r>
            <a:r>
              <a:rPr lang="en-US" dirty="0">
                <a:solidFill>
                  <a:srgbClr val="EEECE1"/>
                </a:solidFill>
              </a:rPr>
              <a:t>and vice-</a:t>
            </a:r>
            <a:r>
              <a:rPr lang="en-US" dirty="0" smtClean="0">
                <a:solidFill>
                  <a:srgbClr val="EEECE1"/>
                </a:solidFill>
              </a:rPr>
              <a:t>versa</a:t>
            </a:r>
          </a:p>
          <a:p>
            <a:pPr marL="0" indent="0">
              <a:buNone/>
            </a:pPr>
            <a:endParaRPr lang="en-US" dirty="0" smtClean="0">
              <a:solidFill>
                <a:srgbClr val="EEECE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CA9C"/>
                </a:solidFill>
              </a:rPr>
              <a:t>Solutions are not optimal </a:t>
            </a:r>
            <a:r>
              <a:rPr lang="en-US" dirty="0" smtClean="0">
                <a:solidFill>
                  <a:srgbClr val="EEECE1"/>
                </a:solidFill>
              </a:rPr>
              <a:t/>
            </a:r>
            <a:br>
              <a:rPr lang="en-US" dirty="0" smtClean="0">
                <a:solidFill>
                  <a:srgbClr val="EEECE1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There’s no right or wrong… but there is better and worse</a:t>
            </a:r>
          </a:p>
          <a:p>
            <a:pPr marL="0" indent="0">
              <a:buNone/>
            </a:pPr>
            <a:endParaRPr lang="en-US" dirty="0" smtClean="0">
              <a:solidFill>
                <a:srgbClr val="F7CA9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7CA9C"/>
                </a:solidFill>
              </a:rPr>
              <a:t>Every problem is unique</a:t>
            </a:r>
            <a:br>
              <a:rPr lang="en-US" dirty="0" smtClean="0">
                <a:solidFill>
                  <a:srgbClr val="F7CA9C"/>
                </a:solidFill>
              </a:rPr>
            </a:br>
            <a:r>
              <a:rPr lang="en-US" dirty="0" smtClean="0">
                <a:solidFill>
                  <a:srgbClr val="EEECE1"/>
                </a:solidFill>
              </a:rPr>
              <a:t>Creative approaches are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EEECE1"/>
                </a:solidFill>
              </a:rPr>
              <a:t>Explore the problem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EEECE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EEECE1"/>
                </a:solidFill>
              </a:rPr>
              <a:t>Find a leverage point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EEECE1"/>
              </a:solidFill>
            </a:endParaRPr>
          </a:p>
          <a:p>
            <a:pPr marL="514350" indent="-514350">
              <a:buAutoNum type="arabicPeriod"/>
            </a:pPr>
            <a:r>
              <a:rPr lang="en-US" baseline="0" dirty="0" smtClean="0">
                <a:solidFill>
                  <a:srgbClr val="EEECE1"/>
                </a:solidFill>
              </a:rPr>
              <a:t>Design</a:t>
            </a:r>
            <a:r>
              <a:rPr lang="en-US" dirty="0" smtClean="0">
                <a:solidFill>
                  <a:srgbClr val="EEECE1"/>
                </a:solidFill>
              </a:rPr>
              <a:t> an intervention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EEECE1"/>
              </a:solidFill>
            </a:endParaRPr>
          </a:p>
          <a:p>
            <a:pPr marL="514350" indent="-514350">
              <a:buAutoNum type="arabicPeriod"/>
            </a:pPr>
            <a:r>
              <a:rPr lang="en-US" baseline="0" dirty="0" smtClean="0">
                <a:solidFill>
                  <a:srgbClr val="EEECE1"/>
                </a:solidFill>
              </a:rPr>
              <a:t>See</a:t>
            </a:r>
            <a:r>
              <a:rPr lang="en-US" dirty="0" smtClean="0">
                <a:solidFill>
                  <a:srgbClr val="EEECE1"/>
                </a:solidFill>
              </a:rPr>
              <a:t> what happens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EEECE1"/>
              </a:solidFill>
            </a:endParaRPr>
          </a:p>
          <a:p>
            <a:pPr marL="514350" indent="-514350">
              <a:buAutoNum type="arabicPeriod"/>
            </a:pPr>
            <a:r>
              <a:rPr lang="en-US" baseline="0" dirty="0" smtClean="0">
                <a:solidFill>
                  <a:srgbClr val="EEECE1"/>
                </a:solidFill>
              </a:rPr>
              <a:t>Repeat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241" y="-2323909"/>
            <a:ext cx="7843325" cy="1023859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79646"/>
                </a:solidFill>
              </a:rPr>
              <a:t>Methods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Concept mapping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aseline="0" dirty="0" smtClean="0"/>
              <a:t>create a model</a:t>
            </a:r>
            <a:br>
              <a:rPr lang="en-US" baseline="0" dirty="0" smtClean="0"/>
            </a:br>
            <a:r>
              <a:rPr lang="en-US" baseline="0" dirty="0" smtClean="0"/>
              <a:t>find out what you already know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sz="3600" b="1" dirty="0" smtClean="0"/>
              <a:t>Ideation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aseline="0" dirty="0" smtClean="0"/>
              <a:t>explore a solution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2402" y="148905"/>
            <a:ext cx="8862416" cy="1507226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89" y="49808"/>
            <a:ext cx="8664575" cy="1143000"/>
          </a:xfrm>
        </p:spPr>
        <p:txBody>
          <a:bodyPr/>
          <a:lstStyle/>
          <a:p>
            <a:pPr algn="l"/>
            <a:r>
              <a:rPr lang="en-US" dirty="0" smtClean="0"/>
              <a:t>Concept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" y="1014950"/>
            <a:ext cx="869010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</a:rPr>
              <a:t>A technique for visualizing relationships between ideas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0" y="2029135"/>
            <a:ext cx="7266295" cy="437436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 descr="brainstorm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654" y="350989"/>
            <a:ext cx="861438" cy="5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Concept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00" y="1270147"/>
            <a:ext cx="8472188" cy="5162883"/>
          </a:xfrm>
        </p:spPr>
        <p:txBody>
          <a:bodyPr>
            <a:noAutofit/>
          </a:bodyPr>
          <a:lstStyle/>
          <a:p>
            <a:pPr rtl="0" eaLnBrk="1" latinLnBrk="0" hangingPunct="1">
              <a:buNone/>
            </a:pPr>
            <a:r>
              <a:rPr lang="en-US" sz="2300" kern="120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Process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List 10-20</a:t>
            </a: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 words associated with the topic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Group them into named categories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Start diagramming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Add categories + examples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Label the relationships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Keep going until you lose momentum (and/or run out of time)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Highlight areas for further investigation</a:t>
            </a:r>
          </a:p>
          <a:p>
            <a:pPr marL="514350" indent="-514350" rtl="0" eaLnBrk="1" latinLnBrk="0" hangingPunct="1">
              <a:buFont typeface="+mj-lt"/>
              <a:buAutoNum type="arabicPeriod"/>
            </a:pPr>
            <a:endParaRPr lang="en-US" sz="2300" dirty="0" smtClean="0">
              <a:solidFill>
                <a:srgbClr val="EEECE1"/>
              </a:solidFill>
            </a:endParaRPr>
          </a:p>
          <a:p>
            <a:pPr rtl="0" eaLnBrk="1" latinLnBrk="0" hangingPunct="1">
              <a:buNone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Outcomes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A model</a:t>
            </a:r>
            <a:r>
              <a:rPr lang="en-US" sz="2300" dirty="0" smtClean="0">
                <a:solidFill>
                  <a:srgbClr val="EEECE1"/>
                </a:solidFill>
              </a:rPr>
              <a:t> (</a:t>
            </a:r>
            <a:r>
              <a:rPr lang="en-US" sz="2300" dirty="0">
                <a:solidFill>
                  <a:srgbClr val="EEECE1"/>
                </a:solidFill>
              </a:rPr>
              <a:t>n</a:t>
            </a: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ot definitive!)</a:t>
            </a:r>
            <a:endParaRPr lang="en-US" sz="2300" dirty="0" smtClean="0">
              <a:solidFill>
                <a:srgbClr val="EEECE1"/>
              </a:solidFill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en-US" sz="2300" kern="1200" baseline="0" dirty="0" smtClean="0">
                <a:solidFill>
                  <a:srgbClr val="EEECE1"/>
                </a:solidFill>
                <a:latin typeface="+mn-lt"/>
                <a:ea typeface="+mn-ea"/>
                <a:cs typeface="+mn-cs"/>
              </a:rPr>
              <a:t>A few design directions</a:t>
            </a:r>
            <a:endParaRPr lang="en-US" sz="2300" dirty="0" smtClean="0">
              <a:solidFill>
                <a:srgbClr val="EEECE1"/>
              </a:solidFill>
            </a:endParaRPr>
          </a:p>
          <a:p>
            <a:endParaRPr lang="en-US" sz="2300" dirty="0">
              <a:solidFill>
                <a:srgbClr val="EEECE1"/>
              </a:solidFill>
            </a:endParaRPr>
          </a:p>
        </p:txBody>
      </p:sp>
      <p:pic>
        <p:nvPicPr>
          <p:cNvPr id="5" name="Picture 4" descr="thingy.png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5571">
            <a:off x="4776033" y="4156130"/>
            <a:ext cx="6576447" cy="5212338"/>
          </a:xfrm>
          <a:prstGeom prst="rect">
            <a:avLst/>
          </a:prstGeom>
        </p:spPr>
      </p:pic>
      <p:pic>
        <p:nvPicPr>
          <p:cNvPr id="10" name="Picture 9" descr="brainstorm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654" y="351365"/>
            <a:ext cx="861438" cy="5681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HCI+Design: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3F99-1E68-4047-B307-0AAED4DA59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8" y="1057699"/>
            <a:ext cx="7565784" cy="98268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283" y="5715000"/>
            <a:ext cx="8664575" cy="1143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79646"/>
                </a:solidFill>
              </a:rPr>
              <a:t>Step 1: List associated words</a:t>
            </a:r>
            <a:endParaRPr lang="en-US" sz="28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conceptmap_transportEx0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73" y="1070883"/>
            <a:ext cx="7516524" cy="97628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2" y="5914232"/>
            <a:ext cx="8862416" cy="809249"/>
          </a:xfrm>
          <a:prstGeom prst="rect">
            <a:avLst/>
          </a:prstGeom>
          <a:solidFill>
            <a:srgbClr val="000000">
              <a:alpha val="78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283" y="5715000"/>
            <a:ext cx="8664575" cy="1143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79646"/>
                </a:solidFill>
              </a:rPr>
              <a:t>Step 2: Group </a:t>
            </a:r>
            <a:r>
              <a:rPr lang="en-US" sz="2800" dirty="0" smtClean="0"/>
              <a:t>into </a:t>
            </a:r>
            <a:r>
              <a:rPr lang="en-US" sz="2800" dirty="0" smtClean="0">
                <a:solidFill>
                  <a:srgbClr val="F79646"/>
                </a:solidFill>
              </a:rPr>
              <a:t>Categories</a:t>
            </a:r>
            <a:endParaRPr lang="en-US" sz="28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mes Landay">
  <a:themeElements>
    <a:clrScheme name="Custom 4">
      <a:dk1>
        <a:srgbClr val="414141"/>
      </a:dk1>
      <a:lt1>
        <a:srgbClr val="FFFFFF"/>
      </a:lt1>
      <a:dk2>
        <a:srgbClr val="282A2A"/>
      </a:dk2>
      <a:lt2>
        <a:srgbClr val="D0D0D0"/>
      </a:lt2>
      <a:accent1>
        <a:srgbClr val="E87A40"/>
      </a:accent1>
      <a:accent2>
        <a:srgbClr val="EAC632"/>
      </a:accent2>
      <a:accent3>
        <a:srgbClr val="D1B2AD"/>
      </a:accent3>
      <a:accent4>
        <a:srgbClr val="DADADA"/>
      </a:accent4>
      <a:accent5>
        <a:srgbClr val="E8B887"/>
      </a:accent5>
      <a:accent6>
        <a:srgbClr val="8E8E8E"/>
      </a:accent6>
      <a:hlink>
        <a:srgbClr val="FFFFFF"/>
      </a:hlink>
      <a:folHlink>
        <a:srgbClr val="FFFFFF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15995</TotalTime>
  <Words>437</Words>
  <Application>Microsoft Macintosh PowerPoint</Application>
  <PresentationFormat>On-screen Show (4:3)</PresentationFormat>
  <Paragraphs>93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James Landay</vt:lpstr>
      <vt:lpstr>Problem Finding</vt:lpstr>
      <vt:lpstr>Wicked Problems</vt:lpstr>
      <vt:lpstr>Implications for Design</vt:lpstr>
      <vt:lpstr>Approach</vt:lpstr>
      <vt:lpstr>Methods</vt:lpstr>
      <vt:lpstr>Concept mapping</vt:lpstr>
      <vt:lpstr>Concept mapping</vt:lpstr>
      <vt:lpstr>Step 1: List associated words</vt:lpstr>
      <vt:lpstr>Step 2: Group into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step: Research +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finding</dc:title>
  <dc:creator>landay</dc:creator>
  <cp:lastModifiedBy>James Landay</cp:lastModifiedBy>
  <cp:revision>387</cp:revision>
  <cp:lastPrinted>1999-09-03T16:31:05Z</cp:lastPrinted>
  <dcterms:created xsi:type="dcterms:W3CDTF">1995-06-02T21:27:28Z</dcterms:created>
  <dcterms:modified xsi:type="dcterms:W3CDTF">2014-09-25T15:38:34Z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http://bmrc.berkeley.edu/courseware/cs160/fall99/</vt:lpwstr>
  </property>
  <property fmtid="{D5CDD505-2E9C-101B-9397-08002B2CF9AE}" pid="9" name="Other">
    <vt:lpwstr>CS 160, Fall 1999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J:\courseware\cs160\fall99\lectures</vt:lpwstr>
  </property>
</Properties>
</file>