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  <p:sldMasterId id="2147483744" r:id="rId2"/>
  </p:sldMasterIdLst>
  <p:notesMasterIdLst>
    <p:notesMasterId r:id="rId15"/>
  </p:notesMasterIdLst>
  <p:handoutMasterIdLst>
    <p:handoutMasterId r:id="rId16"/>
  </p:handoutMasterIdLst>
  <p:sldIdLst>
    <p:sldId id="372" r:id="rId3"/>
    <p:sldId id="377" r:id="rId4"/>
    <p:sldId id="381" r:id="rId5"/>
    <p:sldId id="373" r:id="rId6"/>
    <p:sldId id="378" r:id="rId7"/>
    <p:sldId id="376" r:id="rId8"/>
    <p:sldId id="382" r:id="rId9"/>
    <p:sldId id="383" r:id="rId10"/>
    <p:sldId id="374" r:id="rId11"/>
    <p:sldId id="375" r:id="rId12"/>
    <p:sldId id="380" r:id="rId13"/>
    <p:sldId id="379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5A5A"/>
    <a:srgbClr val="F3FAFF"/>
    <a:srgbClr val="F9F9F9"/>
    <a:srgbClr val="F4F4F4"/>
    <a:srgbClr val="E9F9FF"/>
    <a:srgbClr val="F5FCFF"/>
    <a:srgbClr val="E0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925" autoAdjust="0"/>
  </p:normalViewPr>
  <p:slideViewPr>
    <p:cSldViewPr snapToGrid="0" showGuides="1">
      <p:cViewPr varScale="1">
        <p:scale>
          <a:sx n="92" d="100"/>
          <a:sy n="92" d="100"/>
        </p:scale>
        <p:origin x="-1760" y="-104"/>
      </p:cViewPr>
      <p:guideLst>
        <p:guide orient="horz" pos="2110"/>
        <p:guide pos="30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1432"/>
    </p:cViewPr>
  </p:sorterViewPr>
  <p:notesViewPr>
    <p:cSldViewPr snapToGrid="0" showGuides="1">
      <p:cViewPr>
        <p:scale>
          <a:sx n="100" d="100"/>
          <a:sy n="100" d="100"/>
        </p:scale>
        <p:origin x="-780" y="-870"/>
      </p:cViewPr>
      <p:guideLst>
        <p:guide orient="horz" pos="2153"/>
        <p:guide pos="28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60"/>
            <a:ext cx="4709705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100" i="1" smtClean="0"/>
            </a:lvl1pPr>
          </a:lstStyle>
          <a:p>
            <a:r>
              <a:rPr lang="en-US" dirty="0"/>
              <a:t>INFO 6410 -  HCI+D: UI Design, Prototyping, and Evaluation, Spring 2014</a:t>
            </a:r>
          </a:p>
          <a:p>
            <a:r>
              <a:rPr lang="en-US" dirty="0"/>
              <a:t>Prof. James A. Landay</a:t>
            </a:r>
          </a:p>
          <a:p>
            <a:r>
              <a:rPr lang="en-US" dirty="0"/>
              <a:t>Cornell Tech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401" y="-1560"/>
            <a:ext cx="3003799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566"/>
            <a:ext cx="3003799" cy="4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landay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401" y="8758566"/>
            <a:ext cx="3003799" cy="4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000" i="1" smtClean="0"/>
            </a:lvl1pPr>
          </a:lstStyle>
          <a:p>
            <a:pPr>
              <a:defRPr/>
            </a:pPr>
            <a:fld id="{3D68942D-8067-4600-8863-AF89C7027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43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60"/>
            <a:ext cx="3003799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401" y="-1560"/>
            <a:ext cx="3003799" cy="4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6913"/>
            <a:ext cx="4594225" cy="3444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990" y="4379283"/>
            <a:ext cx="5084221" cy="414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566"/>
            <a:ext cx="3003799" cy="4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401" y="8758566"/>
            <a:ext cx="3003799" cy="4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 eaLnBrk="0" hangingPunct="0">
              <a:defRPr sz="1000" i="1" smtClean="0"/>
            </a:lvl1pPr>
          </a:lstStyle>
          <a:p>
            <a:pPr>
              <a:defRPr/>
            </a:pPr>
            <a:fld id="{32B0BFAD-6F97-4411-9946-6EBD43A2E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02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None/>
              <a:defRPr/>
            </a:pPr>
            <a:r>
              <a:rPr lang="en-US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</a:t>
            </a: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Landay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Luke Vink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Cornell Tech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5A5A5A"/>
                </a:solidFill>
                <a:latin typeface="Helvetica Light"/>
                <a:cs typeface="Helvetica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3998" y="4922792"/>
            <a:ext cx="59836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Spring 2014</a:t>
            </a:r>
          </a:p>
          <a:p>
            <a:pPr algn="l">
              <a:buNone/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May 14, 2014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8" y="0"/>
            <a:ext cx="9107931" cy="4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pPr>
              <a:buNone/>
            </a:pPr>
            <a:r>
              <a:rPr lang="en-US" sz="2000" dirty="0" smtClean="0"/>
              <a:t>HCI+DESIGN: USER INTERFACE DESIGN +</a:t>
            </a:r>
            <a:r>
              <a:rPr lang="en-US" sz="2000" baseline="0" dirty="0" smtClean="0"/>
              <a:t> PROTOTYPING + EVALUATION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454778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A42DD553-D096-43A0-ABE1-F876078258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089F8615-8B10-4629-A1C6-631D27880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3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8814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3348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11D6-99D5-4336-872D-39319B3A76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426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l of Fame / Sh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4" y="97692"/>
            <a:ext cx="877928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2944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87DD-0B43-4BDC-BB9D-21A80E59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313"/>
      </p:ext>
    </p:extLst>
  </p:cSld>
  <p:clrMapOvr>
    <a:masterClrMapping/>
  </p:clrMapOvr>
  <p:transition xmlns:p14="http://schemas.microsoft.com/office/powerpoint/2010/main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8" y="0"/>
            <a:ext cx="9260332" cy="40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dirty="0" smtClean="0"/>
              <a:t>HCI+DESIGN: USER INTERFACE DESIGN +</a:t>
            </a:r>
            <a:r>
              <a:rPr lang="en-US" sz="2000" baseline="0" dirty="0" smtClean="0"/>
              <a:t> PROTOTYPING + EVALUATION</a:t>
            </a:r>
            <a:endParaRPr lang="en-US" sz="20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</a:p>
          <a:p>
            <a:pPr algn="l">
              <a:defRPr/>
            </a:pPr>
            <a:endParaRPr lang="en-US" sz="2400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sz="2400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Autumn 2014</a:t>
            </a:r>
            <a:endParaRPr lang="en-US" sz="2400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0510568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239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0123-26C7-4EBA-A5EE-442B76275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7C00-48D5-4CC9-9F8F-8E1DBA782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08F18-8DDE-4A5D-A25F-2DAA7E170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3DD70123-26C7-4EBA-A5EE-442B76275C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799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8633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499FE-B9C4-4BE2-9428-08F69DA50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1ED7-B671-4696-BF92-7E4FFB3DC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DD553-D096-43A0-ABE1-F876078258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8615-8B10-4629-A1C6-631D278800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A3D17C00-48D5-4CC9-9F8F-8E1DBA7821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3348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414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7A008F18-8DDE-4A5D-A25F-2DAA7E170A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8633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27D499FE-B9C4-4BE2-9428-08F69DA50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EEA51ED7-B671-4696-BF92-7E4FFB3DCD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2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44.xml"/><Relationship Id="rId22" Type="http://schemas.openxmlformats.org/officeDocument/2006/relationships/theme" Target="../theme/theme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088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11" y="1255586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dirty="0" smtClean="0"/>
              <a:t>HCI+D: User Interface Design, Prototyping, &amp; Evaluation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  <p:sldLayoutId id="2147483741" r:id="rId21"/>
    <p:sldLayoutId id="2147483742" r:id="rId22"/>
    <p:sldLayoutId id="2147483743" r:id="rId23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F79646"/>
          </a:solidFill>
          <a:latin typeface="Helvetica"/>
          <a:ea typeface="ＭＳ Ｐゴシック" charset="0"/>
          <a:cs typeface="Helvetic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088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F52AE5C9-7E37-435A-A556-FA1FCC8AD8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F79646"/>
          </a:solidFill>
          <a:latin typeface="Helvetica"/>
          <a:ea typeface="ＭＳ Ｐゴシック" charset="0"/>
          <a:cs typeface="Helvetic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061" y="2533235"/>
            <a:ext cx="57938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pc="600" dirty="0" smtClean="0">
                <a:solidFill>
                  <a:schemeClr val="accent1"/>
                </a:solidFill>
                <a:latin typeface="Helvetica Light"/>
                <a:cs typeface="Helvetica Light"/>
              </a:rPr>
              <a:t>THE AWARDS</a:t>
            </a:r>
            <a:endParaRPr lang="en-US" sz="6000" spc="600" dirty="0">
              <a:solidFill>
                <a:schemeClr val="accent1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8133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PassItOn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Right To Vote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0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People’s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Token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87A40"/>
                </a:solidFill>
              </a:rPr>
              <a:t>UnCharted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3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Overall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935463"/>
            <a:ext cx="8210395" cy="5389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Runner Up</a:t>
            </a: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Clarity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Runner </a:t>
            </a:r>
            <a:r>
              <a:rPr lang="en-US" dirty="0" smtClean="0"/>
              <a:t>Up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400" dirty="0" err="1" smtClean="0"/>
              <a:t>SpringBoard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Grand Prize Winner</a:t>
            </a:r>
          </a:p>
          <a:p>
            <a:pPr marL="0" indent="0"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	</a:t>
            </a:r>
            <a:r>
              <a:rPr lang="en-US" sz="8000" b="1" dirty="0" err="1" smtClean="0">
                <a:solidFill>
                  <a:srgbClr val="FF0000"/>
                </a:solidFill>
              </a:rPr>
              <a:t>PassItOn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4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in Each Theme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260195" y="985024"/>
            <a:ext cx="4235605" cy="5482683"/>
          </a:xfrm>
        </p:spPr>
        <p:txBody>
          <a:bodyPr/>
          <a:lstStyle/>
          <a:p>
            <a:r>
              <a:rPr lang="en-US" dirty="0" smtClean="0"/>
              <a:t>Behavior Change 1</a:t>
            </a:r>
          </a:p>
          <a:p>
            <a:pPr marL="457200" lvl="1" indent="0">
              <a:buNone/>
            </a:pPr>
            <a:r>
              <a:rPr lang="en-US" dirty="0" smtClean="0"/>
              <a:t>Runner Up: </a:t>
            </a:r>
            <a:r>
              <a:rPr lang="en-US" dirty="0" err="1" smtClean="0"/>
              <a:t>TutorNow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Winner:  </a:t>
            </a:r>
            <a:r>
              <a:rPr lang="en-US" dirty="0" err="1" smtClean="0"/>
              <a:t>SpringBoard</a:t>
            </a:r>
            <a:endParaRPr lang="en-US" dirty="0" smtClean="0"/>
          </a:p>
          <a:p>
            <a:r>
              <a:rPr lang="en-US" dirty="0" smtClean="0"/>
              <a:t>Behavior Change 2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FoodShed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err="1" smtClean="0"/>
              <a:t>RightToVote</a:t>
            </a:r>
            <a:endParaRPr lang="en-US" dirty="0" smtClean="0"/>
          </a:p>
          <a:p>
            <a:r>
              <a:rPr lang="en-US" dirty="0" smtClean="0"/>
              <a:t>Creation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VirtualVenues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smtClean="0"/>
              <a:t>Unguided</a:t>
            </a:r>
          </a:p>
          <a:p>
            <a:r>
              <a:rPr lang="en-US" dirty="0" smtClean="0"/>
              <a:t>Crowd Power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Musit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smtClean="0"/>
              <a:t>Tongues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985024"/>
            <a:ext cx="3810000" cy="5482683"/>
          </a:xfrm>
        </p:spPr>
        <p:txBody>
          <a:bodyPr/>
          <a:lstStyle/>
          <a:p>
            <a:r>
              <a:rPr lang="en-US" dirty="0" smtClean="0"/>
              <a:t>Discovery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UnCharted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smtClean="0"/>
              <a:t>Huddle</a:t>
            </a:r>
          </a:p>
          <a:p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PlateList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smtClean="0"/>
              <a:t>Clarity</a:t>
            </a:r>
          </a:p>
          <a:p>
            <a:r>
              <a:rPr lang="en-US" dirty="0" smtClean="0"/>
              <a:t>Learning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Tutera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err="1" smtClean="0"/>
              <a:t>SmartSenior</a:t>
            </a:r>
            <a:endParaRPr lang="en-US" dirty="0" smtClean="0"/>
          </a:p>
          <a:p>
            <a:r>
              <a:rPr lang="en-US" dirty="0" smtClean="0"/>
              <a:t>Motivation</a:t>
            </a:r>
          </a:p>
          <a:p>
            <a:pPr marL="457200" lvl="1" indent="0">
              <a:buNone/>
            </a:pPr>
            <a:r>
              <a:rPr lang="en-US" dirty="0"/>
              <a:t>Runner Up</a:t>
            </a:r>
            <a:r>
              <a:rPr lang="en-US" dirty="0" smtClean="0"/>
              <a:t>: </a:t>
            </a:r>
            <a:r>
              <a:rPr lang="en-US" dirty="0" err="1" smtClean="0"/>
              <a:t>FunPod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Winner: </a:t>
            </a:r>
            <a:r>
              <a:rPr lang="en-US" dirty="0" err="1" smtClean="0"/>
              <a:t>PassItOn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FDE8-C646-4166-9C5E-15F777ABA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3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Math Outside The Box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chemeClr val="accent1"/>
                </a:solidFill>
              </a:rPr>
              <a:t>AdventureCraft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Museit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smtClean="0">
                <a:solidFill>
                  <a:schemeClr val="accent1"/>
                </a:solidFill>
              </a:rPr>
              <a:t>Usher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9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PassItOn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smtClean="0">
                <a:solidFill>
                  <a:schemeClr val="accent1"/>
                </a:solidFill>
              </a:rPr>
              <a:t>Huddle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Startup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Huddle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87A40"/>
                </a:solidFill>
              </a:rPr>
              <a:t>UnGuided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Moonshot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Civility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87A40"/>
                </a:solidFill>
              </a:rPr>
              <a:t>VirtualVenues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Social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/>
              <a:t>Clarity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87A40"/>
                </a:solidFill>
              </a:rPr>
              <a:t>SpringBoard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210395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Runner 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err="1" smtClean="0"/>
              <a:t>SmartSenior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Winner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srgbClr val="E87A40"/>
                </a:solidFill>
              </a:rPr>
              <a:t>	</a:t>
            </a:r>
            <a:r>
              <a:rPr lang="en-US" sz="5400" dirty="0" err="1" smtClean="0">
                <a:solidFill>
                  <a:srgbClr val="E87A40"/>
                </a:solidFill>
              </a:rPr>
              <a:t>PassItOn</a:t>
            </a:r>
            <a:endParaRPr lang="en-US" sz="5400" dirty="0">
              <a:solidFill>
                <a:srgbClr val="E87A4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HCI+D: User Interface Design, Prototyping, &amp; Evaluation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FDE8-C646-4166-9C5E-15F777ABAEE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2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nday">
  <a:themeElements>
    <a:clrScheme name="Custom 4">
      <a:dk1>
        <a:srgbClr val="414141"/>
      </a:dk1>
      <a:lt1>
        <a:srgbClr val="FFFFFF"/>
      </a:lt1>
      <a:dk2>
        <a:srgbClr val="282A2A"/>
      </a:dk2>
      <a:lt2>
        <a:srgbClr val="D0D0D0"/>
      </a:lt2>
      <a:accent1>
        <a:srgbClr val="E87A40"/>
      </a:accent1>
      <a:accent2>
        <a:srgbClr val="EAC632"/>
      </a:accent2>
      <a:accent3>
        <a:srgbClr val="D1B2AD"/>
      </a:accent3>
      <a:accent4>
        <a:srgbClr val="DADADA"/>
      </a:accent4>
      <a:accent5>
        <a:srgbClr val="E8B887"/>
      </a:accent5>
      <a:accent6>
        <a:srgbClr val="8E8E8E"/>
      </a:accent6>
      <a:hlink>
        <a:srgbClr val="FFFFFF"/>
      </a:hlink>
      <a:folHlink>
        <a:srgbClr val="FFFF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nday_au12">
  <a:themeElements>
    <a:clrScheme name="Custom 4">
      <a:dk1>
        <a:srgbClr val="414141"/>
      </a:dk1>
      <a:lt1>
        <a:srgbClr val="FFFFFF"/>
      </a:lt1>
      <a:dk2>
        <a:srgbClr val="282A2A"/>
      </a:dk2>
      <a:lt2>
        <a:srgbClr val="D0D0D0"/>
      </a:lt2>
      <a:accent1>
        <a:srgbClr val="E87A40"/>
      </a:accent1>
      <a:accent2>
        <a:srgbClr val="EAC632"/>
      </a:accent2>
      <a:accent3>
        <a:srgbClr val="D1B2AD"/>
      </a:accent3>
      <a:accent4>
        <a:srgbClr val="DADADA"/>
      </a:accent4>
      <a:accent5>
        <a:srgbClr val="E8B887"/>
      </a:accent5>
      <a:accent6>
        <a:srgbClr val="8E8E8E"/>
      </a:accent6>
      <a:hlink>
        <a:srgbClr val="FFFFFF"/>
      </a:hlink>
      <a:folHlink>
        <a:srgbClr val="FFFF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02-design-discovery</Template>
  <TotalTime>2762</TotalTime>
  <Words>285</Words>
  <Application>Microsoft Macintosh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Landay</vt:lpstr>
      <vt:lpstr>Landay_au12</vt:lpstr>
      <vt:lpstr>PowerPoint Presentation</vt:lpstr>
      <vt:lpstr>Best in Each Theme</vt:lpstr>
      <vt:lpstr>Best Pitch</vt:lpstr>
      <vt:lpstr>Best Poster</vt:lpstr>
      <vt:lpstr>Best Demo</vt:lpstr>
      <vt:lpstr>Best Startup Idea</vt:lpstr>
      <vt:lpstr>Biggest Moonshot</vt:lpstr>
      <vt:lpstr>Biggest Social Impact</vt:lpstr>
      <vt:lpstr>Best Design</vt:lpstr>
      <vt:lpstr>Most Creative</vt:lpstr>
      <vt:lpstr>The People’s Choice</vt:lpstr>
      <vt:lpstr>Best Overall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landay</dc:creator>
  <cp:lastModifiedBy>James Landay</cp:lastModifiedBy>
  <cp:revision>186</cp:revision>
  <cp:lastPrinted>2013-03-21T16:25:15Z</cp:lastPrinted>
  <dcterms:created xsi:type="dcterms:W3CDTF">1995-06-02T21:27:28Z</dcterms:created>
  <dcterms:modified xsi:type="dcterms:W3CDTF">2014-12-06T22:23:50Z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http:\\www.cs.berkeley.edu\~landay</vt:lpwstr>
  </property>
  <property fmtid="{D5CDD505-2E9C-101B-9397-08002B2CF9AE}" pid="9" name="Other">
    <vt:lpwstr>CS 160, Spring 1997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C:\Data\Classes\CS 160\Spring '97\Lectures</vt:lpwstr>
  </property>
</Properties>
</file>