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  <p:sldMasterId id="2147483744" r:id="rId2"/>
  </p:sldMasterIdLst>
  <p:notesMasterIdLst>
    <p:notesMasterId r:id="rId40"/>
  </p:notesMasterIdLst>
  <p:handoutMasterIdLst>
    <p:handoutMasterId r:id="rId41"/>
  </p:handoutMasterIdLst>
  <p:sldIdLst>
    <p:sldId id="331" r:id="rId3"/>
    <p:sldId id="257" r:id="rId4"/>
    <p:sldId id="360" r:id="rId5"/>
    <p:sldId id="361" r:id="rId6"/>
    <p:sldId id="333" r:id="rId7"/>
    <p:sldId id="334" r:id="rId8"/>
    <p:sldId id="343" r:id="rId9"/>
    <p:sldId id="344" r:id="rId10"/>
    <p:sldId id="365" r:id="rId11"/>
    <p:sldId id="356" r:id="rId12"/>
    <p:sldId id="348" r:id="rId13"/>
    <p:sldId id="363" r:id="rId14"/>
    <p:sldId id="354" r:id="rId15"/>
    <p:sldId id="369" r:id="rId16"/>
    <p:sldId id="349" r:id="rId17"/>
    <p:sldId id="352" r:id="rId18"/>
    <p:sldId id="384" r:id="rId19"/>
    <p:sldId id="326" r:id="rId20"/>
    <p:sldId id="336" r:id="rId21"/>
    <p:sldId id="367" r:id="rId22"/>
    <p:sldId id="350" r:id="rId23"/>
    <p:sldId id="366" r:id="rId24"/>
    <p:sldId id="368" r:id="rId25"/>
    <p:sldId id="370" r:id="rId26"/>
    <p:sldId id="371" r:id="rId27"/>
    <p:sldId id="372" r:id="rId28"/>
    <p:sldId id="377" r:id="rId29"/>
    <p:sldId id="381" r:id="rId30"/>
    <p:sldId id="373" r:id="rId31"/>
    <p:sldId id="378" r:id="rId32"/>
    <p:sldId id="376" r:id="rId33"/>
    <p:sldId id="382" r:id="rId34"/>
    <p:sldId id="383" r:id="rId35"/>
    <p:sldId id="374" r:id="rId36"/>
    <p:sldId id="375" r:id="rId37"/>
    <p:sldId id="380" r:id="rId38"/>
    <p:sldId id="379" r:id="rId3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A5A5A"/>
    <a:srgbClr val="F3FAFF"/>
    <a:srgbClr val="F9F9F9"/>
    <a:srgbClr val="F4F4F4"/>
    <a:srgbClr val="E9F9FF"/>
    <a:srgbClr val="F5FCFF"/>
    <a:srgbClr val="E0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925" autoAdjust="0"/>
  </p:normalViewPr>
  <p:slideViewPr>
    <p:cSldViewPr snapToGrid="0" showGuides="1">
      <p:cViewPr>
        <p:scale>
          <a:sx n="236" d="100"/>
          <a:sy n="236" d="100"/>
        </p:scale>
        <p:origin x="-136" y="-128"/>
      </p:cViewPr>
      <p:guideLst>
        <p:guide orient="horz" pos="2110"/>
        <p:guide pos="30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780" y="-870"/>
      </p:cViewPr>
      <p:guideLst>
        <p:guide orient="horz" pos="2153"/>
        <p:guide pos="287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60"/>
            <a:ext cx="4709705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49325" eaLnBrk="0" hangingPunct="0">
              <a:defRPr sz="1100" i="1" smtClean="0"/>
            </a:lvl1pPr>
          </a:lstStyle>
          <a:p>
            <a:r>
              <a:rPr lang="en-US" dirty="0" smtClean="0"/>
              <a:t>CS 147-  </a:t>
            </a:r>
            <a:r>
              <a:rPr lang="en-US" dirty="0"/>
              <a:t>HCI+D: UI Design, Prototyping, and Evaluation, </a:t>
            </a:r>
            <a:r>
              <a:rPr lang="en-US" dirty="0" smtClean="0"/>
              <a:t>Autumn 2014</a:t>
            </a:r>
            <a:endParaRPr lang="en-US" dirty="0"/>
          </a:p>
          <a:p>
            <a:r>
              <a:rPr lang="en-US" dirty="0"/>
              <a:t>Prof. James A. Landay</a:t>
            </a:r>
          </a:p>
          <a:p>
            <a:r>
              <a:rPr lang="en-US" dirty="0" smtClean="0"/>
              <a:t>Stanford University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401" y="-1560"/>
            <a:ext cx="3003799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566"/>
            <a:ext cx="3003799" cy="4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49325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landay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401" y="8758566"/>
            <a:ext cx="3003799" cy="4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49325" eaLnBrk="0" hangingPunct="0">
              <a:defRPr sz="1000" i="1" smtClean="0"/>
            </a:lvl1pPr>
          </a:lstStyle>
          <a:p>
            <a:pPr>
              <a:defRPr/>
            </a:pPr>
            <a:fld id="{3D68942D-8067-4600-8863-AF89C7027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3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60"/>
            <a:ext cx="3003799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49325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0401" y="-1560"/>
            <a:ext cx="3003799" cy="46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6913"/>
            <a:ext cx="4594225" cy="34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4990" y="4379283"/>
            <a:ext cx="5084221" cy="414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7625" rIns="93662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566"/>
            <a:ext cx="3003799" cy="4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49325" eaLnBrk="0" hangingPunct="0"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0401" y="8758566"/>
            <a:ext cx="3003799" cy="4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49325" eaLnBrk="0" hangingPunct="0">
              <a:defRPr sz="1000" i="1" smtClean="0"/>
            </a:lvl1pPr>
          </a:lstStyle>
          <a:p>
            <a:pPr>
              <a:defRPr/>
            </a:pPr>
            <a:fld id="{32B0BFAD-6F97-4411-9946-6EBD43A2E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02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EC206E-4912-4D55-818A-7CB2B489DD78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266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2DA6BED-9E73-4857-8F79-450A39CC553A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Start with this CI design sketch, but required many examples (over 30 on 1</a:t>
            </a:r>
            <a:r>
              <a:rPr lang="en-US" baseline="30000" smtClean="0"/>
              <a:t>st</a:t>
            </a:r>
            <a:r>
              <a:rPr lang="en-US" smtClean="0"/>
              <a:t> assignment) on each subsequent assignment from different folks on the team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9027B5F-63C5-407A-BFE0-63FA625FEC64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1688" cy="3457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90" y="4379283"/>
            <a:ext cx="5084221" cy="4150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9027B5F-63C5-407A-BFE0-63FA625FEC64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1688" cy="3457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90" y="4379283"/>
            <a:ext cx="5084221" cy="4150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73F6323-1D5E-4769-8A91-CB52E74FF372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1688" cy="3457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90" y="4379283"/>
            <a:ext cx="5084221" cy="4150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73F6323-1D5E-4769-8A91-CB52E74FF372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0563"/>
            <a:ext cx="4611688" cy="3457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90" y="4379283"/>
            <a:ext cx="5084221" cy="4150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1. Idea generation, Pick 3 or 4… and show in depth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57077D5-2372-4126-866F-7586999FB839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57077D5-2372-4126-866F-7586999FB839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BCAF15C-DAAD-479B-8CD9-32B51FCED763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5325"/>
            <a:ext cx="4594225" cy="3446463"/>
          </a:xfrm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379" y="4379283"/>
            <a:ext cx="5087443" cy="4150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6" tIns="47292" rIns="93006" bIns="47292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098EA8-96DE-4C91-8B33-1FC298401813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Part of making Stanford </a:t>
            </a:r>
            <a:r>
              <a:rPr lang="en-US" sz="1200" b="1" i="1" dirty="0" smtClean="0">
                <a:solidFill>
                  <a:srgbClr val="3366FF"/>
                </a:solidFill>
              </a:rPr>
              <a:t>the place </a:t>
            </a:r>
            <a:r>
              <a:rPr lang="en-US" sz="1200" b="1" dirty="0" smtClean="0"/>
              <a:t>for leading edge interaction &amp; design across research &amp; education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4427C71-9D51-4A75-930F-F8BCE3E6E1F4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8D4DFB-7E39-4E80-9646-7C0C69537CA5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8D4DFB-7E39-4E80-9646-7C0C69537CA5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28D4DFB-7E39-4E80-9646-7C0C69537CA5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692150"/>
            <a:ext cx="1812925" cy="135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You need to find a </a:t>
            </a:r>
            <a:r>
              <a:rPr lang="en-US" b="1" baseline="0" dirty="0" smtClean="0"/>
              <a:t>balance between:</a:t>
            </a:r>
            <a:endParaRPr lang="en-US" baseline="0" dirty="0" smtClean="0"/>
          </a:p>
          <a:p>
            <a:r>
              <a:rPr lang="en-US" b="1" baseline="0" dirty="0" smtClean="0"/>
              <a:t>   design &amp; technology</a:t>
            </a:r>
            <a:r>
              <a:rPr lang="en-US" b="0" baseline="0" dirty="0" smtClean="0"/>
              <a:t>, </a:t>
            </a:r>
            <a:r>
              <a:rPr lang="en-US" b="1" baseline="0" dirty="0" smtClean="0"/>
              <a:t>human-centered approaches &amp; CS approaches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Especially now HCI needs to find a balance between careful controlled experiments of existing technologies or minor tweaks on technology and building major new systems that can solve important world problems.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98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12192" indent="-273920" defTabSz="94198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5680" indent="-219136" defTabSz="94198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33952" indent="-219136" defTabSz="94198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72224" indent="-219136" defTabSz="941981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10496" indent="-219136" defTabSz="94198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8767" indent="-219136" defTabSz="94198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87039" indent="-219136" defTabSz="94198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25311" indent="-219136" defTabSz="94198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BD7E51-60C4-FF48-A3B1-F21911C2BFD6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50" tIns="48850" rIns="94550" bIns="48850"/>
          <a:lstStyle/>
          <a:p>
            <a:r>
              <a:rPr lang="en-US" dirty="0" smtClean="0"/>
              <a:t>Examples </a:t>
            </a:r>
            <a:r>
              <a:rPr lang="en-US" dirty="0"/>
              <a:t>of Tasks/Activities:</a:t>
            </a:r>
          </a:p>
          <a:p>
            <a:r>
              <a:rPr lang="en-US" dirty="0" smtClean="0"/>
              <a:t>activity</a:t>
            </a:r>
            <a:r>
              <a:rPr lang="en-US" dirty="0"/>
              <a:t>: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 </a:t>
            </a:r>
            <a:r>
              <a:rPr lang="en-US" dirty="0" smtClean="0"/>
              <a:t>learning </a:t>
            </a:r>
            <a:r>
              <a:rPr lang="en-US" dirty="0"/>
              <a:t>history</a:t>
            </a:r>
          </a:p>
          <a:p>
            <a:endParaRPr lang="en-US" dirty="0"/>
          </a:p>
          <a:p>
            <a:r>
              <a:rPr lang="en-US" dirty="0" smtClean="0"/>
              <a:t>high </a:t>
            </a:r>
            <a:r>
              <a:rPr lang="en-US" dirty="0"/>
              <a:t>level </a:t>
            </a:r>
            <a:r>
              <a:rPr lang="en-US" dirty="0" smtClean="0"/>
              <a:t>task:</a:t>
            </a:r>
            <a:endParaRPr lang="en-US" dirty="0"/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writing a paper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drawing a picture</a:t>
            </a:r>
          </a:p>
          <a:p>
            <a:r>
              <a:rPr lang="en-US" dirty="0"/>
              <a:t>	</a:t>
            </a:r>
          </a:p>
          <a:p>
            <a:r>
              <a:rPr lang="en-US" dirty="0" smtClean="0"/>
              <a:t>low </a:t>
            </a:r>
            <a:r>
              <a:rPr lang="en-US" dirty="0"/>
              <a:t>level task (operation):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copying a word from one paragraph to another</a:t>
            </a:r>
          </a:p>
          <a:p>
            <a:r>
              <a:rPr lang="en-US" baseline="0" dirty="0"/>
              <a:t> </a:t>
            </a:r>
            <a:r>
              <a:rPr lang="en-US" baseline="0" dirty="0" smtClean="0"/>
              <a:t>   </a:t>
            </a:r>
            <a:r>
              <a:rPr lang="en-US" dirty="0" smtClean="0"/>
              <a:t>- </a:t>
            </a:r>
            <a:r>
              <a:rPr lang="en-US" dirty="0"/>
              <a:t>coloring a line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14B538A-6041-40C9-A55C-6D8D95A2B950}" type="slidenum">
              <a:rPr lang="en-US" sz="1000"/>
              <a:pPr/>
              <a:t>5</a:t>
            </a:fld>
            <a:endParaRPr lang="en-US" sz="10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08A512B-F447-444F-A4D1-D9741DB46074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53F21C2-5930-4548-B9B7-B8844E7E7FD9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088C5A-3060-4CD7-844A-35BA8E2BD4DF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493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93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93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93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0CBD24-4610-8B4A-8724-FC1EA4003C64}" type="slidenum">
              <a:rPr lang="en-US" sz="1000"/>
              <a:pPr/>
              <a:t>9</a:t>
            </a:fld>
            <a:endParaRPr lang="en-US" sz="10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Landay</a:t>
            </a:r>
          </a:p>
          <a:p>
            <a:pPr algn="l">
              <a:buNone/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Luke Vink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buNone/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Cornell Tech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buNone/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Spring 2014</a:t>
            </a:r>
          </a:p>
          <a:p>
            <a:pPr algn="l">
              <a:buNone/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May 14, 2014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8" y="0"/>
            <a:ext cx="9107931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>
              <a:buNone/>
            </a:pPr>
            <a:r>
              <a:rPr lang="en-US" sz="2000" dirty="0" smtClean="0"/>
              <a:t>HCI+DESIGN: 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A42DD553-D096-43A0-ABE1-F87607825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089F8615-8B10-4629-A1C6-631D27880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81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3348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F11D6-99D5-4336-872D-39319B3A76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642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l of Fame / Sh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4" y="97692"/>
            <a:ext cx="87792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329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987DD-0B43-4BDC-BB9D-21A80E590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831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8" y="0"/>
            <a:ext cx="9260332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HCI+DESIGN: 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  <a:p>
            <a:pPr algn="l">
              <a:defRPr/>
            </a:pPr>
            <a:endParaRPr lang="en-US" sz="2400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2014</a:t>
            </a: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510568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0123-26C7-4EBA-A5EE-442B76275C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17C00-48D5-4CC9-9F8F-8E1DBA7821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3DD70123-26C7-4EBA-A5EE-442B76275C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7799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499FE-B9C4-4BE2-9428-08F69DA50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51ED7-B671-4696-BF92-7E4FFB3DCD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DD553-D096-43A0-ABE1-F87607825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8615-8B10-4629-A1C6-631D27880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A3D17C00-48D5-4CC9-9F8F-8E1DBA7821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3348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414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987DD-0B43-4BDC-BB9D-21A80E590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831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27D499FE-B9C4-4BE2-9428-08F69DA50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EEA51ED7-B671-4696-BF92-7E4FFB3DCD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45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11" y="1255586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dirty="0" smtClean="0"/>
              <a:t>HCI+D: User Interface Design, Prototyping, &amp; Evaluation</a:t>
            </a: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bit.ly/cs147-people-choic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bit.ly/cs147-people-choice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89214" y="965200"/>
            <a:ext cx="8129361" cy="2789238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b="1" dirty="0" smtClean="0"/>
              <a:t>Stanford CS: HCI+Design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900" b="1" dirty="0" smtClean="0"/>
              <a:t>CS 147 Overview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22726" r="2611" b="376"/>
          <a:stretch/>
        </p:blipFill>
        <p:spPr bwMode="auto">
          <a:xfrm>
            <a:off x="1110343" y="2437720"/>
            <a:ext cx="2844280" cy="377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User-centered Design: Fieldwork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idx="1"/>
          </p:nvPr>
        </p:nvSpPr>
        <p:spPr>
          <a:xfrm>
            <a:off x="261938" y="968830"/>
            <a:ext cx="8758237" cy="4692196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Contextual Inquiry &amp; Task Analysis</a:t>
            </a:r>
          </a:p>
          <a:p>
            <a:pPr lvl="1" eaLnBrk="1" hangingPunct="1"/>
            <a:r>
              <a:rPr lang="en-US" sz="2400" dirty="0" smtClean="0"/>
              <a:t>observe existing work practices</a:t>
            </a:r>
          </a:p>
          <a:p>
            <a:pPr lvl="1" eaLnBrk="1" hangingPunct="1"/>
            <a:r>
              <a:rPr lang="en-US" sz="2400" dirty="0" smtClean="0"/>
              <a:t>make sure key questions answered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789574" y="6215744"/>
            <a:ext cx="3411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Helvetica" pitchFamily="34" charset="0"/>
              </a:rPr>
              <a:t>Tuned CI participant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61344" y="6215744"/>
            <a:ext cx="3411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Helvetica" pitchFamily="34" charset="0"/>
              </a:rPr>
              <a:t>Tuned field work in record store</a:t>
            </a:r>
            <a:endParaRPr lang="en-US" sz="1600" dirty="0">
              <a:latin typeface="Helvetica" pitchFamily="34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0"/>
          <a:stretch/>
        </p:blipFill>
        <p:spPr bwMode="auto">
          <a:xfrm>
            <a:off x="4136571" y="2430489"/>
            <a:ext cx="4980141" cy="378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Sketching &amp; Storyboarding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250371" y="5918332"/>
            <a:ext cx="1040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 err="1" smtClean="0">
                <a:latin typeface="Helvetica" pitchFamily="34" charset="0"/>
              </a:rPr>
              <a:t>tagbuster</a:t>
            </a:r>
            <a:endParaRPr lang="en-US" sz="1600" dirty="0">
              <a:latin typeface="Helvetica" pitchFamily="34" charset="0"/>
            </a:endParaRPr>
          </a:p>
        </p:txBody>
      </p:sp>
      <p:sp>
        <p:nvSpPr>
          <p:cNvPr id="11" name="Shape 129"/>
          <p:cNvSpPr/>
          <p:nvPr/>
        </p:nvSpPr>
        <p:spPr>
          <a:xfrm>
            <a:off x="326227" y="1022280"/>
            <a:ext cx="8491546" cy="4813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Sketching &amp; Storyboarding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1401672" y="6256338"/>
            <a:ext cx="766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 smtClean="0">
                <a:latin typeface="Helvetica" pitchFamily="34" charset="0"/>
              </a:rPr>
              <a:t>Parcel</a:t>
            </a:r>
            <a:endParaRPr lang="en-US" sz="1600" dirty="0">
              <a:latin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832" r="18395" b="4195"/>
          <a:stretch/>
        </p:blipFill>
        <p:spPr>
          <a:xfrm>
            <a:off x="3138674" y="960765"/>
            <a:ext cx="3785468" cy="58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0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Concept Videos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82449" y="6142038"/>
            <a:ext cx="1895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Helvetica" pitchFamily="34" charset="0"/>
              </a:rPr>
              <a:t>SmartSenior</a:t>
            </a:r>
            <a:endParaRPr lang="en-US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852" y="952447"/>
            <a:ext cx="7091942" cy="51405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Concept Videos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82449" y="6142038"/>
            <a:ext cx="2152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Helvetica" pitchFamily="34" charset="0"/>
              </a:rPr>
              <a:t>InvestorScope</a:t>
            </a:r>
            <a:endParaRPr lang="en-US" dirty="0">
              <a:latin typeface="Helvetica" pitchFamily="34" charset="0"/>
            </a:endParaRPr>
          </a:p>
        </p:txBody>
      </p:sp>
      <p:pic>
        <p:nvPicPr>
          <p:cNvPr id="5" name="investorscop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4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Low-fi Prototyping &amp; Testing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30412" y="5481311"/>
            <a:ext cx="1249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How Low</a:t>
            </a:r>
            <a:endParaRPr lang="en-US" sz="2000" dirty="0">
              <a:latin typeface="Helvetica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018639" y="5473561"/>
            <a:ext cx="1652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Goal Friends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27" y="1164101"/>
            <a:ext cx="2697362" cy="419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024" y="1164101"/>
            <a:ext cx="5028889" cy="42062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98425"/>
            <a:ext cx="8664575" cy="1143000"/>
          </a:xfrm>
        </p:spPr>
        <p:txBody>
          <a:bodyPr/>
          <a:lstStyle/>
          <a:p>
            <a:pPr eaLnBrk="1" hangingPunct="1"/>
            <a:r>
              <a:rPr lang="en-US" smtClean="0"/>
              <a:t>Interactive Prototypes</a:t>
            </a:r>
            <a:br>
              <a:rPr lang="en-US" smtClean="0"/>
            </a:br>
            <a:r>
              <a:rPr lang="en-US" sz="2400" i="1" smtClean="0"/>
              <a:t>Medium Fidelity</a:t>
            </a:r>
            <a:endParaRPr lang="en-US" i="1" smtClean="0"/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337063" y="5827236"/>
            <a:ext cx="1416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Helvetica" pitchFamily="34" charset="0"/>
              </a:rPr>
              <a:t>Insidejob</a:t>
            </a:r>
            <a:endParaRPr lang="en-US" dirty="0">
              <a:latin typeface="Helvetic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033"/>
              </p:ext>
            </p:extLst>
          </p:nvPr>
        </p:nvGraphicFramePr>
        <p:xfrm>
          <a:off x="3146711" y="3344863"/>
          <a:ext cx="3041650" cy="168275"/>
        </p:xfrm>
        <a:graphic>
          <a:graphicData uri="http://schemas.openxmlformats.org/drawingml/2006/table">
            <a:tbl>
              <a:tblPr/>
              <a:tblGrid>
                <a:gridCol w="1520825"/>
                <a:gridCol w="1520825"/>
              </a:tblGrid>
              <a:tr h="168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87" r="13098" b="55389"/>
          <a:stretch/>
        </p:blipFill>
        <p:spPr>
          <a:xfrm>
            <a:off x="378004" y="1343711"/>
            <a:ext cx="8531878" cy="44465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98425"/>
            <a:ext cx="866457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Interactive Prototypes</a:t>
            </a:r>
            <a:br>
              <a:rPr lang="en-US" dirty="0" smtClean="0"/>
            </a:br>
            <a:r>
              <a:rPr lang="en-US" sz="2400" i="1" dirty="0" smtClean="0"/>
              <a:t>Hi-Fidelity</a:t>
            </a:r>
            <a:endParaRPr lang="en-US" i="1" dirty="0" smtClean="0"/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337063" y="5827236"/>
            <a:ext cx="1062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Helvetica" pitchFamily="34" charset="0"/>
              </a:rPr>
              <a:t>Tutera</a:t>
            </a:r>
            <a:endParaRPr lang="en-US" dirty="0">
              <a:latin typeface="Helvetic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00379"/>
              </p:ext>
            </p:extLst>
          </p:nvPr>
        </p:nvGraphicFramePr>
        <p:xfrm>
          <a:off x="3146711" y="3344863"/>
          <a:ext cx="3041650" cy="168275"/>
        </p:xfrm>
        <a:graphic>
          <a:graphicData uri="http://schemas.openxmlformats.org/drawingml/2006/table">
            <a:tbl>
              <a:tblPr/>
              <a:tblGrid>
                <a:gridCol w="1520825"/>
                <a:gridCol w="1520825"/>
              </a:tblGrid>
              <a:tr h="168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09" marR="686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3495"/>
          <a:stretch/>
        </p:blipFill>
        <p:spPr>
          <a:xfrm>
            <a:off x="1" y="1738595"/>
            <a:ext cx="2461393" cy="402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575" r="54568"/>
          <a:stretch/>
        </p:blipFill>
        <p:spPr>
          <a:xfrm>
            <a:off x="5065218" y="1723477"/>
            <a:ext cx="2052444" cy="4056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3" r="14345"/>
          <a:stretch/>
        </p:blipFill>
        <p:spPr>
          <a:xfrm>
            <a:off x="7111924" y="1724694"/>
            <a:ext cx="2032076" cy="4056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3104"/>
          <a:stretch/>
        </p:blipFill>
        <p:spPr>
          <a:xfrm>
            <a:off x="2477072" y="1749875"/>
            <a:ext cx="2482046" cy="4023972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098698" y="5827236"/>
            <a:ext cx="5295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Helvetica" pitchFamily="34" charset="0"/>
              </a:rPr>
              <a:t>Uncharted</a:t>
            </a:r>
            <a:endParaRPr 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84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Evaluation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Test with real users (participants)</a:t>
            </a:r>
          </a:p>
          <a:p>
            <a:pPr eaLnBrk="1" hangingPunct="1"/>
            <a:r>
              <a:rPr lang="en-US" i="1" smtClean="0"/>
              <a:t>Low-cost techniques</a:t>
            </a:r>
          </a:p>
          <a:p>
            <a:pPr lvl="1" eaLnBrk="1" hangingPunct="1"/>
            <a:r>
              <a:rPr lang="en-US" i="1" smtClean="0"/>
              <a:t>expert evaluation (HE)</a:t>
            </a:r>
          </a:p>
          <a:p>
            <a:pPr lvl="1"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20487" name="Object 4"/>
          <p:cNvGraphicFramePr>
            <a:graphicFrameLocks noChangeAspect="1"/>
          </p:cNvGraphicFramePr>
          <p:nvPr/>
        </p:nvGraphicFramePr>
        <p:xfrm>
          <a:off x="5565775" y="3784600"/>
          <a:ext cx="220980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2" name="Clip" r:id="rId4" imgW="2946759" imgH="2630112" progId="MS_ClipArt_Gallery.2">
                  <p:embed/>
                </p:oleObj>
              </mc:Choice>
              <mc:Fallback>
                <p:oleObj name="Clip" r:id="rId4" imgW="2946759" imgH="2630112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75" y="3784600"/>
                        <a:ext cx="220980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71450"/>
            <a:ext cx="8737600" cy="968375"/>
          </a:xfrm>
        </p:spPr>
        <p:txBody>
          <a:bodyPr/>
          <a:lstStyle/>
          <a:p>
            <a:pPr eaLnBrk="1" hangingPunct="1"/>
            <a:r>
              <a:rPr lang="en-US" sz="3800" dirty="0" smtClean="0"/>
              <a:t>How CS 147 Fits into the Curriculum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>
          <a:xfrm>
            <a:off x="341930" y="1471891"/>
            <a:ext cx="8802070" cy="513718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Most CS courses teach underlying technology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compilers, operating systems, databases, etc.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CS 147 concerned w/ design &amp; evaluation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technology is simply a tool to evaluate designs by prototyping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build skills that will be important upon graduation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design &amp; evaluation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creating complex systems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working on large teams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communicating results</a:t>
            </a:r>
          </a:p>
          <a:p>
            <a:pPr lvl="2" eaLnBrk="1" hangingPunct="1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b="1" dirty="0" smtClean="0"/>
              <a:t>Goal: Make Stanford </a:t>
            </a:r>
            <a:r>
              <a:rPr lang="en-US" sz="2700" b="1" i="1" dirty="0" smtClean="0">
                <a:solidFill>
                  <a:srgbClr val="3366FF"/>
                </a:solidFill>
              </a:rPr>
              <a:t>the place </a:t>
            </a:r>
            <a:r>
              <a:rPr lang="en-US" sz="2700" b="1" dirty="0" smtClean="0"/>
              <a:t>for interaction &amp; design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idx="1"/>
          </p:nvPr>
        </p:nvSpPr>
        <p:spPr>
          <a:xfrm>
            <a:off x="571500" y="1600200"/>
            <a:ext cx="84582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Course overview</a:t>
            </a:r>
          </a:p>
          <a:p>
            <a:pPr eaLnBrk="1" hangingPunct="1"/>
            <a:r>
              <a:rPr lang="en-US" dirty="0"/>
              <a:t>P</a:t>
            </a:r>
            <a:r>
              <a:rPr lang="en-US" dirty="0" smtClean="0"/>
              <a:t>roject presentations</a:t>
            </a:r>
          </a:p>
          <a:p>
            <a:pPr eaLnBrk="1" hangingPunct="1"/>
            <a:r>
              <a:rPr lang="en-US" dirty="0" smtClean="0"/>
              <a:t>Poster session/demos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http://cs147.stanford.edu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web sites w/ all materials</a:t>
            </a:r>
          </a:p>
          <a:p>
            <a:endParaRPr lang="en-US" dirty="0"/>
          </a:p>
          <a:p>
            <a:r>
              <a:rPr lang="en-US" dirty="0"/>
              <a:t>Lecture topics, slides, &amp; video</a:t>
            </a:r>
          </a:p>
          <a:p>
            <a:endParaRPr lang="en-US" dirty="0"/>
          </a:p>
          <a:p>
            <a:r>
              <a:rPr lang="en-US" dirty="0"/>
              <a:t>Homework assignments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Projects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 Judges will be picking the best projects (announced at 7:50 PM)</a:t>
            </a:r>
          </a:p>
          <a:p>
            <a:endParaRPr lang="en-US" dirty="0"/>
          </a:p>
          <a:p>
            <a:r>
              <a:rPr lang="en-US" dirty="0" smtClean="0"/>
              <a:t>You too will have a say by voting for </a:t>
            </a:r>
            <a:r>
              <a:rPr lang="en-US" i="1" dirty="0" smtClean="0"/>
              <a:t>The People’s Choice Award</a:t>
            </a:r>
            <a:br>
              <a:rPr lang="en-US" i="1" dirty="0" smtClean="0"/>
            </a:br>
            <a:endParaRPr lang="en-US" i="1" dirty="0" smtClean="0"/>
          </a:p>
          <a:p>
            <a:pPr marL="457200" lvl="1" indent="0">
              <a:buNone/>
            </a:pPr>
            <a:r>
              <a:rPr lang="en-US" sz="3800" i="1" dirty="0" smtClean="0">
                <a:solidFill>
                  <a:srgbClr val="3366FF"/>
                </a:solidFill>
                <a:hlinkClick r:id="rId3"/>
              </a:rPr>
              <a:t>http://</a:t>
            </a:r>
            <a:r>
              <a:rPr lang="en-US" sz="3800" i="1" dirty="0" err="1" smtClean="0">
                <a:solidFill>
                  <a:srgbClr val="3366FF"/>
                </a:solidFill>
                <a:hlinkClick r:id="rId3"/>
              </a:rPr>
              <a:t>bit.ly</a:t>
            </a:r>
            <a:r>
              <a:rPr lang="en-US" sz="3800" i="1" dirty="0" smtClean="0">
                <a:solidFill>
                  <a:srgbClr val="3366FF"/>
                </a:solidFill>
                <a:hlinkClick r:id="rId3"/>
              </a:rPr>
              <a:t>/cs147-people-choice</a:t>
            </a:r>
            <a:endParaRPr lang="en-US" sz="3800" i="1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Judges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48213" y="1600200"/>
            <a:ext cx="4417523" cy="4724400"/>
          </a:xfrm>
        </p:spPr>
        <p:txBody>
          <a:bodyPr>
            <a:noAutofit/>
          </a:bodyPr>
          <a:lstStyle/>
          <a:p>
            <a:r>
              <a:rPr lang="en-US" sz="2000" dirty="0"/>
              <a:t>John </a:t>
            </a:r>
            <a:r>
              <a:rPr lang="en-US" sz="2000" dirty="0" smtClean="0"/>
              <a:t>Tang, Microsoft </a:t>
            </a:r>
            <a:r>
              <a:rPr lang="en-US" sz="2000" dirty="0"/>
              <a:t>Research</a:t>
            </a:r>
          </a:p>
          <a:p>
            <a:r>
              <a:rPr lang="en-US" sz="2000" dirty="0"/>
              <a:t>Sunny </a:t>
            </a:r>
            <a:r>
              <a:rPr lang="en-US" sz="2000" dirty="0" smtClean="0"/>
              <a:t>Consolvo, Google</a:t>
            </a:r>
            <a:endParaRPr lang="en-US" sz="2000" dirty="0"/>
          </a:p>
          <a:p>
            <a:r>
              <a:rPr lang="en-US" sz="2000" dirty="0" err="1"/>
              <a:t>Vivek</a:t>
            </a:r>
            <a:r>
              <a:rPr lang="en-US" sz="2000" dirty="0"/>
              <a:t> </a:t>
            </a:r>
            <a:r>
              <a:rPr lang="en-US" sz="2000" dirty="0" err="1" smtClean="0"/>
              <a:t>Wadhwa</a:t>
            </a:r>
            <a:r>
              <a:rPr lang="en-US" sz="2000" dirty="0" smtClean="0"/>
              <a:t>, Stanford &amp; Singularity </a:t>
            </a:r>
            <a:r>
              <a:rPr lang="en-US" sz="2000" dirty="0"/>
              <a:t>University</a:t>
            </a:r>
          </a:p>
          <a:p>
            <a:r>
              <a:rPr lang="en-US" sz="2000" dirty="0"/>
              <a:t>Ravi </a:t>
            </a:r>
            <a:r>
              <a:rPr lang="en-US" sz="2000" dirty="0" err="1" smtClean="0"/>
              <a:t>Mhatre</a:t>
            </a:r>
            <a:r>
              <a:rPr lang="en-US" sz="2000" dirty="0" smtClean="0"/>
              <a:t>, </a:t>
            </a:r>
            <a:r>
              <a:rPr lang="en-US" sz="2000" dirty="0" err="1" smtClean="0"/>
              <a:t>Lightspeed</a:t>
            </a:r>
            <a:r>
              <a:rPr lang="en-US" sz="2000" dirty="0" smtClean="0"/>
              <a:t> </a:t>
            </a:r>
            <a:r>
              <a:rPr lang="en-US" sz="2000" dirty="0"/>
              <a:t>Venture Partners</a:t>
            </a:r>
          </a:p>
          <a:p>
            <a:r>
              <a:rPr lang="en-US" sz="2000" dirty="0"/>
              <a:t>Dan </a:t>
            </a:r>
            <a:r>
              <a:rPr lang="en-US" sz="2000" dirty="0" err="1"/>
              <a:t>Maynes-</a:t>
            </a:r>
            <a:r>
              <a:rPr lang="en-US" sz="2000" dirty="0" err="1" smtClean="0"/>
              <a:t>Aminzade</a:t>
            </a:r>
            <a:r>
              <a:rPr lang="en-US" sz="2000" dirty="0" smtClean="0"/>
              <a:t>, Google</a:t>
            </a:r>
            <a:endParaRPr lang="en-US" sz="2000" dirty="0"/>
          </a:p>
          <a:p>
            <a:r>
              <a:rPr lang="en-US" sz="2000" dirty="0"/>
              <a:t>Manu </a:t>
            </a:r>
            <a:r>
              <a:rPr lang="en-US" sz="2000" dirty="0" smtClean="0"/>
              <a:t>Kumar, K9 </a:t>
            </a:r>
            <a:r>
              <a:rPr lang="en-US" sz="2000" dirty="0"/>
              <a:t>Ventures</a:t>
            </a:r>
          </a:p>
          <a:p>
            <a:r>
              <a:rPr lang="en-US" sz="2000" dirty="0" err="1"/>
              <a:t>Shumin</a:t>
            </a:r>
            <a:r>
              <a:rPr lang="en-US" sz="2000" dirty="0"/>
              <a:t> </a:t>
            </a:r>
            <a:r>
              <a:rPr lang="en-US" sz="2000" dirty="0" err="1" smtClean="0"/>
              <a:t>Zhai</a:t>
            </a:r>
            <a:r>
              <a:rPr lang="en-US" sz="2000" dirty="0" smtClean="0"/>
              <a:t>, Google </a:t>
            </a:r>
            <a:r>
              <a:rPr lang="en-US" sz="2000" dirty="0"/>
              <a:t>Research</a:t>
            </a:r>
          </a:p>
          <a:p>
            <a:r>
              <a:rPr lang="en-US" sz="2000" dirty="0"/>
              <a:t>Terry </a:t>
            </a:r>
            <a:r>
              <a:rPr lang="en-US" sz="2000" dirty="0" err="1" smtClean="0"/>
              <a:t>Winograd</a:t>
            </a:r>
            <a:r>
              <a:rPr lang="en-US" sz="2000" dirty="0" smtClean="0"/>
              <a:t>, Stanford</a:t>
            </a:r>
          </a:p>
          <a:p>
            <a:r>
              <a:rPr lang="en-US" sz="2000" dirty="0"/>
              <a:t>Beverly Harrison, </a:t>
            </a:r>
            <a:r>
              <a:rPr lang="en-US" sz="2000" dirty="0" smtClean="0"/>
              <a:t>Yahoo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37057" cy="4724400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Zhiwei</a:t>
            </a:r>
            <a:r>
              <a:rPr lang="en-US" sz="2000" dirty="0" smtClean="0"/>
              <a:t> Guan, Google</a:t>
            </a:r>
            <a:endParaRPr lang="en-US" sz="2000" dirty="0"/>
          </a:p>
          <a:p>
            <a:r>
              <a:rPr lang="en-US" sz="2000" dirty="0" err="1" smtClean="0"/>
              <a:t>Anoop</a:t>
            </a:r>
            <a:r>
              <a:rPr lang="en-US" sz="2000" dirty="0" smtClean="0"/>
              <a:t> </a:t>
            </a:r>
            <a:r>
              <a:rPr lang="en-US" sz="2000" dirty="0" err="1" smtClean="0"/>
              <a:t>Sinha</a:t>
            </a:r>
            <a:endParaRPr lang="en-US" sz="2000" dirty="0" smtClean="0"/>
          </a:p>
          <a:p>
            <a:r>
              <a:rPr lang="en-US" sz="2000" dirty="0" smtClean="0"/>
              <a:t>Susumu Harada</a:t>
            </a:r>
            <a:endParaRPr lang="en-US" sz="2000" dirty="0"/>
          </a:p>
          <a:p>
            <a:r>
              <a:rPr lang="en-US" sz="2000" dirty="0"/>
              <a:t>Micah </a:t>
            </a:r>
            <a:r>
              <a:rPr lang="en-US" sz="2000" dirty="0" err="1" smtClean="0"/>
              <a:t>Laaker</a:t>
            </a:r>
            <a:r>
              <a:rPr lang="en-US" sz="2000" dirty="0" smtClean="0"/>
              <a:t>, Google</a:t>
            </a:r>
            <a:endParaRPr lang="en-US" sz="2000" dirty="0"/>
          </a:p>
          <a:p>
            <a:r>
              <a:rPr lang="en-US" sz="2000" dirty="0"/>
              <a:t>Paul </a:t>
            </a:r>
            <a:r>
              <a:rPr lang="en-US" sz="2000" dirty="0" smtClean="0"/>
              <a:t>Fu, </a:t>
            </a:r>
            <a:r>
              <a:rPr lang="en-US" sz="2000" dirty="0" err="1" smtClean="0"/>
              <a:t>Alibaba</a:t>
            </a:r>
            <a:endParaRPr lang="en-US" sz="2000" dirty="0"/>
          </a:p>
          <a:p>
            <a:r>
              <a:rPr lang="en-US" sz="2000" dirty="0"/>
              <a:t>Dave </a:t>
            </a:r>
            <a:r>
              <a:rPr lang="en-US" sz="2000" dirty="0" smtClean="0"/>
              <a:t>Bags, Stanford </a:t>
            </a:r>
            <a:r>
              <a:rPr lang="en-US" sz="2000" dirty="0" err="1" smtClean="0"/>
              <a:t>d.School</a:t>
            </a:r>
            <a:endParaRPr lang="en-US" sz="2000" dirty="0"/>
          </a:p>
          <a:p>
            <a:r>
              <a:rPr lang="en-US" sz="2000" dirty="0"/>
              <a:t>Roberto </a:t>
            </a:r>
            <a:r>
              <a:rPr lang="en-US" sz="2000" dirty="0" smtClean="0"/>
              <a:t>Ortiz, Yahoo</a:t>
            </a:r>
            <a:endParaRPr lang="en-US" sz="2000" dirty="0"/>
          </a:p>
          <a:p>
            <a:r>
              <a:rPr lang="en-US" sz="2000" dirty="0"/>
              <a:t>Scott </a:t>
            </a:r>
            <a:r>
              <a:rPr lang="en-US" sz="2000" dirty="0" err="1" smtClean="0"/>
              <a:t>Doorley</a:t>
            </a:r>
            <a:r>
              <a:rPr lang="en-US" sz="2000" dirty="0" smtClean="0"/>
              <a:t>, Stanford</a:t>
            </a:r>
            <a:r>
              <a:rPr lang="en-US" sz="2000" dirty="0"/>
              <a:t> </a:t>
            </a:r>
            <a:r>
              <a:rPr lang="en-US" sz="2000" dirty="0" err="1" smtClean="0"/>
              <a:t>d.School</a:t>
            </a:r>
            <a:endParaRPr lang="en-US" sz="2000" dirty="0"/>
          </a:p>
          <a:p>
            <a:r>
              <a:rPr lang="en-US" sz="2000" dirty="0"/>
              <a:t>James </a:t>
            </a:r>
            <a:r>
              <a:rPr lang="en-US" sz="2000" dirty="0" smtClean="0"/>
              <a:t>Cham,</a:t>
            </a:r>
            <a:r>
              <a:rPr lang="en-US" sz="2000" dirty="0"/>
              <a:t> </a:t>
            </a:r>
            <a:r>
              <a:rPr lang="en-US" sz="2000" dirty="0" smtClean="0"/>
              <a:t>Bloomberg </a:t>
            </a:r>
            <a:r>
              <a:rPr lang="en-US" sz="2000" dirty="0"/>
              <a:t>Beta</a:t>
            </a:r>
          </a:p>
          <a:p>
            <a:r>
              <a:rPr lang="en-US" sz="2000" dirty="0"/>
              <a:t>Michael </a:t>
            </a:r>
            <a:r>
              <a:rPr lang="en-US" sz="2000" dirty="0" smtClean="0"/>
              <a:t>Bernstein,</a:t>
            </a:r>
            <a:r>
              <a:rPr lang="en-US" sz="2000" dirty="0"/>
              <a:t> </a:t>
            </a:r>
            <a:r>
              <a:rPr lang="en-US" sz="2000" dirty="0" smtClean="0"/>
              <a:t>Stanford</a:t>
            </a:r>
            <a:endParaRPr lang="en-US" sz="2000" dirty="0"/>
          </a:p>
          <a:p>
            <a:r>
              <a:rPr lang="en-US" sz="2000" dirty="0"/>
              <a:t>Chen </a:t>
            </a:r>
            <a:r>
              <a:rPr lang="en-US" sz="2000" dirty="0" smtClean="0"/>
              <a:t>Zhao, </a:t>
            </a:r>
            <a:r>
              <a:rPr lang="en-US" sz="2000" dirty="0" err="1" smtClean="0"/>
              <a:t>Alibaba.com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46012" y="1884597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28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 Get Involved!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799" y="1160782"/>
            <a:ext cx="8313112" cy="5163818"/>
          </a:xfrm>
        </p:spPr>
        <p:txBody>
          <a:bodyPr/>
          <a:lstStyle/>
          <a:p>
            <a:r>
              <a:rPr lang="en-US" dirty="0" smtClean="0"/>
              <a:t>Team mentors in CS 194H (Winter Quarter)</a:t>
            </a:r>
          </a:p>
          <a:p>
            <a:endParaRPr lang="en-US" dirty="0" smtClean="0"/>
          </a:p>
          <a:p>
            <a:r>
              <a:rPr lang="en-US" dirty="0" smtClean="0"/>
              <a:t>Co-teach Stanford HCI/Design courses</a:t>
            </a:r>
          </a:p>
          <a:p>
            <a:pPr lvl="1"/>
            <a:r>
              <a:rPr lang="en-US" dirty="0" smtClean="0"/>
              <a:t>studio faculty in CS 247 (Winter Quarter)</a:t>
            </a:r>
          </a:p>
          <a:p>
            <a:pPr lvl="1"/>
            <a:r>
              <a:rPr lang="en-US" dirty="0" err="1" smtClean="0"/>
              <a:t>Engelbart</a:t>
            </a:r>
            <a:r>
              <a:rPr lang="en-US" dirty="0" smtClean="0"/>
              <a:t> Legacy course in </a:t>
            </a:r>
            <a:r>
              <a:rPr lang="en-US" dirty="0" err="1" smtClean="0"/>
              <a:t>d.School</a:t>
            </a:r>
            <a:r>
              <a:rPr lang="en-US" dirty="0" smtClean="0"/>
              <a:t> (Spring)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Hire students and interns</a:t>
            </a:r>
          </a:p>
          <a:p>
            <a:endParaRPr lang="en-US" dirty="0" smtClean="0"/>
          </a:p>
          <a:p>
            <a:r>
              <a:rPr lang="en-US" dirty="0" smtClean="0"/>
              <a:t>Support HCI+Design research at Stanford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0123-26C7-4EBA-A5EE-442B76275C0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Projects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The People’s Choice Award</a:t>
            </a:r>
            <a:br>
              <a:rPr lang="en-US" i="1" dirty="0" smtClean="0"/>
            </a:br>
            <a:endParaRPr lang="en-US" i="1" dirty="0" smtClean="0"/>
          </a:p>
          <a:p>
            <a:pPr marL="457200" lvl="1" indent="0">
              <a:buNone/>
            </a:pPr>
            <a:r>
              <a:rPr lang="en-US" sz="3800" i="1" dirty="0" smtClean="0">
                <a:solidFill>
                  <a:srgbClr val="3366FF"/>
                </a:solidFill>
                <a:hlinkClick r:id="rId3"/>
              </a:rPr>
              <a:t>http://</a:t>
            </a:r>
            <a:r>
              <a:rPr lang="en-US" sz="3800" i="1" dirty="0" err="1" smtClean="0">
                <a:solidFill>
                  <a:srgbClr val="3366FF"/>
                </a:solidFill>
                <a:hlinkClick r:id="rId3"/>
              </a:rPr>
              <a:t>bit.ly</a:t>
            </a:r>
            <a:r>
              <a:rPr lang="en-US" sz="3800" i="1" dirty="0" smtClean="0">
                <a:solidFill>
                  <a:srgbClr val="3366FF"/>
                </a:solidFill>
                <a:hlinkClick r:id="rId3"/>
              </a:rPr>
              <a:t>/cs147-people-choice</a:t>
            </a:r>
            <a:endParaRPr lang="en-US" sz="3800" i="1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05125" y="6553200"/>
            <a:ext cx="623887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53400" y="6553200"/>
            <a:ext cx="990600" cy="457200"/>
          </a:xfrm>
        </p:spPr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061" y="2533235"/>
            <a:ext cx="5793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600" dirty="0" smtClean="0">
                <a:solidFill>
                  <a:schemeClr val="accent1"/>
                </a:solidFill>
                <a:latin typeface="Helvetica Light"/>
                <a:cs typeface="Helvetica Light"/>
              </a:rPr>
              <a:t>THE AWARDS</a:t>
            </a:r>
            <a:endParaRPr lang="en-US" sz="6000" spc="600" dirty="0">
              <a:solidFill>
                <a:schemeClr val="accent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13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Best in Each Theme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260195" y="985024"/>
            <a:ext cx="4235605" cy="5482683"/>
          </a:xfrm>
        </p:spPr>
        <p:txBody>
          <a:bodyPr/>
          <a:lstStyle/>
          <a:p>
            <a:r>
              <a:rPr lang="en-US" dirty="0" smtClean="0"/>
              <a:t>Behavior Change 1</a:t>
            </a:r>
          </a:p>
          <a:p>
            <a:pPr marL="457200" lvl="1" indent="0">
              <a:buNone/>
            </a:pPr>
            <a:r>
              <a:rPr lang="en-US" dirty="0" smtClean="0"/>
              <a:t>Runner Up: </a:t>
            </a:r>
            <a:r>
              <a:rPr lang="en-US" dirty="0" err="1" smtClean="0"/>
              <a:t>TutorNow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Winner:  </a:t>
            </a:r>
            <a:r>
              <a:rPr lang="en-US" dirty="0" err="1" smtClean="0"/>
              <a:t>SpringBoard</a:t>
            </a:r>
            <a:endParaRPr lang="en-US" dirty="0" smtClean="0"/>
          </a:p>
          <a:p>
            <a:r>
              <a:rPr lang="en-US" dirty="0" smtClean="0"/>
              <a:t>Behavior Change 2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FoodShed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err="1" smtClean="0"/>
              <a:t>RightToVote</a:t>
            </a:r>
            <a:endParaRPr lang="en-US" dirty="0" smtClean="0"/>
          </a:p>
          <a:p>
            <a:r>
              <a:rPr lang="en-US" dirty="0" smtClean="0"/>
              <a:t>Creation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VirtualVenues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smtClean="0"/>
              <a:t>Unguided</a:t>
            </a:r>
          </a:p>
          <a:p>
            <a:r>
              <a:rPr lang="en-US" dirty="0" smtClean="0"/>
              <a:t>Crowd Power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Musit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smtClean="0"/>
              <a:t>Tongues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985024"/>
            <a:ext cx="3810000" cy="5482683"/>
          </a:xfrm>
        </p:spPr>
        <p:txBody>
          <a:bodyPr/>
          <a:lstStyle/>
          <a:p>
            <a:r>
              <a:rPr lang="en-US" dirty="0" smtClean="0"/>
              <a:t>Discovery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UnCharted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smtClean="0"/>
              <a:t>Huddle</a:t>
            </a:r>
          </a:p>
          <a:p>
            <a:r>
              <a:rPr lang="en-US" dirty="0" smtClean="0"/>
              <a:t>Information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PlateList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smtClean="0"/>
              <a:t>Clarity</a:t>
            </a:r>
          </a:p>
          <a:p>
            <a:r>
              <a:rPr lang="en-US" dirty="0" smtClean="0"/>
              <a:t>Learning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Tutera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err="1" smtClean="0"/>
              <a:t>SmartSenior</a:t>
            </a:r>
            <a:endParaRPr lang="en-US" dirty="0" smtClean="0"/>
          </a:p>
          <a:p>
            <a:r>
              <a:rPr lang="en-US" dirty="0" smtClean="0"/>
              <a:t>Motivation</a:t>
            </a:r>
          </a:p>
          <a:p>
            <a:pPr marL="457200" lvl="1" indent="0">
              <a:buNone/>
            </a:pPr>
            <a:r>
              <a:rPr lang="en-US" dirty="0"/>
              <a:t>Runner Up</a:t>
            </a:r>
            <a:r>
              <a:rPr lang="en-US" dirty="0" smtClean="0"/>
              <a:t>: </a:t>
            </a:r>
            <a:r>
              <a:rPr lang="en-US" dirty="0" err="1" smtClean="0"/>
              <a:t>FunPod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Winner: </a:t>
            </a:r>
            <a:r>
              <a:rPr lang="en-US" dirty="0" err="1" smtClean="0"/>
              <a:t>PassItOn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FDE8-C646-4166-9C5E-15F777ABAE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Math Outside The Box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chemeClr val="accent1"/>
                </a:solidFill>
              </a:rPr>
              <a:t>AdventureCraft</a:t>
            </a: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/>
              <a:t>Museit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smtClean="0">
                <a:solidFill>
                  <a:schemeClr val="accent1"/>
                </a:solidFill>
              </a:rPr>
              <a:t>Usher</a:t>
            </a: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15731"/>
            <a:ext cx="377623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design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9339" y="1715731"/>
            <a:ext cx="4080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cap="small" spc="300" dirty="0" smtClean="0">
                <a:latin typeface="Helvetica"/>
                <a:cs typeface="Helvetica"/>
              </a:rPr>
              <a:t>technology</a:t>
            </a:r>
            <a:endParaRPr lang="en-US" sz="4400" cap="small" spc="3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228600"/>
            <a:ext cx="538208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cap="small" spc="2500" dirty="0" smtClean="0">
                <a:solidFill>
                  <a:schemeClr val="tx1">
                    <a:lumMod val="95000"/>
                  </a:schemeClr>
                </a:solidFill>
                <a:latin typeface="Helvetica"/>
                <a:cs typeface="Helvetica"/>
              </a:rPr>
              <a:t>balance</a:t>
            </a:r>
            <a:endParaRPr lang="en-US" sz="6600" b="1" cap="small" spc="2500" dirty="0">
              <a:solidFill>
                <a:schemeClr val="tx1">
                  <a:lumMod val="9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1" name="Picture 10" descr="DTinfini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69" y="2575362"/>
            <a:ext cx="6612662" cy="25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/>
              <a:t>PassItOn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smtClean="0">
                <a:solidFill>
                  <a:schemeClr val="accent1"/>
                </a:solidFill>
              </a:rPr>
              <a:t>Huddle</a:t>
            </a:r>
            <a:endParaRPr lang="en-US" sz="5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Startup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Huddle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87A40"/>
                </a:solidFill>
              </a:rPr>
              <a:t>UnGuided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Moonshot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Civility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87A40"/>
                </a:solidFill>
              </a:rPr>
              <a:t>VirtualVenues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Social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Clarity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87A40"/>
                </a:solidFill>
              </a:rPr>
              <a:t>SpringBoard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/>
              <a:t>SmartSenior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87A40"/>
                </a:solidFill>
              </a:rPr>
              <a:t>PassItOn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Creative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err="1" smtClean="0"/>
              <a:t>PassItOn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Right To Vote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People’s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Runner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Token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Winner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5400" dirty="0" smtClean="0">
                <a:solidFill>
                  <a:srgbClr val="E87A40"/>
                </a:solidFill>
              </a:rPr>
              <a:t>	</a:t>
            </a:r>
            <a:r>
              <a:rPr lang="en-US" sz="5400" dirty="0" err="1" smtClean="0">
                <a:solidFill>
                  <a:srgbClr val="E87A40"/>
                </a:solidFill>
              </a:rPr>
              <a:t>UnCharted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Overall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35463"/>
            <a:ext cx="8210395" cy="53891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Runner Up</a:t>
            </a:r>
            <a:endParaRPr lang="en-US" sz="1400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Clarity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Runner </a:t>
            </a:r>
            <a:r>
              <a:rPr lang="en-US" dirty="0" smtClean="0"/>
              <a:t>Up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4400" dirty="0" err="1" smtClean="0"/>
              <a:t>SpringBoard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Grand Prize Winner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FF0000"/>
                </a:solidFill>
              </a:rPr>
              <a:t>	</a:t>
            </a:r>
            <a:r>
              <a:rPr lang="en-US" sz="8000" b="1" dirty="0" err="1" smtClean="0">
                <a:solidFill>
                  <a:srgbClr val="FF0000"/>
                </a:solidFill>
              </a:rPr>
              <a:t>PassItOn</a:t>
            </a:r>
            <a:endParaRPr lang="en-US" sz="8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algn="ctr" eaLnBrk="1" hangingPunct="1"/>
            <a:r>
              <a:rPr lang="en-US" dirty="0">
                <a:latin typeface="Helvetica" pitchFamily="34" charset="0"/>
              </a:rPr>
              <a:t>HCI Approach to UI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8" y="1187016"/>
            <a:ext cx="4168889" cy="527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50" y="538470"/>
            <a:ext cx="4178300" cy="426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17" y="2853572"/>
            <a:ext cx="5130800" cy="3670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29" y="2849359"/>
            <a:ext cx="2237013" cy="1937712"/>
          </a:xfrm>
          <a:prstGeom prst="rect">
            <a:avLst/>
          </a:prstGeom>
        </p:spPr>
      </p:pic>
      <p:pic>
        <p:nvPicPr>
          <p:cNvPr id="28" name="Picture 27" descr="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34" y="1175148"/>
            <a:ext cx="2218832" cy="52792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94" y="1175148"/>
            <a:ext cx="2712778" cy="52818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135" y="161647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Goals of CS 147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21663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Learn to design, prototype, &amp; </a:t>
            </a:r>
            <a:r>
              <a:rPr lang="en-US" sz="2800" i="1" dirty="0" smtClean="0">
                <a:solidFill>
                  <a:srgbClr val="00B0F0"/>
                </a:solidFill>
              </a:rPr>
              <a:t>evaluate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smtClean="0"/>
              <a:t>UIs</a:t>
            </a:r>
          </a:p>
          <a:p>
            <a:pPr lvl="1" eaLnBrk="1" hangingPunct="1"/>
            <a:r>
              <a:rPr lang="en-US" sz="2400" dirty="0" smtClean="0"/>
              <a:t>tasks &amp; work practices of prospective users</a:t>
            </a:r>
          </a:p>
          <a:p>
            <a:pPr lvl="1" eaLnBrk="1" hangingPunct="1"/>
            <a:r>
              <a:rPr lang="en-US" sz="2400" dirty="0" smtClean="0"/>
              <a:t>cognitive/perceptual constraints affecting design</a:t>
            </a:r>
          </a:p>
          <a:p>
            <a:pPr lvl="1" eaLnBrk="1" hangingPunct="1"/>
            <a:r>
              <a:rPr lang="en-US" sz="2400" dirty="0" smtClean="0"/>
              <a:t>techniques for evaluating UI designs</a:t>
            </a:r>
          </a:p>
          <a:p>
            <a:pPr lvl="1" eaLnBrk="1" hangingPunct="1"/>
            <a:r>
              <a:rPr lang="en-US" sz="2400" dirty="0" smtClean="0"/>
              <a:t>importance of iterative design for usability</a:t>
            </a:r>
          </a:p>
          <a:p>
            <a:pPr lvl="1" eaLnBrk="1" hangingPunct="1"/>
            <a:r>
              <a:rPr lang="en-US" sz="2400" dirty="0" smtClean="0"/>
              <a:t>technology used to prototype UIs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i="1" dirty="0" smtClean="0"/>
              <a:t>how to work together as a team</a:t>
            </a:r>
          </a:p>
          <a:p>
            <a:pPr lvl="1" eaLnBrk="1" hangingPunct="1"/>
            <a:r>
              <a:rPr lang="en-US" sz="2400" i="1" dirty="0" smtClean="0"/>
              <a:t>communicating results to a group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Iterative Design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458200" cy="22764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Driven by the variability in human performance</a:t>
            </a:r>
          </a:p>
        </p:txBody>
      </p:sp>
      <p:graphicFrame>
        <p:nvGraphicFramePr>
          <p:cNvPr id="8199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498725" y="2595563"/>
          <a:ext cx="4143375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Clip" r:id="rId4" imgW="3849232" imgH="3468986" progId="MS_ClipArt_Gallery.2">
                  <p:embed/>
                </p:oleObj>
              </mc:Choice>
              <mc:Fallback>
                <p:oleObj name="Clip" r:id="rId4" imgW="3849232" imgH="3468986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725" y="2595563"/>
                        <a:ext cx="4143375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987DD-0B43-4BDC-BB9D-21A80E590B3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6083300" y="2605088"/>
            <a:ext cx="1146148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" pitchFamily="34" charset="0"/>
              </a:rPr>
              <a:t>Design</a:t>
            </a:r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769938" y="4160838"/>
            <a:ext cx="150361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" pitchFamily="34" charset="0"/>
              </a:rPr>
              <a:t>Prototype</a:t>
            </a:r>
          </a:p>
        </p:txBody>
      </p:sp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5995988" y="6047405"/>
            <a:ext cx="1384995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" pitchFamily="34" charset="0"/>
              </a:rPr>
              <a:t>Evaluate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 Based Course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7313"/>
            <a:ext cx="5100638" cy="5005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Iterative design of a real UI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Theme: mobile computing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00B0F0"/>
                </a:solidFill>
              </a:rPr>
              <a:t>Quarter </a:t>
            </a:r>
            <a:r>
              <a:rPr lang="en-US" sz="2000" dirty="0" smtClean="0"/>
              <a:t>long projects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Students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200 across CS, Symbolic Systems …</a:t>
            </a:r>
          </a:p>
          <a:p>
            <a:pPr lvl="1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54 Teams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3-4 members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8 major group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group work ~60% of course grade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Four presentations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</a:t>
            </a:r>
            <a:r>
              <a:rPr lang="en-US" sz="1800" dirty="0" smtClean="0"/>
              <a:t>very team member presents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1506" name="Picture 2" descr="http://worldlab.cs.washington.edu/img/photos/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/>
          <a:stretch/>
        </p:blipFill>
        <p:spPr bwMode="auto">
          <a:xfrm>
            <a:off x="5137525" y="1444990"/>
            <a:ext cx="4006475" cy="43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_82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84" y="1427079"/>
            <a:ext cx="4014216" cy="30106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HCI+D: User Interface Design, Prototyping, &amp; Evaluation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Timeline</a:t>
            </a: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 rot="-2700000">
            <a:off x="312645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1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4693755" y="2891859"/>
            <a:ext cx="14935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Interactive 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Medium-fi</a:t>
            </a:r>
            <a:endParaRPr lang="en-US" sz="1800" dirty="0">
              <a:latin typeface="Arial" charset="0"/>
            </a:endParaRPr>
          </a:p>
          <a:p>
            <a:pPr eaLnBrk="1" hangingPunct="1"/>
            <a:r>
              <a:rPr lang="en-US" sz="1800" dirty="0" smtClean="0">
                <a:latin typeface="Arial" charset="0"/>
              </a:rPr>
              <a:t>Prototype #1</a:t>
            </a:r>
            <a:endParaRPr lang="en-US" sz="1800" dirty="0">
              <a:latin typeface="Arial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1464114" y="1666793"/>
            <a:ext cx="21852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Contextual </a:t>
            </a:r>
            <a:r>
              <a:rPr lang="en-US" sz="1800" dirty="0" smtClean="0">
                <a:latin typeface="Arial" charset="0"/>
              </a:rPr>
              <a:t>Inquiry /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Task Analysis</a:t>
            </a:r>
            <a:r>
              <a:rPr lang="en-US" sz="1800" dirty="0">
                <a:latin typeface="Arial" charset="0"/>
              </a:rPr>
              <a:t/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+ Sketches</a:t>
            </a: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 rot="-2700000">
            <a:off x="1110676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2</a:t>
            </a: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 rot="-2700000">
            <a:off x="1908707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3</a:t>
            </a: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 rot="-2700000">
            <a:off x="3504769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5</a:t>
            </a: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 rot="-2700000">
            <a:off x="4302800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6</a:t>
            </a:r>
            <a:endParaRPr lang="en-US" sz="1800" dirty="0">
              <a:latin typeface="Arial" charset="0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 rot="-2700000">
            <a:off x="5100831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7</a:t>
            </a:r>
            <a:endParaRPr lang="en-US" sz="1800" dirty="0">
              <a:latin typeface="Arial" charset="0"/>
            </a:endParaRP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 rot="-2700000">
            <a:off x="5898862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8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10257" name="AutoShape 18"/>
          <p:cNvCxnSpPr>
            <a:cxnSpLocks noChangeShapeType="1"/>
            <a:stCxn id="10250" idx="2"/>
          </p:cNvCxnSpPr>
          <p:nvPr/>
        </p:nvCxnSpPr>
        <p:spPr bwMode="auto">
          <a:xfrm flipH="1">
            <a:off x="2525059" y="2590123"/>
            <a:ext cx="31662" cy="228070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8" name="AutoShape 19"/>
          <p:cNvCxnSpPr>
            <a:cxnSpLocks noChangeShapeType="1"/>
          </p:cNvCxnSpPr>
          <p:nvPr/>
        </p:nvCxnSpPr>
        <p:spPr bwMode="auto">
          <a:xfrm flipH="1">
            <a:off x="5065975" y="3854824"/>
            <a:ext cx="189201" cy="102505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0" name="Text Box 22"/>
          <p:cNvSpPr txBox="1">
            <a:spLocks noChangeArrowheads="1"/>
          </p:cNvSpPr>
          <p:nvPr/>
        </p:nvSpPr>
        <p:spPr bwMode="auto">
          <a:xfrm>
            <a:off x="1195096" y="377964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Proposal</a:t>
            </a:r>
          </a:p>
        </p:txBody>
      </p:sp>
      <p:cxnSp>
        <p:nvCxnSpPr>
          <p:cNvPr id="10261" name="AutoShape 23"/>
          <p:cNvCxnSpPr>
            <a:cxnSpLocks noChangeShapeType="1"/>
            <a:stCxn id="10260" idx="2"/>
          </p:cNvCxnSpPr>
          <p:nvPr/>
        </p:nvCxnSpPr>
        <p:spPr bwMode="auto">
          <a:xfrm flipH="1">
            <a:off x="1688354" y="4146360"/>
            <a:ext cx="49667" cy="72446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3608546" y="1666793"/>
            <a:ext cx="1835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Paper Prototype</a:t>
            </a:r>
          </a:p>
          <a:p>
            <a:pPr eaLnBrk="1" hangingPunct="1"/>
            <a:r>
              <a:rPr lang="en-US" sz="1800" dirty="0">
                <a:latin typeface="Arial" charset="0"/>
              </a:rPr>
              <a:t>+ User Testing</a:t>
            </a:r>
          </a:p>
        </p:txBody>
      </p:sp>
      <p:cxnSp>
        <p:nvCxnSpPr>
          <p:cNvPr id="10263" name="AutoShape 25"/>
          <p:cNvCxnSpPr>
            <a:cxnSpLocks noChangeShapeType="1"/>
            <a:stCxn id="10262" idx="2"/>
          </p:cNvCxnSpPr>
          <p:nvPr/>
        </p:nvCxnSpPr>
        <p:spPr bwMode="auto">
          <a:xfrm flipH="1">
            <a:off x="4288119" y="2308143"/>
            <a:ext cx="238002" cy="2547739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4" name="Text Box 28"/>
          <p:cNvSpPr txBox="1">
            <a:spLocks noChangeArrowheads="1"/>
          </p:cNvSpPr>
          <p:nvPr/>
        </p:nvSpPr>
        <p:spPr bwMode="auto">
          <a:xfrm rot="-2700000">
            <a:off x="2706738" y="52863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Week 4</a:t>
            </a:r>
          </a:p>
        </p:txBody>
      </p:sp>
      <p:cxnSp>
        <p:nvCxnSpPr>
          <p:cNvPr id="10268" name="AutoShape 18"/>
          <p:cNvCxnSpPr>
            <a:cxnSpLocks noChangeShapeType="1"/>
          </p:cNvCxnSpPr>
          <p:nvPr/>
        </p:nvCxnSpPr>
        <p:spPr bwMode="auto">
          <a:xfrm flipH="1">
            <a:off x="3361765" y="3511176"/>
            <a:ext cx="74706" cy="1344706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9" name="Text Box 9"/>
          <p:cNvSpPr txBox="1">
            <a:spLocks noChangeArrowheads="1"/>
          </p:cNvSpPr>
          <p:nvPr/>
        </p:nvSpPr>
        <p:spPr bwMode="auto">
          <a:xfrm>
            <a:off x="2673204" y="2891859"/>
            <a:ext cx="1809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Sketches </a:t>
            </a:r>
            <a:r>
              <a:rPr lang="en-US" sz="1800" dirty="0" smtClean="0">
                <a:latin typeface="Arial" charset="0"/>
              </a:rPr>
              <a:t>+</a:t>
            </a:r>
            <a:r>
              <a:rPr lang="en-US" sz="1800" dirty="0">
                <a:latin typeface="Arial" charset="0"/>
              </a:rPr>
              <a:t/>
            </a:r>
            <a:br>
              <a:rPr lang="en-US" sz="1800" dirty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Concept Videos</a:t>
            </a:r>
            <a:endParaRPr lang="en-US" sz="1800" dirty="0">
              <a:latin typeface="Arial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57436" y="313260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Problem Finding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1" name="AutoShape 23"/>
          <p:cNvCxnSpPr>
            <a:cxnSpLocks noChangeShapeType="1"/>
            <a:stCxn id="30" idx="2"/>
          </p:cNvCxnSpPr>
          <p:nvPr/>
        </p:nvCxnSpPr>
        <p:spPr bwMode="auto">
          <a:xfrm flipH="1">
            <a:off x="971176" y="3501940"/>
            <a:ext cx="118567" cy="136888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372347" y="1666793"/>
            <a:ext cx="1364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Project Fair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36" name="AutoShape 14"/>
          <p:cNvCxnSpPr>
            <a:cxnSpLocks noChangeShapeType="1"/>
          </p:cNvCxnSpPr>
          <p:nvPr/>
        </p:nvCxnSpPr>
        <p:spPr bwMode="auto">
          <a:xfrm>
            <a:off x="7369313" y="3564284"/>
            <a:ext cx="504687" cy="1261716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6495217" y="2891859"/>
            <a:ext cx="20867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Interactive Hi-Fi Prototype</a:t>
            </a: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5689087" y="1666793"/>
            <a:ext cx="1262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Heuristic 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Evaluation</a:t>
            </a:r>
          </a:p>
        </p:txBody>
      </p:sp>
      <p:cxnSp>
        <p:nvCxnSpPr>
          <p:cNvPr id="39" name="AutoShape 14"/>
          <p:cNvCxnSpPr>
            <a:cxnSpLocks noChangeShapeType="1"/>
            <a:stCxn id="38" idx="2"/>
          </p:cNvCxnSpPr>
          <p:nvPr/>
        </p:nvCxnSpPr>
        <p:spPr bwMode="auto">
          <a:xfrm flipH="1">
            <a:off x="5961530" y="2312905"/>
            <a:ext cx="358588" cy="254297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8900000">
            <a:off x="6696893" y="5295023"/>
            <a:ext cx="963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9</a:t>
            </a:r>
            <a:endParaRPr lang="en-US" sz="1800" dirty="0">
              <a:latin typeface="Arial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 rot="18900000">
            <a:off x="7499126" y="5295023"/>
            <a:ext cx="1091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Week </a:t>
            </a:r>
            <a:r>
              <a:rPr lang="en-US" sz="1800" dirty="0" smtClean="0">
                <a:latin typeface="Arial" charset="0"/>
              </a:rPr>
              <a:t>10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78" name="AutoShape 14"/>
          <p:cNvCxnSpPr>
            <a:cxnSpLocks noChangeShapeType="1"/>
          </p:cNvCxnSpPr>
          <p:nvPr/>
        </p:nvCxnSpPr>
        <p:spPr bwMode="auto">
          <a:xfrm>
            <a:off x="8187765" y="2091765"/>
            <a:ext cx="164353" cy="2749176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6" name="Line 3"/>
          <p:cNvSpPr>
            <a:spLocks noChangeShapeType="1"/>
          </p:cNvSpPr>
          <p:nvPr/>
        </p:nvSpPr>
        <p:spPr bwMode="auto">
          <a:xfrm flipV="1">
            <a:off x="597647" y="4840941"/>
            <a:ext cx="7903882" cy="35859"/>
          </a:xfrm>
          <a:prstGeom prst="line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80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80FF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Studios</a:t>
            </a:r>
            <a:endParaRPr lang="en-US" dirty="0"/>
          </a:p>
        </p:txBody>
      </p:sp>
      <p:sp>
        <p:nvSpPr>
          <p:cNvPr id="14342" name="Rectangle 3"/>
          <p:cNvSpPr>
            <a:spLocks noGrp="1" noChangeArrowheads="1"/>
          </p:cNvSpPr>
          <p:nvPr>
            <p:ph idx="1"/>
          </p:nvPr>
        </p:nvSpPr>
        <p:spPr>
          <a:xfrm>
            <a:off x="360311" y="1255586"/>
            <a:ext cx="8457182" cy="53000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Each team attended small weekly studio (8-16 students/studio)</a:t>
            </a:r>
          </a:p>
          <a:p>
            <a:pPr lvl="1"/>
            <a:r>
              <a:rPr lang="en-US" dirty="0" smtClean="0"/>
              <a:t>critique</a:t>
            </a:r>
            <a:r>
              <a:rPr lang="en-US" dirty="0"/>
              <a:t>/feedback in more intimate environment</a:t>
            </a:r>
          </a:p>
          <a:p>
            <a:endParaRPr lang="en-US" dirty="0"/>
          </a:p>
          <a:p>
            <a:r>
              <a:rPr lang="en-US" dirty="0" smtClean="0"/>
              <a:t>Individual/studio assignments</a:t>
            </a:r>
          </a:p>
          <a:p>
            <a:pPr lvl="1"/>
            <a:r>
              <a:rPr lang="en-US" dirty="0"/>
              <a:t>Project proposal</a:t>
            </a:r>
          </a:p>
          <a:p>
            <a:pPr lvl="1"/>
            <a:r>
              <a:rPr lang="en-US" dirty="0" smtClean="0"/>
              <a:t>Problem finding &amp; research</a:t>
            </a:r>
          </a:p>
          <a:p>
            <a:pPr lvl="1"/>
            <a:r>
              <a:rPr lang="en-US" dirty="0" smtClean="0"/>
              <a:t>Hall of Fame/Shame</a:t>
            </a:r>
          </a:p>
          <a:p>
            <a:pPr lvl="1"/>
            <a:r>
              <a:rPr lang="en-US" dirty="0" smtClean="0"/>
              <a:t>Guerilla ideation</a:t>
            </a:r>
          </a:p>
          <a:p>
            <a:pPr lvl="1"/>
            <a:r>
              <a:rPr lang="en-US" dirty="0" smtClean="0"/>
              <a:t>Heuristic evaluation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HCI+D: User Interface Design, Prototyping, &amp; Evaluation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nday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nday_au12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02-design-discovery</Template>
  <TotalTime>2763</TotalTime>
  <Words>1399</Words>
  <Application>Microsoft Macintosh PowerPoint</Application>
  <PresentationFormat>On-screen Show (4:3)</PresentationFormat>
  <Paragraphs>408</Paragraphs>
  <Slides>37</Slides>
  <Notes>22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Landay</vt:lpstr>
      <vt:lpstr>Landay_au12</vt:lpstr>
      <vt:lpstr>Clip</vt:lpstr>
      <vt:lpstr>Stanford CS: HCI+Design   CS 147 Overview</vt:lpstr>
      <vt:lpstr>Outline</vt:lpstr>
      <vt:lpstr>PowerPoint Presentation</vt:lpstr>
      <vt:lpstr>HCI Approach to UI Design</vt:lpstr>
      <vt:lpstr>Goals of CS 147</vt:lpstr>
      <vt:lpstr>Iterative Design</vt:lpstr>
      <vt:lpstr>Project Based Course</vt:lpstr>
      <vt:lpstr>Timeline</vt:lpstr>
      <vt:lpstr>Design Studios</vt:lpstr>
      <vt:lpstr>User-centered Design: Fieldwork</vt:lpstr>
      <vt:lpstr>Sketching &amp; Storyboarding</vt:lpstr>
      <vt:lpstr>Sketching &amp; Storyboarding</vt:lpstr>
      <vt:lpstr>Concept Videos</vt:lpstr>
      <vt:lpstr>Concept Videos</vt:lpstr>
      <vt:lpstr>Low-fi Prototyping &amp; Testing</vt:lpstr>
      <vt:lpstr>Interactive Prototypes Medium Fidelity</vt:lpstr>
      <vt:lpstr>Interactive Prototypes Hi-Fidelity</vt:lpstr>
      <vt:lpstr>Evaluation</vt:lpstr>
      <vt:lpstr>How CS 147 Fits into the Curriculum</vt:lpstr>
      <vt:lpstr>http://cs147.stanford.edu</vt:lpstr>
      <vt:lpstr>The Projects</vt:lpstr>
      <vt:lpstr>The Judges</vt:lpstr>
      <vt:lpstr>Thanks! Get Involved!</vt:lpstr>
      <vt:lpstr>The Projects</vt:lpstr>
      <vt:lpstr>PowerPoint Presentation</vt:lpstr>
      <vt:lpstr>PowerPoint Presentation</vt:lpstr>
      <vt:lpstr>Best in Each Theme</vt:lpstr>
      <vt:lpstr>Best Pitch</vt:lpstr>
      <vt:lpstr>Best Poster</vt:lpstr>
      <vt:lpstr>Best Demo</vt:lpstr>
      <vt:lpstr>Best Startup Idea</vt:lpstr>
      <vt:lpstr>Biggest Moonshot</vt:lpstr>
      <vt:lpstr>Biggest Social Impact</vt:lpstr>
      <vt:lpstr>Best Design</vt:lpstr>
      <vt:lpstr>Most Creative</vt:lpstr>
      <vt:lpstr>The People’s Choice</vt:lpstr>
      <vt:lpstr>Best Overall Project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landay</dc:creator>
  <cp:lastModifiedBy>James Landay</cp:lastModifiedBy>
  <cp:revision>186</cp:revision>
  <cp:lastPrinted>2014-12-06T22:30:06Z</cp:lastPrinted>
  <dcterms:created xsi:type="dcterms:W3CDTF">1995-06-02T21:27:28Z</dcterms:created>
  <dcterms:modified xsi:type="dcterms:W3CDTF">2014-12-06T22:30:46Z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http:\\www.cs.berkeley.edu\~landay</vt:lpwstr>
  </property>
  <property fmtid="{D5CDD505-2E9C-101B-9397-08002B2CF9AE}" pid="9" name="Other">
    <vt:lpwstr>CS 160, Spring 1997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C:\Data\Classes\CS 160\Spring '97\Lectures</vt:lpwstr>
  </property>
</Properties>
</file>