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44" r:id="rId1"/>
    <p:sldMasterId id="2147483767" r:id="rId2"/>
  </p:sldMasterIdLst>
  <p:notesMasterIdLst>
    <p:notesMasterId r:id="rId52"/>
  </p:notesMasterIdLst>
  <p:handoutMasterIdLst>
    <p:handoutMasterId r:id="rId53"/>
  </p:handoutMasterIdLst>
  <p:sldIdLst>
    <p:sldId id="256" r:id="rId3"/>
    <p:sldId id="334" r:id="rId4"/>
    <p:sldId id="358" r:id="rId5"/>
    <p:sldId id="382" r:id="rId6"/>
    <p:sldId id="258" r:id="rId7"/>
    <p:sldId id="299" r:id="rId8"/>
    <p:sldId id="257" r:id="rId9"/>
    <p:sldId id="277" r:id="rId10"/>
    <p:sldId id="278" r:id="rId11"/>
    <p:sldId id="280" r:id="rId12"/>
    <p:sldId id="279" r:id="rId13"/>
    <p:sldId id="281" r:id="rId14"/>
    <p:sldId id="263" r:id="rId15"/>
    <p:sldId id="262" r:id="rId16"/>
    <p:sldId id="374" r:id="rId17"/>
    <p:sldId id="375" r:id="rId18"/>
    <p:sldId id="376" r:id="rId19"/>
    <p:sldId id="283" r:id="rId20"/>
    <p:sldId id="287" r:id="rId21"/>
    <p:sldId id="377" r:id="rId22"/>
    <p:sldId id="288" r:id="rId23"/>
    <p:sldId id="302" r:id="rId24"/>
    <p:sldId id="378" r:id="rId25"/>
    <p:sldId id="379" r:id="rId26"/>
    <p:sldId id="274" r:id="rId27"/>
    <p:sldId id="275" r:id="rId28"/>
    <p:sldId id="312" r:id="rId29"/>
    <p:sldId id="310" r:id="rId30"/>
    <p:sldId id="300" r:id="rId31"/>
    <p:sldId id="308" r:id="rId32"/>
    <p:sldId id="352" r:id="rId33"/>
    <p:sldId id="360" r:id="rId34"/>
    <p:sldId id="361" r:id="rId35"/>
    <p:sldId id="362" r:id="rId36"/>
    <p:sldId id="363" r:id="rId37"/>
    <p:sldId id="380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276" r:id="rId49"/>
    <p:sldId id="307" r:id="rId50"/>
    <p:sldId id="383" r:id="rId51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ay" initials="JAL" lastIdx="1" clrIdx="0"/>
  <p:cmAuthor id="1" name="James Landay" initials="JAL" lastIdx="2" clrIdx="1"/>
  <p:cmAuthor id="2" name="James A. Landay" initials="JAL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C183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03" autoAdjust="0"/>
    <p:restoredTop sz="83835" autoAdjust="0"/>
  </p:normalViewPr>
  <p:slideViewPr>
    <p:cSldViewPr showGuides="1">
      <p:cViewPr varScale="1">
        <p:scale>
          <a:sx n="143" d="100"/>
          <a:sy n="143" d="100"/>
        </p:scale>
        <p:origin x="-2552" y="-112"/>
      </p:cViewPr>
      <p:guideLst>
        <p:guide orient="horz" pos="2448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howGuides="1">
      <p:cViewPr varScale="1">
        <p:scale>
          <a:sx n="131" d="100"/>
          <a:sy n="131" d="100"/>
        </p:scale>
        <p:origin x="-4182" y="-84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09-02T13:44:42.840" idx="1">
    <p:pos x="966" y="1639"/>
    <p:text>ADD IMAGE of shopping cart recs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1000" y="381000"/>
            <a:ext cx="533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34" tIns="0" rIns="20134" bIns="0" numCol="1" anchor="t" anchorCtr="0" compatLnSpc="1">
            <a:prstTxWarp prst="textNoShape">
              <a:avLst/>
            </a:prstTxWarp>
          </a:bodyPr>
          <a:lstStyle>
            <a:lvl1pPr defTabSz="1003300" eaLnBrk="0" hangingPunct="0">
              <a:defRPr sz="1000" i="1" dirty="0" smtClean="0"/>
            </a:lvl1pPr>
          </a:lstStyle>
          <a:p>
            <a:r>
              <a:rPr lang="en-US" dirty="0" smtClean="0"/>
              <a:t>CS147 -  </a:t>
            </a:r>
            <a:r>
              <a:rPr lang="en-US" dirty="0"/>
              <a:t>HCI+D: UI Design, Prototyping, and Evaluation, </a:t>
            </a:r>
            <a:r>
              <a:rPr lang="en-US" dirty="0" smtClean="0"/>
              <a:t>Autumn 2014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886200" y="906780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DEDC6-1CC5-403C-A1E9-876D66415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1" tIns="46981" rIns="95641" bIns="46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27838" y="9186863"/>
            <a:ext cx="4143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641" tIns="46981" rIns="95641" bIns="46981" anchor="ctr">
            <a:spAutoFit/>
          </a:bodyPr>
          <a:lstStyle/>
          <a:p>
            <a:pPr algn="r" defTabSz="966788" eaLnBrk="0" hangingPunct="0">
              <a:defRPr/>
            </a:pPr>
            <a:fld id="{FA0583BA-334A-414F-A245-FB0793B9544B}" type="slidenum">
              <a:rPr lang="en-US" sz="1500"/>
              <a:pPr algn="r" defTabSz="966788" eaLnBrk="0" hangingPunct="0">
                <a:defRPr/>
              </a:pPr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788183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1:02 – could add a little</a:t>
            </a:r>
            <a:r>
              <a:rPr lang="en-US" baseline="0" dirty="0" smtClean="0"/>
              <a:t> more examples of GOMS, graphics, and more on automated techniques would be more interesting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714" tIns="47357" rIns="94714" bIns="4735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tell you IP address of folks, what resource they are accessing (clicked on link, etc.)</a:t>
            </a:r>
          </a:p>
          <a:p>
            <a:endParaRPr lang="en-US" dirty="0" smtClean="0"/>
          </a:p>
          <a:p>
            <a:r>
              <a:rPr lang="en-US" dirty="0" smtClean="0"/>
              <a:t>Google Analytics &amp; other tools try to make this analysis more user friendly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fld id="{3194DDDE-5FE8-AD45-9A83-7FB24052874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49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simplest example of data driving innovation is on the web</a:t>
            </a:r>
            <a:r>
              <a:rPr lang="en-US" dirty="0" smtClean="0"/>
              <a:t>. Even the WSJ has picked this up</a:t>
            </a:r>
            <a:r>
              <a:rPr lang="en-US" baseline="0" dirty="0" smtClean="0"/>
              <a:t> (though it has been going on for at least 5-10 years)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5E8919-8745-4471-BEE3-8088587025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ln/>
        </p:spPr>
        <p:txBody>
          <a:bodyPr/>
          <a:lstStyle/>
          <a:p>
            <a:fld id="{786BA99B-B42A-409E-A475-0FD1CA80F615}" type="slidenum">
              <a:rPr lang="en-US"/>
              <a:pPr/>
              <a:t>38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recommendations based on cart items</a:t>
            </a:r>
          </a:p>
          <a:p>
            <a:endParaRPr lang="en-US" dirty="0" smtClean="0"/>
          </a:p>
          <a:p>
            <a:r>
              <a:rPr lang="en-US" b="1" dirty="0" smtClean="0"/>
              <a:t>The rest is history.  Recommendations </a:t>
            </a:r>
            <a:r>
              <a:rPr lang="en-US" b="1" dirty="0"/>
              <a:t>are now </a:t>
            </a:r>
            <a:r>
              <a:rPr lang="en-US" b="1" dirty="0" smtClean="0"/>
              <a:t>standard </a:t>
            </a:r>
            <a:r>
              <a:rPr lang="en-US" dirty="0" smtClean="0"/>
              <a:t>on </a:t>
            </a:r>
            <a:r>
              <a:rPr lang="en-US" dirty="0"/>
              <a:t>many sites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How many think Poker? How many think Solitaire?</a:t>
            </a:r>
          </a:p>
          <a:p>
            <a:r>
              <a:rPr lang="en-US" dirty="0" smtClean="0"/>
              <a:t>B</a:t>
            </a:r>
            <a:r>
              <a:rPr lang="en-US" baseline="0" dirty="0" smtClean="0"/>
              <a:t> is 38% worse, or A is 61% better </a:t>
            </a:r>
            <a:r>
              <a:rPr lang="en-US" b="1" baseline="0" dirty="0" smtClean="0"/>
              <a:t>Why?</a:t>
            </a:r>
          </a:p>
          <a:p>
            <a:endParaRPr lang="en-US" baseline="0" dirty="0" smtClean="0"/>
          </a:p>
          <a:p>
            <a:r>
              <a:rPr lang="en-US" b="0" baseline="0" dirty="0" smtClean="0"/>
              <a:t>Note: THIS IS </a:t>
            </a:r>
            <a:r>
              <a:rPr lang="en-US" b="1" baseline="0" dirty="0" smtClean="0"/>
              <a:t>EASY TO DO ON THE WEB</a:t>
            </a:r>
            <a:r>
              <a:rPr lang="en-US" b="0" baseline="0" dirty="0" smtClean="0"/>
              <a:t>.  But how do we do </a:t>
            </a:r>
            <a:r>
              <a:rPr lang="en-US" b="1" baseline="0" dirty="0" smtClean="0"/>
              <a:t>for OTHER PRODUCTS?  </a:t>
            </a:r>
            <a:r>
              <a:rPr lang="en-US" b="0" baseline="0" dirty="0" smtClean="0"/>
              <a:t>The </a:t>
            </a:r>
            <a:r>
              <a:rPr lang="en-US" b="1" baseline="0" dirty="0" smtClean="0"/>
              <a:t>products of the future will be more a combination of hardware, software, and adaptive to environment/context</a:t>
            </a:r>
            <a:r>
              <a:rPr lang="en-US" b="0" baseline="0" dirty="0" smtClean="0"/>
              <a:t>. And How do we know </a:t>
            </a:r>
            <a:r>
              <a:rPr lang="en-US" b="1" baseline="0" dirty="0" smtClean="0"/>
              <a:t>WHAT product to make</a:t>
            </a:r>
            <a:r>
              <a:rPr lang="en-US" b="0" baseline="0" dirty="0" smtClean="0"/>
              <a:t>?  And How do we find out </a:t>
            </a:r>
            <a:r>
              <a:rPr lang="en-US" b="1" baseline="0" dirty="0" smtClean="0"/>
              <a:t>WHY they preferred one over the other</a:t>
            </a:r>
            <a:r>
              <a:rPr lang="en-US" b="0" baseline="0" dirty="0" smtClean="0"/>
              <a:t>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fld id="{48AADDE9-D6DD-4FA7-B57C-A48C37DA429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56" tIns="48327" rIns="96656" bIns="48327"/>
          <a:lstStyle/>
          <a:p>
            <a:pPr algn="l"/>
            <a:r>
              <a:rPr lang="en-US" b="1" dirty="0">
                <a:latin typeface="Times New Roman" charset="0"/>
              </a:rPr>
              <a:t>Who are they?</a:t>
            </a:r>
          </a:p>
          <a:p>
            <a:pPr algn="l"/>
            <a:r>
              <a:rPr lang="en-US" b="1" dirty="0">
                <a:latin typeface="Times New Roman" charset="0"/>
              </a:rPr>
              <a:t>What are they looking for? </a:t>
            </a:r>
          </a:p>
          <a:p>
            <a:pPr algn="l"/>
            <a:r>
              <a:rPr lang="en-US" b="1" dirty="0">
                <a:latin typeface="Times New Roman" charset="0"/>
              </a:rPr>
              <a:t>Why did they go where they went?</a:t>
            </a:r>
          </a:p>
          <a:p>
            <a:pPr algn="l"/>
            <a:r>
              <a:rPr lang="en-US" b="1" dirty="0">
                <a:latin typeface="Times New Roman" charset="0"/>
              </a:rPr>
              <a:t>Did they find what they were looking for?</a:t>
            </a:r>
          </a:p>
          <a:p>
            <a:pPr algn="l"/>
            <a:r>
              <a:rPr lang="en-US" b="1" dirty="0">
                <a:latin typeface="Times New Roman" charset="0"/>
              </a:rPr>
              <a:t>Did they leave satisfied?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1:02 – could add a little</a:t>
            </a:r>
            <a:r>
              <a:rPr lang="en-US" baseline="0" dirty="0" smtClean="0"/>
              <a:t> more examples of GOMS, graphics, and more on automated techniques would be more interesting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Cornell Tech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INFO 6410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8" y="0"/>
            <a:ext cx="9260332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HCI+DESIGN: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824990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ECCBC-F510-48C0-9A39-AEFBD0F91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D36A-6DE4-4955-92F1-6F35988C34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3D5BB-1161-4B72-8559-B49AFF07E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2CC2-48A5-454F-ABB1-7A979DDE1C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C562F080-A11B-F64A-8BF4-99B29DDA4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1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89498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1813" y="6553201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9EEFB-CE07-406D-A2C3-5C2274625F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50A5-1CFC-4292-B207-734BCF24B7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4B2F0-473A-3246-B69F-C82FCFD48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ECCBC-F510-48C0-9A39-AEFBD0F91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D36A-6DE4-4955-92F1-6F35988C34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3D5BB-1161-4B72-8559-B49AFF07E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2CC2-48A5-454F-ABB1-7A979DDE1C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ooter Wh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8975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l of Fame / Sh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4" y="97692"/>
            <a:ext cx="87792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32944"/>
      </p:ext>
    </p:extLst>
  </p:cSld>
  <p:clrMapOvr>
    <a:masterClrMapping/>
  </p:clrMapOvr>
  <p:transition xmlns:p14="http://schemas.microsoft.com/office/powerpoint/2010/main">
    <p:dissolve/>
  </p:transition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 xmlns:p14="http://schemas.microsoft.com/office/powerpoint/2010/main">
    <p:dissolve/>
  </p:transition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9EEFB-CE07-406D-A2C3-5C2274625F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C562F080-A11B-F64A-8BF4-99B29DDA4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1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50A5-1CFC-4292-B207-734BCF24B7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-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443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40.xml"/><Relationship Id="rId21" Type="http://schemas.openxmlformats.org/officeDocument/2006/relationships/theme" Target="../theme/theme2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64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5" r:id="rId20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chemeClr val="tx1">
                    <a:lumMod val="7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chemeClr val="tx1">
                    <a:lumMod val="7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chemeClr val="tx1">
                    <a:lumMod val="7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hyperlink" Target="http://ei.cs.vt.edu/~cs5724/g2/movie/qgoms3.mov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glinden.blogspot.com/2006/04/early-amazon-shopping-cart.html" TargetMode="External"/><Relationship Id="rId4" Type="http://schemas.openxmlformats.org/officeDocument/2006/relationships/image" Target="../media/image34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(1) Action Analysis </a:t>
            </a:r>
            <a:br>
              <a:rPr lang="en-US" smtClean="0"/>
            </a:br>
            <a:r>
              <a:rPr lang="en-US" smtClean="0"/>
              <a:t>(2) Automated Evaluation</a:t>
            </a:r>
            <a:endParaRPr lang="en-US" dirty="0" smtClean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November 18,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Methods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924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Sequence of steps to accomplish a goal</a:t>
            </a:r>
          </a:p>
          <a:p>
            <a:pPr lvl="1" eaLnBrk="1" hangingPunct="1"/>
            <a:r>
              <a:rPr lang="en-US" dirty="0" smtClean="0"/>
              <a:t>goal decomposition</a:t>
            </a:r>
          </a:p>
          <a:p>
            <a:pPr lvl="1" eaLnBrk="1" hangingPunct="1"/>
            <a:r>
              <a:rPr lang="en-US" dirty="0" smtClean="0"/>
              <a:t>can include other goals</a:t>
            </a:r>
          </a:p>
          <a:p>
            <a:pPr eaLnBrk="1" hangingPunct="1"/>
            <a:r>
              <a:rPr lang="en-US" dirty="0" smtClean="0"/>
              <a:t>Assumes method is </a:t>
            </a:r>
            <a:r>
              <a:rPr lang="en-US" i="1" dirty="0" smtClean="0">
                <a:solidFill>
                  <a:srgbClr val="00B0F0"/>
                </a:solidFill>
              </a:rPr>
              <a:t>learned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/>
              <a:t>&amp; </a:t>
            </a:r>
            <a:r>
              <a:rPr lang="en-US" i="1" dirty="0" smtClean="0">
                <a:solidFill>
                  <a:srgbClr val="00B0F0"/>
                </a:solidFill>
              </a:rPr>
              <a:t>routine</a:t>
            </a:r>
          </a:p>
          <a:p>
            <a:pPr eaLnBrk="1" hangingPunct="1"/>
            <a:r>
              <a:rPr lang="en-US" dirty="0" smtClean="0"/>
              <a:t>Examples</a:t>
            </a:r>
          </a:p>
          <a:p>
            <a:pPr lvl="1" eaLnBrk="1" hangingPunct="1"/>
            <a:r>
              <a:rPr lang="en-US" dirty="0" smtClean="0"/>
              <a:t>drag file to trash</a:t>
            </a:r>
          </a:p>
          <a:p>
            <a:pPr lvl="1" eaLnBrk="1" hangingPunct="1"/>
            <a:r>
              <a:rPr lang="en-US" dirty="0" smtClean="0"/>
              <a:t>retrieve from long-term </a:t>
            </a:r>
            <a:br>
              <a:rPr lang="en-US" dirty="0" smtClean="0"/>
            </a:br>
            <a:r>
              <a:rPr lang="en-US" dirty="0" smtClean="0"/>
              <a:t>memory command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 descr="3arrows.png"/>
          <p:cNvPicPr>
            <a:picLocks noChangeAspect="1"/>
          </p:cNvPicPr>
          <p:nvPr/>
        </p:nvPicPr>
        <p:blipFill>
          <a:blip r:embed="rId3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5138" flipH="1">
            <a:off x="6314393" y="4119968"/>
            <a:ext cx="3108743" cy="3314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Operators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Specific actions (small scale or atomic)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Lowest level of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can associate with times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Locate icon for item on screen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Move cursor to item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Hold mouse button down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Locate destination icon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User reads the dialog box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 descr="magnifying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874">
            <a:off x="6310436" y="3428739"/>
            <a:ext cx="2883482" cy="291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Selection Rules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If &gt; 1 method to accomplish a goal, Selection rules pick method to use</a:t>
            </a:r>
          </a:p>
          <a:p>
            <a:pPr eaLnBrk="1" hangingPunct="1"/>
            <a:r>
              <a:rPr lang="en-US" dirty="0" smtClean="0"/>
              <a:t>Examples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condition</a:t>
            </a:r>
            <a:r>
              <a:rPr lang="en-US" dirty="0" smtClean="0"/>
              <a:t>&gt; THEN accomplish &lt;</a:t>
            </a:r>
            <a:r>
              <a:rPr lang="en-US" i="1" dirty="0" smtClean="0"/>
              <a:t>GOAL</a:t>
            </a:r>
            <a:r>
              <a:rPr lang="en-US" dirty="0" smtClean="0"/>
              <a:t>&gt;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car has automatic transmission</a:t>
            </a:r>
            <a:r>
              <a:rPr lang="en-US" dirty="0" smtClean="0"/>
              <a:t>&gt; THEN &lt;</a:t>
            </a:r>
            <a:r>
              <a:rPr lang="en-US" i="1" dirty="0" smtClean="0"/>
              <a:t>select drive</a:t>
            </a:r>
            <a:r>
              <a:rPr lang="en-US" dirty="0" smtClean="0"/>
              <a:t>&gt;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car has manual transmission</a:t>
            </a:r>
            <a:r>
              <a:rPr lang="en-US" dirty="0" smtClean="0"/>
              <a:t>&gt; THEN   &lt;</a:t>
            </a:r>
            <a:r>
              <a:rPr lang="en-US" i="1" dirty="0" smtClean="0"/>
              <a:t>find car with automatic transmission</a:t>
            </a:r>
            <a:r>
              <a:rPr lang="en-US" dirty="0" smtClean="0"/>
              <a:t>&gt;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GOMS Output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Execution time</a:t>
            </a:r>
          </a:p>
          <a:p>
            <a:pPr lvl="1" eaLnBrk="1" hangingPunct="1"/>
            <a:r>
              <a:rPr lang="en-US" sz="2400" dirty="0" smtClean="0"/>
              <a:t>add up times from operators</a:t>
            </a:r>
          </a:p>
          <a:p>
            <a:pPr lvl="1" eaLnBrk="1" hangingPunct="1"/>
            <a:r>
              <a:rPr lang="en-US" sz="2400" dirty="0" smtClean="0"/>
              <a:t>assumes </a:t>
            </a:r>
            <a:r>
              <a:rPr lang="en-US" sz="1600" dirty="0" smtClean="0"/>
              <a:t>?</a:t>
            </a:r>
          </a:p>
          <a:p>
            <a:pPr lvl="2" eaLnBrk="1" hangingPunct="1"/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B0F0"/>
                </a:solidFill>
              </a:rPr>
              <a:t>experts </a:t>
            </a:r>
            <a:r>
              <a:rPr lang="en-US" sz="2000" dirty="0" smtClean="0"/>
              <a:t>(mastered the tasks) &amp; </a:t>
            </a:r>
            <a:r>
              <a:rPr lang="en-US" sz="2000" dirty="0" smtClean="0">
                <a:solidFill>
                  <a:srgbClr val="00B0F0"/>
                </a:solidFill>
              </a:rPr>
              <a:t>error free behavior</a:t>
            </a:r>
          </a:p>
          <a:p>
            <a:pPr lvl="1" eaLnBrk="1" hangingPunct="1"/>
            <a:r>
              <a:rPr lang="en-US" sz="2400" dirty="0" smtClean="0"/>
              <a:t>very good rank ordering</a:t>
            </a:r>
          </a:p>
          <a:p>
            <a:pPr lvl="1" eaLnBrk="1" hangingPunct="1"/>
            <a:r>
              <a:rPr lang="en-US" sz="2400" dirty="0" smtClean="0"/>
              <a:t>absolute accuracy ~10-20%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Procedure learning time (NGOMSL only)</a:t>
            </a:r>
          </a:p>
          <a:p>
            <a:pPr lvl="1" eaLnBrk="1" hangingPunct="1"/>
            <a:r>
              <a:rPr lang="en-US" sz="2400" dirty="0" smtClean="0"/>
              <a:t>accurate for relative comparison only</a:t>
            </a:r>
          </a:p>
          <a:p>
            <a:pPr lvl="1" eaLnBrk="1" hangingPunct="1"/>
            <a:r>
              <a:rPr lang="en-US" sz="2400" dirty="0" smtClean="0"/>
              <a:t>doesn’t include time for learning domain knowledge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 descr="time.pn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04800"/>
            <a:ext cx="1424798" cy="1314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GOMS Output Used To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Ensure frequent goals achieved quickly 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Making hierarchy is often the value</a:t>
            </a:r>
          </a:p>
          <a:p>
            <a:pPr lvl="1" eaLnBrk="1" hangingPunct="1"/>
            <a:r>
              <a:rPr lang="en-US" dirty="0" smtClean="0"/>
              <a:t>functionality coverage &amp; consistency</a:t>
            </a:r>
          </a:p>
          <a:p>
            <a:pPr lvl="2" eaLnBrk="1" hangingPunct="1"/>
            <a:r>
              <a:rPr lang="en-US" dirty="0" smtClean="0"/>
              <a:t>does UI contain needed functions?</a:t>
            </a:r>
          </a:p>
          <a:p>
            <a:pPr lvl="2" eaLnBrk="1" hangingPunct="1"/>
            <a:r>
              <a:rPr lang="en-US" dirty="0" smtClean="0"/>
              <a:t>consistency: similar tasks performed similarly?</a:t>
            </a:r>
          </a:p>
          <a:p>
            <a:pPr lvl="1" eaLnBrk="1" hangingPunct="1"/>
            <a:r>
              <a:rPr lang="en-US" dirty="0" smtClean="0"/>
              <a:t>operator sequence</a:t>
            </a:r>
          </a:p>
          <a:p>
            <a:pPr lvl="2" eaLnBrk="1" hangingPunct="1"/>
            <a:r>
              <a:rPr lang="en-US" dirty="0" smtClean="0"/>
              <a:t>in what order are individual operations done?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do GOMS Analysis</a:t>
            </a:r>
          </a:p>
        </p:txBody>
      </p:sp>
      <p:sp>
        <p:nvSpPr>
          <p:cNvPr id="18438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Generate task description</a:t>
            </a:r>
          </a:p>
          <a:p>
            <a:pPr lvl="1" eaLnBrk="1" hangingPunct="1"/>
            <a:r>
              <a:rPr lang="en-US" sz="2400" dirty="0" smtClean="0"/>
              <a:t>pick high-level user Goal</a:t>
            </a:r>
          </a:p>
          <a:p>
            <a:pPr lvl="1" eaLnBrk="1" hangingPunct="1"/>
            <a:r>
              <a:rPr lang="en-US" sz="2400" dirty="0" smtClean="0"/>
              <a:t>write Method for accomplishing Goal</a:t>
            </a:r>
          </a:p>
          <a:p>
            <a:pPr lvl="2" eaLnBrk="1" hangingPunct="1"/>
            <a:r>
              <a:rPr lang="en-US" sz="2000" dirty="0" smtClean="0"/>
              <a:t>may invoke </a:t>
            </a:r>
            <a:r>
              <a:rPr lang="en-US" sz="2000" dirty="0" err="1" smtClean="0"/>
              <a:t>subgoals</a:t>
            </a:r>
            <a:endParaRPr lang="en-US" sz="2000" dirty="0" smtClean="0"/>
          </a:p>
          <a:p>
            <a:pPr lvl="1" eaLnBrk="1" hangingPunct="1"/>
            <a:r>
              <a:rPr lang="en-US" sz="2400" dirty="0" smtClean="0"/>
              <a:t>write Methods for </a:t>
            </a:r>
            <a:r>
              <a:rPr lang="en-US" sz="2400" dirty="0" err="1" smtClean="0"/>
              <a:t>subgoals</a:t>
            </a:r>
            <a:endParaRPr lang="en-US" sz="2400" dirty="0" smtClean="0"/>
          </a:p>
          <a:p>
            <a:pPr lvl="2" eaLnBrk="1" hangingPunct="1"/>
            <a:r>
              <a:rPr lang="en-US" sz="2000" dirty="0" smtClean="0"/>
              <a:t>this is recursive</a:t>
            </a:r>
          </a:p>
          <a:p>
            <a:pPr lvl="2" eaLnBrk="1" hangingPunct="1"/>
            <a:r>
              <a:rPr lang="en-US" sz="2000" dirty="0" smtClean="0"/>
              <a:t>stops when Operators are reached</a:t>
            </a:r>
          </a:p>
          <a:p>
            <a:pPr lvl="2" eaLnBrk="1" hangingPunct="1"/>
            <a:endParaRPr lang="en-US" sz="2000" dirty="0" smtClean="0"/>
          </a:p>
          <a:p>
            <a:pPr eaLnBrk="1" hangingPunct="1"/>
            <a:r>
              <a:rPr lang="en-US" sz="2800" dirty="0" smtClean="0"/>
              <a:t>Evaluate description of task</a:t>
            </a:r>
          </a:p>
          <a:p>
            <a:pPr eaLnBrk="1" hangingPunct="1"/>
            <a:r>
              <a:rPr lang="en-US" sz="2800" dirty="0" smtClean="0"/>
              <a:t>Apply results to UI</a:t>
            </a:r>
          </a:p>
          <a:p>
            <a:pPr eaLnBrk="1" hangingPunct="1"/>
            <a:r>
              <a:rPr lang="en-US" sz="2800" dirty="0" smtClean="0"/>
              <a:t>Iterate!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6629400" y="0"/>
            <a:ext cx="2590800" cy="6858000"/>
          </a:xfrm>
          <a:prstGeom prst="rect">
            <a:avLst/>
          </a:prstGeom>
          <a:solidFill>
            <a:srgbClr val="CDCDC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 descr="CIS 497 behavior tree v2.p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7"/>
          <a:stretch/>
        </p:blipFill>
        <p:spPr>
          <a:xfrm>
            <a:off x="6700086" y="762000"/>
            <a:ext cx="252011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– Unix shell</a:t>
            </a:r>
          </a:p>
        </p:txBody>
      </p:sp>
      <p:sp>
        <p:nvSpPr>
          <p:cNvPr id="19462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4582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Delete a File</a:t>
            </a:r>
          </a:p>
          <a:p>
            <a:pPr eaLnBrk="1" hangingPunct="1"/>
            <a:r>
              <a:rPr lang="en-US" sz="2800" dirty="0" smtClean="0"/>
              <a:t>Method for accomplishing goal of deleting file</a:t>
            </a:r>
          </a:p>
          <a:p>
            <a:pPr lvl="1" eaLnBrk="1" hangingPunct="1"/>
            <a:r>
              <a:rPr lang="en-US" sz="2400" dirty="0" smtClean="0"/>
              <a:t>retrieve from Long term memory that command verb is “</a:t>
            </a:r>
            <a:r>
              <a:rPr lang="en-US" sz="2400" dirty="0" err="1" smtClean="0"/>
              <a:t>rm</a:t>
            </a:r>
            <a:r>
              <a:rPr lang="en-US" sz="2400" dirty="0" smtClean="0"/>
              <a:t>”</a:t>
            </a:r>
          </a:p>
          <a:p>
            <a:pPr lvl="1" eaLnBrk="1" hangingPunct="1"/>
            <a:r>
              <a:rPr lang="en-US" sz="2400" dirty="0" smtClean="0"/>
              <a:t>think of directory name &amp; file name and make it the first listed parameter</a:t>
            </a:r>
          </a:p>
          <a:p>
            <a:pPr lvl="1" eaLnBrk="1" hangingPunct="1"/>
            <a:r>
              <a:rPr lang="en-US" sz="2400" dirty="0" smtClean="0"/>
              <a:t>accomplish goal of entering &amp; executing command</a:t>
            </a:r>
          </a:p>
          <a:p>
            <a:pPr lvl="1" eaLnBrk="1" hangingPunct="1"/>
            <a:r>
              <a:rPr lang="en-US" sz="2400" dirty="0" smtClean="0"/>
              <a:t>return with goal accomplished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delete-button-f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4" b="34422"/>
          <a:stretch/>
        </p:blipFill>
        <p:spPr>
          <a:xfrm>
            <a:off x="0" y="5791200"/>
            <a:ext cx="9144000" cy="1578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9819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Comparative Example - Windows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305800" cy="502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Delete a File</a:t>
            </a:r>
          </a:p>
          <a:p>
            <a:pPr eaLnBrk="1" hangingPunct="1"/>
            <a:r>
              <a:rPr lang="en-US" sz="2800" dirty="0" smtClean="0"/>
              <a:t>Method for accomplishing goal of deleting file</a:t>
            </a:r>
          </a:p>
          <a:p>
            <a:pPr lvl="1" eaLnBrk="1" hangingPunct="1"/>
            <a:r>
              <a:rPr lang="en-US" sz="2400" dirty="0" smtClean="0"/>
              <a:t>find file icon</a:t>
            </a:r>
          </a:p>
          <a:p>
            <a:pPr lvl="1" eaLnBrk="1" hangingPunct="1"/>
            <a:r>
              <a:rPr lang="en-US" sz="2400" dirty="0" smtClean="0"/>
              <a:t>accomplish goal of dragging file to trash</a:t>
            </a:r>
          </a:p>
          <a:p>
            <a:pPr lvl="1" eaLnBrk="1" hangingPunct="1"/>
            <a:r>
              <a:rPr lang="en-US" sz="2400" dirty="0" smtClean="0"/>
              <a:t>return with goal accomplished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4171074"/>
            <a:ext cx="4453467" cy="2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Comparative Example – Unix shell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Remove a directory</a:t>
            </a:r>
          </a:p>
          <a:p>
            <a:pPr eaLnBrk="1" hangingPunct="1"/>
            <a:r>
              <a:rPr lang="en-US" sz="2800" dirty="0" smtClean="0"/>
              <a:t>Method for accomplishing goal of removing a directory</a:t>
            </a:r>
          </a:p>
          <a:p>
            <a:pPr lvl="1" eaLnBrk="1" hangingPunct="1"/>
            <a:r>
              <a:rPr lang="en-US" sz="2400" dirty="0" smtClean="0"/>
              <a:t>?????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21506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Helvetica"/>
              </a:rPr>
              <a:t>Autumn 2014</a:t>
            </a:r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Helvetica"/>
              </a:rPr>
              <a:t>HCI+D - Advanced User Interface Design, Prototyping, &amp; Evaluation</a:t>
            </a:r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E976E4-8E4A-430F-BCEB-7022712E116F}" type="slidenum">
              <a:rPr lang="en-US" sz="1100">
                <a:solidFill>
                  <a:srgbClr val="D4E8F4"/>
                </a:solidFill>
                <a:latin typeface="Helvetica"/>
              </a:rPr>
              <a:pPr eaLnBrk="1" hangingPunct="1"/>
              <a:t>18</a:t>
            </a:fld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pic>
        <p:nvPicPr>
          <p:cNvPr id="3" name="Picture 2" descr="Icarus 2013-01-06 at 22.0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9144000" cy="5779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– Unix shell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8153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Remove a directory</a:t>
            </a:r>
          </a:p>
          <a:p>
            <a:pPr eaLnBrk="1" hangingPunct="1"/>
            <a:r>
              <a:rPr lang="en-US" sz="2800" dirty="0" smtClean="0"/>
              <a:t>Method for accomplishing goal of removing a directory</a:t>
            </a:r>
          </a:p>
          <a:p>
            <a:pPr lvl="1" eaLnBrk="1" hangingPunct="1"/>
            <a:r>
              <a:rPr lang="en-US" sz="2400" dirty="0" smtClean="0"/>
              <a:t>accomplish goal of making sure directory is empty</a:t>
            </a:r>
          </a:p>
          <a:p>
            <a:pPr lvl="1" eaLnBrk="1" hangingPunct="1"/>
            <a:r>
              <a:rPr lang="en-US" sz="2400" dirty="0" smtClean="0"/>
              <a:t>retrieve from long term memory that command verb is ‘</a:t>
            </a:r>
            <a:r>
              <a:rPr lang="en-US" sz="2400" dirty="0" err="1" smtClean="0"/>
              <a:t>rmdir</a:t>
            </a:r>
            <a:r>
              <a:rPr lang="en-US" sz="2400" dirty="0" smtClean="0"/>
              <a:t>’</a:t>
            </a:r>
          </a:p>
          <a:p>
            <a:pPr lvl="1" eaLnBrk="1" hangingPunct="1"/>
            <a:r>
              <a:rPr lang="en-US" sz="2400" dirty="0" smtClean="0"/>
              <a:t>think of directory name and make it the first listed parameter</a:t>
            </a:r>
          </a:p>
          <a:p>
            <a:pPr lvl="1" eaLnBrk="1" hangingPunct="1"/>
            <a:r>
              <a:rPr lang="en-US" sz="2400" dirty="0" smtClean="0"/>
              <a:t>accomplish goal of entering &amp; executing command</a:t>
            </a:r>
          </a:p>
          <a:p>
            <a:pPr lvl="1" eaLnBrk="1" hangingPunct="1"/>
            <a:r>
              <a:rPr lang="en-US" sz="2400" dirty="0" smtClean="0"/>
              <a:t>return with goal accomplished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152400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Hall of Fame or Shame?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9" name="Picture 18" descr="c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62600" y="4038600"/>
            <a:ext cx="3581400" cy="990600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1" name="Picture 10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91200" y="4273118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>
                <a:latin typeface="Helvetica"/>
                <a:cs typeface="Helvetica"/>
              </a:rPr>
              <a:t>Text</a:t>
            </a:r>
            <a:r>
              <a:rPr lang="pl-PL" dirty="0" smtClean="0">
                <a:latin typeface="Helvetica"/>
                <a:cs typeface="Helvetica"/>
              </a:rPr>
              <a:t> </a:t>
            </a:r>
            <a:r>
              <a:rPr lang="pl-PL" dirty="0" err="1" smtClean="0">
                <a:latin typeface="Helvetica"/>
                <a:cs typeface="Helvetica"/>
              </a:rPr>
              <a:t>Clock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- Windows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Remove a directory</a:t>
            </a:r>
          </a:p>
          <a:p>
            <a:pPr eaLnBrk="1" hangingPunct="1"/>
            <a:r>
              <a:rPr lang="en-US" sz="2800" dirty="0" smtClean="0"/>
              <a:t>Method for accomplishing goal of removing a directory</a:t>
            </a:r>
          </a:p>
          <a:p>
            <a:pPr lvl="1" eaLnBrk="1" hangingPunct="1"/>
            <a:r>
              <a:rPr lang="en-US" sz="2400" dirty="0" smtClean="0"/>
              <a:t>????</a:t>
            </a:r>
          </a:p>
        </p:txBody>
      </p:sp>
      <p:sp>
        <p:nvSpPr>
          <p:cNvPr id="2355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Helvetica"/>
              </a:rPr>
              <a:t>Autumn 2014</a:t>
            </a:r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Helvetica"/>
              </a:rPr>
              <a:t>HCI+D - Advanced User Interface Design, Prototyping, &amp; Evaluation</a:t>
            </a:r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BF9B9A-E5AC-44AE-BB87-689DF869E9DE}" type="slidenum">
              <a:rPr lang="en-US" sz="1100">
                <a:solidFill>
                  <a:srgbClr val="D4E8F4"/>
                </a:solidFill>
                <a:latin typeface="Helvetica"/>
              </a:rPr>
              <a:pPr eaLnBrk="1" hangingPunct="1"/>
              <a:t>20</a:t>
            </a:fld>
            <a:endParaRPr lang="en-US" sz="1100" dirty="0">
              <a:solidFill>
                <a:srgbClr val="D4E8F4"/>
              </a:solidFill>
              <a:latin typeface="Helvetica"/>
            </a:endParaRPr>
          </a:p>
        </p:txBody>
      </p:sp>
      <p:pic>
        <p:nvPicPr>
          <p:cNvPr id="2" name="Picture 1" descr="move-to-recycle-b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2" b="22313"/>
          <a:stretch/>
        </p:blipFill>
        <p:spPr>
          <a:xfrm>
            <a:off x="0" y="3962400"/>
            <a:ext cx="9144000" cy="28956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6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- Windows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Goal: Remove a directory</a:t>
            </a:r>
          </a:p>
          <a:p>
            <a:pPr eaLnBrk="1" hangingPunct="1"/>
            <a:r>
              <a:rPr lang="en-US" sz="2800" dirty="0" smtClean="0"/>
              <a:t>Method for accomplishing goal of removing a directory</a:t>
            </a:r>
          </a:p>
          <a:p>
            <a:pPr lvl="1" eaLnBrk="1" hangingPunct="1"/>
            <a:r>
              <a:rPr lang="en-US" sz="2400" dirty="0" smtClean="0"/>
              <a:t>find folder icon</a:t>
            </a:r>
          </a:p>
          <a:p>
            <a:pPr lvl="1" eaLnBrk="1" hangingPunct="1"/>
            <a:r>
              <a:rPr lang="en-US" sz="2400" dirty="0" smtClean="0"/>
              <a:t>accomplish goal of dragging folder to trash</a:t>
            </a:r>
          </a:p>
          <a:p>
            <a:pPr lvl="1" eaLnBrk="1" hangingPunct="1"/>
            <a:r>
              <a:rPr lang="en-US" sz="2400" dirty="0" smtClean="0"/>
              <a:t>return with goal accomplished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Note the consistency with delete file on Windows (GUI)! This makes it much easier.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GOMS Can Model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Task must be goal-directed</a:t>
            </a:r>
          </a:p>
          <a:p>
            <a:pPr lvl="1" eaLnBrk="1" hangingPunct="1"/>
            <a:r>
              <a:rPr lang="en-US" dirty="0" smtClean="0"/>
              <a:t>some activities are more goal-directed</a:t>
            </a:r>
          </a:p>
          <a:p>
            <a:pPr lvl="2" eaLnBrk="1" hangingPunct="1"/>
            <a:r>
              <a:rPr lang="en-US" dirty="0" smtClean="0"/>
              <a:t>creative activities may not be as goal-directed</a:t>
            </a:r>
          </a:p>
          <a:p>
            <a:pPr eaLnBrk="1" hangingPunct="1"/>
            <a:endParaRPr lang="en-US" sz="1500" dirty="0" smtClean="0"/>
          </a:p>
          <a:p>
            <a:pPr eaLnBrk="1" hangingPunct="1"/>
            <a:r>
              <a:rPr lang="en-US" dirty="0" smtClean="0"/>
              <a:t>Task must use routine cognitive skills</a:t>
            </a:r>
          </a:p>
          <a:p>
            <a:pPr lvl="1" eaLnBrk="1" hangingPunct="1"/>
            <a:r>
              <a:rPr lang="en-US" dirty="0" smtClean="0"/>
              <a:t>as opposed to problem solving</a:t>
            </a:r>
          </a:p>
          <a:p>
            <a:pPr lvl="1" eaLnBrk="1" hangingPunct="1"/>
            <a:r>
              <a:rPr lang="en-US" dirty="0" smtClean="0"/>
              <a:t>good for things like machine operators</a:t>
            </a:r>
          </a:p>
          <a:p>
            <a:pPr marL="0" indent="0" eaLnBrk="1" hangingPunct="1">
              <a:buNone/>
            </a:pPr>
            <a:endParaRPr lang="en-US" sz="15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GOMS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305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Compare different UI designs</a:t>
            </a:r>
          </a:p>
          <a:p>
            <a:pPr eaLnBrk="1" hangingPunct="1"/>
            <a:r>
              <a:rPr lang="en-US" dirty="0" smtClean="0"/>
              <a:t>Profiling (time)</a:t>
            </a:r>
          </a:p>
          <a:p>
            <a:pPr eaLnBrk="1" hangingPunct="1"/>
            <a:r>
              <a:rPr lang="en-US" dirty="0" smtClean="0"/>
              <a:t>Building a help system? Why?</a:t>
            </a:r>
          </a:p>
          <a:p>
            <a:pPr lvl="1" eaLnBrk="1" hangingPunct="1"/>
            <a:r>
              <a:rPr lang="en-US" dirty="0" smtClean="0"/>
              <a:t>modeling makes user tasks &amp; goals explicit</a:t>
            </a:r>
          </a:p>
          <a:p>
            <a:pPr lvl="1" eaLnBrk="1" hangingPunct="1"/>
            <a:r>
              <a:rPr lang="en-US" dirty="0" smtClean="0"/>
              <a:t>can suggest questions users might ask &amp; the answers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mac_mail_hel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9144000" cy="475488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415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765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560228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Real-world GOMS Applications</a:t>
            </a:r>
          </a:p>
        </p:txBody>
      </p:sp>
      <p:sp>
        <p:nvSpPr>
          <p:cNvPr id="27654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0" y="1752600"/>
            <a:ext cx="6019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Keystroke Level Model (KLM)</a:t>
            </a:r>
          </a:p>
          <a:p>
            <a:pPr lvl="1" eaLnBrk="1" hangingPunct="1"/>
            <a:r>
              <a:rPr lang="en-US" dirty="0" smtClean="0"/>
              <a:t>Mouse-based text editor</a:t>
            </a:r>
          </a:p>
          <a:p>
            <a:pPr lvl="1" eaLnBrk="1" hangingPunct="1"/>
            <a:r>
              <a:rPr lang="en-US" dirty="0" smtClean="0"/>
              <a:t>Mechanical CAD system</a:t>
            </a:r>
          </a:p>
          <a:p>
            <a:pPr eaLnBrk="1" hangingPunct="1"/>
            <a:r>
              <a:rPr lang="en-US" dirty="0" smtClean="0"/>
              <a:t>NGOMSL</a:t>
            </a:r>
          </a:p>
          <a:p>
            <a:pPr lvl="1" eaLnBrk="1" hangingPunct="1"/>
            <a:r>
              <a:rPr lang="en-US" dirty="0" smtClean="0"/>
              <a:t>TV control system</a:t>
            </a:r>
          </a:p>
          <a:p>
            <a:pPr lvl="1" eaLnBrk="1" hangingPunct="1"/>
            <a:r>
              <a:rPr lang="en-US" dirty="0" smtClean="0"/>
              <a:t>Nuclear power plant operator’s associate</a:t>
            </a:r>
          </a:p>
          <a:p>
            <a:pPr eaLnBrk="1" hangingPunct="1"/>
            <a:r>
              <a:rPr lang="en-US" dirty="0" smtClean="0"/>
              <a:t>CPM-GOMS</a:t>
            </a:r>
          </a:p>
          <a:p>
            <a:pPr lvl="1" eaLnBrk="1" hangingPunct="1"/>
            <a:r>
              <a:rPr lang="en-US" dirty="0" smtClean="0"/>
              <a:t>Telephone operator workstation</a:t>
            </a:r>
          </a:p>
        </p:txBody>
      </p:sp>
      <p:pic>
        <p:nvPicPr>
          <p:cNvPr id="5" name="Picture 4" descr="Telephone_operators,_195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r="38645"/>
          <a:stretch/>
        </p:blipFill>
        <p:spPr>
          <a:xfrm>
            <a:off x="6506307" y="0"/>
            <a:ext cx="2637693" cy="68580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64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Advantages of GOMS</a:t>
            </a:r>
          </a:p>
        </p:txBody>
      </p:sp>
      <p:sp>
        <p:nvSpPr>
          <p:cNvPr id="28678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885950"/>
            <a:ext cx="8763000" cy="4514850"/>
          </a:xfrm>
        </p:spPr>
        <p:txBody>
          <a:bodyPr/>
          <a:lstStyle/>
          <a:p>
            <a:pPr eaLnBrk="1" hangingPunct="1"/>
            <a:r>
              <a:rPr lang="en-US" dirty="0" smtClean="0"/>
              <a:t>Gives qualitative &amp; quantitative measures</a:t>
            </a:r>
          </a:p>
          <a:p>
            <a:pPr eaLnBrk="1" hangingPunct="1"/>
            <a:r>
              <a:rPr lang="en-US" dirty="0" smtClean="0"/>
              <a:t>Model explains the results </a:t>
            </a:r>
          </a:p>
          <a:p>
            <a:pPr eaLnBrk="1" hangingPunct="1"/>
            <a:r>
              <a:rPr lang="en-US" dirty="0" smtClean="0"/>
              <a:t>Less work than </a:t>
            </a:r>
            <a:r>
              <a:rPr lang="en-US" i="1" dirty="0" smtClean="0">
                <a:solidFill>
                  <a:srgbClr val="00B0F0"/>
                </a:solidFill>
              </a:rPr>
              <a:t>large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/>
              <a:t>user study – no users!</a:t>
            </a:r>
          </a:p>
          <a:p>
            <a:pPr eaLnBrk="1" hangingPunct="1"/>
            <a:r>
              <a:rPr lang="en-US" dirty="0" smtClean="0"/>
              <a:t>Easy to modify when UI is revised</a:t>
            </a:r>
          </a:p>
          <a:p>
            <a:pPr eaLnBrk="1" hangingPunct="1"/>
            <a:r>
              <a:rPr lang="en-US" dirty="0" smtClean="0"/>
              <a:t>Research: tools to aid modeling process since it can still be tedious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Disadvantages of GOMS</a:t>
            </a:r>
          </a:p>
        </p:txBody>
      </p:sp>
      <p:sp>
        <p:nvSpPr>
          <p:cNvPr id="2970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Not as easy as HE, guidelines, etc.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Takes lots of time, skill, &amp; effort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Only works for goal-directed tasks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Assumes tasks performed by </a:t>
            </a:r>
            <a:r>
              <a:rPr lang="en-US" i="1" dirty="0" smtClean="0">
                <a:solidFill>
                  <a:srgbClr val="00B0F0"/>
                </a:solidFill>
              </a:rPr>
              <a:t>experts without error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Does not address several UI issues,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readability, </a:t>
            </a:r>
            <a:r>
              <a:rPr lang="en-US" dirty="0" err="1" smtClean="0"/>
              <a:t>memorizability</a:t>
            </a:r>
            <a:r>
              <a:rPr lang="en-US" dirty="0" smtClean="0"/>
              <a:t> of icons, commands…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152400"/>
            <a:ext cx="8664575" cy="1143000"/>
          </a:xfrm>
        </p:spPr>
        <p:txBody>
          <a:bodyPr/>
          <a:lstStyle/>
          <a:p>
            <a:pPr eaLnBrk="1" hangingPunct="1"/>
            <a:r>
              <a:rPr lang="en-US" sz="2900" smtClean="0"/>
              <a:t>Rapid Iterative Design is the Best Practice for Creating Good UIs</a:t>
            </a:r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1905000" y="3984665"/>
            <a:ext cx="124378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rPr>
              <a:t>Design</a:t>
            </a: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5715000" y="3847756"/>
            <a:ext cx="201186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rPr>
              <a:t>Prototyping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353591" y="5638800"/>
            <a:ext cx="3180809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rPr>
              <a:t>Evaluation</a:t>
            </a:r>
          </a:p>
        </p:txBody>
      </p:sp>
      <p:sp>
        <p:nvSpPr>
          <p:cNvPr id="1034" name="Text Box 14"/>
          <p:cNvSpPr txBox="1">
            <a:spLocks noChangeArrowheads="1"/>
          </p:cNvSpPr>
          <p:nvPr/>
        </p:nvSpPr>
        <p:spPr bwMode="auto">
          <a:xfrm>
            <a:off x="457200" y="1752600"/>
            <a:ext cx="83820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 dirty="0">
                <a:latin typeface="Helvetica Light"/>
                <a:cs typeface="Helvetica Light"/>
              </a:rPr>
              <a:t>We have seen how computer-based tools </a:t>
            </a:r>
            <a:r>
              <a:rPr lang="en-US" sz="2600" b="1" dirty="0" smtClean="0">
                <a:latin typeface="Helvetica Light"/>
                <a:cs typeface="Helvetica Light"/>
              </a:rPr>
              <a:t>improve</a:t>
            </a:r>
            <a:endParaRPr lang="en-US" sz="2600" b="1" dirty="0">
              <a:latin typeface="Helvetica Light"/>
              <a:cs typeface="Helvetica Light"/>
            </a:endParaRPr>
          </a:p>
          <a:p>
            <a:r>
              <a:rPr lang="en-US" sz="2600" b="1" dirty="0">
                <a:latin typeface="Helvetica Light"/>
                <a:cs typeface="Helvetica Light"/>
              </a:rPr>
              <a:t>the </a:t>
            </a:r>
            <a:r>
              <a:rPr lang="en-US" sz="2600" b="1" dirty="0">
                <a:solidFill>
                  <a:srgbClr val="00B0F0"/>
                </a:solidFill>
                <a:latin typeface="Helvetica Light"/>
                <a:cs typeface="Helvetica Light"/>
              </a:rPr>
              <a:t>Design</a:t>
            </a:r>
            <a:r>
              <a:rPr lang="en-US" sz="2600" b="1" dirty="0">
                <a:latin typeface="Helvetica Light"/>
                <a:cs typeface="Helvetica Light"/>
              </a:rPr>
              <a:t> (e.g., Denim) &amp; </a:t>
            </a:r>
            <a:r>
              <a:rPr lang="en-US" sz="2600" b="1" dirty="0" smtClean="0">
                <a:latin typeface="Helvetica Light"/>
                <a:cs typeface="Helvetica Light"/>
              </a:rPr>
              <a:t/>
            </a:r>
            <a:br>
              <a:rPr lang="en-US" sz="2600" b="1" dirty="0" smtClean="0">
                <a:latin typeface="Helvetica Light"/>
                <a:cs typeface="Helvetica Light"/>
              </a:rPr>
            </a:br>
            <a:r>
              <a:rPr lang="en-US" sz="2600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Prototyping</a:t>
            </a:r>
            <a:r>
              <a:rPr lang="en-US" sz="2600" b="1" dirty="0" smtClean="0">
                <a:latin typeface="Helvetica Light"/>
                <a:cs typeface="Helvetica Light"/>
              </a:rPr>
              <a:t> </a:t>
            </a:r>
            <a:r>
              <a:rPr lang="en-US" sz="2600" b="1" dirty="0">
                <a:latin typeface="Helvetica Light"/>
                <a:cs typeface="Helvetica Light"/>
              </a:rPr>
              <a:t>(e.g., </a:t>
            </a:r>
            <a:r>
              <a:rPr lang="en-US" sz="2600" b="1" dirty="0" err="1" smtClean="0">
                <a:latin typeface="Helvetica Light"/>
                <a:cs typeface="Helvetica Light"/>
              </a:rPr>
              <a:t>Proto.io</a:t>
            </a:r>
            <a:r>
              <a:rPr lang="en-US" sz="2600" b="1" dirty="0" smtClean="0">
                <a:latin typeface="Helvetica Light"/>
                <a:cs typeface="Helvetica Light"/>
              </a:rPr>
              <a:t>) </a:t>
            </a:r>
            <a:r>
              <a:rPr lang="en-US" sz="2600" b="1" dirty="0">
                <a:latin typeface="Helvetica Light"/>
                <a:cs typeface="Helvetica Light"/>
              </a:rPr>
              <a:t>phases</a:t>
            </a:r>
          </a:p>
        </p:txBody>
      </p:sp>
      <p:pic>
        <p:nvPicPr>
          <p:cNvPr id="13" name="Picture 12" descr="id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8460">
            <a:off x="3130570" y="3547699"/>
            <a:ext cx="2457538" cy="2385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737600" cy="1143000"/>
          </a:xfrm>
        </p:spPr>
        <p:txBody>
          <a:bodyPr/>
          <a:lstStyle/>
          <a:p>
            <a:pPr eaLnBrk="1" hangingPunct="1"/>
            <a:r>
              <a:rPr lang="en-US" sz="3500" smtClean="0"/>
              <a:t>Automated GOMS Tools</a:t>
            </a:r>
            <a:endParaRPr lang="en-US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 save, modify &amp; re-use the model</a:t>
            </a:r>
          </a:p>
          <a:p>
            <a:pPr eaLnBrk="1" hangingPunct="1"/>
            <a:r>
              <a:rPr lang="en-US" smtClean="0"/>
              <a:t>Automation of execution time calculation, 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goms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363" y="1352550"/>
            <a:ext cx="6391275" cy="4152900"/>
          </a:xfrm>
          <a:prstGeom prst="rect">
            <a:avLst/>
          </a:prstGeom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3622" r="3741" b="8662"/>
          <a:stretch>
            <a:fillRect/>
          </a:stretch>
        </p:blipFill>
        <p:spPr bwMode="auto">
          <a:xfrm>
            <a:off x="381000" y="990600"/>
            <a:ext cx="8458200" cy="559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17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hlinkClick r:id="rId7"/>
              </a:rPr>
              <a:t>QGOMS</a:t>
            </a:r>
            <a:r>
              <a:rPr lang="en-US" dirty="0" smtClean="0"/>
              <a:t> tool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152400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Hall of Shame!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c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562600" y="4038600"/>
            <a:ext cx="3581400" cy="2514600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9030" y="4273118"/>
            <a:ext cx="3126370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None/>
            </a:pPr>
            <a:r>
              <a:rPr lang="en-US" dirty="0" smtClean="0">
                <a:latin typeface="Helvetica Light"/>
                <a:cs typeface="Helvetica Light"/>
              </a:rPr>
              <a:t>Clock</a:t>
            </a:r>
            <a:br>
              <a:rPr lang="en-US" dirty="0" smtClean="0">
                <a:latin typeface="Helvetica Light"/>
                <a:cs typeface="Helvetica Light"/>
              </a:rPr>
            </a:br>
            <a:endParaRPr lang="en-US" sz="1400" dirty="0">
              <a:latin typeface="Helvetica Light"/>
              <a:cs typeface="Helvetica Light"/>
            </a:endParaRPr>
          </a:p>
          <a:p>
            <a:pPr marL="0" indent="0" eaLnBrk="1" hangingPunct="1">
              <a:buNone/>
            </a:pPr>
            <a:r>
              <a:rPr lang="en-US" dirty="0">
                <a:latin typeface="Helvetica Light"/>
                <a:cs typeface="Helvetica Light"/>
              </a:rPr>
              <a:t>What is the purpose?</a:t>
            </a:r>
          </a:p>
          <a:p>
            <a:pPr marL="0" indent="0" eaLnBrk="1" hangingPunct="1">
              <a:buNone/>
            </a:pPr>
            <a:r>
              <a:rPr lang="en-US" dirty="0">
                <a:latin typeface="Helvetica Light"/>
                <a:cs typeface="Helvetica Light"/>
              </a:rPr>
              <a:t>This slows you down</a:t>
            </a:r>
            <a:r>
              <a:rPr lang="en-US" dirty="0" smtClean="0">
                <a:latin typeface="Helvetica Light"/>
                <a:cs typeface="Helvetica Light"/>
              </a:rPr>
              <a:t>!</a:t>
            </a:r>
          </a:p>
          <a:p>
            <a:pPr marL="0" indent="0" eaLnBrk="1" hangingPunct="1">
              <a:buNone/>
            </a:pPr>
            <a:endParaRPr lang="en-US" dirty="0">
              <a:latin typeface="Helvetica Light"/>
              <a:cs typeface="Helvetica Light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Helvetica Light"/>
                <a:cs typeface="Helvetica Light"/>
              </a:rPr>
              <a:t>Though it is fun…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8" name="Picture 7" descr="sh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7CF7-090B-48CA-B526-2674912BFC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277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CRITIQUE</a:t>
            </a:r>
            <a:br>
              <a:rPr lang="en-US" sz="3600" smtClean="0"/>
            </a:br>
            <a:r>
              <a:rPr lang="en-US" sz="2800" smtClean="0"/>
              <a:t>Hudson et al (1999)</a:t>
            </a:r>
            <a:endParaRPr lang="en-US" sz="360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4294967295"/>
          </p:nvPr>
        </p:nvSpPr>
        <p:spPr>
          <a:xfrm>
            <a:off x="0" y="4191000"/>
            <a:ext cx="4419600" cy="2514600"/>
          </a:xfrm>
        </p:spPr>
        <p:txBody>
          <a:bodyPr>
            <a:normAutofit fontScale="77500" lnSpcReduction="2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Prototype system by programming</a:t>
            </a:r>
          </a:p>
          <a:p>
            <a:pPr lvl="1" eaLnBrk="1" hangingPunct="1">
              <a:defRPr/>
            </a:pPr>
            <a:r>
              <a:rPr lang="en-US" dirty="0" smtClean="0"/>
              <a:t>in this case with the </a:t>
            </a:r>
            <a:r>
              <a:rPr lang="en-US" dirty="0" err="1" smtClean="0"/>
              <a:t>SubArctic</a:t>
            </a:r>
            <a:r>
              <a:rPr lang="en-US" dirty="0" smtClean="0"/>
              <a:t> toolkit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Demonstrate a task</a:t>
            </a:r>
          </a:p>
          <a:p>
            <a:pPr lvl="1" eaLnBrk="1" hangingPunct="1">
              <a:defRPr/>
            </a:pPr>
            <a:r>
              <a:rPr lang="en-US" dirty="0" smtClean="0"/>
              <a:t>record events</a:t>
            </a:r>
          </a:p>
          <a:p>
            <a:pPr lvl="1" eaLnBrk="1" hangingPunct="1">
              <a:defRPr/>
            </a:pPr>
            <a:r>
              <a:rPr lang="en-US" dirty="0" smtClean="0"/>
              <a:t>apply rules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4294967295"/>
          </p:nvPr>
        </p:nvSpPr>
        <p:spPr>
          <a:xfrm>
            <a:off x="5410200" y="4267200"/>
            <a:ext cx="3733800" cy="2362200"/>
          </a:xfrm>
        </p:spPr>
        <p:txBody>
          <a:bodyPr>
            <a:normAutofit fontScale="85000" lnSpcReduction="10000"/>
          </a:bodyPr>
          <a:lstStyle/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Automatically generate KLMs</a:t>
            </a: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en-US" dirty="0" smtClean="0"/>
              <a:t>Semi-automatically generate classic   GOMS models</a:t>
            </a:r>
          </a:p>
        </p:txBody>
      </p:sp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4290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2" y="1676400"/>
            <a:ext cx="12017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8"/>
          <a:stretch>
            <a:fillRect/>
          </a:stretch>
        </p:blipFill>
        <p:spPr bwMode="auto">
          <a:xfrm>
            <a:off x="5745162" y="990600"/>
            <a:ext cx="28654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33794" name="Rectangle 7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295400"/>
          </a:xfrm>
        </p:spPr>
        <p:txBody>
          <a:bodyPr/>
          <a:lstStyle/>
          <a:p>
            <a:pPr eaLnBrk="1" hangingPunct="1"/>
            <a:r>
              <a:rPr lang="en-US" sz="3600" smtClean="0"/>
              <a:t>CogTool</a:t>
            </a:r>
            <a:br>
              <a:rPr lang="en-US" sz="3600" smtClean="0"/>
            </a:br>
            <a:r>
              <a:rPr lang="en-US" sz="2800" smtClean="0"/>
              <a:t>John &amp; Salvucci (2005)</a:t>
            </a:r>
            <a:endParaRPr lang="en-US" sz="360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304800" y="4267200"/>
            <a:ext cx="4191000" cy="2514600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Prototype system by </a:t>
            </a:r>
            <a:r>
              <a:rPr lang="en-US" i="1" dirty="0" smtClean="0">
                <a:solidFill>
                  <a:srgbClr val="00B0F0"/>
                </a:solidFill>
              </a:rPr>
              <a:t>storyboarding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Demonstrate a task</a:t>
            </a:r>
          </a:p>
          <a:p>
            <a:pPr lvl="1" eaLnBrk="1" hangingPunct="1">
              <a:defRPr/>
            </a:pPr>
            <a:r>
              <a:rPr lang="en-US" dirty="0" smtClean="0"/>
              <a:t>record events</a:t>
            </a:r>
          </a:p>
          <a:p>
            <a:pPr lvl="1" eaLnBrk="1" hangingPunct="1">
              <a:defRPr/>
            </a:pPr>
            <a:r>
              <a:rPr lang="en-US" dirty="0" smtClean="0"/>
              <a:t>apply rules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379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4267200"/>
            <a:ext cx="4495800" cy="2362200"/>
          </a:xfrm>
        </p:spPr>
        <p:txBody>
          <a:bodyPr/>
          <a:lstStyle/>
          <a:p>
            <a:pPr marL="514350" indent="-514350" eaLnBrk="1" hangingPunct="1">
              <a:buFont typeface="Arial Black" pitchFamily="34" charset="0"/>
              <a:buAutoNum type="arabicPeriod" startAt="3"/>
            </a:pPr>
            <a:r>
              <a:rPr lang="en-US" smtClean="0"/>
              <a:t>Automatically generate ACT-R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9EEFB-CE07-406D-A2C3-5C2274625FD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3800" name="Picture 2" descr="http://www.cs.cmu.edu/~bej/cogtool/storybo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099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" descr="http://www.cs.cmu.edu/~bej/cogtool/proje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173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Automated Analysis &amp; Remote Testing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219200"/>
            <a:ext cx="9024909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Log analysis</a:t>
            </a:r>
          </a:p>
          <a:p>
            <a:pPr lvl="1"/>
            <a:r>
              <a:rPr lang="en-US" dirty="0" smtClean="0"/>
              <a:t>infer user behavior by looking at web server logs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A-B Testing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how different user segments different designs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equires live site (built) &amp; customer base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easure outcomes (profit), but not why?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Remote user testing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imilar to in lab, but online (e.g., over Skype)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Log Analysis Difficult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" y="1055488"/>
            <a:ext cx="6957866" cy="52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0" y="1065463"/>
            <a:ext cx="7062568" cy="530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5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5" t="19522" r="14118" b="24617"/>
          <a:stretch/>
        </p:blipFill>
        <p:spPr>
          <a:xfrm>
            <a:off x="216384" y="1444892"/>
            <a:ext cx="8746131" cy="441673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Analytics – Server Logs++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6666046" y="1779939"/>
            <a:ext cx="746876" cy="5252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34" y="5867725"/>
            <a:ext cx="685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http://www.redflymarketing.com/blog/using-google-analytics-to-improve-conversions/</a:t>
            </a:r>
          </a:p>
        </p:txBody>
      </p:sp>
    </p:spTree>
    <p:extLst>
      <p:ext uri="{BB962C8B-B14F-4D97-AF65-F5344CB8AC3E}">
        <p14:creationId xmlns:p14="http://schemas.microsoft.com/office/powerpoint/2010/main" val="8446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1574" r="9418" b="13255"/>
          <a:stretch/>
        </p:blipFill>
        <p:spPr>
          <a:xfrm>
            <a:off x="216384" y="1444892"/>
            <a:ext cx="8801380" cy="441673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Analytics – Server Logs++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6734" y="5867725"/>
            <a:ext cx="685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http://www.redflymarketing.com/blog/using-google-analytics-to-improve-conversions/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491542" y="2121968"/>
            <a:ext cx="921380" cy="5252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84" y="6194439"/>
            <a:ext cx="7142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</a:rPr>
              <a:t>2.3% → 6.4% after change in text from “Tools” to “Free Tools”</a:t>
            </a:r>
            <a:endParaRPr lang="en-US" sz="20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01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Analytics – Server Logs++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6734" y="5867725"/>
            <a:ext cx="685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+mn-lt"/>
              </a:rPr>
              <a:t>http://www.redflymarketing.com/blog/using-google-analytics-to-improve-conversions/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491542" y="2121968"/>
            <a:ext cx="921380" cy="5252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66"/>
            <a:ext cx="9144000" cy="5671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546" y="914400"/>
            <a:ext cx="8131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/>
                <a:cs typeface="Helvetica Light"/>
              </a:rPr>
              <a:t>From: :http://</a:t>
            </a:r>
            <a:r>
              <a:rPr lang="en-US" sz="1200" dirty="0" err="1">
                <a:latin typeface="Helvetica Light"/>
                <a:cs typeface="Helvetica Light"/>
              </a:rPr>
              <a:t>antjanus.com</a:t>
            </a:r>
            <a:r>
              <a:rPr lang="en-US" sz="1200" dirty="0">
                <a:latin typeface="Helvetica Light"/>
                <a:cs typeface="Helvetica Light"/>
              </a:rPr>
              <a:t>/blog/web-design-tips/use-</a:t>
            </a:r>
            <a:r>
              <a:rPr lang="en-US" sz="1200" dirty="0" err="1">
                <a:latin typeface="Helvetica Light"/>
                <a:cs typeface="Helvetica Light"/>
              </a:rPr>
              <a:t>google</a:t>
            </a:r>
            <a:r>
              <a:rPr lang="en-US" sz="1200" dirty="0">
                <a:latin typeface="Helvetica Light"/>
                <a:cs typeface="Helvetica Light"/>
              </a:rPr>
              <a:t>-analytics-to-improve-your-design-and-user-experience/</a:t>
            </a:r>
          </a:p>
        </p:txBody>
      </p:sp>
    </p:spTree>
    <p:extLst>
      <p:ext uri="{BB962C8B-B14F-4D97-AF65-F5344CB8AC3E}">
        <p14:creationId xmlns:p14="http://schemas.microsoft.com/office/powerpoint/2010/main" val="16243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">
            <a:off x="909699" y="395992"/>
            <a:ext cx="7192422" cy="6063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24088" y="6227763"/>
            <a:ext cx="11112" cy="33337"/>
          </a:xfrm>
          <a:custGeom>
            <a:avLst/>
            <a:gdLst>
              <a:gd name="T0" fmla="+- 0 6209 6180"/>
              <a:gd name="T1" fmla="*/ T0 w 30"/>
              <a:gd name="T2" fmla="+- 0 17392 17300"/>
              <a:gd name="T3" fmla="*/ 17392 h 93"/>
              <a:gd name="T4" fmla="+- 0 6198 6180"/>
              <a:gd name="T5" fmla="*/ T4 w 30"/>
              <a:gd name="T6" fmla="+- 0 17366 17300"/>
              <a:gd name="T7" fmla="*/ 17366 h 93"/>
              <a:gd name="T8" fmla="+- 0 6194 6180"/>
              <a:gd name="T9" fmla="*/ T8 w 30"/>
              <a:gd name="T10" fmla="+- 0 17342 17300"/>
              <a:gd name="T11" fmla="*/ 17342 h 93"/>
              <a:gd name="T12" fmla="+- 0 6185 6180"/>
              <a:gd name="T13" fmla="*/ T12 w 30"/>
              <a:gd name="T14" fmla="+- 0 17317 17300"/>
              <a:gd name="T15" fmla="*/ 17317 h 93"/>
              <a:gd name="T16" fmla="+- 0 6181 6180"/>
              <a:gd name="T17" fmla="*/ T16 w 30"/>
              <a:gd name="T18" fmla="+- 0 17308 17300"/>
              <a:gd name="T19" fmla="*/ 17308 h 93"/>
              <a:gd name="T20" fmla="+- 0 6179 6180"/>
              <a:gd name="T21" fmla="*/ T20 w 30"/>
              <a:gd name="T22" fmla="+- 0 17306 17300"/>
              <a:gd name="T23" fmla="*/ 17306 h 93"/>
              <a:gd name="T24" fmla="+- 0 6180 6180"/>
              <a:gd name="T25" fmla="*/ T24 w 30"/>
              <a:gd name="T26" fmla="+- 0 17300 17300"/>
              <a:gd name="T27" fmla="*/ 17300 h 9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30" h="93" extrusionOk="0">
                <a:moveTo>
                  <a:pt x="29" y="92"/>
                </a:moveTo>
                <a:cubicBezTo>
                  <a:pt x="18" y="66"/>
                  <a:pt x="14" y="42"/>
                  <a:pt x="5" y="17"/>
                </a:cubicBezTo>
                <a:cubicBezTo>
                  <a:pt x="1" y="8"/>
                  <a:pt x="-1" y="6"/>
                  <a:pt x="0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76400" y="5907088"/>
            <a:ext cx="1973263" cy="458787"/>
          </a:xfrm>
          <a:custGeom>
            <a:avLst/>
            <a:gdLst>
              <a:gd name="T0" fmla="+- 0 6223 5750"/>
              <a:gd name="T1" fmla="*/ T0 w 5482"/>
              <a:gd name="T2" fmla="+- 0 17340 16410"/>
              <a:gd name="T3" fmla="*/ 17340 h 1275"/>
              <a:gd name="T4" fmla="+- 0 6090 5750"/>
              <a:gd name="T5" fmla="*/ T4 w 5482"/>
              <a:gd name="T6" fmla="+- 0 17341 16410"/>
              <a:gd name="T7" fmla="*/ 17341 h 1275"/>
              <a:gd name="T8" fmla="+- 0 5965 5750"/>
              <a:gd name="T9" fmla="*/ T8 w 5482"/>
              <a:gd name="T10" fmla="+- 0 17353 16410"/>
              <a:gd name="T11" fmla="*/ 17353 h 1275"/>
              <a:gd name="T12" fmla="+- 0 5836 5750"/>
              <a:gd name="T13" fmla="*/ T12 w 5482"/>
              <a:gd name="T14" fmla="+- 0 17369 16410"/>
              <a:gd name="T15" fmla="*/ 17369 h 1275"/>
              <a:gd name="T16" fmla="+- 0 5818 5750"/>
              <a:gd name="T17" fmla="*/ T16 w 5482"/>
              <a:gd name="T18" fmla="+- 0 17371 16410"/>
              <a:gd name="T19" fmla="*/ 17371 h 1275"/>
              <a:gd name="T20" fmla="+- 0 5758 5750"/>
              <a:gd name="T21" fmla="*/ T20 w 5482"/>
              <a:gd name="T22" fmla="+- 0 17379 16410"/>
              <a:gd name="T23" fmla="*/ 17379 h 1275"/>
              <a:gd name="T24" fmla="+- 0 5750 5750"/>
              <a:gd name="T25" fmla="*/ T24 w 5482"/>
              <a:gd name="T26" fmla="+- 0 17380 16410"/>
              <a:gd name="T27" fmla="*/ 17380 h 1275"/>
              <a:gd name="T28" fmla="+- 0 5756 5750"/>
              <a:gd name="T29" fmla="*/ T28 w 5482"/>
              <a:gd name="T30" fmla="+- 0 17378 16410"/>
              <a:gd name="T31" fmla="*/ 17378 h 1275"/>
              <a:gd name="T32" fmla="+- 0 5763 5750"/>
              <a:gd name="T33" fmla="*/ T32 w 5482"/>
              <a:gd name="T34" fmla="+- 0 17376 16410"/>
              <a:gd name="T35" fmla="*/ 17376 h 1275"/>
              <a:gd name="T36" fmla="+- 0 5769 5750"/>
              <a:gd name="T37" fmla="*/ T36 w 5482"/>
              <a:gd name="T38" fmla="+- 0 17374 16410"/>
              <a:gd name="T39" fmla="*/ 17374 h 1275"/>
              <a:gd name="T40" fmla="+- 0 5883 5750"/>
              <a:gd name="T41" fmla="*/ T40 w 5482"/>
              <a:gd name="T42" fmla="+- 0 17325 16410"/>
              <a:gd name="T43" fmla="*/ 17325 h 1275"/>
              <a:gd name="T44" fmla="+- 0 6014 5750"/>
              <a:gd name="T45" fmla="*/ T44 w 5482"/>
              <a:gd name="T46" fmla="+- 0 17252 16410"/>
              <a:gd name="T47" fmla="*/ 17252 h 1275"/>
              <a:gd name="T48" fmla="+- 0 6137 5750"/>
              <a:gd name="T49" fmla="*/ T48 w 5482"/>
              <a:gd name="T50" fmla="+- 0 17231 16410"/>
              <a:gd name="T51" fmla="*/ 17231 h 1275"/>
              <a:gd name="T52" fmla="+- 0 6324 5750"/>
              <a:gd name="T53" fmla="*/ T52 w 5482"/>
              <a:gd name="T54" fmla="+- 0 17199 16410"/>
              <a:gd name="T55" fmla="*/ 17199 h 1275"/>
              <a:gd name="T56" fmla="+- 0 6503 5750"/>
              <a:gd name="T57" fmla="*/ T56 w 5482"/>
              <a:gd name="T58" fmla="+- 0 17272 16410"/>
              <a:gd name="T59" fmla="*/ 17272 h 1275"/>
              <a:gd name="T60" fmla="+- 0 6692 5750"/>
              <a:gd name="T61" fmla="*/ T60 w 5482"/>
              <a:gd name="T62" fmla="+- 0 17260 16410"/>
              <a:gd name="T63" fmla="*/ 17260 h 1275"/>
              <a:gd name="T64" fmla="+- 0 6895 5750"/>
              <a:gd name="T65" fmla="*/ T64 w 5482"/>
              <a:gd name="T66" fmla="+- 0 17247 16410"/>
              <a:gd name="T67" fmla="*/ 17247 h 1275"/>
              <a:gd name="T68" fmla="+- 0 7103 5750"/>
              <a:gd name="T69" fmla="*/ T68 w 5482"/>
              <a:gd name="T70" fmla="+- 0 17217 16410"/>
              <a:gd name="T71" fmla="*/ 17217 h 1275"/>
              <a:gd name="T72" fmla="+- 0 7304 5750"/>
              <a:gd name="T73" fmla="*/ T72 w 5482"/>
              <a:gd name="T74" fmla="+- 0 17185 16410"/>
              <a:gd name="T75" fmla="*/ 17185 h 1275"/>
              <a:gd name="T76" fmla="+- 0 7639 5750"/>
              <a:gd name="T77" fmla="*/ T76 w 5482"/>
              <a:gd name="T78" fmla="+- 0 17131 16410"/>
              <a:gd name="T79" fmla="*/ 17131 h 1275"/>
              <a:gd name="T80" fmla="+- 0 8001 5750"/>
              <a:gd name="T81" fmla="*/ T80 w 5482"/>
              <a:gd name="T82" fmla="+- 0 16997 16410"/>
              <a:gd name="T83" fmla="*/ 16997 h 1275"/>
              <a:gd name="T84" fmla="+- 0 8338 5750"/>
              <a:gd name="T85" fmla="*/ T84 w 5482"/>
              <a:gd name="T86" fmla="+- 0 17110 16410"/>
              <a:gd name="T87" fmla="*/ 17110 h 1275"/>
              <a:gd name="T88" fmla="+- 0 8371 5750"/>
              <a:gd name="T89" fmla="*/ T88 w 5482"/>
              <a:gd name="T90" fmla="+- 0 17126 16410"/>
              <a:gd name="T91" fmla="*/ 17126 h 1275"/>
              <a:gd name="T92" fmla="+- 0 8380 5750"/>
              <a:gd name="T93" fmla="*/ T92 w 5482"/>
              <a:gd name="T94" fmla="+- 0 17128 16410"/>
              <a:gd name="T95" fmla="*/ 17128 h 1275"/>
              <a:gd name="T96" fmla="+- 0 8395 5750"/>
              <a:gd name="T97" fmla="*/ T96 w 5482"/>
              <a:gd name="T98" fmla="+- 0 17145 16410"/>
              <a:gd name="T99" fmla="*/ 17145 h 1275"/>
              <a:gd name="T100" fmla="+- 0 8317 5750"/>
              <a:gd name="T101" fmla="*/ T100 w 5482"/>
              <a:gd name="T102" fmla="+- 0 17191 16410"/>
              <a:gd name="T103" fmla="*/ 17191 h 1275"/>
              <a:gd name="T104" fmla="+- 0 8251 5750"/>
              <a:gd name="T105" fmla="*/ T104 w 5482"/>
              <a:gd name="T106" fmla="+- 0 17242 16410"/>
              <a:gd name="T107" fmla="*/ 17242 h 1275"/>
              <a:gd name="T108" fmla="+- 0 8161 5750"/>
              <a:gd name="T109" fmla="*/ T108 w 5482"/>
              <a:gd name="T110" fmla="+- 0 17277 16410"/>
              <a:gd name="T111" fmla="*/ 17277 h 1275"/>
              <a:gd name="T112" fmla="+- 0 7926 5750"/>
              <a:gd name="T113" fmla="*/ T112 w 5482"/>
              <a:gd name="T114" fmla="+- 0 17369 16410"/>
              <a:gd name="T115" fmla="*/ 17369 h 1275"/>
              <a:gd name="T116" fmla="+- 0 7674 5750"/>
              <a:gd name="T117" fmla="*/ T116 w 5482"/>
              <a:gd name="T118" fmla="+- 0 17422 16410"/>
              <a:gd name="T119" fmla="*/ 17422 h 1275"/>
              <a:gd name="T120" fmla="+- 0 7429 5750"/>
              <a:gd name="T121" fmla="*/ T120 w 5482"/>
              <a:gd name="T122" fmla="+- 0 17478 16410"/>
              <a:gd name="T123" fmla="*/ 17478 h 1275"/>
              <a:gd name="T124" fmla="+- 0 7113 5750"/>
              <a:gd name="T125" fmla="*/ T124 w 5482"/>
              <a:gd name="T126" fmla="+- 0 17550 16410"/>
              <a:gd name="T127" fmla="*/ 17550 h 1275"/>
              <a:gd name="T128" fmla="+- 0 6792 5750"/>
              <a:gd name="T129" fmla="*/ T128 w 5482"/>
              <a:gd name="T130" fmla="+- 0 17583 16410"/>
              <a:gd name="T131" fmla="*/ 17583 h 1275"/>
              <a:gd name="T132" fmla="+- 0 6472 5750"/>
              <a:gd name="T133" fmla="*/ T132 w 5482"/>
              <a:gd name="T134" fmla="+- 0 17627 16410"/>
              <a:gd name="T135" fmla="*/ 17627 h 1275"/>
              <a:gd name="T136" fmla="+- 0 6282 5750"/>
              <a:gd name="T137" fmla="*/ T136 w 5482"/>
              <a:gd name="T138" fmla="+- 0 17653 16410"/>
              <a:gd name="T139" fmla="*/ 17653 h 1275"/>
              <a:gd name="T140" fmla="+- 0 6094 5750"/>
              <a:gd name="T141" fmla="*/ T140 w 5482"/>
              <a:gd name="T142" fmla="+- 0 17671 16410"/>
              <a:gd name="T143" fmla="*/ 17671 h 1275"/>
              <a:gd name="T144" fmla="+- 0 5903 5750"/>
              <a:gd name="T145" fmla="*/ T144 w 5482"/>
              <a:gd name="T146" fmla="+- 0 17684 16410"/>
              <a:gd name="T147" fmla="*/ 17684 h 1275"/>
              <a:gd name="T148" fmla="+- 0 5895 5750"/>
              <a:gd name="T149" fmla="*/ T148 w 5482"/>
              <a:gd name="T150" fmla="+- 0 17684 16410"/>
              <a:gd name="T151" fmla="*/ 17684 h 1275"/>
              <a:gd name="T152" fmla="+- 0 5887 5750"/>
              <a:gd name="T153" fmla="*/ T152 w 5482"/>
              <a:gd name="T154" fmla="+- 0 17684 16410"/>
              <a:gd name="T155" fmla="*/ 17684 h 1275"/>
              <a:gd name="T156" fmla="+- 0 5879 5750"/>
              <a:gd name="T157" fmla="*/ T156 w 5482"/>
              <a:gd name="T158" fmla="+- 0 17684 16410"/>
              <a:gd name="T159" fmla="*/ 17684 h 1275"/>
              <a:gd name="T160" fmla="+- 0 6029 5750"/>
              <a:gd name="T161" fmla="*/ T160 w 5482"/>
              <a:gd name="T162" fmla="+- 0 17628 16410"/>
              <a:gd name="T163" fmla="*/ 17628 h 1275"/>
              <a:gd name="T164" fmla="+- 0 6178 5750"/>
              <a:gd name="T165" fmla="*/ T164 w 5482"/>
              <a:gd name="T166" fmla="+- 0 17583 16410"/>
              <a:gd name="T167" fmla="*/ 17583 h 1275"/>
              <a:gd name="T168" fmla="+- 0 6333 5750"/>
              <a:gd name="T169" fmla="*/ T168 w 5482"/>
              <a:gd name="T170" fmla="+- 0 17541 16410"/>
              <a:gd name="T171" fmla="*/ 17541 h 1275"/>
              <a:gd name="T172" fmla="+- 0 6685 5750"/>
              <a:gd name="T173" fmla="*/ T172 w 5482"/>
              <a:gd name="T174" fmla="+- 0 17445 16410"/>
              <a:gd name="T175" fmla="*/ 17445 h 1275"/>
              <a:gd name="T176" fmla="+- 0 7018 5750"/>
              <a:gd name="T177" fmla="*/ T176 w 5482"/>
              <a:gd name="T178" fmla="+- 0 17316 16410"/>
              <a:gd name="T179" fmla="*/ 17316 h 1275"/>
              <a:gd name="T180" fmla="+- 0 7376 5750"/>
              <a:gd name="T181" fmla="*/ T180 w 5482"/>
              <a:gd name="T182" fmla="+- 0 17237 16410"/>
              <a:gd name="T183" fmla="*/ 17237 h 1275"/>
              <a:gd name="T184" fmla="+- 0 7797 5750"/>
              <a:gd name="T185" fmla="*/ T184 w 5482"/>
              <a:gd name="T186" fmla="+- 0 17144 16410"/>
              <a:gd name="T187" fmla="*/ 17144 h 1275"/>
              <a:gd name="T188" fmla="+- 0 8224 5750"/>
              <a:gd name="T189" fmla="*/ T188 w 5482"/>
              <a:gd name="T190" fmla="+- 0 17080 16410"/>
              <a:gd name="T191" fmla="*/ 17080 h 1275"/>
              <a:gd name="T192" fmla="+- 0 8648 5750"/>
              <a:gd name="T193" fmla="*/ T192 w 5482"/>
              <a:gd name="T194" fmla="+- 0 17001 16410"/>
              <a:gd name="T195" fmla="*/ 17001 h 1275"/>
              <a:gd name="T196" fmla="+- 0 8755 5750"/>
              <a:gd name="T197" fmla="*/ T196 w 5482"/>
              <a:gd name="T198" fmla="+- 0 16981 16410"/>
              <a:gd name="T199" fmla="*/ 16981 h 1275"/>
              <a:gd name="T200" fmla="+- 0 8857 5750"/>
              <a:gd name="T201" fmla="*/ T200 w 5482"/>
              <a:gd name="T202" fmla="+- 0 16950 16410"/>
              <a:gd name="T203" fmla="*/ 16950 h 1275"/>
              <a:gd name="T204" fmla="+- 0 8959 5750"/>
              <a:gd name="T205" fmla="*/ T204 w 5482"/>
              <a:gd name="T206" fmla="+- 0 16921 16410"/>
              <a:gd name="T207" fmla="*/ 16921 h 1275"/>
              <a:gd name="T208" fmla="+- 0 8839 5750"/>
              <a:gd name="T209" fmla="*/ T208 w 5482"/>
              <a:gd name="T210" fmla="+- 0 16924 16410"/>
              <a:gd name="T211" fmla="*/ 16924 h 1275"/>
              <a:gd name="T212" fmla="+- 0 8716 5750"/>
              <a:gd name="T213" fmla="*/ T212 w 5482"/>
              <a:gd name="T214" fmla="+- 0 16922 16410"/>
              <a:gd name="T215" fmla="*/ 16922 h 1275"/>
              <a:gd name="T216" fmla="+- 0 8591 5750"/>
              <a:gd name="T217" fmla="*/ T216 w 5482"/>
              <a:gd name="T218" fmla="+- 0 16938 16410"/>
              <a:gd name="T219" fmla="*/ 16938 h 1275"/>
              <a:gd name="T220" fmla="+- 0 8239 5750"/>
              <a:gd name="T221" fmla="*/ T220 w 5482"/>
              <a:gd name="T222" fmla="+- 0 16983 16410"/>
              <a:gd name="T223" fmla="*/ 16983 h 1275"/>
              <a:gd name="T224" fmla="+- 0 7887 5750"/>
              <a:gd name="T225" fmla="*/ T224 w 5482"/>
              <a:gd name="T226" fmla="+- 0 17030 16410"/>
              <a:gd name="T227" fmla="*/ 17030 h 1275"/>
              <a:gd name="T228" fmla="+- 0 7534 5750"/>
              <a:gd name="T229" fmla="*/ T228 w 5482"/>
              <a:gd name="T230" fmla="+- 0 17070 16410"/>
              <a:gd name="T231" fmla="*/ 17070 h 1275"/>
              <a:gd name="T232" fmla="+- 0 7137 5750"/>
              <a:gd name="T233" fmla="*/ T232 w 5482"/>
              <a:gd name="T234" fmla="+- 0 17115 16410"/>
              <a:gd name="T235" fmla="*/ 17115 h 1275"/>
              <a:gd name="T236" fmla="+- 0 6745 5750"/>
              <a:gd name="T237" fmla="*/ T236 w 5482"/>
              <a:gd name="T238" fmla="+- 0 17144 16410"/>
              <a:gd name="T239" fmla="*/ 17144 h 1275"/>
              <a:gd name="T240" fmla="+- 0 6352 5750"/>
              <a:gd name="T241" fmla="*/ T240 w 5482"/>
              <a:gd name="T242" fmla="+- 0 17219 16410"/>
              <a:gd name="T243" fmla="*/ 17219 h 1275"/>
              <a:gd name="T244" fmla="+- 0 6189 5750"/>
              <a:gd name="T245" fmla="*/ T244 w 5482"/>
              <a:gd name="T246" fmla="+- 0 17250 16410"/>
              <a:gd name="T247" fmla="*/ 17250 h 1275"/>
              <a:gd name="T248" fmla="+- 0 6019 5750"/>
              <a:gd name="T249" fmla="*/ T248 w 5482"/>
              <a:gd name="T250" fmla="+- 0 17276 16410"/>
              <a:gd name="T251" fmla="*/ 17276 h 1275"/>
              <a:gd name="T252" fmla="+- 0 5860 5750"/>
              <a:gd name="T253" fmla="*/ T252 w 5482"/>
              <a:gd name="T254" fmla="+- 0 17323 16410"/>
              <a:gd name="T255" fmla="*/ 17323 h 127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5482" h="1275" extrusionOk="0">
                <a:moveTo>
                  <a:pt x="473" y="930"/>
                </a:moveTo>
                <a:cubicBezTo>
                  <a:pt x="340" y="931"/>
                  <a:pt x="215" y="943"/>
                  <a:pt x="86" y="959"/>
                </a:cubicBezTo>
                <a:cubicBezTo>
                  <a:pt x="68" y="961"/>
                  <a:pt x="8" y="969"/>
                  <a:pt x="0" y="970"/>
                </a:cubicBezTo>
                <a:cubicBezTo>
                  <a:pt x="6" y="968"/>
                  <a:pt x="13" y="966"/>
                  <a:pt x="19" y="964"/>
                </a:cubicBezTo>
                <a:cubicBezTo>
                  <a:pt x="133" y="915"/>
                  <a:pt x="264" y="842"/>
                  <a:pt x="387" y="821"/>
                </a:cubicBezTo>
                <a:cubicBezTo>
                  <a:pt x="574" y="789"/>
                  <a:pt x="753" y="862"/>
                  <a:pt x="942" y="850"/>
                </a:cubicBezTo>
                <a:cubicBezTo>
                  <a:pt x="1145" y="837"/>
                  <a:pt x="1353" y="807"/>
                  <a:pt x="1554" y="775"/>
                </a:cubicBezTo>
                <a:cubicBezTo>
                  <a:pt x="1889" y="721"/>
                  <a:pt x="2251" y="587"/>
                  <a:pt x="2588" y="700"/>
                </a:cubicBezTo>
                <a:cubicBezTo>
                  <a:pt x="2621" y="716"/>
                  <a:pt x="2630" y="718"/>
                  <a:pt x="2645" y="735"/>
                </a:cubicBezTo>
                <a:cubicBezTo>
                  <a:pt x="2567" y="781"/>
                  <a:pt x="2501" y="832"/>
                  <a:pt x="2411" y="867"/>
                </a:cubicBezTo>
                <a:cubicBezTo>
                  <a:pt x="2176" y="959"/>
                  <a:pt x="1924" y="1012"/>
                  <a:pt x="1679" y="1068"/>
                </a:cubicBezTo>
                <a:cubicBezTo>
                  <a:pt x="1363" y="1140"/>
                  <a:pt x="1042" y="1173"/>
                  <a:pt x="722" y="1217"/>
                </a:cubicBezTo>
                <a:cubicBezTo>
                  <a:pt x="532" y="1243"/>
                  <a:pt x="344" y="1261"/>
                  <a:pt x="153" y="1274"/>
                </a:cubicBezTo>
                <a:cubicBezTo>
                  <a:pt x="145" y="1274"/>
                  <a:pt x="137" y="1274"/>
                  <a:pt x="129" y="1274"/>
                </a:cubicBezTo>
                <a:cubicBezTo>
                  <a:pt x="279" y="1218"/>
                  <a:pt x="428" y="1173"/>
                  <a:pt x="583" y="1131"/>
                </a:cubicBezTo>
                <a:cubicBezTo>
                  <a:pt x="935" y="1035"/>
                  <a:pt x="1268" y="906"/>
                  <a:pt x="1626" y="827"/>
                </a:cubicBezTo>
                <a:cubicBezTo>
                  <a:pt x="2047" y="734"/>
                  <a:pt x="2474" y="670"/>
                  <a:pt x="2898" y="591"/>
                </a:cubicBezTo>
                <a:cubicBezTo>
                  <a:pt x="3005" y="571"/>
                  <a:pt x="3107" y="540"/>
                  <a:pt x="3209" y="511"/>
                </a:cubicBezTo>
                <a:cubicBezTo>
                  <a:pt x="3089" y="514"/>
                  <a:pt x="2966" y="512"/>
                  <a:pt x="2841" y="528"/>
                </a:cubicBezTo>
                <a:cubicBezTo>
                  <a:pt x="2489" y="573"/>
                  <a:pt x="2137" y="620"/>
                  <a:pt x="1784" y="660"/>
                </a:cubicBezTo>
                <a:cubicBezTo>
                  <a:pt x="1387" y="705"/>
                  <a:pt x="995" y="734"/>
                  <a:pt x="602" y="809"/>
                </a:cubicBezTo>
                <a:cubicBezTo>
                  <a:pt x="439" y="840"/>
                  <a:pt x="269" y="866"/>
                  <a:pt x="110" y="913"/>
                </a:cubicBezTo>
                <a:cubicBezTo>
                  <a:pt x="107" y="917"/>
                  <a:pt x="103" y="920"/>
                  <a:pt x="100" y="924"/>
                </a:cubicBezTo>
                <a:cubicBezTo>
                  <a:pt x="272" y="906"/>
                  <a:pt x="445" y="876"/>
                  <a:pt x="617" y="838"/>
                </a:cubicBezTo>
                <a:cubicBezTo>
                  <a:pt x="1148" y="720"/>
                  <a:pt x="1668" y="554"/>
                  <a:pt x="2200" y="442"/>
                </a:cubicBezTo>
                <a:cubicBezTo>
                  <a:pt x="2537" y="371"/>
                  <a:pt x="2881" y="319"/>
                  <a:pt x="3224" y="287"/>
                </a:cubicBezTo>
                <a:cubicBezTo>
                  <a:pt x="3360" y="274"/>
                  <a:pt x="3486" y="277"/>
                  <a:pt x="3621" y="287"/>
                </a:cubicBezTo>
                <a:cubicBezTo>
                  <a:pt x="3479" y="344"/>
                  <a:pt x="3338" y="382"/>
                  <a:pt x="3185" y="419"/>
                </a:cubicBezTo>
                <a:cubicBezTo>
                  <a:pt x="2771" y="519"/>
                  <a:pt x="2356" y="610"/>
                  <a:pt x="1942" y="706"/>
                </a:cubicBezTo>
                <a:cubicBezTo>
                  <a:pt x="1586" y="789"/>
                  <a:pt x="1232" y="875"/>
                  <a:pt x="875" y="953"/>
                </a:cubicBezTo>
                <a:cubicBezTo>
                  <a:pt x="799" y="970"/>
                  <a:pt x="793" y="977"/>
                  <a:pt x="751" y="976"/>
                </a:cubicBezTo>
                <a:cubicBezTo>
                  <a:pt x="1153" y="815"/>
                  <a:pt x="1557" y="675"/>
                  <a:pt x="1975" y="557"/>
                </a:cubicBezTo>
                <a:cubicBezTo>
                  <a:pt x="2548" y="395"/>
                  <a:pt x="3131" y="281"/>
                  <a:pt x="3716" y="172"/>
                </a:cubicBezTo>
                <a:cubicBezTo>
                  <a:pt x="4099" y="101"/>
                  <a:pt x="4471" y="50"/>
                  <a:pt x="4860" y="29"/>
                </a:cubicBezTo>
                <a:cubicBezTo>
                  <a:pt x="4901" y="27"/>
                  <a:pt x="4943" y="25"/>
                  <a:pt x="4984" y="23"/>
                </a:cubicBezTo>
                <a:cubicBezTo>
                  <a:pt x="4905" y="79"/>
                  <a:pt x="4925" y="71"/>
                  <a:pt x="4831" y="92"/>
                </a:cubicBezTo>
                <a:cubicBezTo>
                  <a:pt x="4372" y="197"/>
                  <a:pt x="3904" y="262"/>
                  <a:pt x="3444" y="362"/>
                </a:cubicBezTo>
                <a:cubicBezTo>
                  <a:pt x="2997" y="459"/>
                  <a:pt x="1667" y="794"/>
                  <a:pt x="2109" y="677"/>
                </a:cubicBezTo>
                <a:cubicBezTo>
                  <a:pt x="2198" y="660"/>
                  <a:pt x="2248" y="648"/>
                  <a:pt x="2315" y="626"/>
                </a:cubicBezTo>
                <a:cubicBezTo>
                  <a:pt x="2717" y="521"/>
                  <a:pt x="3114" y="430"/>
                  <a:pt x="3525" y="362"/>
                </a:cubicBezTo>
                <a:cubicBezTo>
                  <a:pt x="4052" y="275"/>
                  <a:pt x="4574" y="169"/>
                  <a:pt x="5099" y="69"/>
                </a:cubicBezTo>
                <a:cubicBezTo>
                  <a:pt x="5226" y="46"/>
                  <a:pt x="5354" y="23"/>
                  <a:pt x="5481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95613" y="5106988"/>
            <a:ext cx="5080000" cy="1014412"/>
          </a:xfrm>
          <a:custGeom>
            <a:avLst/>
            <a:gdLst>
              <a:gd name="T0" fmla="+- 0 12566 9414"/>
              <a:gd name="T1" fmla="*/ T0 w 14112"/>
              <a:gd name="T2" fmla="+- 0 16341 14188"/>
              <a:gd name="T3" fmla="*/ 16341 h 2814"/>
              <a:gd name="T4" fmla="+- 0 11636 9414"/>
              <a:gd name="T5" fmla="*/ T4 w 14112"/>
              <a:gd name="T6" fmla="+- 0 16559 14188"/>
              <a:gd name="T7" fmla="*/ 16559 h 2814"/>
              <a:gd name="T8" fmla="+- 0 10503 9414"/>
              <a:gd name="T9" fmla="*/ T8 w 14112"/>
              <a:gd name="T10" fmla="+- 0 17038 14188"/>
              <a:gd name="T11" fmla="*/ 17038 h 2814"/>
              <a:gd name="T12" fmla="+- 0 9533 9414"/>
              <a:gd name="T13" fmla="*/ T12 w 14112"/>
              <a:gd name="T14" fmla="+- 0 17001 14188"/>
              <a:gd name="T15" fmla="*/ 17001 h 2814"/>
              <a:gd name="T16" fmla="+- 0 9480 9414"/>
              <a:gd name="T17" fmla="*/ T16 w 14112"/>
              <a:gd name="T18" fmla="+- 0 16999 14188"/>
              <a:gd name="T19" fmla="*/ 16999 h 2814"/>
              <a:gd name="T20" fmla="+- 0 9466 9414"/>
              <a:gd name="T21" fmla="*/ T20 w 14112"/>
              <a:gd name="T22" fmla="+- 0 16948 14188"/>
              <a:gd name="T23" fmla="*/ 16948 h 2814"/>
              <a:gd name="T24" fmla="+- 0 9414 9414"/>
              <a:gd name="T25" fmla="*/ T24 w 14112"/>
              <a:gd name="T26" fmla="+- 0 16944 14188"/>
              <a:gd name="T27" fmla="*/ 16944 h 2814"/>
              <a:gd name="T28" fmla="+- 0 9749 9414"/>
              <a:gd name="T29" fmla="*/ T28 w 14112"/>
              <a:gd name="T30" fmla="+- 0 16800 14188"/>
              <a:gd name="T31" fmla="*/ 16800 h 2814"/>
              <a:gd name="T32" fmla="+- 0 10054 9414"/>
              <a:gd name="T33" fmla="*/ T32 w 14112"/>
              <a:gd name="T34" fmla="+- 0 16718 14188"/>
              <a:gd name="T35" fmla="*/ 16718 h 2814"/>
              <a:gd name="T36" fmla="+- 0 10423 9414"/>
              <a:gd name="T37" fmla="*/ T36 w 14112"/>
              <a:gd name="T38" fmla="+- 0 16651 14188"/>
              <a:gd name="T39" fmla="*/ 16651 h 2814"/>
              <a:gd name="T40" fmla="+- 0 11092 9414"/>
              <a:gd name="T41" fmla="*/ T40 w 14112"/>
              <a:gd name="T42" fmla="+- 0 16530 14188"/>
              <a:gd name="T43" fmla="*/ 16530 h 2814"/>
              <a:gd name="T44" fmla="+- 0 13062 9414"/>
              <a:gd name="T45" fmla="*/ T44 w 14112"/>
              <a:gd name="T46" fmla="+- 0 16365 14188"/>
              <a:gd name="T47" fmla="*/ 16365 h 2814"/>
              <a:gd name="T48" fmla="+- 0 12403 9414"/>
              <a:gd name="T49" fmla="*/ T48 w 14112"/>
              <a:gd name="T50" fmla="+- 0 16198 14188"/>
              <a:gd name="T51" fmla="*/ 16198 h 2814"/>
              <a:gd name="T52" fmla="+- 0 12263 9414"/>
              <a:gd name="T53" fmla="*/ T52 w 14112"/>
              <a:gd name="T54" fmla="+- 0 16162 14188"/>
              <a:gd name="T55" fmla="*/ 16162 h 2814"/>
              <a:gd name="T56" fmla="+- 0 11996 9414"/>
              <a:gd name="T57" fmla="*/ T56 w 14112"/>
              <a:gd name="T58" fmla="+- 0 16250 14188"/>
              <a:gd name="T59" fmla="*/ 16250 h 2814"/>
              <a:gd name="T60" fmla="+- 0 11858 9414"/>
              <a:gd name="T61" fmla="*/ T60 w 14112"/>
              <a:gd name="T62" fmla="+- 0 16272 14188"/>
              <a:gd name="T63" fmla="*/ 16272 h 2814"/>
              <a:gd name="T64" fmla="+- 0 11382 9414"/>
              <a:gd name="T65" fmla="*/ T64 w 14112"/>
              <a:gd name="T66" fmla="+- 0 16349 14188"/>
              <a:gd name="T67" fmla="*/ 16349 h 2814"/>
              <a:gd name="T68" fmla="+- 0 10878 9414"/>
              <a:gd name="T69" fmla="*/ T68 w 14112"/>
              <a:gd name="T70" fmla="+- 0 16404 14188"/>
              <a:gd name="T71" fmla="*/ 16404 h 2814"/>
              <a:gd name="T72" fmla="+- 0 10414 9414"/>
              <a:gd name="T73" fmla="*/ T72 w 14112"/>
              <a:gd name="T74" fmla="+- 0 16542 14188"/>
              <a:gd name="T75" fmla="*/ 16542 h 2814"/>
              <a:gd name="T76" fmla="+- 0 10357 9414"/>
              <a:gd name="T77" fmla="*/ T76 w 14112"/>
              <a:gd name="T78" fmla="+- 0 16559 14188"/>
              <a:gd name="T79" fmla="*/ 16559 h 2814"/>
              <a:gd name="T80" fmla="+- 0 10344 9414"/>
              <a:gd name="T81" fmla="*/ T80 w 14112"/>
              <a:gd name="T82" fmla="+- 0 16558 14188"/>
              <a:gd name="T83" fmla="*/ 16558 h 2814"/>
              <a:gd name="T84" fmla="+- 0 10289 9414"/>
              <a:gd name="T85" fmla="*/ T84 w 14112"/>
              <a:gd name="T86" fmla="+- 0 16582 14188"/>
              <a:gd name="T87" fmla="*/ 16582 h 2814"/>
              <a:gd name="T88" fmla="+- 0 10359 9414"/>
              <a:gd name="T89" fmla="*/ T88 w 14112"/>
              <a:gd name="T90" fmla="+- 0 16569 14188"/>
              <a:gd name="T91" fmla="*/ 16569 h 2814"/>
              <a:gd name="T92" fmla="+- 0 10391 9414"/>
              <a:gd name="T93" fmla="*/ T92 w 14112"/>
              <a:gd name="T94" fmla="+- 0 16563 14188"/>
              <a:gd name="T95" fmla="*/ 16563 h 2814"/>
              <a:gd name="T96" fmla="+- 0 10442 9414"/>
              <a:gd name="T97" fmla="*/ T96 w 14112"/>
              <a:gd name="T98" fmla="+- 0 16554 14188"/>
              <a:gd name="T99" fmla="*/ 16554 h 2814"/>
              <a:gd name="T100" fmla="+- 0 10716 9414"/>
              <a:gd name="T101" fmla="*/ T100 w 14112"/>
              <a:gd name="T102" fmla="+- 0 16466 14188"/>
              <a:gd name="T103" fmla="*/ 16466 h 2814"/>
              <a:gd name="T104" fmla="+- 0 10987 9414"/>
              <a:gd name="T105" fmla="*/ T104 w 14112"/>
              <a:gd name="T106" fmla="+- 0 16375 14188"/>
              <a:gd name="T107" fmla="*/ 16375 h 2814"/>
              <a:gd name="T108" fmla="+- 0 11260 9414"/>
              <a:gd name="T109" fmla="*/ T108 w 14112"/>
              <a:gd name="T110" fmla="+- 0 16284 14188"/>
              <a:gd name="T111" fmla="*/ 16284 h 2814"/>
              <a:gd name="T112" fmla="+- 0 11958 9414"/>
              <a:gd name="T113" fmla="*/ T112 w 14112"/>
              <a:gd name="T114" fmla="+- 0 16050 14188"/>
              <a:gd name="T115" fmla="*/ 16050 h 2814"/>
              <a:gd name="T116" fmla="+- 0 12633 9414"/>
              <a:gd name="T117" fmla="*/ T116 w 14112"/>
              <a:gd name="T118" fmla="+- 0 15888 14188"/>
              <a:gd name="T119" fmla="*/ 15888 h 2814"/>
              <a:gd name="T120" fmla="+- 0 13370 9414"/>
              <a:gd name="T121" fmla="*/ T120 w 14112"/>
              <a:gd name="T122" fmla="+- 0 15853 14188"/>
              <a:gd name="T123" fmla="*/ 15853 h 2814"/>
              <a:gd name="T124" fmla="+- 0 13582 9414"/>
              <a:gd name="T125" fmla="*/ T124 w 14112"/>
              <a:gd name="T126" fmla="+- 0 15843 14188"/>
              <a:gd name="T127" fmla="*/ 15843 h 2814"/>
              <a:gd name="T128" fmla="+- 0 14194 9414"/>
              <a:gd name="T129" fmla="*/ T128 w 14112"/>
              <a:gd name="T130" fmla="+- 0 15811 14188"/>
              <a:gd name="T131" fmla="*/ 15811 h 2814"/>
              <a:gd name="T132" fmla="+- 0 14001 9414"/>
              <a:gd name="T133" fmla="*/ T132 w 14112"/>
              <a:gd name="T134" fmla="+- 0 15899 14188"/>
              <a:gd name="T135" fmla="*/ 15899 h 2814"/>
              <a:gd name="T136" fmla="+- 0 13883 9414"/>
              <a:gd name="T137" fmla="*/ T136 w 14112"/>
              <a:gd name="T138" fmla="+- 0 15953 14188"/>
              <a:gd name="T139" fmla="*/ 15953 h 2814"/>
              <a:gd name="T140" fmla="+- 0 13741 9414"/>
              <a:gd name="T141" fmla="*/ T140 w 14112"/>
              <a:gd name="T142" fmla="+- 0 15929 14188"/>
              <a:gd name="T143" fmla="*/ 15929 h 2814"/>
              <a:gd name="T144" fmla="+- 0 13614 9414"/>
              <a:gd name="T145" fmla="*/ T144 w 14112"/>
              <a:gd name="T146" fmla="+- 0 15945 14188"/>
              <a:gd name="T147" fmla="*/ 15945 h 2814"/>
              <a:gd name="T148" fmla="+- 0 13068 9414"/>
              <a:gd name="T149" fmla="*/ T148 w 14112"/>
              <a:gd name="T150" fmla="+- 0 16013 14188"/>
              <a:gd name="T151" fmla="*/ 16013 h 2814"/>
              <a:gd name="T152" fmla="+- 0 12530 9414"/>
              <a:gd name="T153" fmla="*/ T152 w 14112"/>
              <a:gd name="T154" fmla="+- 0 16089 14188"/>
              <a:gd name="T155" fmla="*/ 16089 h 2814"/>
              <a:gd name="T156" fmla="+- 0 11987 9414"/>
              <a:gd name="T157" fmla="*/ T156 w 14112"/>
              <a:gd name="T158" fmla="+- 0 16180 14188"/>
              <a:gd name="T159" fmla="*/ 16180 h 2814"/>
              <a:gd name="T160" fmla="+- 0 11856 9414"/>
              <a:gd name="T161" fmla="*/ T160 w 14112"/>
              <a:gd name="T162" fmla="+- 0 16192 14188"/>
              <a:gd name="T163" fmla="*/ 16192 h 2814"/>
              <a:gd name="T164" fmla="+- 0 11464 9414"/>
              <a:gd name="T165" fmla="*/ T164 w 14112"/>
              <a:gd name="T166" fmla="+- 0 16222 14188"/>
              <a:gd name="T167" fmla="*/ 16222 h 2814"/>
              <a:gd name="T168" fmla="+- 0 11595 9414"/>
              <a:gd name="T169" fmla="*/ T168 w 14112"/>
              <a:gd name="T170" fmla="+- 0 16215 14188"/>
              <a:gd name="T171" fmla="*/ 16215 h 2814"/>
              <a:gd name="T172" fmla="+- 0 11724 9414"/>
              <a:gd name="T173" fmla="*/ T172 w 14112"/>
              <a:gd name="T174" fmla="+- 0 16208 14188"/>
              <a:gd name="T175" fmla="*/ 16208 h 2814"/>
              <a:gd name="T176" fmla="+- 0 11847 9414"/>
              <a:gd name="T177" fmla="*/ T176 w 14112"/>
              <a:gd name="T178" fmla="+- 0 16200 14188"/>
              <a:gd name="T179" fmla="*/ 16200 h 2814"/>
              <a:gd name="T180" fmla="+- 0 11978 9414"/>
              <a:gd name="T181" fmla="*/ T180 w 14112"/>
              <a:gd name="T182" fmla="+- 0 16186 14188"/>
              <a:gd name="T183" fmla="*/ 16186 h 2814"/>
              <a:gd name="T184" fmla="+- 0 12785 9414"/>
              <a:gd name="T185" fmla="*/ T184 w 14112"/>
              <a:gd name="T186" fmla="+- 0 16001 14188"/>
              <a:gd name="T187" fmla="*/ 16001 h 2814"/>
              <a:gd name="T188" fmla="+- 0 14970 9414"/>
              <a:gd name="T189" fmla="*/ T188 w 14112"/>
              <a:gd name="T190" fmla="+- 0 15268 14188"/>
              <a:gd name="T191" fmla="*/ 15268 h 2814"/>
              <a:gd name="T192" fmla="+- 0 14427 9414"/>
              <a:gd name="T193" fmla="*/ T192 w 14112"/>
              <a:gd name="T194" fmla="+- 0 15893 14188"/>
              <a:gd name="T195" fmla="*/ 15893 h 2814"/>
              <a:gd name="T196" fmla="+- 0 14215 9414"/>
              <a:gd name="T197" fmla="*/ T196 w 14112"/>
              <a:gd name="T198" fmla="+- 0 16137 14188"/>
              <a:gd name="T199" fmla="*/ 16137 h 2814"/>
              <a:gd name="T200" fmla="+- 0 13565 9414"/>
              <a:gd name="T201" fmla="*/ T200 w 14112"/>
              <a:gd name="T202" fmla="+- 0 16158 14188"/>
              <a:gd name="T203" fmla="*/ 16158 h 2814"/>
              <a:gd name="T204" fmla="+- 0 13279 9414"/>
              <a:gd name="T205" fmla="*/ T204 w 14112"/>
              <a:gd name="T206" fmla="+- 0 16221 14188"/>
              <a:gd name="T207" fmla="*/ 16221 h 2814"/>
              <a:gd name="T208" fmla="+- 0 12943 9414"/>
              <a:gd name="T209" fmla="*/ T208 w 14112"/>
              <a:gd name="T210" fmla="+- 0 16295 14188"/>
              <a:gd name="T211" fmla="*/ 16295 h 2814"/>
              <a:gd name="T212" fmla="+- 0 12606 9414"/>
              <a:gd name="T213" fmla="*/ T212 w 14112"/>
              <a:gd name="T214" fmla="+- 0 16363 14188"/>
              <a:gd name="T215" fmla="*/ 16363 h 2814"/>
              <a:gd name="T216" fmla="+- 0 12269 9414"/>
              <a:gd name="T217" fmla="*/ T216 w 14112"/>
              <a:gd name="T218" fmla="+- 0 16433 14188"/>
              <a:gd name="T219" fmla="*/ 16433 h 2814"/>
              <a:gd name="T220" fmla="+- 0 12156 9414"/>
              <a:gd name="T221" fmla="*/ T220 w 14112"/>
              <a:gd name="T222" fmla="+- 0 16452 14188"/>
              <a:gd name="T223" fmla="*/ 16452 h 2814"/>
              <a:gd name="T224" fmla="+- 0 12043 9414"/>
              <a:gd name="T225" fmla="*/ T224 w 14112"/>
              <a:gd name="T226" fmla="+- 0 16471 14188"/>
              <a:gd name="T227" fmla="*/ 16471 h 2814"/>
              <a:gd name="T228" fmla="+- 0 11930 9414"/>
              <a:gd name="T229" fmla="*/ T228 w 14112"/>
              <a:gd name="T230" fmla="+- 0 16490 14188"/>
              <a:gd name="T231" fmla="*/ 16490 h 2814"/>
              <a:gd name="T232" fmla="+- 0 12073 9414"/>
              <a:gd name="T233" fmla="*/ T232 w 14112"/>
              <a:gd name="T234" fmla="+- 0 16440 14188"/>
              <a:gd name="T235" fmla="*/ 16440 h 2814"/>
              <a:gd name="T236" fmla="+- 0 12199 9414"/>
              <a:gd name="T237" fmla="*/ T236 w 14112"/>
              <a:gd name="T238" fmla="+- 0 16380 14188"/>
              <a:gd name="T239" fmla="*/ 16380 h 2814"/>
              <a:gd name="T240" fmla="+- 0 12351 9414"/>
              <a:gd name="T241" fmla="*/ T240 w 14112"/>
              <a:gd name="T242" fmla="+- 0 16335 14188"/>
              <a:gd name="T243" fmla="*/ 16335 h 2814"/>
              <a:gd name="T244" fmla="+- 0 12815 9414"/>
              <a:gd name="T245" fmla="*/ T244 w 14112"/>
              <a:gd name="T246" fmla="+- 0 16199 14188"/>
              <a:gd name="T247" fmla="*/ 16199 h 2814"/>
              <a:gd name="T248" fmla="+- 0 13280 9414"/>
              <a:gd name="T249" fmla="*/ T248 w 14112"/>
              <a:gd name="T250" fmla="+- 0 16078 14188"/>
              <a:gd name="T251" fmla="*/ 16078 h 2814"/>
              <a:gd name="T252" fmla="+- 0 13757 9414"/>
              <a:gd name="T253" fmla="*/ T252 w 14112"/>
              <a:gd name="T254" fmla="+- 0 15991 14188"/>
              <a:gd name="T255" fmla="*/ 15991 h 28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14112" h="2814" extrusionOk="0">
                <a:moveTo>
                  <a:pt x="3152" y="2153"/>
                </a:moveTo>
                <a:cubicBezTo>
                  <a:pt x="2222" y="2371"/>
                  <a:pt x="1089" y="2850"/>
                  <a:pt x="119" y="2813"/>
                </a:cubicBezTo>
                <a:cubicBezTo>
                  <a:pt x="66" y="2811"/>
                  <a:pt x="52" y="2760"/>
                  <a:pt x="0" y="2756"/>
                </a:cubicBezTo>
                <a:cubicBezTo>
                  <a:pt x="335" y="2612"/>
                  <a:pt x="640" y="2530"/>
                  <a:pt x="1009" y="2463"/>
                </a:cubicBezTo>
                <a:cubicBezTo>
                  <a:pt x="1678" y="2342"/>
                  <a:pt x="3648" y="2177"/>
                  <a:pt x="2989" y="2010"/>
                </a:cubicBezTo>
                <a:cubicBezTo>
                  <a:pt x="2849" y="1974"/>
                  <a:pt x="2582" y="2062"/>
                  <a:pt x="2444" y="2084"/>
                </a:cubicBezTo>
                <a:cubicBezTo>
                  <a:pt x="1968" y="2161"/>
                  <a:pt x="1464" y="2216"/>
                  <a:pt x="1000" y="2354"/>
                </a:cubicBezTo>
                <a:cubicBezTo>
                  <a:pt x="943" y="2371"/>
                  <a:pt x="930" y="2370"/>
                  <a:pt x="875" y="2394"/>
                </a:cubicBezTo>
                <a:cubicBezTo>
                  <a:pt x="945" y="2381"/>
                  <a:pt x="977" y="2375"/>
                  <a:pt x="1028" y="2366"/>
                </a:cubicBezTo>
                <a:cubicBezTo>
                  <a:pt x="1302" y="2278"/>
                  <a:pt x="1573" y="2187"/>
                  <a:pt x="1846" y="2096"/>
                </a:cubicBezTo>
                <a:cubicBezTo>
                  <a:pt x="2544" y="1862"/>
                  <a:pt x="3219" y="1700"/>
                  <a:pt x="3956" y="1665"/>
                </a:cubicBezTo>
                <a:cubicBezTo>
                  <a:pt x="4168" y="1655"/>
                  <a:pt x="4780" y="1623"/>
                  <a:pt x="4587" y="1711"/>
                </a:cubicBezTo>
                <a:cubicBezTo>
                  <a:pt x="4469" y="1765"/>
                  <a:pt x="4327" y="1741"/>
                  <a:pt x="4200" y="1757"/>
                </a:cubicBezTo>
                <a:cubicBezTo>
                  <a:pt x="3654" y="1825"/>
                  <a:pt x="3116" y="1901"/>
                  <a:pt x="2573" y="1992"/>
                </a:cubicBezTo>
                <a:cubicBezTo>
                  <a:pt x="2442" y="2004"/>
                  <a:pt x="2050" y="2034"/>
                  <a:pt x="2181" y="2027"/>
                </a:cubicBezTo>
                <a:cubicBezTo>
                  <a:pt x="2310" y="2020"/>
                  <a:pt x="2433" y="2012"/>
                  <a:pt x="2564" y="1998"/>
                </a:cubicBezTo>
                <a:cubicBezTo>
                  <a:pt x="3371" y="1813"/>
                  <a:pt x="5556" y="1080"/>
                  <a:pt x="5013" y="1705"/>
                </a:cubicBezTo>
                <a:cubicBezTo>
                  <a:pt x="4801" y="1949"/>
                  <a:pt x="4151" y="1970"/>
                  <a:pt x="3865" y="2033"/>
                </a:cubicBezTo>
                <a:cubicBezTo>
                  <a:pt x="3529" y="2107"/>
                  <a:pt x="3192" y="2175"/>
                  <a:pt x="2855" y="2245"/>
                </a:cubicBezTo>
                <a:cubicBezTo>
                  <a:pt x="2742" y="2264"/>
                  <a:pt x="2629" y="2283"/>
                  <a:pt x="2516" y="2302"/>
                </a:cubicBezTo>
                <a:cubicBezTo>
                  <a:pt x="2659" y="2252"/>
                  <a:pt x="2785" y="2192"/>
                  <a:pt x="2937" y="2147"/>
                </a:cubicBezTo>
                <a:cubicBezTo>
                  <a:pt x="3401" y="2011"/>
                  <a:pt x="3866" y="1890"/>
                  <a:pt x="4343" y="1803"/>
                </a:cubicBezTo>
                <a:cubicBezTo>
                  <a:pt x="5180" y="1651"/>
                  <a:pt x="6031" y="1563"/>
                  <a:pt x="6874" y="1642"/>
                </a:cubicBezTo>
                <a:cubicBezTo>
                  <a:pt x="6437" y="1730"/>
                  <a:pt x="5994" y="1810"/>
                  <a:pt x="5553" y="1883"/>
                </a:cubicBezTo>
                <a:cubicBezTo>
                  <a:pt x="4734" y="2018"/>
                  <a:pt x="3800" y="2152"/>
                  <a:pt x="3042" y="2515"/>
                </a:cubicBezTo>
                <a:cubicBezTo>
                  <a:pt x="2981" y="2553"/>
                  <a:pt x="2959" y="2547"/>
                  <a:pt x="2956" y="2589"/>
                </a:cubicBezTo>
                <a:cubicBezTo>
                  <a:pt x="3158" y="2556"/>
                  <a:pt x="3364" y="2530"/>
                  <a:pt x="3568" y="2486"/>
                </a:cubicBezTo>
                <a:cubicBezTo>
                  <a:pt x="4056" y="2381"/>
                  <a:pt x="4533" y="2231"/>
                  <a:pt x="5022" y="2124"/>
                </a:cubicBezTo>
                <a:cubicBezTo>
                  <a:pt x="6051" y="1898"/>
                  <a:pt x="9196" y="1771"/>
                  <a:pt x="8146" y="1688"/>
                </a:cubicBezTo>
                <a:cubicBezTo>
                  <a:pt x="8030" y="1679"/>
                  <a:pt x="7912" y="1697"/>
                  <a:pt x="7797" y="1700"/>
                </a:cubicBezTo>
                <a:cubicBezTo>
                  <a:pt x="6505" y="1788"/>
                  <a:pt x="5209" y="1965"/>
                  <a:pt x="3917" y="2004"/>
                </a:cubicBezTo>
                <a:cubicBezTo>
                  <a:pt x="3874" y="2004"/>
                  <a:pt x="3831" y="2004"/>
                  <a:pt x="3788" y="2004"/>
                </a:cubicBezTo>
                <a:cubicBezTo>
                  <a:pt x="3940" y="1991"/>
                  <a:pt x="3972" y="2010"/>
                  <a:pt x="4123" y="1987"/>
                </a:cubicBezTo>
                <a:cubicBezTo>
                  <a:pt x="5745" y="1739"/>
                  <a:pt x="10393" y="483"/>
                  <a:pt x="8935" y="1235"/>
                </a:cubicBezTo>
                <a:cubicBezTo>
                  <a:pt x="8443" y="1488"/>
                  <a:pt x="7757" y="1525"/>
                  <a:pt x="7223" y="1636"/>
                </a:cubicBezTo>
                <a:cubicBezTo>
                  <a:pt x="6945" y="1694"/>
                  <a:pt x="6668" y="1752"/>
                  <a:pt x="6390" y="1809"/>
                </a:cubicBezTo>
                <a:cubicBezTo>
                  <a:pt x="6490" y="1779"/>
                  <a:pt x="6533" y="1748"/>
                  <a:pt x="6634" y="1723"/>
                </a:cubicBezTo>
                <a:cubicBezTo>
                  <a:pt x="7785" y="1437"/>
                  <a:pt x="8959" y="1211"/>
                  <a:pt x="10136" y="1068"/>
                </a:cubicBezTo>
                <a:cubicBezTo>
                  <a:pt x="10230" y="1057"/>
                  <a:pt x="10325" y="1050"/>
                  <a:pt x="10418" y="1039"/>
                </a:cubicBezTo>
                <a:cubicBezTo>
                  <a:pt x="10233" y="1069"/>
                  <a:pt x="10048" y="1093"/>
                  <a:pt x="9863" y="1120"/>
                </a:cubicBezTo>
                <a:cubicBezTo>
                  <a:pt x="8884" y="1263"/>
                  <a:pt x="7917" y="1407"/>
                  <a:pt x="6931" y="1487"/>
                </a:cubicBezTo>
                <a:cubicBezTo>
                  <a:pt x="8164" y="1302"/>
                  <a:pt x="9438" y="1025"/>
                  <a:pt x="10676" y="1143"/>
                </a:cubicBezTo>
                <a:cubicBezTo>
                  <a:pt x="10439" y="1245"/>
                  <a:pt x="10226" y="1355"/>
                  <a:pt x="9968" y="1424"/>
                </a:cubicBezTo>
                <a:cubicBezTo>
                  <a:pt x="9112" y="1653"/>
                  <a:pt x="8196" y="1755"/>
                  <a:pt x="7314" y="1820"/>
                </a:cubicBezTo>
                <a:cubicBezTo>
                  <a:pt x="7457" y="1774"/>
                  <a:pt x="7546" y="1722"/>
                  <a:pt x="7692" y="1688"/>
                </a:cubicBezTo>
                <a:cubicBezTo>
                  <a:pt x="8705" y="1451"/>
                  <a:pt x="9731" y="1270"/>
                  <a:pt x="10753" y="1080"/>
                </a:cubicBezTo>
                <a:cubicBezTo>
                  <a:pt x="11128" y="1010"/>
                  <a:pt x="11505" y="945"/>
                  <a:pt x="11872" y="844"/>
                </a:cubicBezTo>
                <a:cubicBezTo>
                  <a:pt x="11888" y="836"/>
                  <a:pt x="11904" y="829"/>
                  <a:pt x="11920" y="821"/>
                </a:cubicBezTo>
                <a:cubicBezTo>
                  <a:pt x="11779" y="803"/>
                  <a:pt x="11617" y="775"/>
                  <a:pt x="11461" y="770"/>
                </a:cubicBezTo>
                <a:cubicBezTo>
                  <a:pt x="10643" y="746"/>
                  <a:pt x="9825" y="781"/>
                  <a:pt x="9007" y="741"/>
                </a:cubicBezTo>
                <a:cubicBezTo>
                  <a:pt x="8825" y="732"/>
                  <a:pt x="8640" y="695"/>
                  <a:pt x="8471" y="672"/>
                </a:cubicBezTo>
                <a:cubicBezTo>
                  <a:pt x="9155" y="534"/>
                  <a:pt x="9848" y="453"/>
                  <a:pt x="10542" y="379"/>
                </a:cubicBezTo>
                <a:cubicBezTo>
                  <a:pt x="11120" y="317"/>
                  <a:pt x="11662" y="277"/>
                  <a:pt x="12221" y="374"/>
                </a:cubicBezTo>
                <a:cubicBezTo>
                  <a:pt x="12090" y="433"/>
                  <a:pt x="11947" y="526"/>
                  <a:pt x="11781" y="574"/>
                </a:cubicBezTo>
                <a:cubicBezTo>
                  <a:pt x="10829" y="847"/>
                  <a:pt x="9816" y="901"/>
                  <a:pt x="8868" y="1194"/>
                </a:cubicBezTo>
                <a:cubicBezTo>
                  <a:pt x="8729" y="1245"/>
                  <a:pt x="8695" y="1257"/>
                  <a:pt x="8610" y="1292"/>
                </a:cubicBezTo>
                <a:cubicBezTo>
                  <a:pt x="8729" y="1316"/>
                  <a:pt x="8733" y="1369"/>
                  <a:pt x="8854" y="1367"/>
                </a:cubicBezTo>
                <a:cubicBezTo>
                  <a:pt x="9276" y="1359"/>
                  <a:pt x="9706" y="1254"/>
                  <a:pt x="10126" y="1212"/>
                </a:cubicBezTo>
                <a:cubicBezTo>
                  <a:pt x="11012" y="1122"/>
                  <a:pt x="12147" y="1160"/>
                  <a:pt x="12977" y="798"/>
                </a:cubicBezTo>
                <a:cubicBezTo>
                  <a:pt x="13010" y="784"/>
                  <a:pt x="12931" y="762"/>
                  <a:pt x="12963" y="747"/>
                </a:cubicBezTo>
                <a:cubicBezTo>
                  <a:pt x="12336" y="821"/>
                  <a:pt x="11745" y="999"/>
                  <a:pt x="11136" y="1177"/>
                </a:cubicBezTo>
                <a:cubicBezTo>
                  <a:pt x="10781" y="1281"/>
                  <a:pt x="10427" y="1388"/>
                  <a:pt x="10074" y="1499"/>
                </a:cubicBezTo>
                <a:cubicBezTo>
                  <a:pt x="10203" y="1429"/>
                  <a:pt x="10352" y="1332"/>
                  <a:pt x="10495" y="1263"/>
                </a:cubicBezTo>
                <a:cubicBezTo>
                  <a:pt x="11338" y="853"/>
                  <a:pt x="12277" y="604"/>
                  <a:pt x="13173" y="345"/>
                </a:cubicBezTo>
                <a:cubicBezTo>
                  <a:pt x="13224" y="333"/>
                  <a:pt x="13550" y="235"/>
                  <a:pt x="13479" y="259"/>
                </a:cubicBezTo>
                <a:cubicBezTo>
                  <a:pt x="12818" y="488"/>
                  <a:pt x="12142" y="610"/>
                  <a:pt x="11451" y="701"/>
                </a:cubicBezTo>
                <a:cubicBezTo>
                  <a:pt x="10902" y="773"/>
                  <a:pt x="10352" y="860"/>
                  <a:pt x="9801" y="913"/>
                </a:cubicBezTo>
                <a:cubicBezTo>
                  <a:pt x="9793" y="911"/>
                  <a:pt x="9785" y="909"/>
                  <a:pt x="9777" y="907"/>
                </a:cubicBezTo>
                <a:cubicBezTo>
                  <a:pt x="10068" y="846"/>
                  <a:pt x="10349" y="787"/>
                  <a:pt x="10648" y="752"/>
                </a:cubicBezTo>
                <a:cubicBezTo>
                  <a:pt x="11659" y="634"/>
                  <a:pt x="12671" y="518"/>
                  <a:pt x="13685" y="431"/>
                </a:cubicBezTo>
                <a:cubicBezTo>
                  <a:pt x="13546" y="458"/>
                  <a:pt x="13401" y="491"/>
                  <a:pt x="13259" y="517"/>
                </a:cubicBezTo>
                <a:cubicBezTo>
                  <a:pt x="12354" y="682"/>
                  <a:pt x="11465" y="860"/>
                  <a:pt x="10571" y="1080"/>
                </a:cubicBezTo>
                <a:cubicBezTo>
                  <a:pt x="10653" y="1055"/>
                  <a:pt x="10945" y="965"/>
                  <a:pt x="11064" y="936"/>
                </a:cubicBezTo>
                <a:cubicBezTo>
                  <a:pt x="12058" y="693"/>
                  <a:pt x="14512" y="-550"/>
                  <a:pt x="14082" y="379"/>
                </a:cubicBezTo>
                <a:cubicBezTo>
                  <a:pt x="14047" y="455"/>
                  <a:pt x="13894" y="511"/>
                  <a:pt x="13747" y="557"/>
                </a:cubicBezTo>
                <a:cubicBezTo>
                  <a:pt x="13089" y="762"/>
                  <a:pt x="12389" y="876"/>
                  <a:pt x="11710" y="988"/>
                </a:cubicBezTo>
                <a:cubicBezTo>
                  <a:pt x="11557" y="1012"/>
                  <a:pt x="11403" y="1037"/>
                  <a:pt x="11250" y="1062"/>
                </a:cubicBezTo>
                <a:cubicBezTo>
                  <a:pt x="11373" y="1045"/>
                  <a:pt x="11457" y="1034"/>
                  <a:pt x="11580" y="1017"/>
                </a:cubicBezTo>
                <a:cubicBezTo>
                  <a:pt x="12295" y="917"/>
                  <a:pt x="13047" y="889"/>
                  <a:pt x="13747" y="718"/>
                </a:cubicBezTo>
                <a:cubicBezTo>
                  <a:pt x="13750" y="710"/>
                  <a:pt x="13754" y="703"/>
                  <a:pt x="13757" y="695"/>
                </a:cubicBezTo>
                <a:cubicBezTo>
                  <a:pt x="13597" y="676"/>
                  <a:pt x="13437" y="645"/>
                  <a:pt x="13269" y="638"/>
                </a:cubicBezTo>
                <a:cubicBezTo>
                  <a:pt x="12551" y="608"/>
                  <a:pt x="11824" y="679"/>
                  <a:pt x="11107" y="689"/>
                </a:cubicBezTo>
                <a:cubicBezTo>
                  <a:pt x="12025" y="495"/>
                  <a:pt x="13121" y="417"/>
                  <a:pt x="13982" y="41"/>
                </a:cubicBezTo>
                <a:cubicBezTo>
                  <a:pt x="14127" y="-22"/>
                  <a:pt x="14072" y="6"/>
                  <a:pt x="13958" y="18"/>
                </a:cubicBezTo>
                <a:cubicBezTo>
                  <a:pt x="13632" y="51"/>
                  <a:pt x="13296" y="171"/>
                  <a:pt x="12972" y="224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77988" y="6248400"/>
            <a:ext cx="1620837" cy="442913"/>
          </a:xfrm>
          <a:custGeom>
            <a:avLst/>
            <a:gdLst>
              <a:gd name="T0" fmla="+- 0 6228 5754"/>
              <a:gd name="T1" fmla="*/ T0 w 4503"/>
              <a:gd name="T2" fmla="+- 0 18471 17357"/>
              <a:gd name="T3" fmla="*/ 18471 h 1230"/>
              <a:gd name="T4" fmla="+- 0 6216 5754"/>
              <a:gd name="T5" fmla="*/ T4 w 4503"/>
              <a:gd name="T6" fmla="+- 0 18476 17357"/>
              <a:gd name="T7" fmla="*/ 18476 h 1230"/>
              <a:gd name="T8" fmla="+- 0 6048 5754"/>
              <a:gd name="T9" fmla="*/ T8 w 4503"/>
              <a:gd name="T10" fmla="+- 0 18530 17357"/>
              <a:gd name="T11" fmla="*/ 18530 h 1230"/>
              <a:gd name="T12" fmla="+- 0 6051 5754"/>
              <a:gd name="T13" fmla="*/ T12 w 4503"/>
              <a:gd name="T14" fmla="+- 0 18557 17357"/>
              <a:gd name="T15" fmla="*/ 18557 h 1230"/>
              <a:gd name="T16" fmla="+- 0 6056 5754"/>
              <a:gd name="T17" fmla="*/ T16 w 4503"/>
              <a:gd name="T18" fmla="+- 0 18595 17357"/>
              <a:gd name="T19" fmla="*/ 18595 h 1230"/>
              <a:gd name="T20" fmla="+- 0 6036 5754"/>
              <a:gd name="T21" fmla="*/ T20 w 4503"/>
              <a:gd name="T22" fmla="+- 0 18581 17357"/>
              <a:gd name="T23" fmla="*/ 18581 h 1230"/>
              <a:gd name="T24" fmla="+- 0 6094 5754"/>
              <a:gd name="T25" fmla="*/ T24 w 4503"/>
              <a:gd name="T26" fmla="+- 0 18580 17357"/>
              <a:gd name="T27" fmla="*/ 18580 h 1230"/>
              <a:gd name="T28" fmla="+- 0 6160 5754"/>
              <a:gd name="T29" fmla="*/ T28 w 4503"/>
              <a:gd name="T30" fmla="+- 0 18579 17357"/>
              <a:gd name="T31" fmla="*/ 18579 h 1230"/>
              <a:gd name="T32" fmla="+- 0 6243 5754"/>
              <a:gd name="T33" fmla="*/ T32 w 4503"/>
              <a:gd name="T34" fmla="+- 0 18521 17357"/>
              <a:gd name="T35" fmla="*/ 18521 h 1230"/>
              <a:gd name="T36" fmla="+- 0 6305 5754"/>
              <a:gd name="T37" fmla="*/ T36 w 4503"/>
              <a:gd name="T38" fmla="+- 0 18500 17357"/>
              <a:gd name="T39" fmla="*/ 18500 h 1230"/>
              <a:gd name="T40" fmla="+- 0 6362 5754"/>
              <a:gd name="T41" fmla="*/ T40 w 4503"/>
              <a:gd name="T42" fmla="+- 0 18481 17357"/>
              <a:gd name="T43" fmla="*/ 18481 h 1230"/>
              <a:gd name="T44" fmla="+- 0 6428 5754"/>
              <a:gd name="T45" fmla="*/ T44 w 4503"/>
              <a:gd name="T46" fmla="+- 0 18479 17357"/>
              <a:gd name="T47" fmla="*/ 18479 h 1230"/>
              <a:gd name="T48" fmla="+- 0 6482 5754"/>
              <a:gd name="T49" fmla="*/ T48 w 4503"/>
              <a:gd name="T50" fmla="+- 0 18459 17357"/>
              <a:gd name="T51" fmla="*/ 18459 h 1230"/>
              <a:gd name="T52" fmla="+- 0 6499 5754"/>
              <a:gd name="T53" fmla="*/ T52 w 4503"/>
              <a:gd name="T54" fmla="+- 0 18453 17357"/>
              <a:gd name="T55" fmla="*/ 18453 h 1230"/>
              <a:gd name="T56" fmla="+- 0 6508 5754"/>
              <a:gd name="T57" fmla="*/ T56 w 4503"/>
              <a:gd name="T58" fmla="+- 0 18451 17357"/>
              <a:gd name="T59" fmla="*/ 18451 h 1230"/>
              <a:gd name="T60" fmla="+- 0 6525 5754"/>
              <a:gd name="T61" fmla="*/ T60 w 4503"/>
              <a:gd name="T62" fmla="+- 0 18442 17357"/>
              <a:gd name="T63" fmla="*/ 18442 h 1230"/>
              <a:gd name="T64" fmla="+- 0 6679 5754"/>
              <a:gd name="T65" fmla="*/ T64 w 4503"/>
              <a:gd name="T66" fmla="+- 0 18362 17357"/>
              <a:gd name="T67" fmla="*/ 18362 h 1230"/>
              <a:gd name="T68" fmla="+- 0 6811 5754"/>
              <a:gd name="T69" fmla="*/ T68 w 4503"/>
              <a:gd name="T70" fmla="+- 0 18245 17357"/>
              <a:gd name="T71" fmla="*/ 18245 h 1230"/>
              <a:gd name="T72" fmla="+- 0 6969 5754"/>
              <a:gd name="T73" fmla="*/ T72 w 4503"/>
              <a:gd name="T74" fmla="+- 0 18167 17357"/>
              <a:gd name="T75" fmla="*/ 18167 h 1230"/>
              <a:gd name="T76" fmla="+- 0 7200 5754"/>
              <a:gd name="T77" fmla="*/ T76 w 4503"/>
              <a:gd name="T78" fmla="+- 0 18054 17357"/>
              <a:gd name="T79" fmla="*/ 18054 h 1230"/>
              <a:gd name="T80" fmla="+- 0 7445 5754"/>
              <a:gd name="T81" fmla="*/ T80 w 4503"/>
              <a:gd name="T82" fmla="+- 0 17953 17357"/>
              <a:gd name="T83" fmla="*/ 17953 h 1230"/>
              <a:gd name="T84" fmla="+- 0 7692 5754"/>
              <a:gd name="T85" fmla="*/ T84 w 4503"/>
              <a:gd name="T86" fmla="+- 0 17880 17357"/>
              <a:gd name="T87" fmla="*/ 17880 h 1230"/>
              <a:gd name="T88" fmla="+- 0 7930 5754"/>
              <a:gd name="T89" fmla="*/ T88 w 4503"/>
              <a:gd name="T90" fmla="+- 0 17810 17357"/>
              <a:gd name="T91" fmla="*/ 17810 h 1230"/>
              <a:gd name="T92" fmla="+- 0 8178 5754"/>
              <a:gd name="T93" fmla="*/ T92 w 4503"/>
              <a:gd name="T94" fmla="+- 0 17776 17357"/>
              <a:gd name="T95" fmla="*/ 17776 h 1230"/>
              <a:gd name="T96" fmla="+- 0 8424 5754"/>
              <a:gd name="T97" fmla="*/ T96 w 4503"/>
              <a:gd name="T98" fmla="+- 0 17748 17357"/>
              <a:gd name="T99" fmla="*/ 17748 h 1230"/>
              <a:gd name="T100" fmla="+- 0 8229 5754"/>
              <a:gd name="T101" fmla="*/ T100 w 4503"/>
              <a:gd name="T102" fmla="+- 0 17772 17357"/>
              <a:gd name="T103" fmla="*/ 17772 h 1230"/>
              <a:gd name="T104" fmla="+- 0 8039 5754"/>
              <a:gd name="T105" fmla="*/ T104 w 4503"/>
              <a:gd name="T106" fmla="+- 0 17800 17357"/>
              <a:gd name="T107" fmla="*/ 17800 h 1230"/>
              <a:gd name="T108" fmla="+- 0 7845 5754"/>
              <a:gd name="T109" fmla="*/ T108 w 4503"/>
              <a:gd name="T110" fmla="+- 0 17839 17357"/>
              <a:gd name="T111" fmla="*/ 17839 h 1230"/>
              <a:gd name="T112" fmla="+- 0 7380 5754"/>
              <a:gd name="T113" fmla="*/ T112 w 4503"/>
              <a:gd name="T114" fmla="+- 0 17933 17357"/>
              <a:gd name="T115" fmla="*/ 17933 h 1230"/>
              <a:gd name="T116" fmla="+- 0 6914 5754"/>
              <a:gd name="T117" fmla="*/ T116 w 4503"/>
              <a:gd name="T118" fmla="+- 0 18009 17357"/>
              <a:gd name="T119" fmla="*/ 18009 h 1230"/>
              <a:gd name="T120" fmla="+- 0 6448 5754"/>
              <a:gd name="T121" fmla="*/ T120 w 4503"/>
              <a:gd name="T122" fmla="+- 0 18098 17357"/>
              <a:gd name="T123" fmla="*/ 18098 h 1230"/>
              <a:gd name="T124" fmla="+- 0 6224 5754"/>
              <a:gd name="T125" fmla="*/ T124 w 4503"/>
              <a:gd name="T126" fmla="+- 0 18141 17357"/>
              <a:gd name="T127" fmla="*/ 18141 h 1230"/>
              <a:gd name="T128" fmla="+- 0 5965 5754"/>
              <a:gd name="T129" fmla="*/ T128 w 4503"/>
              <a:gd name="T130" fmla="+- 0 18178 17357"/>
              <a:gd name="T131" fmla="*/ 18178 h 1230"/>
              <a:gd name="T132" fmla="+- 0 5754 5754"/>
              <a:gd name="T133" fmla="*/ T132 w 4503"/>
              <a:gd name="T134" fmla="+- 0 18270 17357"/>
              <a:gd name="T135" fmla="*/ 18270 h 1230"/>
              <a:gd name="T136" fmla="+- 0 5756 5754"/>
              <a:gd name="T137" fmla="*/ T136 w 4503"/>
              <a:gd name="T138" fmla="+- 0 18276 17357"/>
              <a:gd name="T139" fmla="*/ 18276 h 1230"/>
              <a:gd name="T140" fmla="+- 0 5757 5754"/>
              <a:gd name="T141" fmla="*/ T140 w 4503"/>
              <a:gd name="T142" fmla="+- 0 18281 17357"/>
              <a:gd name="T143" fmla="*/ 18281 h 1230"/>
              <a:gd name="T144" fmla="+- 0 5759 5754"/>
              <a:gd name="T145" fmla="*/ T144 w 4503"/>
              <a:gd name="T146" fmla="+- 0 18287 17357"/>
              <a:gd name="T147" fmla="*/ 18287 h 1230"/>
              <a:gd name="T148" fmla="+- 0 5854 5754"/>
              <a:gd name="T149" fmla="*/ T148 w 4503"/>
              <a:gd name="T150" fmla="+- 0 18295 17357"/>
              <a:gd name="T151" fmla="*/ 18295 h 1230"/>
              <a:gd name="T152" fmla="+- 0 5938 5754"/>
              <a:gd name="T153" fmla="*/ T152 w 4503"/>
              <a:gd name="T154" fmla="+- 0 18297 17357"/>
              <a:gd name="T155" fmla="*/ 18297 h 1230"/>
              <a:gd name="T156" fmla="+- 0 6037 5754"/>
              <a:gd name="T157" fmla="*/ T156 w 4503"/>
              <a:gd name="T158" fmla="+- 0 18276 17357"/>
              <a:gd name="T159" fmla="*/ 18276 h 1230"/>
              <a:gd name="T160" fmla="+- 0 6293 5754"/>
              <a:gd name="T161" fmla="*/ T160 w 4503"/>
              <a:gd name="T162" fmla="+- 0 18222 17357"/>
              <a:gd name="T163" fmla="*/ 18222 h 1230"/>
              <a:gd name="T164" fmla="+- 0 6555 5754"/>
              <a:gd name="T165" fmla="*/ T164 w 4503"/>
              <a:gd name="T166" fmla="+- 0 18161 17357"/>
              <a:gd name="T167" fmla="*/ 18161 h 1230"/>
              <a:gd name="T168" fmla="+- 0 6807 5754"/>
              <a:gd name="T169" fmla="*/ T168 w 4503"/>
              <a:gd name="T170" fmla="+- 0 18092 17357"/>
              <a:gd name="T171" fmla="*/ 18092 h 1230"/>
              <a:gd name="T172" fmla="+- 0 7153 5754"/>
              <a:gd name="T173" fmla="*/ T172 w 4503"/>
              <a:gd name="T174" fmla="+- 0 17997 17357"/>
              <a:gd name="T175" fmla="*/ 17997 h 1230"/>
              <a:gd name="T176" fmla="+- 0 7490 5754"/>
              <a:gd name="T177" fmla="*/ T176 w 4503"/>
              <a:gd name="T178" fmla="+- 0 17911 17357"/>
              <a:gd name="T179" fmla="*/ 17911 h 1230"/>
              <a:gd name="T180" fmla="+- 0 7845 5754"/>
              <a:gd name="T181" fmla="*/ T180 w 4503"/>
              <a:gd name="T182" fmla="+- 0 17857 17357"/>
              <a:gd name="T183" fmla="*/ 17857 h 1230"/>
              <a:gd name="T184" fmla="+- 0 8143 5754"/>
              <a:gd name="T185" fmla="*/ T184 w 4503"/>
              <a:gd name="T186" fmla="+- 0 17812 17357"/>
              <a:gd name="T187" fmla="*/ 17812 h 1230"/>
              <a:gd name="T188" fmla="+- 0 8443 5754"/>
              <a:gd name="T189" fmla="*/ T188 w 4503"/>
              <a:gd name="T190" fmla="+- 0 17788 17357"/>
              <a:gd name="T191" fmla="*/ 17788 h 1230"/>
              <a:gd name="T192" fmla="+- 0 8744 5754"/>
              <a:gd name="T193" fmla="*/ T192 w 4503"/>
              <a:gd name="T194" fmla="+- 0 17776 17357"/>
              <a:gd name="T195" fmla="*/ 17776 h 1230"/>
              <a:gd name="T196" fmla="+- 0 8882 5754"/>
              <a:gd name="T197" fmla="*/ T196 w 4503"/>
              <a:gd name="T198" fmla="+- 0 17771 17357"/>
              <a:gd name="T199" fmla="*/ 17771 h 1230"/>
              <a:gd name="T200" fmla="+- 0 8988 5754"/>
              <a:gd name="T201" fmla="*/ T200 w 4503"/>
              <a:gd name="T202" fmla="+- 0 17778 17357"/>
              <a:gd name="T203" fmla="*/ 17778 h 1230"/>
              <a:gd name="T204" fmla="+- 0 9098 5754"/>
              <a:gd name="T205" fmla="*/ T204 w 4503"/>
              <a:gd name="T206" fmla="+- 0 17816 17357"/>
              <a:gd name="T207" fmla="*/ 17816 h 1230"/>
              <a:gd name="T208" fmla="+- 0 8834 5754"/>
              <a:gd name="T209" fmla="*/ T208 w 4503"/>
              <a:gd name="T210" fmla="+- 0 17939 17357"/>
              <a:gd name="T211" fmla="*/ 17939 h 1230"/>
              <a:gd name="T212" fmla="+- 0 8584 5754"/>
              <a:gd name="T213" fmla="*/ T212 w 4503"/>
              <a:gd name="T214" fmla="+- 0 17987 17357"/>
              <a:gd name="T215" fmla="*/ 17987 h 1230"/>
              <a:gd name="T216" fmla="+- 0 8299 5754"/>
              <a:gd name="T217" fmla="*/ T216 w 4503"/>
              <a:gd name="T218" fmla="+- 0 18052 17357"/>
              <a:gd name="T219" fmla="*/ 18052 h 1230"/>
              <a:gd name="T220" fmla="+- 0 7881 5754"/>
              <a:gd name="T221" fmla="*/ T220 w 4503"/>
              <a:gd name="T222" fmla="+- 0 18148 17357"/>
              <a:gd name="T223" fmla="*/ 18148 h 1230"/>
              <a:gd name="T224" fmla="+- 0 7468 5754"/>
              <a:gd name="T225" fmla="*/ T224 w 4503"/>
              <a:gd name="T226" fmla="+- 0 18249 17357"/>
              <a:gd name="T227" fmla="*/ 18249 h 1230"/>
              <a:gd name="T228" fmla="+- 0 7046 5754"/>
              <a:gd name="T229" fmla="*/ T228 w 4503"/>
              <a:gd name="T230" fmla="+- 0 18327 17357"/>
              <a:gd name="T231" fmla="*/ 18327 h 1230"/>
              <a:gd name="T232" fmla="+- 0 6755 5754"/>
              <a:gd name="T233" fmla="*/ T232 w 4503"/>
              <a:gd name="T234" fmla="+- 0 18381 17357"/>
              <a:gd name="T235" fmla="*/ 18381 h 1230"/>
              <a:gd name="T236" fmla="+- 0 6465 5754"/>
              <a:gd name="T237" fmla="*/ T236 w 4503"/>
              <a:gd name="T238" fmla="+- 0 18427 17357"/>
              <a:gd name="T239" fmla="*/ 18427 h 1230"/>
              <a:gd name="T240" fmla="+- 0 6171 5754"/>
              <a:gd name="T241" fmla="*/ T240 w 4503"/>
              <a:gd name="T242" fmla="+- 0 18465 17357"/>
              <a:gd name="T243" fmla="*/ 18465 h 1230"/>
              <a:gd name="T244" fmla="+- 0 6364 5754"/>
              <a:gd name="T245" fmla="*/ T244 w 4503"/>
              <a:gd name="T246" fmla="+- 0 18407 17357"/>
              <a:gd name="T247" fmla="*/ 18407 h 1230"/>
              <a:gd name="T248" fmla="+- 0 6563 5754"/>
              <a:gd name="T249" fmla="*/ T248 w 4503"/>
              <a:gd name="T250" fmla="+- 0 18336 17357"/>
              <a:gd name="T251" fmla="*/ 18336 h 1230"/>
              <a:gd name="T252" fmla="+- 0 6759 5754"/>
              <a:gd name="T253" fmla="*/ T252 w 4503"/>
              <a:gd name="T254" fmla="+- 0 18287 17357"/>
              <a:gd name="T255" fmla="*/ 18287 h 12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503" h="1230" extrusionOk="0">
                <a:moveTo>
                  <a:pt x="474" y="1114"/>
                </a:moveTo>
                <a:cubicBezTo>
                  <a:pt x="462" y="1119"/>
                  <a:pt x="294" y="1173"/>
                  <a:pt x="297" y="1200"/>
                </a:cubicBezTo>
                <a:cubicBezTo>
                  <a:pt x="302" y="1238"/>
                  <a:pt x="282" y="1224"/>
                  <a:pt x="340" y="1223"/>
                </a:cubicBezTo>
                <a:cubicBezTo>
                  <a:pt x="406" y="1222"/>
                  <a:pt x="489" y="1164"/>
                  <a:pt x="551" y="1143"/>
                </a:cubicBezTo>
                <a:cubicBezTo>
                  <a:pt x="608" y="1124"/>
                  <a:pt x="674" y="1122"/>
                  <a:pt x="728" y="1102"/>
                </a:cubicBezTo>
                <a:cubicBezTo>
                  <a:pt x="745" y="1096"/>
                  <a:pt x="754" y="1094"/>
                  <a:pt x="771" y="1085"/>
                </a:cubicBezTo>
                <a:cubicBezTo>
                  <a:pt x="925" y="1005"/>
                  <a:pt x="1057" y="888"/>
                  <a:pt x="1215" y="810"/>
                </a:cubicBezTo>
                <a:cubicBezTo>
                  <a:pt x="1446" y="697"/>
                  <a:pt x="1691" y="596"/>
                  <a:pt x="1938" y="523"/>
                </a:cubicBezTo>
                <a:cubicBezTo>
                  <a:pt x="2176" y="453"/>
                  <a:pt x="2424" y="419"/>
                  <a:pt x="2670" y="391"/>
                </a:cubicBezTo>
                <a:cubicBezTo>
                  <a:pt x="2475" y="415"/>
                  <a:pt x="2285" y="443"/>
                  <a:pt x="2091" y="482"/>
                </a:cubicBezTo>
                <a:cubicBezTo>
                  <a:pt x="1626" y="576"/>
                  <a:pt x="1160" y="652"/>
                  <a:pt x="694" y="741"/>
                </a:cubicBezTo>
                <a:cubicBezTo>
                  <a:pt x="470" y="784"/>
                  <a:pt x="211" y="821"/>
                  <a:pt x="0" y="913"/>
                </a:cubicBezTo>
                <a:cubicBezTo>
                  <a:pt x="2" y="919"/>
                  <a:pt x="3" y="924"/>
                  <a:pt x="5" y="930"/>
                </a:cubicBezTo>
                <a:cubicBezTo>
                  <a:pt x="100" y="938"/>
                  <a:pt x="184" y="940"/>
                  <a:pt x="283" y="919"/>
                </a:cubicBezTo>
                <a:cubicBezTo>
                  <a:pt x="539" y="865"/>
                  <a:pt x="801" y="804"/>
                  <a:pt x="1053" y="735"/>
                </a:cubicBezTo>
                <a:cubicBezTo>
                  <a:pt x="1399" y="640"/>
                  <a:pt x="1736" y="554"/>
                  <a:pt x="2091" y="500"/>
                </a:cubicBezTo>
                <a:cubicBezTo>
                  <a:pt x="2389" y="455"/>
                  <a:pt x="2689" y="431"/>
                  <a:pt x="2990" y="419"/>
                </a:cubicBezTo>
                <a:cubicBezTo>
                  <a:pt x="3128" y="414"/>
                  <a:pt x="3234" y="421"/>
                  <a:pt x="3344" y="459"/>
                </a:cubicBezTo>
                <a:cubicBezTo>
                  <a:pt x="3080" y="582"/>
                  <a:pt x="2830" y="630"/>
                  <a:pt x="2545" y="695"/>
                </a:cubicBezTo>
                <a:cubicBezTo>
                  <a:pt x="2127" y="791"/>
                  <a:pt x="1714" y="892"/>
                  <a:pt x="1292" y="970"/>
                </a:cubicBezTo>
                <a:cubicBezTo>
                  <a:pt x="1001" y="1024"/>
                  <a:pt x="711" y="1070"/>
                  <a:pt x="417" y="1108"/>
                </a:cubicBezTo>
                <a:cubicBezTo>
                  <a:pt x="610" y="1050"/>
                  <a:pt x="809" y="979"/>
                  <a:pt x="1005" y="930"/>
                </a:cubicBezTo>
                <a:cubicBezTo>
                  <a:pt x="1560" y="791"/>
                  <a:pt x="2126" y="665"/>
                  <a:pt x="2689" y="563"/>
                </a:cubicBezTo>
                <a:cubicBezTo>
                  <a:pt x="3200" y="471"/>
                  <a:pt x="3714" y="414"/>
                  <a:pt x="4229" y="350"/>
                </a:cubicBezTo>
                <a:cubicBezTo>
                  <a:pt x="4376" y="331"/>
                  <a:pt x="4401" y="326"/>
                  <a:pt x="4487" y="322"/>
                </a:cubicBezTo>
                <a:cubicBezTo>
                  <a:pt x="4276" y="327"/>
                  <a:pt x="4067" y="343"/>
                  <a:pt x="3856" y="368"/>
                </a:cubicBezTo>
                <a:cubicBezTo>
                  <a:pt x="3196" y="447"/>
                  <a:pt x="2541" y="559"/>
                  <a:pt x="1880" y="632"/>
                </a:cubicBezTo>
                <a:cubicBezTo>
                  <a:pt x="1674" y="655"/>
                  <a:pt x="1468" y="674"/>
                  <a:pt x="1263" y="701"/>
                </a:cubicBezTo>
                <a:cubicBezTo>
                  <a:pt x="1255" y="703"/>
                  <a:pt x="1247" y="704"/>
                  <a:pt x="1239" y="706"/>
                </a:cubicBezTo>
                <a:cubicBezTo>
                  <a:pt x="1344" y="684"/>
                  <a:pt x="1461" y="662"/>
                  <a:pt x="1569" y="632"/>
                </a:cubicBezTo>
                <a:cubicBezTo>
                  <a:pt x="1941" y="530"/>
                  <a:pt x="2311" y="429"/>
                  <a:pt x="2689" y="350"/>
                </a:cubicBezTo>
                <a:cubicBezTo>
                  <a:pt x="3185" y="247"/>
                  <a:pt x="3681" y="139"/>
                  <a:pt x="4181" y="52"/>
                </a:cubicBezTo>
                <a:cubicBezTo>
                  <a:pt x="4288" y="35"/>
                  <a:pt x="4395" y="17"/>
                  <a:pt x="4502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67000" y="6294438"/>
            <a:ext cx="1062038" cy="266700"/>
          </a:xfrm>
          <a:custGeom>
            <a:avLst/>
            <a:gdLst>
              <a:gd name="T0" fmla="+- 0 10356 7410"/>
              <a:gd name="T1" fmla="*/ T0 w 2947"/>
              <a:gd name="T2" fmla="+- 0 17483 17483"/>
              <a:gd name="T3" fmla="*/ 17483 h 742"/>
              <a:gd name="T4" fmla="+- 0 9715 7410"/>
              <a:gd name="T5" fmla="*/ T4 w 2947"/>
              <a:gd name="T6" fmla="+- 0 17650 17483"/>
              <a:gd name="T7" fmla="*/ 17650 h 742"/>
              <a:gd name="T8" fmla="+- 0 9075 7410"/>
              <a:gd name="T9" fmla="*/ T8 w 2947"/>
              <a:gd name="T10" fmla="+- 0 17813 17483"/>
              <a:gd name="T11" fmla="*/ 17813 h 742"/>
              <a:gd name="T12" fmla="+- 0 8433 7410"/>
              <a:gd name="T13" fmla="*/ T12 w 2947"/>
              <a:gd name="T14" fmla="+- 0 17977 17483"/>
              <a:gd name="T15" fmla="*/ 17977 h 742"/>
              <a:gd name="T16" fmla="+- 0 8116 7410"/>
              <a:gd name="T17" fmla="*/ T16 w 2947"/>
              <a:gd name="T18" fmla="+- 0 18058 17483"/>
              <a:gd name="T19" fmla="*/ 18058 h 742"/>
              <a:gd name="T20" fmla="+- 0 7801 7410"/>
              <a:gd name="T21" fmla="*/ T20 w 2947"/>
              <a:gd name="T22" fmla="+- 0 18140 17483"/>
              <a:gd name="T23" fmla="*/ 18140 h 742"/>
              <a:gd name="T24" fmla="+- 0 7481 7410"/>
              <a:gd name="T25" fmla="*/ T24 w 2947"/>
              <a:gd name="T26" fmla="+- 0 18207 17483"/>
              <a:gd name="T27" fmla="*/ 18207 h 742"/>
              <a:gd name="T28" fmla="+- 0 7428 7410"/>
              <a:gd name="T29" fmla="*/ T28 w 2947"/>
              <a:gd name="T30" fmla="+- 0 18220 17483"/>
              <a:gd name="T31" fmla="*/ 18220 h 742"/>
              <a:gd name="T32" fmla="+- 0 7390 7410"/>
              <a:gd name="T33" fmla="*/ T32 w 2947"/>
              <a:gd name="T34" fmla="+- 0 18237 17483"/>
              <a:gd name="T35" fmla="*/ 18237 h 742"/>
              <a:gd name="T36" fmla="+- 0 7424 7410"/>
              <a:gd name="T37" fmla="*/ T36 w 2947"/>
              <a:gd name="T38" fmla="+- 0 18213 17483"/>
              <a:gd name="T39" fmla="*/ 18213 h 742"/>
              <a:gd name="T40" fmla="+- 0 7683 7410"/>
              <a:gd name="T41" fmla="*/ T40 w 2947"/>
              <a:gd name="T42" fmla="+- 0 18099 17483"/>
              <a:gd name="T43" fmla="*/ 18099 h 742"/>
              <a:gd name="T44" fmla="+- 0 7977 7410"/>
              <a:gd name="T45" fmla="*/ T44 w 2947"/>
              <a:gd name="T46" fmla="+- 0 18046 17483"/>
              <a:gd name="T47" fmla="*/ 18046 h 742"/>
              <a:gd name="T48" fmla="+- 0 8251 7410"/>
              <a:gd name="T49" fmla="*/ T48 w 2947"/>
              <a:gd name="T50" fmla="+- 0 17971 17483"/>
              <a:gd name="T51" fmla="*/ 17971 h 742"/>
              <a:gd name="T52" fmla="+- 0 8623 7410"/>
              <a:gd name="T53" fmla="*/ T52 w 2947"/>
              <a:gd name="T54" fmla="+- 0 17871 17483"/>
              <a:gd name="T55" fmla="*/ 17871 h 742"/>
              <a:gd name="T56" fmla="+- 0 8755 7410"/>
              <a:gd name="T57" fmla="*/ T56 w 2947"/>
              <a:gd name="T58" fmla="+- 0 17836 17483"/>
              <a:gd name="T59" fmla="*/ 17836 h 742"/>
              <a:gd name="T60" fmla="+- 0 9012 7410"/>
              <a:gd name="T61" fmla="*/ T60 w 2947"/>
              <a:gd name="T62" fmla="+- 0 17788 17483"/>
              <a:gd name="T63" fmla="*/ 17788 h 7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2947" h="742" extrusionOk="0">
                <a:moveTo>
                  <a:pt x="2946" y="0"/>
                </a:moveTo>
                <a:cubicBezTo>
                  <a:pt x="2305" y="167"/>
                  <a:pt x="1665" y="330"/>
                  <a:pt x="1023" y="494"/>
                </a:cubicBezTo>
                <a:cubicBezTo>
                  <a:pt x="706" y="575"/>
                  <a:pt x="391" y="657"/>
                  <a:pt x="71" y="724"/>
                </a:cubicBezTo>
                <a:cubicBezTo>
                  <a:pt x="18" y="737"/>
                  <a:pt x="-20" y="754"/>
                  <a:pt x="14" y="730"/>
                </a:cubicBezTo>
                <a:cubicBezTo>
                  <a:pt x="273" y="616"/>
                  <a:pt x="567" y="563"/>
                  <a:pt x="841" y="488"/>
                </a:cubicBezTo>
                <a:cubicBezTo>
                  <a:pt x="1213" y="388"/>
                  <a:pt x="1345" y="353"/>
                  <a:pt x="1602" y="305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05275" y="6267450"/>
            <a:ext cx="57150" cy="20638"/>
          </a:xfrm>
          <a:custGeom>
            <a:avLst/>
            <a:gdLst>
              <a:gd name="T0" fmla="+- 0 11562 11404"/>
              <a:gd name="T1" fmla="*/ T0 w 159"/>
              <a:gd name="T2" fmla="+- 0 17409 17409"/>
              <a:gd name="T3" fmla="*/ 17409 h 58"/>
              <a:gd name="T4" fmla="+- 0 11493 11404"/>
              <a:gd name="T5" fmla="*/ T4 w 159"/>
              <a:gd name="T6" fmla="+- 0 17439 17409"/>
              <a:gd name="T7" fmla="*/ 17439 h 58"/>
              <a:gd name="T8" fmla="+- 0 11459 11404"/>
              <a:gd name="T9" fmla="*/ T8 w 159"/>
              <a:gd name="T10" fmla="+- 0 17452 17409"/>
              <a:gd name="T11" fmla="*/ 17452 h 58"/>
              <a:gd name="T12" fmla="+- 0 11404 11404"/>
              <a:gd name="T13" fmla="*/ T12 w 159"/>
              <a:gd name="T14" fmla="+- 0 17466 17409"/>
              <a:gd name="T15" fmla="*/ 17466 h 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59" h="58" extrusionOk="0">
                <a:moveTo>
                  <a:pt x="158" y="0"/>
                </a:moveTo>
                <a:cubicBezTo>
                  <a:pt x="89" y="30"/>
                  <a:pt x="55" y="43"/>
                  <a:pt x="0" y="57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57563" y="6410325"/>
            <a:ext cx="6350" cy="1588"/>
          </a:xfrm>
          <a:custGeom>
            <a:avLst/>
            <a:gdLst>
              <a:gd name="T0" fmla="+- 0 9328 9328"/>
              <a:gd name="T1" fmla="*/ T0 w 15"/>
              <a:gd name="T2" fmla="+- 0 17811 17805"/>
              <a:gd name="T3" fmla="*/ 17811 h 7"/>
              <a:gd name="T4" fmla="+- 0 9333 9328"/>
              <a:gd name="T5" fmla="*/ T4 w 15"/>
              <a:gd name="T6" fmla="+- 0 17809 17805"/>
              <a:gd name="T7" fmla="*/ 17809 h 7"/>
              <a:gd name="T8" fmla="+- 0 9337 9328"/>
              <a:gd name="T9" fmla="*/ T8 w 15"/>
              <a:gd name="T10" fmla="+- 0 17807 17805"/>
              <a:gd name="T11" fmla="*/ 17807 h 7"/>
              <a:gd name="T12" fmla="+- 0 9342 9328"/>
              <a:gd name="T13" fmla="*/ T12 w 15"/>
              <a:gd name="T14" fmla="+- 0 17805 17805"/>
              <a:gd name="T15" fmla="*/ 17805 h 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5" h="7" extrusionOk="0">
                <a:moveTo>
                  <a:pt x="0" y="6"/>
                </a:moveTo>
                <a:cubicBezTo>
                  <a:pt x="5" y="4"/>
                  <a:pt x="9" y="2"/>
                  <a:pt x="14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65500" y="6084888"/>
            <a:ext cx="877888" cy="320675"/>
          </a:xfrm>
          <a:custGeom>
            <a:avLst/>
            <a:gdLst>
              <a:gd name="T0" fmla="+- 0 11643 9347"/>
              <a:gd name="T1" fmla="*/ T0 w 2440"/>
              <a:gd name="T2" fmla="+- 0 17593 16904"/>
              <a:gd name="T3" fmla="*/ 17593 h 890"/>
              <a:gd name="T4" fmla="+- 0 11574 9347"/>
              <a:gd name="T5" fmla="*/ T4 w 2440"/>
              <a:gd name="T6" fmla="+- 0 17600 16904"/>
              <a:gd name="T7" fmla="*/ 17600 h 890"/>
              <a:gd name="T8" fmla="+- 0 11490 9347"/>
              <a:gd name="T9" fmla="*/ T8 w 2440"/>
              <a:gd name="T10" fmla="+- 0 17608 16904"/>
              <a:gd name="T11" fmla="*/ 17608 h 890"/>
              <a:gd name="T12" fmla="+- 0 11418 9347"/>
              <a:gd name="T13" fmla="*/ T12 w 2440"/>
              <a:gd name="T14" fmla="+- 0 17616 16904"/>
              <a:gd name="T15" fmla="*/ 17616 h 890"/>
              <a:gd name="T16" fmla="+- 0 11070 9347"/>
              <a:gd name="T17" fmla="*/ T16 w 2440"/>
              <a:gd name="T18" fmla="+- 0 17656 16904"/>
              <a:gd name="T19" fmla="*/ 17656 h 890"/>
              <a:gd name="T20" fmla="+- 0 10721 9347"/>
              <a:gd name="T21" fmla="*/ T20 w 2440"/>
              <a:gd name="T22" fmla="+- 0 17678 16904"/>
              <a:gd name="T23" fmla="*/ 17678 h 890"/>
              <a:gd name="T24" fmla="+- 0 10375 9347"/>
              <a:gd name="T25" fmla="*/ T24 w 2440"/>
              <a:gd name="T26" fmla="+- 0 17736 16904"/>
              <a:gd name="T27" fmla="*/ 17736 h 890"/>
              <a:gd name="T28" fmla="+- 0 10273 9347"/>
              <a:gd name="T29" fmla="*/ T28 w 2440"/>
              <a:gd name="T30" fmla="+- 0 17753 16904"/>
              <a:gd name="T31" fmla="*/ 17753 h 890"/>
              <a:gd name="T32" fmla="+- 0 10171 9347"/>
              <a:gd name="T33" fmla="*/ T32 w 2440"/>
              <a:gd name="T34" fmla="+- 0 17774 16904"/>
              <a:gd name="T35" fmla="*/ 17774 h 890"/>
              <a:gd name="T36" fmla="+- 0 10069 9347"/>
              <a:gd name="T37" fmla="*/ T36 w 2440"/>
              <a:gd name="T38" fmla="+- 0 17793 16904"/>
              <a:gd name="T39" fmla="*/ 17793 h 890"/>
              <a:gd name="T40" fmla="+- 0 10168 9347"/>
              <a:gd name="T41" fmla="*/ T40 w 2440"/>
              <a:gd name="T42" fmla="+- 0 17768 16904"/>
              <a:gd name="T43" fmla="*/ 17768 h 890"/>
              <a:gd name="T44" fmla="+- 0 10270 9347"/>
              <a:gd name="T45" fmla="*/ T44 w 2440"/>
              <a:gd name="T46" fmla="+- 0 17739 16904"/>
              <a:gd name="T47" fmla="*/ 17739 h 890"/>
              <a:gd name="T48" fmla="+- 0 10370 9347"/>
              <a:gd name="T49" fmla="*/ T48 w 2440"/>
              <a:gd name="T50" fmla="+- 0 17713 16904"/>
              <a:gd name="T51" fmla="*/ 17713 h 890"/>
              <a:gd name="T52" fmla="+- 0 10568 9347"/>
              <a:gd name="T53" fmla="*/ T52 w 2440"/>
              <a:gd name="T54" fmla="+- 0 17662 16904"/>
              <a:gd name="T55" fmla="*/ 17662 h 890"/>
              <a:gd name="T56" fmla="+- 0 10766 9347"/>
              <a:gd name="T57" fmla="*/ T56 w 2440"/>
              <a:gd name="T58" fmla="+- 0 17625 16904"/>
              <a:gd name="T59" fmla="*/ 17625 h 890"/>
              <a:gd name="T60" fmla="+- 0 10968 9347"/>
              <a:gd name="T61" fmla="*/ T60 w 2440"/>
              <a:gd name="T62" fmla="+- 0 17598 16904"/>
              <a:gd name="T63" fmla="*/ 17598 h 890"/>
              <a:gd name="T64" fmla="+- 0 11083 9347"/>
              <a:gd name="T65" fmla="*/ T64 w 2440"/>
              <a:gd name="T66" fmla="+- 0 17582 16904"/>
              <a:gd name="T67" fmla="*/ 17582 h 890"/>
              <a:gd name="T68" fmla="+- 0 11200 9347"/>
              <a:gd name="T69" fmla="*/ T68 w 2440"/>
              <a:gd name="T70" fmla="+- 0 17577 16904"/>
              <a:gd name="T71" fmla="*/ 17577 h 890"/>
              <a:gd name="T72" fmla="+- 0 11313 9347"/>
              <a:gd name="T73" fmla="*/ T72 w 2440"/>
              <a:gd name="T74" fmla="+- 0 17552 16904"/>
              <a:gd name="T75" fmla="*/ 17552 h 890"/>
              <a:gd name="T76" fmla="+- 0 11313 9347"/>
              <a:gd name="T77" fmla="*/ T76 w 2440"/>
              <a:gd name="T78" fmla="+- 0 17550 16904"/>
              <a:gd name="T79" fmla="*/ 17550 h 890"/>
              <a:gd name="T80" fmla="+- 0 11313 9347"/>
              <a:gd name="T81" fmla="*/ T80 w 2440"/>
              <a:gd name="T82" fmla="+- 0 17549 16904"/>
              <a:gd name="T83" fmla="*/ 17549 h 890"/>
              <a:gd name="T84" fmla="+- 0 11313 9347"/>
              <a:gd name="T85" fmla="*/ T84 w 2440"/>
              <a:gd name="T86" fmla="+- 0 17547 16904"/>
              <a:gd name="T87" fmla="*/ 17547 h 890"/>
              <a:gd name="T88" fmla="+- 0 11104 9347"/>
              <a:gd name="T89" fmla="*/ T88 w 2440"/>
              <a:gd name="T90" fmla="+- 0 17547 16904"/>
              <a:gd name="T91" fmla="*/ 17547 h 890"/>
              <a:gd name="T92" fmla="+- 0 10894 9347"/>
              <a:gd name="T93" fmla="*/ T92 w 2440"/>
              <a:gd name="T94" fmla="+- 0 17537 16904"/>
              <a:gd name="T95" fmla="*/ 17537 h 890"/>
              <a:gd name="T96" fmla="+- 0 10686 9347"/>
              <a:gd name="T97" fmla="*/ T96 w 2440"/>
              <a:gd name="T98" fmla="+- 0 17547 16904"/>
              <a:gd name="T99" fmla="*/ 17547 h 890"/>
              <a:gd name="T100" fmla="+- 0 10595 9347"/>
              <a:gd name="T101" fmla="*/ T100 w 2440"/>
              <a:gd name="T102" fmla="+- 0 17551 16904"/>
              <a:gd name="T103" fmla="*/ 17551 h 890"/>
              <a:gd name="T104" fmla="+- 0 10505 9347"/>
              <a:gd name="T105" fmla="*/ T104 w 2440"/>
              <a:gd name="T106" fmla="+- 0 17552 16904"/>
              <a:gd name="T107" fmla="*/ 17552 h 890"/>
              <a:gd name="T108" fmla="+- 0 10414 9347"/>
              <a:gd name="T109" fmla="*/ T108 w 2440"/>
              <a:gd name="T110" fmla="+- 0 17552 16904"/>
              <a:gd name="T111" fmla="*/ 17552 h 890"/>
              <a:gd name="T112" fmla="+- 0 10493 9347"/>
              <a:gd name="T113" fmla="*/ T112 w 2440"/>
              <a:gd name="T114" fmla="+- 0 17538 16904"/>
              <a:gd name="T115" fmla="*/ 17538 h 890"/>
              <a:gd name="T116" fmla="+- 0 10569 9347"/>
              <a:gd name="T117" fmla="*/ T116 w 2440"/>
              <a:gd name="T118" fmla="+- 0 17517 16904"/>
              <a:gd name="T119" fmla="*/ 17517 h 890"/>
              <a:gd name="T120" fmla="+- 0 10648 9347"/>
              <a:gd name="T121" fmla="*/ T120 w 2440"/>
              <a:gd name="T122" fmla="+- 0 17501 16904"/>
              <a:gd name="T123" fmla="*/ 17501 h 890"/>
              <a:gd name="T124" fmla="+- 0 10859 9347"/>
              <a:gd name="T125" fmla="*/ T124 w 2440"/>
              <a:gd name="T126" fmla="+- 0 17458 16904"/>
              <a:gd name="T127" fmla="*/ 17458 h 890"/>
              <a:gd name="T128" fmla="+- 0 11078 9347"/>
              <a:gd name="T129" fmla="*/ T128 w 2440"/>
              <a:gd name="T130" fmla="+- 0 17424 16904"/>
              <a:gd name="T131" fmla="*/ 17424 h 890"/>
              <a:gd name="T132" fmla="+- 0 11275 9347"/>
              <a:gd name="T133" fmla="*/ T132 w 2440"/>
              <a:gd name="T134" fmla="+- 0 17334 16904"/>
              <a:gd name="T135" fmla="*/ 17334 h 890"/>
              <a:gd name="T136" fmla="+- 0 11281 9347"/>
              <a:gd name="T137" fmla="*/ T136 w 2440"/>
              <a:gd name="T138" fmla="+- 0 17330 16904"/>
              <a:gd name="T139" fmla="*/ 17330 h 890"/>
              <a:gd name="T140" fmla="+- 0 11288 9347"/>
              <a:gd name="T141" fmla="*/ T140 w 2440"/>
              <a:gd name="T142" fmla="+- 0 17327 16904"/>
              <a:gd name="T143" fmla="*/ 17327 h 890"/>
              <a:gd name="T144" fmla="+- 0 11294 9347"/>
              <a:gd name="T145" fmla="*/ T144 w 2440"/>
              <a:gd name="T146" fmla="+- 0 17323 16904"/>
              <a:gd name="T147" fmla="*/ 17323 h 890"/>
              <a:gd name="T148" fmla="+- 0 11189 9347"/>
              <a:gd name="T149" fmla="*/ T148 w 2440"/>
              <a:gd name="T150" fmla="+- 0 17321 16904"/>
              <a:gd name="T151" fmla="*/ 17321 h 890"/>
              <a:gd name="T152" fmla="+- 0 11094 9347"/>
              <a:gd name="T153" fmla="*/ T152 w 2440"/>
              <a:gd name="T154" fmla="+- 0 17332 16904"/>
              <a:gd name="T155" fmla="*/ 17332 h 890"/>
              <a:gd name="T156" fmla="+- 0 10988 9347"/>
              <a:gd name="T157" fmla="*/ T156 w 2440"/>
              <a:gd name="T158" fmla="+- 0 17351 16904"/>
              <a:gd name="T159" fmla="*/ 17351 h 890"/>
              <a:gd name="T160" fmla="+- 0 10712 9347"/>
              <a:gd name="T161" fmla="*/ T160 w 2440"/>
              <a:gd name="T162" fmla="+- 0 17401 16904"/>
              <a:gd name="T163" fmla="*/ 17401 h 890"/>
              <a:gd name="T164" fmla="+- 0 10441 9347"/>
              <a:gd name="T165" fmla="*/ T164 w 2440"/>
              <a:gd name="T166" fmla="+- 0 17469 16904"/>
              <a:gd name="T167" fmla="*/ 17469 h 890"/>
              <a:gd name="T168" fmla="+- 0 10165 9347"/>
              <a:gd name="T169" fmla="*/ T168 w 2440"/>
              <a:gd name="T170" fmla="+- 0 17518 16904"/>
              <a:gd name="T171" fmla="*/ 17518 h 890"/>
              <a:gd name="T172" fmla="+- 0 9915 9347"/>
              <a:gd name="T173" fmla="*/ T172 w 2440"/>
              <a:gd name="T174" fmla="+- 0 17563 16904"/>
              <a:gd name="T175" fmla="*/ 17563 h 890"/>
              <a:gd name="T176" fmla="+- 0 9665 9347"/>
              <a:gd name="T177" fmla="*/ T176 w 2440"/>
              <a:gd name="T178" fmla="+- 0 17596 16904"/>
              <a:gd name="T179" fmla="*/ 17596 h 890"/>
              <a:gd name="T180" fmla="+- 0 9414 9347"/>
              <a:gd name="T181" fmla="*/ T180 w 2440"/>
              <a:gd name="T182" fmla="+- 0 17633 16904"/>
              <a:gd name="T183" fmla="*/ 17633 h 890"/>
              <a:gd name="T184" fmla="+- 0 9392 9347"/>
              <a:gd name="T185" fmla="*/ T184 w 2440"/>
              <a:gd name="T186" fmla="+- 0 17637 16904"/>
              <a:gd name="T187" fmla="*/ 17637 h 890"/>
              <a:gd name="T188" fmla="+- 0 9369 9347"/>
              <a:gd name="T189" fmla="*/ T188 w 2440"/>
              <a:gd name="T190" fmla="+- 0 17640 16904"/>
              <a:gd name="T191" fmla="*/ 17640 h 890"/>
              <a:gd name="T192" fmla="+- 0 9347 9347"/>
              <a:gd name="T193" fmla="*/ T192 w 2440"/>
              <a:gd name="T194" fmla="+- 0 17644 16904"/>
              <a:gd name="T195" fmla="*/ 17644 h 890"/>
              <a:gd name="T196" fmla="+- 0 9490 9347"/>
              <a:gd name="T197" fmla="*/ T196 w 2440"/>
              <a:gd name="T198" fmla="+- 0 17592 16904"/>
              <a:gd name="T199" fmla="*/ 17592 h 890"/>
              <a:gd name="T200" fmla="+- 0 9651 9347"/>
              <a:gd name="T201" fmla="*/ T200 w 2440"/>
              <a:gd name="T202" fmla="+- 0 17543 16904"/>
              <a:gd name="T203" fmla="*/ 17543 h 890"/>
              <a:gd name="T204" fmla="+- 0 9796 9347"/>
              <a:gd name="T205" fmla="*/ T204 w 2440"/>
              <a:gd name="T206" fmla="+- 0 17489 16904"/>
              <a:gd name="T207" fmla="*/ 17489 h 890"/>
              <a:gd name="T208" fmla="+- 0 10165 9347"/>
              <a:gd name="T209" fmla="*/ T208 w 2440"/>
              <a:gd name="T210" fmla="+- 0 17351 16904"/>
              <a:gd name="T211" fmla="*/ 17351 h 890"/>
              <a:gd name="T212" fmla="+- 0 10535 9347"/>
              <a:gd name="T213" fmla="*/ T212 w 2440"/>
              <a:gd name="T214" fmla="+- 0 17256 16904"/>
              <a:gd name="T215" fmla="*/ 17256 h 890"/>
              <a:gd name="T216" fmla="+- 0 10916 9347"/>
              <a:gd name="T217" fmla="*/ T216 w 2440"/>
              <a:gd name="T218" fmla="+- 0 17156 16904"/>
              <a:gd name="T219" fmla="*/ 17156 h 890"/>
              <a:gd name="T220" fmla="+- 0 11186 9347"/>
              <a:gd name="T221" fmla="*/ T220 w 2440"/>
              <a:gd name="T222" fmla="+- 0 17085 16904"/>
              <a:gd name="T223" fmla="*/ 17085 h 890"/>
              <a:gd name="T224" fmla="+- 0 11463 9347"/>
              <a:gd name="T225" fmla="*/ T224 w 2440"/>
              <a:gd name="T226" fmla="+- 0 17024 16904"/>
              <a:gd name="T227" fmla="*/ 17024 h 890"/>
              <a:gd name="T228" fmla="+- 0 11729 9347"/>
              <a:gd name="T229" fmla="*/ T228 w 2440"/>
              <a:gd name="T230" fmla="+- 0 16938 16904"/>
              <a:gd name="T231" fmla="*/ 16938 h 890"/>
              <a:gd name="T232" fmla="+- 0 11774 9347"/>
              <a:gd name="T233" fmla="*/ T232 w 2440"/>
              <a:gd name="T234" fmla="+- 0 16920 16904"/>
              <a:gd name="T235" fmla="*/ 16920 h 890"/>
              <a:gd name="T236" fmla="+- 0 11804 9347"/>
              <a:gd name="T237" fmla="*/ T236 w 2440"/>
              <a:gd name="T238" fmla="+- 0 16919 16904"/>
              <a:gd name="T239" fmla="*/ 16919 h 890"/>
              <a:gd name="T240" fmla="+- 0 11767 9347"/>
              <a:gd name="T241" fmla="*/ T240 w 2440"/>
              <a:gd name="T242" fmla="+- 0 16904 16904"/>
              <a:gd name="T243" fmla="*/ 16904 h 890"/>
              <a:gd name="T244" fmla="+- 0 11500 9347"/>
              <a:gd name="T245" fmla="*/ T244 w 2440"/>
              <a:gd name="T246" fmla="+- 0 16970 16904"/>
              <a:gd name="T247" fmla="*/ 16970 h 890"/>
              <a:gd name="T248" fmla="+- 0 11239 9347"/>
              <a:gd name="T249" fmla="*/ T248 w 2440"/>
              <a:gd name="T250" fmla="+- 0 17041 16904"/>
              <a:gd name="T251" fmla="*/ 17041 h 890"/>
              <a:gd name="T252" fmla="+- 0 10978 9347"/>
              <a:gd name="T253" fmla="*/ T252 w 2440"/>
              <a:gd name="T254" fmla="+- 0 17128 16904"/>
              <a:gd name="T255" fmla="*/ 17128 h 89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2440" h="890" extrusionOk="0">
                <a:moveTo>
                  <a:pt x="2296" y="689"/>
                </a:moveTo>
                <a:cubicBezTo>
                  <a:pt x="2227" y="696"/>
                  <a:pt x="2143" y="704"/>
                  <a:pt x="2071" y="712"/>
                </a:cubicBezTo>
                <a:cubicBezTo>
                  <a:pt x="1723" y="752"/>
                  <a:pt x="1374" y="774"/>
                  <a:pt x="1028" y="832"/>
                </a:cubicBezTo>
                <a:cubicBezTo>
                  <a:pt x="926" y="849"/>
                  <a:pt x="824" y="870"/>
                  <a:pt x="722" y="889"/>
                </a:cubicBezTo>
                <a:cubicBezTo>
                  <a:pt x="821" y="864"/>
                  <a:pt x="923" y="835"/>
                  <a:pt x="1023" y="809"/>
                </a:cubicBezTo>
                <a:cubicBezTo>
                  <a:pt x="1221" y="758"/>
                  <a:pt x="1419" y="721"/>
                  <a:pt x="1621" y="694"/>
                </a:cubicBezTo>
                <a:cubicBezTo>
                  <a:pt x="1736" y="678"/>
                  <a:pt x="1853" y="673"/>
                  <a:pt x="1966" y="648"/>
                </a:cubicBezTo>
                <a:cubicBezTo>
                  <a:pt x="1966" y="646"/>
                  <a:pt x="1966" y="645"/>
                  <a:pt x="1966" y="643"/>
                </a:cubicBezTo>
                <a:cubicBezTo>
                  <a:pt x="1757" y="643"/>
                  <a:pt x="1547" y="633"/>
                  <a:pt x="1339" y="643"/>
                </a:cubicBezTo>
                <a:cubicBezTo>
                  <a:pt x="1248" y="647"/>
                  <a:pt x="1158" y="648"/>
                  <a:pt x="1067" y="648"/>
                </a:cubicBezTo>
                <a:cubicBezTo>
                  <a:pt x="1146" y="634"/>
                  <a:pt x="1222" y="613"/>
                  <a:pt x="1301" y="597"/>
                </a:cubicBezTo>
                <a:cubicBezTo>
                  <a:pt x="1512" y="554"/>
                  <a:pt x="1731" y="520"/>
                  <a:pt x="1928" y="430"/>
                </a:cubicBezTo>
                <a:cubicBezTo>
                  <a:pt x="1934" y="426"/>
                  <a:pt x="1941" y="423"/>
                  <a:pt x="1947" y="419"/>
                </a:cubicBezTo>
                <a:cubicBezTo>
                  <a:pt x="1842" y="417"/>
                  <a:pt x="1747" y="428"/>
                  <a:pt x="1641" y="447"/>
                </a:cubicBezTo>
                <a:cubicBezTo>
                  <a:pt x="1365" y="497"/>
                  <a:pt x="1094" y="565"/>
                  <a:pt x="818" y="614"/>
                </a:cubicBezTo>
                <a:cubicBezTo>
                  <a:pt x="568" y="659"/>
                  <a:pt x="318" y="692"/>
                  <a:pt x="67" y="729"/>
                </a:cubicBezTo>
                <a:cubicBezTo>
                  <a:pt x="45" y="733"/>
                  <a:pt x="22" y="736"/>
                  <a:pt x="0" y="740"/>
                </a:cubicBezTo>
                <a:cubicBezTo>
                  <a:pt x="143" y="688"/>
                  <a:pt x="304" y="639"/>
                  <a:pt x="449" y="585"/>
                </a:cubicBezTo>
                <a:cubicBezTo>
                  <a:pt x="818" y="447"/>
                  <a:pt x="1188" y="352"/>
                  <a:pt x="1569" y="252"/>
                </a:cubicBezTo>
                <a:cubicBezTo>
                  <a:pt x="1839" y="181"/>
                  <a:pt x="2116" y="120"/>
                  <a:pt x="2382" y="34"/>
                </a:cubicBezTo>
                <a:cubicBezTo>
                  <a:pt x="2427" y="16"/>
                  <a:pt x="2457" y="15"/>
                  <a:pt x="2420" y="0"/>
                </a:cubicBezTo>
                <a:cubicBezTo>
                  <a:pt x="2153" y="66"/>
                  <a:pt x="1892" y="137"/>
                  <a:pt x="1631" y="224"/>
                </a:cubicBezTo>
                <a:cubicBezTo>
                  <a:pt x="1526" y="260"/>
                  <a:pt x="1420" y="297"/>
                  <a:pt x="1315" y="333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09838" y="6411913"/>
            <a:ext cx="242887" cy="82550"/>
          </a:xfrm>
          <a:custGeom>
            <a:avLst/>
            <a:gdLst>
              <a:gd name="T0" fmla="+- 0 8065 8065"/>
              <a:gd name="T1" fmla="*/ T0 w 675"/>
              <a:gd name="T2" fmla="+- 0 18040 17811"/>
              <a:gd name="T3" fmla="*/ 18040 h 230"/>
              <a:gd name="T4" fmla="+- 0 8289 8065"/>
              <a:gd name="T5" fmla="*/ T4 w 675"/>
              <a:gd name="T6" fmla="+- 0 17953 17811"/>
              <a:gd name="T7" fmla="*/ 17953 h 230"/>
              <a:gd name="T8" fmla="+- 0 8509 8065"/>
              <a:gd name="T9" fmla="*/ T8 w 675"/>
              <a:gd name="T10" fmla="+- 0 17881 17811"/>
              <a:gd name="T11" fmla="*/ 17881 h 230"/>
              <a:gd name="T12" fmla="+- 0 8739 8065"/>
              <a:gd name="T13" fmla="*/ T12 w 675"/>
              <a:gd name="T14" fmla="+- 0 17811 17811"/>
              <a:gd name="T15" fmla="*/ 17811 h 2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675" h="230" extrusionOk="0">
                <a:moveTo>
                  <a:pt x="0" y="229"/>
                </a:moveTo>
                <a:cubicBezTo>
                  <a:pt x="224" y="142"/>
                  <a:pt x="444" y="70"/>
                  <a:pt x="674" y="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73238" y="5334000"/>
            <a:ext cx="3205162" cy="793750"/>
          </a:xfrm>
          <a:custGeom>
            <a:avLst/>
            <a:gdLst>
              <a:gd name="T0" fmla="+- 0 6372 6018"/>
              <a:gd name="T1" fmla="*/ T0 w 8903"/>
              <a:gd name="T2" fmla="+- 0 17966 16014"/>
              <a:gd name="T3" fmla="*/ 17966 h 2205"/>
              <a:gd name="T4" fmla="+- 0 6365 6018"/>
              <a:gd name="T5" fmla="*/ T4 w 8903"/>
              <a:gd name="T6" fmla="+- 0 17944 16014"/>
              <a:gd name="T7" fmla="*/ 17944 h 2205"/>
              <a:gd name="T8" fmla="+- 0 6239 6018"/>
              <a:gd name="T9" fmla="*/ T8 w 8903"/>
              <a:gd name="T10" fmla="+- 0 17876 16014"/>
              <a:gd name="T11" fmla="*/ 17876 h 2205"/>
              <a:gd name="T12" fmla="+- 0 6266 6018"/>
              <a:gd name="T13" fmla="*/ T12 w 8903"/>
              <a:gd name="T14" fmla="+- 0 17834 16014"/>
              <a:gd name="T15" fmla="*/ 17834 h 2205"/>
              <a:gd name="T16" fmla="+- 0 6309 6018"/>
              <a:gd name="T17" fmla="*/ T16 w 8903"/>
              <a:gd name="T18" fmla="+- 0 17766 16014"/>
              <a:gd name="T19" fmla="*/ 17766 h 2205"/>
              <a:gd name="T20" fmla="+- 0 6362 6018"/>
              <a:gd name="T21" fmla="*/ T20 w 8903"/>
              <a:gd name="T22" fmla="+- 0 17773 16014"/>
              <a:gd name="T23" fmla="*/ 17773 h 2205"/>
              <a:gd name="T24" fmla="+- 0 6438 6018"/>
              <a:gd name="T25" fmla="*/ T24 w 8903"/>
              <a:gd name="T26" fmla="+- 0 17742 16014"/>
              <a:gd name="T27" fmla="*/ 17742 h 2205"/>
              <a:gd name="T28" fmla="+- 0 6819 6018"/>
              <a:gd name="T29" fmla="*/ T28 w 8903"/>
              <a:gd name="T30" fmla="+- 0 17588 16014"/>
              <a:gd name="T31" fmla="*/ 17588 h 2205"/>
              <a:gd name="T32" fmla="+- 0 7310 6018"/>
              <a:gd name="T33" fmla="*/ T32 w 8903"/>
              <a:gd name="T34" fmla="+- 0 17584 16014"/>
              <a:gd name="T35" fmla="*/ 17584 h 2205"/>
              <a:gd name="T36" fmla="+- 0 7711 6018"/>
              <a:gd name="T37" fmla="*/ T36 w 8903"/>
              <a:gd name="T38" fmla="+- 0 17529 16014"/>
              <a:gd name="T39" fmla="*/ 17529 h 2205"/>
              <a:gd name="T40" fmla="+- 0 8193 6018"/>
              <a:gd name="T41" fmla="*/ T40 w 8903"/>
              <a:gd name="T42" fmla="+- 0 17463 16014"/>
              <a:gd name="T43" fmla="*/ 17463 h 2205"/>
              <a:gd name="T44" fmla="+- 0 8650 6018"/>
              <a:gd name="T45" fmla="*/ T44 w 8903"/>
              <a:gd name="T46" fmla="+- 0 17354 16014"/>
              <a:gd name="T47" fmla="*/ 17354 h 2205"/>
              <a:gd name="T48" fmla="+- 0 9112 6018"/>
              <a:gd name="T49" fmla="*/ T48 w 8903"/>
              <a:gd name="T50" fmla="+- 0 17208 16014"/>
              <a:gd name="T51" fmla="*/ 17208 h 2205"/>
              <a:gd name="T52" fmla="+- 0 8849 6018"/>
              <a:gd name="T53" fmla="*/ T52 w 8903"/>
              <a:gd name="T54" fmla="+- 0 17318 16014"/>
              <a:gd name="T55" fmla="*/ 17318 h 2205"/>
              <a:gd name="T56" fmla="+- 0 8591 6018"/>
              <a:gd name="T57" fmla="*/ T56 w 8903"/>
              <a:gd name="T58" fmla="+- 0 17410 16014"/>
              <a:gd name="T59" fmla="*/ 17410 h 2205"/>
              <a:gd name="T60" fmla="+- 0 8314 6018"/>
              <a:gd name="T61" fmla="*/ T60 w 8903"/>
              <a:gd name="T62" fmla="+- 0 17489 16014"/>
              <a:gd name="T63" fmla="*/ 17489 h 2205"/>
              <a:gd name="T64" fmla="+- 0 7663 6018"/>
              <a:gd name="T65" fmla="*/ T64 w 8903"/>
              <a:gd name="T66" fmla="+- 0 17675 16014"/>
              <a:gd name="T67" fmla="*/ 17675 h 2205"/>
              <a:gd name="T68" fmla="+- 0 7018 6018"/>
              <a:gd name="T69" fmla="*/ T68 w 8903"/>
              <a:gd name="T70" fmla="+- 0 17877 16014"/>
              <a:gd name="T71" fmla="*/ 17877 h 2205"/>
              <a:gd name="T72" fmla="+- 0 6367 6018"/>
              <a:gd name="T73" fmla="*/ T72 w 8903"/>
              <a:gd name="T74" fmla="+- 0 18063 16014"/>
              <a:gd name="T75" fmla="*/ 18063 h 2205"/>
              <a:gd name="T76" fmla="+- 0 6245 6018"/>
              <a:gd name="T77" fmla="*/ T76 w 8903"/>
              <a:gd name="T78" fmla="+- 0 18098 16014"/>
              <a:gd name="T79" fmla="*/ 18098 h 2205"/>
              <a:gd name="T80" fmla="+- 0 6133 6018"/>
              <a:gd name="T81" fmla="*/ T80 w 8903"/>
              <a:gd name="T82" fmla="+- 0 18114 16014"/>
              <a:gd name="T83" fmla="*/ 18114 h 2205"/>
              <a:gd name="T84" fmla="+- 0 6018 6018"/>
              <a:gd name="T85" fmla="*/ T84 w 8903"/>
              <a:gd name="T86" fmla="+- 0 18132 16014"/>
              <a:gd name="T87" fmla="*/ 18132 h 2205"/>
              <a:gd name="T88" fmla="+- 0 6315 6018"/>
              <a:gd name="T89" fmla="*/ T88 w 8903"/>
              <a:gd name="T90" fmla="+- 0 17977 16014"/>
              <a:gd name="T91" fmla="*/ 17977 h 2205"/>
              <a:gd name="T92" fmla="+- 0 6609 6018"/>
              <a:gd name="T93" fmla="*/ T92 w 8903"/>
              <a:gd name="T94" fmla="+- 0 17862 16014"/>
              <a:gd name="T95" fmla="*/ 17862 h 2205"/>
              <a:gd name="T96" fmla="+- 0 6926 6018"/>
              <a:gd name="T97" fmla="*/ T96 w 8903"/>
              <a:gd name="T98" fmla="+- 0 17753 16014"/>
              <a:gd name="T99" fmla="*/ 17753 h 2205"/>
              <a:gd name="T100" fmla="+- 0 7575 6018"/>
              <a:gd name="T101" fmla="*/ T100 w 8903"/>
              <a:gd name="T102" fmla="+- 0 17529 16014"/>
              <a:gd name="T103" fmla="*/ 17529 h 2205"/>
              <a:gd name="T104" fmla="+- 0 8319 6018"/>
              <a:gd name="T105" fmla="*/ T104 w 8903"/>
              <a:gd name="T106" fmla="+- 0 17258 16014"/>
              <a:gd name="T107" fmla="*/ 17258 h 2205"/>
              <a:gd name="T108" fmla="+- 0 8921 6018"/>
              <a:gd name="T109" fmla="*/ T108 w 8903"/>
              <a:gd name="T110" fmla="+- 0 17047 16014"/>
              <a:gd name="T111" fmla="*/ 17047 h 2205"/>
              <a:gd name="T112" fmla="+- 0 8425 6018"/>
              <a:gd name="T113" fmla="*/ T112 w 8903"/>
              <a:gd name="T114" fmla="+- 0 17250 16014"/>
              <a:gd name="T115" fmla="*/ 17250 h 2205"/>
              <a:gd name="T116" fmla="+- 0 7922 6018"/>
              <a:gd name="T117" fmla="*/ T116 w 8903"/>
              <a:gd name="T118" fmla="+- 0 17435 16014"/>
              <a:gd name="T119" fmla="*/ 17435 h 2205"/>
              <a:gd name="T120" fmla="+- 0 7429 6018"/>
              <a:gd name="T121" fmla="*/ T120 w 8903"/>
              <a:gd name="T122" fmla="+- 0 17644 16014"/>
              <a:gd name="T123" fmla="*/ 17644 h 2205"/>
              <a:gd name="T124" fmla="+- 0 7041 6018"/>
              <a:gd name="T125" fmla="*/ T124 w 8903"/>
              <a:gd name="T126" fmla="+- 0 17809 16014"/>
              <a:gd name="T127" fmla="*/ 17809 h 2205"/>
              <a:gd name="T128" fmla="+- 0 6660 6018"/>
              <a:gd name="T129" fmla="*/ T128 w 8903"/>
              <a:gd name="T130" fmla="+- 0 17967 16014"/>
              <a:gd name="T131" fmla="*/ 17967 h 2205"/>
              <a:gd name="T132" fmla="+- 0 6290 6018"/>
              <a:gd name="T133" fmla="*/ T132 w 8903"/>
              <a:gd name="T134" fmla="+- 0 18167 16014"/>
              <a:gd name="T135" fmla="*/ 18167 h 2205"/>
              <a:gd name="T136" fmla="+- 0 6439 6018"/>
              <a:gd name="T137" fmla="*/ T136 w 8903"/>
              <a:gd name="T138" fmla="+- 0 18183 16014"/>
              <a:gd name="T139" fmla="*/ 18183 h 2205"/>
              <a:gd name="T140" fmla="+- 0 6502 6018"/>
              <a:gd name="T141" fmla="*/ T140 w 8903"/>
              <a:gd name="T142" fmla="+- 0 18195 16014"/>
              <a:gd name="T143" fmla="*/ 18195 h 2205"/>
              <a:gd name="T144" fmla="+- 0 6649 6018"/>
              <a:gd name="T145" fmla="*/ T144 w 8903"/>
              <a:gd name="T146" fmla="+- 0 18167 16014"/>
              <a:gd name="T147" fmla="*/ 18167 h 2205"/>
              <a:gd name="T148" fmla="+- 0 7621 6018"/>
              <a:gd name="T149" fmla="*/ T148 w 8903"/>
              <a:gd name="T150" fmla="+- 0 17984 16014"/>
              <a:gd name="T151" fmla="*/ 17984 h 2205"/>
              <a:gd name="T152" fmla="+- 0 8555 6018"/>
              <a:gd name="T153" fmla="*/ T152 w 8903"/>
              <a:gd name="T154" fmla="+- 0 17663 16014"/>
              <a:gd name="T155" fmla="*/ 17663 h 2205"/>
              <a:gd name="T156" fmla="+- 0 9548 6018"/>
              <a:gd name="T157" fmla="*/ T156 w 8903"/>
              <a:gd name="T158" fmla="+- 0 17581 16014"/>
              <a:gd name="T159" fmla="*/ 17581 h 2205"/>
              <a:gd name="T160" fmla="+- 0 9691 6018"/>
              <a:gd name="T161" fmla="*/ T160 w 8903"/>
              <a:gd name="T162" fmla="+- 0 17569 16014"/>
              <a:gd name="T163" fmla="*/ 17569 h 2205"/>
              <a:gd name="T164" fmla="+- 0 9835 6018"/>
              <a:gd name="T165" fmla="*/ T164 w 8903"/>
              <a:gd name="T166" fmla="+- 0 17563 16014"/>
              <a:gd name="T167" fmla="*/ 17563 h 2205"/>
              <a:gd name="T168" fmla="+- 0 9978 6018"/>
              <a:gd name="T169" fmla="*/ T168 w 8903"/>
              <a:gd name="T170" fmla="+- 0 17552 16014"/>
              <a:gd name="T171" fmla="*/ 17552 h 2205"/>
              <a:gd name="T172" fmla="+- 0 9907 6018"/>
              <a:gd name="T173" fmla="*/ T172 w 8903"/>
              <a:gd name="T174" fmla="+- 0 17551 16014"/>
              <a:gd name="T175" fmla="*/ 17551 h 2205"/>
              <a:gd name="T176" fmla="+- 0 9881 6018"/>
              <a:gd name="T177" fmla="*/ T176 w 8903"/>
              <a:gd name="T178" fmla="+- 0 17529 16014"/>
              <a:gd name="T179" fmla="*/ 17529 h 2205"/>
              <a:gd name="T180" fmla="+- 0 9811 6018"/>
              <a:gd name="T181" fmla="*/ T180 w 8903"/>
              <a:gd name="T182" fmla="+- 0 17535 16014"/>
              <a:gd name="T183" fmla="*/ 17535 h 2205"/>
              <a:gd name="T184" fmla="+- 0 9531 6018"/>
              <a:gd name="T185" fmla="*/ T184 w 8903"/>
              <a:gd name="T186" fmla="+- 0 17558 16014"/>
              <a:gd name="T187" fmla="*/ 17558 h 2205"/>
              <a:gd name="T188" fmla="+- 0 9246 6018"/>
              <a:gd name="T189" fmla="*/ T188 w 8903"/>
              <a:gd name="T190" fmla="+- 0 17601 16014"/>
              <a:gd name="T191" fmla="*/ 17601 h 2205"/>
              <a:gd name="T192" fmla="+- 0 8969 6018"/>
              <a:gd name="T193" fmla="*/ T192 w 8903"/>
              <a:gd name="T194" fmla="+- 0 17650 16014"/>
              <a:gd name="T195" fmla="*/ 17650 h 2205"/>
              <a:gd name="T196" fmla="+- 0 8612 6018"/>
              <a:gd name="T197" fmla="*/ T196 w 8903"/>
              <a:gd name="T198" fmla="+- 0 17713 16014"/>
              <a:gd name="T199" fmla="*/ 17713 h 2205"/>
              <a:gd name="T200" fmla="+- 0 8075 6018"/>
              <a:gd name="T201" fmla="*/ T200 w 8903"/>
              <a:gd name="T202" fmla="+- 0 17856 16014"/>
              <a:gd name="T203" fmla="*/ 17856 h 2205"/>
              <a:gd name="T204" fmla="+- 0 7802 6018"/>
              <a:gd name="T205" fmla="*/ T204 w 8903"/>
              <a:gd name="T206" fmla="+- 0 17908 16014"/>
              <a:gd name="T207" fmla="*/ 17908 h 2205"/>
              <a:gd name="T208" fmla="+- 0 8209 6018"/>
              <a:gd name="T209" fmla="*/ T208 w 8903"/>
              <a:gd name="T210" fmla="+- 0 17767 16014"/>
              <a:gd name="T211" fmla="*/ 17767 h 2205"/>
              <a:gd name="T212" fmla="+- 0 8622 6018"/>
              <a:gd name="T213" fmla="*/ T212 w 8903"/>
              <a:gd name="T214" fmla="+- 0 17651 16014"/>
              <a:gd name="T215" fmla="*/ 17651 h 2205"/>
              <a:gd name="T216" fmla="+- 0 9036 6018"/>
              <a:gd name="T217" fmla="*/ T216 w 8903"/>
              <a:gd name="T218" fmla="+- 0 17529 16014"/>
              <a:gd name="T219" fmla="*/ 17529 h 2205"/>
              <a:gd name="T220" fmla="+- 0 9700 6018"/>
              <a:gd name="T221" fmla="*/ T220 w 8903"/>
              <a:gd name="T222" fmla="+- 0 17333 16014"/>
              <a:gd name="T223" fmla="*/ 17333 h 2205"/>
              <a:gd name="T224" fmla="+- 0 10643 6018"/>
              <a:gd name="T225" fmla="*/ T224 w 8903"/>
              <a:gd name="T226" fmla="+- 0 17299 16014"/>
              <a:gd name="T227" fmla="*/ 17299 h 2205"/>
              <a:gd name="T228" fmla="+- 0 11241 6018"/>
              <a:gd name="T229" fmla="*/ T228 w 8903"/>
              <a:gd name="T230" fmla="+- 0 16944 16014"/>
              <a:gd name="T231" fmla="*/ 16944 h 2205"/>
              <a:gd name="T232" fmla="+- 0 11228 6018"/>
              <a:gd name="T233" fmla="*/ T232 w 8903"/>
              <a:gd name="T234" fmla="+- 0 16938 16014"/>
              <a:gd name="T235" fmla="*/ 16938 h 2205"/>
              <a:gd name="T236" fmla="+- 0 11216 6018"/>
              <a:gd name="T237" fmla="*/ T236 w 8903"/>
              <a:gd name="T238" fmla="+- 0 16933 16014"/>
              <a:gd name="T239" fmla="*/ 16933 h 2205"/>
              <a:gd name="T240" fmla="+- 0 11203 6018"/>
              <a:gd name="T241" fmla="*/ T240 w 8903"/>
              <a:gd name="T242" fmla="+- 0 16927 16014"/>
              <a:gd name="T243" fmla="*/ 16927 h 2205"/>
              <a:gd name="T244" fmla="+- 0 10709 6018"/>
              <a:gd name="T245" fmla="*/ T244 w 8903"/>
              <a:gd name="T246" fmla="+- 0 16975 16014"/>
              <a:gd name="T247" fmla="*/ 16975 h 2205"/>
              <a:gd name="T248" fmla="+- 0 10214 6018"/>
              <a:gd name="T249" fmla="*/ T248 w 8903"/>
              <a:gd name="T250" fmla="+- 0 17046 16014"/>
              <a:gd name="T251" fmla="*/ 17046 h 2205"/>
              <a:gd name="T252" fmla="+- 0 9725 6018"/>
              <a:gd name="T253" fmla="*/ T252 w 8903"/>
              <a:gd name="T254" fmla="+- 0 17139 16014"/>
              <a:gd name="T255" fmla="*/ 17139 h 2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8903" h="2205" extrusionOk="0">
                <a:moveTo>
                  <a:pt x="354" y="1952"/>
                </a:moveTo>
                <a:cubicBezTo>
                  <a:pt x="347" y="1930"/>
                  <a:pt x="221" y="1862"/>
                  <a:pt x="248" y="1820"/>
                </a:cubicBezTo>
                <a:cubicBezTo>
                  <a:pt x="291" y="1752"/>
                  <a:pt x="344" y="1759"/>
                  <a:pt x="420" y="1728"/>
                </a:cubicBezTo>
                <a:cubicBezTo>
                  <a:pt x="801" y="1574"/>
                  <a:pt x="1292" y="1570"/>
                  <a:pt x="1693" y="1515"/>
                </a:cubicBezTo>
                <a:cubicBezTo>
                  <a:pt x="2175" y="1449"/>
                  <a:pt x="2632" y="1340"/>
                  <a:pt x="3094" y="1194"/>
                </a:cubicBezTo>
                <a:cubicBezTo>
                  <a:pt x="2831" y="1304"/>
                  <a:pt x="2573" y="1396"/>
                  <a:pt x="2296" y="1475"/>
                </a:cubicBezTo>
                <a:cubicBezTo>
                  <a:pt x="1645" y="1661"/>
                  <a:pt x="1000" y="1863"/>
                  <a:pt x="349" y="2049"/>
                </a:cubicBezTo>
                <a:cubicBezTo>
                  <a:pt x="227" y="2084"/>
                  <a:pt x="115" y="2100"/>
                  <a:pt x="0" y="2118"/>
                </a:cubicBezTo>
                <a:cubicBezTo>
                  <a:pt x="297" y="1963"/>
                  <a:pt x="591" y="1848"/>
                  <a:pt x="908" y="1739"/>
                </a:cubicBezTo>
                <a:cubicBezTo>
                  <a:pt x="1557" y="1515"/>
                  <a:pt x="2301" y="1244"/>
                  <a:pt x="2903" y="1033"/>
                </a:cubicBezTo>
                <a:cubicBezTo>
                  <a:pt x="2407" y="1236"/>
                  <a:pt x="1904" y="1421"/>
                  <a:pt x="1411" y="1630"/>
                </a:cubicBezTo>
                <a:cubicBezTo>
                  <a:pt x="1023" y="1795"/>
                  <a:pt x="642" y="1953"/>
                  <a:pt x="272" y="2153"/>
                </a:cubicBezTo>
                <a:cubicBezTo>
                  <a:pt x="421" y="2169"/>
                  <a:pt x="484" y="2181"/>
                  <a:pt x="631" y="2153"/>
                </a:cubicBezTo>
                <a:cubicBezTo>
                  <a:pt x="1603" y="1970"/>
                  <a:pt x="2537" y="1649"/>
                  <a:pt x="3530" y="1567"/>
                </a:cubicBezTo>
                <a:cubicBezTo>
                  <a:pt x="3673" y="1555"/>
                  <a:pt x="3817" y="1549"/>
                  <a:pt x="3960" y="1538"/>
                </a:cubicBezTo>
                <a:cubicBezTo>
                  <a:pt x="3889" y="1537"/>
                  <a:pt x="3863" y="1515"/>
                  <a:pt x="3793" y="1521"/>
                </a:cubicBezTo>
                <a:cubicBezTo>
                  <a:pt x="3513" y="1544"/>
                  <a:pt x="3228" y="1587"/>
                  <a:pt x="2951" y="1636"/>
                </a:cubicBezTo>
                <a:cubicBezTo>
                  <a:pt x="2594" y="1699"/>
                  <a:pt x="2057" y="1842"/>
                  <a:pt x="1784" y="1894"/>
                </a:cubicBezTo>
                <a:cubicBezTo>
                  <a:pt x="2191" y="1753"/>
                  <a:pt x="2604" y="1637"/>
                  <a:pt x="3018" y="1515"/>
                </a:cubicBezTo>
                <a:cubicBezTo>
                  <a:pt x="3682" y="1319"/>
                  <a:pt x="4625" y="1285"/>
                  <a:pt x="5223" y="930"/>
                </a:cubicBezTo>
                <a:cubicBezTo>
                  <a:pt x="5210" y="924"/>
                  <a:pt x="5198" y="919"/>
                  <a:pt x="5185" y="913"/>
                </a:cubicBezTo>
                <a:cubicBezTo>
                  <a:pt x="4691" y="961"/>
                  <a:pt x="4196" y="1032"/>
                  <a:pt x="3707" y="1125"/>
                </a:cubicBezTo>
                <a:cubicBezTo>
                  <a:pt x="3371" y="1189"/>
                  <a:pt x="3038" y="1268"/>
                  <a:pt x="2702" y="1326"/>
                </a:cubicBezTo>
                <a:cubicBezTo>
                  <a:pt x="3039" y="1156"/>
                  <a:pt x="3373" y="1026"/>
                  <a:pt x="3745" y="930"/>
                </a:cubicBezTo>
                <a:cubicBezTo>
                  <a:pt x="4192" y="815"/>
                  <a:pt x="4643" y="745"/>
                  <a:pt x="5099" y="677"/>
                </a:cubicBezTo>
                <a:cubicBezTo>
                  <a:pt x="4948" y="715"/>
                  <a:pt x="4799" y="750"/>
                  <a:pt x="4649" y="798"/>
                </a:cubicBezTo>
                <a:cubicBezTo>
                  <a:pt x="4259" y="924"/>
                  <a:pt x="3877" y="1063"/>
                  <a:pt x="3501" y="1228"/>
                </a:cubicBezTo>
                <a:cubicBezTo>
                  <a:pt x="3286" y="1323"/>
                  <a:pt x="3065" y="1419"/>
                  <a:pt x="2870" y="1550"/>
                </a:cubicBezTo>
                <a:cubicBezTo>
                  <a:pt x="2870" y="1556"/>
                  <a:pt x="2870" y="1561"/>
                  <a:pt x="2870" y="1567"/>
                </a:cubicBezTo>
                <a:cubicBezTo>
                  <a:pt x="3228" y="1517"/>
                  <a:pt x="3578" y="1425"/>
                  <a:pt x="3932" y="1343"/>
                </a:cubicBezTo>
                <a:cubicBezTo>
                  <a:pt x="4392" y="1237"/>
                  <a:pt x="4859" y="1126"/>
                  <a:pt x="5324" y="1045"/>
                </a:cubicBezTo>
                <a:cubicBezTo>
                  <a:pt x="5364" y="1041"/>
                  <a:pt x="5383" y="1022"/>
                  <a:pt x="5381" y="1045"/>
                </a:cubicBezTo>
                <a:cubicBezTo>
                  <a:pt x="5184" y="1101"/>
                  <a:pt x="4988" y="1157"/>
                  <a:pt x="4797" y="1234"/>
                </a:cubicBezTo>
                <a:cubicBezTo>
                  <a:pt x="4432" y="1380"/>
                  <a:pt x="4046" y="1509"/>
                  <a:pt x="3683" y="1642"/>
                </a:cubicBezTo>
                <a:cubicBezTo>
                  <a:pt x="3986" y="1600"/>
                  <a:pt x="4291" y="1556"/>
                  <a:pt x="4592" y="1492"/>
                </a:cubicBezTo>
                <a:cubicBezTo>
                  <a:pt x="4797" y="1448"/>
                  <a:pt x="5021" y="1406"/>
                  <a:pt x="5218" y="1332"/>
                </a:cubicBezTo>
                <a:cubicBezTo>
                  <a:pt x="5263" y="1315"/>
                  <a:pt x="5127" y="1382"/>
                  <a:pt x="5084" y="1360"/>
                </a:cubicBezTo>
                <a:cubicBezTo>
                  <a:pt x="4919" y="1409"/>
                  <a:pt x="4754" y="1461"/>
                  <a:pt x="4587" y="1504"/>
                </a:cubicBezTo>
                <a:cubicBezTo>
                  <a:pt x="4498" y="1527"/>
                  <a:pt x="4401" y="1539"/>
                  <a:pt x="4314" y="1556"/>
                </a:cubicBezTo>
                <a:cubicBezTo>
                  <a:pt x="4403" y="1498"/>
                  <a:pt x="4485" y="1427"/>
                  <a:pt x="4582" y="1378"/>
                </a:cubicBezTo>
                <a:cubicBezTo>
                  <a:pt x="4894" y="1220"/>
                  <a:pt x="5236" y="1123"/>
                  <a:pt x="5563" y="999"/>
                </a:cubicBezTo>
                <a:cubicBezTo>
                  <a:pt x="5573" y="995"/>
                  <a:pt x="5874" y="901"/>
                  <a:pt x="5869" y="867"/>
                </a:cubicBezTo>
                <a:cubicBezTo>
                  <a:pt x="5860" y="808"/>
                  <a:pt x="5866" y="837"/>
                  <a:pt x="5773" y="804"/>
                </a:cubicBezTo>
                <a:cubicBezTo>
                  <a:pt x="5564" y="730"/>
                  <a:pt x="5170" y="863"/>
                  <a:pt x="4950" y="884"/>
                </a:cubicBezTo>
                <a:cubicBezTo>
                  <a:pt x="4899" y="884"/>
                  <a:pt x="4889" y="882"/>
                  <a:pt x="4860" y="890"/>
                </a:cubicBezTo>
                <a:cubicBezTo>
                  <a:pt x="4963" y="852"/>
                  <a:pt x="5067" y="813"/>
                  <a:pt x="5175" y="781"/>
                </a:cubicBezTo>
                <a:cubicBezTo>
                  <a:pt x="5428" y="705"/>
                  <a:pt x="6035" y="648"/>
                  <a:pt x="6218" y="442"/>
                </a:cubicBezTo>
                <a:cubicBezTo>
                  <a:pt x="6282" y="370"/>
                  <a:pt x="6303" y="422"/>
                  <a:pt x="6232" y="356"/>
                </a:cubicBezTo>
                <a:cubicBezTo>
                  <a:pt x="6068" y="203"/>
                  <a:pt x="5379" y="485"/>
                  <a:pt x="5199" y="534"/>
                </a:cubicBezTo>
                <a:cubicBezTo>
                  <a:pt x="5177" y="542"/>
                  <a:pt x="5154" y="549"/>
                  <a:pt x="5132" y="557"/>
                </a:cubicBezTo>
                <a:cubicBezTo>
                  <a:pt x="5229" y="568"/>
                  <a:pt x="5245" y="604"/>
                  <a:pt x="5343" y="597"/>
                </a:cubicBezTo>
                <a:cubicBezTo>
                  <a:pt x="5745" y="568"/>
                  <a:pt x="6162" y="378"/>
                  <a:pt x="6553" y="281"/>
                </a:cubicBezTo>
                <a:cubicBezTo>
                  <a:pt x="7044" y="159"/>
                  <a:pt x="7501" y="12"/>
                  <a:pt x="7993" y="34"/>
                </a:cubicBezTo>
                <a:cubicBezTo>
                  <a:pt x="7809" y="124"/>
                  <a:pt x="7629" y="227"/>
                  <a:pt x="7433" y="298"/>
                </a:cubicBezTo>
                <a:cubicBezTo>
                  <a:pt x="7069" y="430"/>
                  <a:pt x="6691" y="533"/>
                  <a:pt x="6318" y="637"/>
                </a:cubicBezTo>
                <a:cubicBezTo>
                  <a:pt x="6140" y="684"/>
                  <a:pt x="6093" y="697"/>
                  <a:pt x="5979" y="723"/>
                </a:cubicBezTo>
                <a:cubicBezTo>
                  <a:pt x="6062" y="676"/>
                  <a:pt x="5934" y="731"/>
                  <a:pt x="6027" y="706"/>
                </a:cubicBezTo>
                <a:cubicBezTo>
                  <a:pt x="6294" y="635"/>
                  <a:pt x="6560" y="568"/>
                  <a:pt x="6830" y="511"/>
                </a:cubicBezTo>
                <a:cubicBezTo>
                  <a:pt x="7482" y="375"/>
                  <a:pt x="8111" y="236"/>
                  <a:pt x="8777" y="195"/>
                </a:cubicBezTo>
                <a:cubicBezTo>
                  <a:pt x="8819" y="193"/>
                  <a:pt x="8860" y="191"/>
                  <a:pt x="8902" y="189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138863" y="5410200"/>
            <a:ext cx="1619250" cy="241300"/>
          </a:xfrm>
          <a:custGeom>
            <a:avLst/>
            <a:gdLst>
              <a:gd name="T0" fmla="+- 0 17397 17053"/>
              <a:gd name="T1" fmla="*/ T0 w 4497"/>
              <a:gd name="T2" fmla="+- 0 15520 15027"/>
              <a:gd name="T3" fmla="*/ 15520 h 672"/>
              <a:gd name="T4" fmla="+- 0 17329 17053"/>
              <a:gd name="T5" fmla="*/ T4 w 4497"/>
              <a:gd name="T6" fmla="+- 0 15542 15027"/>
              <a:gd name="T7" fmla="*/ 15542 h 672"/>
              <a:gd name="T8" fmla="+- 0 17153 17053"/>
              <a:gd name="T9" fmla="*/ T8 w 4497"/>
              <a:gd name="T10" fmla="+- 0 15630 15027"/>
              <a:gd name="T11" fmla="*/ 15630 h 672"/>
              <a:gd name="T12" fmla="+- 0 17072 17053"/>
              <a:gd name="T13" fmla="*/ T12 w 4497"/>
              <a:gd name="T14" fmla="+- 0 15612 15027"/>
              <a:gd name="T15" fmla="*/ 15612 h 672"/>
              <a:gd name="T16" fmla="+- 0 17054 17053"/>
              <a:gd name="T17" fmla="*/ T16 w 4497"/>
              <a:gd name="T18" fmla="+- 0 15596 15027"/>
              <a:gd name="T19" fmla="*/ 15596 h 672"/>
              <a:gd name="T20" fmla="+- 0 17047 17053"/>
              <a:gd name="T21" fmla="*/ T20 w 4497"/>
              <a:gd name="T22" fmla="+- 0 15591 15027"/>
              <a:gd name="T23" fmla="*/ 15591 h 672"/>
              <a:gd name="T24" fmla="+- 0 17053 17053"/>
              <a:gd name="T25" fmla="*/ T24 w 4497"/>
              <a:gd name="T26" fmla="+- 0 15572 15027"/>
              <a:gd name="T27" fmla="*/ 15572 h 672"/>
              <a:gd name="T28" fmla="+- 0 17092 17053"/>
              <a:gd name="T29" fmla="*/ T28 w 4497"/>
              <a:gd name="T30" fmla="+- 0 15515 15027"/>
              <a:gd name="T31" fmla="*/ 15515 h 672"/>
              <a:gd name="T32" fmla="+- 0 17110 17053"/>
              <a:gd name="T33" fmla="*/ T32 w 4497"/>
              <a:gd name="T34" fmla="+- 0 15465 15027"/>
              <a:gd name="T35" fmla="*/ 15465 h 672"/>
              <a:gd name="T36" fmla="+- 0 17173 17053"/>
              <a:gd name="T37" fmla="*/ T36 w 4497"/>
              <a:gd name="T38" fmla="+- 0 15423 15027"/>
              <a:gd name="T39" fmla="*/ 15423 h 672"/>
              <a:gd name="T40" fmla="+- 0 17270 17053"/>
              <a:gd name="T41" fmla="*/ T40 w 4497"/>
              <a:gd name="T42" fmla="+- 0 15357 15027"/>
              <a:gd name="T43" fmla="*/ 15357 h 672"/>
              <a:gd name="T44" fmla="+- 0 17390 17053"/>
              <a:gd name="T45" fmla="*/ T44 w 4497"/>
              <a:gd name="T46" fmla="+- 0 15340 15027"/>
              <a:gd name="T47" fmla="*/ 15340 h 672"/>
              <a:gd name="T48" fmla="+- 0 17503 17053"/>
              <a:gd name="T49" fmla="*/ T48 w 4497"/>
              <a:gd name="T50" fmla="+- 0 15319 15027"/>
              <a:gd name="T51" fmla="*/ 15319 h 672"/>
              <a:gd name="T52" fmla="+- 0 17767 17053"/>
              <a:gd name="T53" fmla="*/ T52 w 4497"/>
              <a:gd name="T54" fmla="+- 0 15270 15027"/>
              <a:gd name="T55" fmla="*/ 15270 h 672"/>
              <a:gd name="T56" fmla="+- 0 18035 17053"/>
              <a:gd name="T57" fmla="*/ T56 w 4497"/>
              <a:gd name="T58" fmla="+- 0 15243 15027"/>
              <a:gd name="T59" fmla="*/ 15243 h 672"/>
              <a:gd name="T60" fmla="+- 0 18301 17053"/>
              <a:gd name="T61" fmla="*/ T60 w 4497"/>
              <a:gd name="T62" fmla="+- 0 15205 15027"/>
              <a:gd name="T63" fmla="*/ 15205 h 672"/>
              <a:gd name="T64" fmla="+- 0 18689 17053"/>
              <a:gd name="T65" fmla="*/ T64 w 4497"/>
              <a:gd name="T66" fmla="+- 0 15150 15027"/>
              <a:gd name="T67" fmla="*/ 15150 h 672"/>
              <a:gd name="T68" fmla="+- 0 19077 17053"/>
              <a:gd name="T69" fmla="*/ T68 w 4497"/>
              <a:gd name="T70" fmla="+- 0 15092 15027"/>
              <a:gd name="T71" fmla="*/ 15092 h 672"/>
              <a:gd name="T72" fmla="+- 0 19464 17053"/>
              <a:gd name="T73" fmla="*/ T72 w 4497"/>
              <a:gd name="T74" fmla="+- 0 15027 15027"/>
              <a:gd name="T75" fmla="*/ 15027 h 672"/>
              <a:gd name="T76" fmla="+- 0 19382 17053"/>
              <a:gd name="T77" fmla="*/ T76 w 4497"/>
              <a:gd name="T78" fmla="+- 0 15095 15027"/>
              <a:gd name="T79" fmla="*/ 15095 h 672"/>
              <a:gd name="T80" fmla="+- 0 19252 17053"/>
              <a:gd name="T81" fmla="*/ T80 w 4497"/>
              <a:gd name="T82" fmla="+- 0 15158 15027"/>
              <a:gd name="T83" fmla="*/ 15158 h 672"/>
              <a:gd name="T84" fmla="+- 0 19119 17053"/>
              <a:gd name="T85" fmla="*/ T84 w 4497"/>
              <a:gd name="T86" fmla="+- 0 15199 15027"/>
              <a:gd name="T87" fmla="*/ 15199 h 672"/>
              <a:gd name="T88" fmla="+- 0 18787 17053"/>
              <a:gd name="T89" fmla="*/ T88 w 4497"/>
              <a:gd name="T90" fmla="+- 0 15301 15027"/>
              <a:gd name="T91" fmla="*/ 15301 h 672"/>
              <a:gd name="T92" fmla="+- 0 18455 17053"/>
              <a:gd name="T93" fmla="*/ T92 w 4497"/>
              <a:gd name="T94" fmla="+- 0 15404 15027"/>
              <a:gd name="T95" fmla="*/ 15404 h 672"/>
              <a:gd name="T96" fmla="+- 0 18120 17053"/>
              <a:gd name="T97" fmla="*/ T96 w 4497"/>
              <a:gd name="T98" fmla="+- 0 15497 15027"/>
              <a:gd name="T99" fmla="*/ 15497 h 672"/>
              <a:gd name="T100" fmla="+- 0 17847 17053"/>
              <a:gd name="T101" fmla="*/ T100 w 4497"/>
              <a:gd name="T102" fmla="+- 0 15573 15027"/>
              <a:gd name="T103" fmla="*/ 15573 h 672"/>
              <a:gd name="T104" fmla="+- 0 17572 17053"/>
              <a:gd name="T105" fmla="*/ T104 w 4497"/>
              <a:gd name="T106" fmla="+- 0 15629 15027"/>
              <a:gd name="T107" fmla="*/ 15629 h 672"/>
              <a:gd name="T108" fmla="+- 0 17292 17053"/>
              <a:gd name="T109" fmla="*/ T108 w 4497"/>
              <a:gd name="T110" fmla="+- 0 15675 15027"/>
              <a:gd name="T111" fmla="*/ 15675 h 672"/>
              <a:gd name="T112" fmla="+- 0 17200 17053"/>
              <a:gd name="T113" fmla="*/ T112 w 4497"/>
              <a:gd name="T114" fmla="+- 0 15690 15027"/>
              <a:gd name="T115" fmla="*/ 15690 h 672"/>
              <a:gd name="T116" fmla="+- 0 17178 17053"/>
              <a:gd name="T117" fmla="*/ T116 w 4497"/>
              <a:gd name="T118" fmla="+- 0 15694 15027"/>
              <a:gd name="T119" fmla="*/ 15694 h 672"/>
              <a:gd name="T120" fmla="+- 0 17120 17053"/>
              <a:gd name="T121" fmla="*/ T120 w 4497"/>
              <a:gd name="T122" fmla="+- 0 15698 15027"/>
              <a:gd name="T123" fmla="*/ 15698 h 672"/>
              <a:gd name="T124" fmla="+- 0 17189 17053"/>
              <a:gd name="T125" fmla="*/ T124 w 4497"/>
              <a:gd name="T126" fmla="+- 0 15674 15027"/>
              <a:gd name="T127" fmla="*/ 15674 h 672"/>
              <a:gd name="T128" fmla="+- 0 17341 17053"/>
              <a:gd name="T129" fmla="*/ T128 w 4497"/>
              <a:gd name="T130" fmla="+- 0 15625 15027"/>
              <a:gd name="T131" fmla="*/ 15625 h 672"/>
              <a:gd name="T132" fmla="+- 0 17421 17053"/>
              <a:gd name="T133" fmla="*/ T132 w 4497"/>
              <a:gd name="T134" fmla="+- 0 15595 15027"/>
              <a:gd name="T135" fmla="*/ 15595 h 672"/>
              <a:gd name="T136" fmla="+- 0 17723 17053"/>
              <a:gd name="T137" fmla="*/ T136 w 4497"/>
              <a:gd name="T138" fmla="+- 0 15481 15027"/>
              <a:gd name="T139" fmla="*/ 15481 h 672"/>
              <a:gd name="T140" fmla="+- 0 18030 17053"/>
              <a:gd name="T141" fmla="*/ T140 w 4497"/>
              <a:gd name="T142" fmla="+- 0 15413 15027"/>
              <a:gd name="T143" fmla="*/ 15413 h 672"/>
              <a:gd name="T144" fmla="+- 0 18344 17053"/>
              <a:gd name="T145" fmla="*/ T144 w 4497"/>
              <a:gd name="T146" fmla="+- 0 15337 15027"/>
              <a:gd name="T147" fmla="*/ 15337 h 672"/>
              <a:gd name="T148" fmla="+- 0 18625 17053"/>
              <a:gd name="T149" fmla="*/ T148 w 4497"/>
              <a:gd name="T150" fmla="+- 0 15269 15027"/>
              <a:gd name="T151" fmla="*/ 15269 h 672"/>
              <a:gd name="T152" fmla="+- 0 18906 17053"/>
              <a:gd name="T153" fmla="*/ T152 w 4497"/>
              <a:gd name="T154" fmla="+- 0 15206 15027"/>
              <a:gd name="T155" fmla="*/ 15206 h 672"/>
              <a:gd name="T156" fmla="+- 0 19186 17053"/>
              <a:gd name="T157" fmla="*/ T156 w 4497"/>
              <a:gd name="T158" fmla="+- 0 15136 15027"/>
              <a:gd name="T159" fmla="*/ 15136 h 672"/>
              <a:gd name="T160" fmla="+- 0 19253 17053"/>
              <a:gd name="T161" fmla="*/ T160 w 4497"/>
              <a:gd name="T162" fmla="+- 0 15119 15027"/>
              <a:gd name="T163" fmla="*/ 15119 h 672"/>
              <a:gd name="T164" fmla="+- 0 19320 17053"/>
              <a:gd name="T165" fmla="*/ T164 w 4497"/>
              <a:gd name="T166" fmla="+- 0 15102 15027"/>
              <a:gd name="T167" fmla="*/ 15102 h 672"/>
              <a:gd name="T168" fmla="+- 0 19387 17053"/>
              <a:gd name="T169" fmla="*/ T168 w 4497"/>
              <a:gd name="T170" fmla="+- 0 15084 15027"/>
              <a:gd name="T171" fmla="*/ 15084 h 672"/>
              <a:gd name="T172" fmla="+- 0 19285 17053"/>
              <a:gd name="T173" fmla="*/ T172 w 4497"/>
              <a:gd name="T174" fmla="+- 0 15129 15027"/>
              <a:gd name="T175" fmla="*/ 15129 h 672"/>
              <a:gd name="T176" fmla="+- 0 19217 17053"/>
              <a:gd name="T177" fmla="*/ T176 w 4497"/>
              <a:gd name="T178" fmla="+- 0 15161 15027"/>
              <a:gd name="T179" fmla="*/ 15161 h 672"/>
              <a:gd name="T180" fmla="+- 0 19110 17053"/>
              <a:gd name="T181" fmla="*/ T180 w 4497"/>
              <a:gd name="T182" fmla="+- 0 15193 15027"/>
              <a:gd name="T183" fmla="*/ 15193 h 672"/>
              <a:gd name="T184" fmla="+- 0 18811 17053"/>
              <a:gd name="T185" fmla="*/ T184 w 4497"/>
              <a:gd name="T186" fmla="+- 0 15281 15027"/>
              <a:gd name="T187" fmla="*/ 15281 h 672"/>
              <a:gd name="T188" fmla="+- 0 18503 17053"/>
              <a:gd name="T189" fmla="*/ T188 w 4497"/>
              <a:gd name="T190" fmla="+- 0 15342 15027"/>
              <a:gd name="T191" fmla="*/ 15342 h 672"/>
              <a:gd name="T192" fmla="+- 0 18201 17053"/>
              <a:gd name="T193" fmla="*/ T192 w 4497"/>
              <a:gd name="T194" fmla="+- 0 15423 15027"/>
              <a:gd name="T195" fmla="*/ 15423 h 672"/>
              <a:gd name="T196" fmla="+- 0 17962 17053"/>
              <a:gd name="T197" fmla="*/ T196 w 4497"/>
              <a:gd name="T198" fmla="+- 0 15487 15027"/>
              <a:gd name="T199" fmla="*/ 15487 h 672"/>
              <a:gd name="T200" fmla="+- 0 17724 17053"/>
              <a:gd name="T201" fmla="*/ T200 w 4497"/>
              <a:gd name="T202" fmla="+- 0 15549 15027"/>
              <a:gd name="T203" fmla="*/ 15549 h 672"/>
              <a:gd name="T204" fmla="+- 0 17488 17053"/>
              <a:gd name="T205" fmla="*/ T204 w 4497"/>
              <a:gd name="T206" fmla="+- 0 15624 15027"/>
              <a:gd name="T207" fmla="*/ 15624 h 672"/>
              <a:gd name="T208" fmla="+- 0 17472 17053"/>
              <a:gd name="T209" fmla="*/ T208 w 4497"/>
              <a:gd name="T210" fmla="+- 0 15630 15027"/>
              <a:gd name="T211" fmla="*/ 15630 h 672"/>
              <a:gd name="T212" fmla="+- 0 17456 17053"/>
              <a:gd name="T213" fmla="*/ T212 w 4497"/>
              <a:gd name="T214" fmla="+- 0 15635 15027"/>
              <a:gd name="T215" fmla="*/ 15635 h 672"/>
              <a:gd name="T216" fmla="+- 0 17440 17053"/>
              <a:gd name="T217" fmla="*/ T216 w 4497"/>
              <a:gd name="T218" fmla="+- 0 15641 15027"/>
              <a:gd name="T219" fmla="*/ 15641 h 672"/>
              <a:gd name="T220" fmla="+- 0 17650 17053"/>
              <a:gd name="T221" fmla="*/ T220 w 4497"/>
              <a:gd name="T222" fmla="+- 0 15608 15027"/>
              <a:gd name="T223" fmla="*/ 15608 h 672"/>
              <a:gd name="T224" fmla="+- 0 17862 17053"/>
              <a:gd name="T225" fmla="*/ T224 w 4497"/>
              <a:gd name="T226" fmla="+- 0 15566 15027"/>
              <a:gd name="T227" fmla="*/ 15566 h 672"/>
              <a:gd name="T228" fmla="+- 0 18072 17053"/>
              <a:gd name="T229" fmla="*/ T228 w 4497"/>
              <a:gd name="T230" fmla="+- 0 15532 15027"/>
              <a:gd name="T231" fmla="*/ 15532 h 672"/>
              <a:gd name="T232" fmla="+- 0 18760 17053"/>
              <a:gd name="T233" fmla="*/ T232 w 4497"/>
              <a:gd name="T234" fmla="+- 0 15422 15027"/>
              <a:gd name="T235" fmla="*/ 15422 h 672"/>
              <a:gd name="T236" fmla="+- 0 19455 17053"/>
              <a:gd name="T237" fmla="*/ T236 w 4497"/>
              <a:gd name="T238" fmla="+- 0 15350 15027"/>
              <a:gd name="T239" fmla="*/ 15350 h 672"/>
              <a:gd name="T240" fmla="+- 0 20148 17053"/>
              <a:gd name="T241" fmla="*/ T240 w 4497"/>
              <a:gd name="T242" fmla="+- 0 15285 15027"/>
              <a:gd name="T243" fmla="*/ 15285 h 672"/>
              <a:gd name="T244" fmla="+- 0 20209 17053"/>
              <a:gd name="T245" fmla="*/ T244 w 4497"/>
              <a:gd name="T246" fmla="+- 0 15279 15027"/>
              <a:gd name="T247" fmla="*/ 15279 h 672"/>
              <a:gd name="T248" fmla="+- 0 21554 17053"/>
              <a:gd name="T249" fmla="*/ T248 w 4497"/>
              <a:gd name="T250" fmla="+- 0 15169 15027"/>
              <a:gd name="T251" fmla="*/ 15169 h 672"/>
              <a:gd name="T252" fmla="+- 0 21549 17053"/>
              <a:gd name="T253" fmla="*/ T252 w 4497"/>
              <a:gd name="T254" fmla="+- 0 15279 15027"/>
              <a:gd name="T255" fmla="*/ 15279 h 67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497" h="672" extrusionOk="0">
                <a:moveTo>
                  <a:pt x="344" y="493"/>
                </a:moveTo>
                <a:cubicBezTo>
                  <a:pt x="276" y="515"/>
                  <a:pt x="100" y="603"/>
                  <a:pt x="19" y="585"/>
                </a:cubicBezTo>
                <a:cubicBezTo>
                  <a:pt x="1" y="569"/>
                  <a:pt x="-6" y="564"/>
                  <a:pt x="0" y="545"/>
                </a:cubicBezTo>
                <a:cubicBezTo>
                  <a:pt x="39" y="488"/>
                  <a:pt x="57" y="438"/>
                  <a:pt x="120" y="396"/>
                </a:cubicBezTo>
                <a:cubicBezTo>
                  <a:pt x="217" y="330"/>
                  <a:pt x="337" y="313"/>
                  <a:pt x="450" y="292"/>
                </a:cubicBezTo>
                <a:cubicBezTo>
                  <a:pt x="714" y="243"/>
                  <a:pt x="982" y="216"/>
                  <a:pt x="1248" y="178"/>
                </a:cubicBezTo>
                <a:cubicBezTo>
                  <a:pt x="1636" y="123"/>
                  <a:pt x="2024" y="65"/>
                  <a:pt x="2411" y="0"/>
                </a:cubicBezTo>
                <a:cubicBezTo>
                  <a:pt x="2329" y="68"/>
                  <a:pt x="2199" y="131"/>
                  <a:pt x="2066" y="172"/>
                </a:cubicBezTo>
                <a:cubicBezTo>
                  <a:pt x="1734" y="274"/>
                  <a:pt x="1402" y="377"/>
                  <a:pt x="1067" y="470"/>
                </a:cubicBezTo>
                <a:cubicBezTo>
                  <a:pt x="794" y="546"/>
                  <a:pt x="519" y="602"/>
                  <a:pt x="239" y="648"/>
                </a:cubicBezTo>
                <a:cubicBezTo>
                  <a:pt x="147" y="663"/>
                  <a:pt x="125" y="667"/>
                  <a:pt x="67" y="671"/>
                </a:cubicBezTo>
                <a:cubicBezTo>
                  <a:pt x="136" y="647"/>
                  <a:pt x="288" y="598"/>
                  <a:pt x="368" y="568"/>
                </a:cubicBezTo>
                <a:cubicBezTo>
                  <a:pt x="670" y="454"/>
                  <a:pt x="977" y="386"/>
                  <a:pt x="1291" y="310"/>
                </a:cubicBezTo>
                <a:cubicBezTo>
                  <a:pt x="1572" y="242"/>
                  <a:pt x="1853" y="179"/>
                  <a:pt x="2133" y="109"/>
                </a:cubicBezTo>
                <a:cubicBezTo>
                  <a:pt x="2200" y="92"/>
                  <a:pt x="2267" y="75"/>
                  <a:pt x="2334" y="57"/>
                </a:cubicBezTo>
                <a:cubicBezTo>
                  <a:pt x="2232" y="102"/>
                  <a:pt x="2164" y="134"/>
                  <a:pt x="2057" y="166"/>
                </a:cubicBezTo>
                <a:cubicBezTo>
                  <a:pt x="1758" y="254"/>
                  <a:pt x="1450" y="315"/>
                  <a:pt x="1148" y="396"/>
                </a:cubicBezTo>
                <a:cubicBezTo>
                  <a:pt x="909" y="460"/>
                  <a:pt x="671" y="522"/>
                  <a:pt x="435" y="597"/>
                </a:cubicBezTo>
                <a:cubicBezTo>
                  <a:pt x="419" y="603"/>
                  <a:pt x="403" y="608"/>
                  <a:pt x="387" y="614"/>
                </a:cubicBezTo>
                <a:cubicBezTo>
                  <a:pt x="597" y="581"/>
                  <a:pt x="809" y="539"/>
                  <a:pt x="1019" y="505"/>
                </a:cubicBezTo>
                <a:cubicBezTo>
                  <a:pt x="1707" y="395"/>
                  <a:pt x="2402" y="323"/>
                  <a:pt x="3095" y="258"/>
                </a:cubicBezTo>
                <a:cubicBezTo>
                  <a:pt x="3156" y="252"/>
                  <a:pt x="4501" y="142"/>
                  <a:pt x="4496" y="252"/>
                </a:cubicBezTo>
                <a:cubicBezTo>
                  <a:pt x="4436" y="289"/>
                  <a:pt x="4406" y="303"/>
                  <a:pt x="4353" y="310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07200" y="5267325"/>
            <a:ext cx="1536700" cy="207963"/>
          </a:xfrm>
          <a:custGeom>
            <a:avLst/>
            <a:gdLst>
              <a:gd name="T0" fmla="+- 0 19129 18909"/>
              <a:gd name="T1" fmla="*/ T0 w 4268"/>
              <a:gd name="T2" fmla="+- 0 15205 14630"/>
              <a:gd name="T3" fmla="*/ 15205 h 581"/>
              <a:gd name="T4" fmla="+- 0 19240 18909"/>
              <a:gd name="T5" fmla="*/ T4 w 4268"/>
              <a:gd name="T6" fmla="+- 0 15116 14630"/>
              <a:gd name="T7" fmla="*/ 15116 h 581"/>
              <a:gd name="T8" fmla="+- 0 19329 18909"/>
              <a:gd name="T9" fmla="*/ T8 w 4268"/>
              <a:gd name="T10" fmla="+- 0 15060 14630"/>
              <a:gd name="T11" fmla="*/ 15060 h 581"/>
              <a:gd name="T12" fmla="+- 0 19469 18909"/>
              <a:gd name="T13" fmla="*/ T12 w 4268"/>
              <a:gd name="T14" fmla="+- 0 15027 14630"/>
              <a:gd name="T15" fmla="*/ 15027 h 581"/>
              <a:gd name="T16" fmla="+- 0 19980 18909"/>
              <a:gd name="T17" fmla="*/ T16 w 4268"/>
              <a:gd name="T18" fmla="+- 0 14906 14630"/>
              <a:gd name="T19" fmla="*/ 14906 h 581"/>
              <a:gd name="T20" fmla="+- 0 20526 18909"/>
              <a:gd name="T21" fmla="*/ T20 w 4268"/>
              <a:gd name="T22" fmla="+- 0 14879 14630"/>
              <a:gd name="T23" fmla="*/ 14879 h 581"/>
              <a:gd name="T24" fmla="+- 0 21047 18909"/>
              <a:gd name="T25" fmla="*/ T24 w 4268"/>
              <a:gd name="T26" fmla="+- 0 14820 14630"/>
              <a:gd name="T27" fmla="*/ 14820 h 581"/>
              <a:gd name="T28" fmla="+- 0 21312 18909"/>
              <a:gd name="T29" fmla="*/ T28 w 4268"/>
              <a:gd name="T30" fmla="+- 0 14790 14630"/>
              <a:gd name="T31" fmla="*/ 14790 h 581"/>
              <a:gd name="T32" fmla="+- 0 21603 18909"/>
              <a:gd name="T33" fmla="*/ T32 w 4268"/>
              <a:gd name="T34" fmla="+- 0 14726 14630"/>
              <a:gd name="T35" fmla="*/ 14726 h 581"/>
              <a:gd name="T36" fmla="+- 0 21870 18909"/>
              <a:gd name="T37" fmla="*/ T36 w 4268"/>
              <a:gd name="T38" fmla="+- 0 14774 14630"/>
              <a:gd name="T39" fmla="*/ 14774 h 581"/>
              <a:gd name="T40" fmla="+- 0 21926 18909"/>
              <a:gd name="T41" fmla="*/ T40 w 4268"/>
              <a:gd name="T42" fmla="+- 0 14779 14630"/>
              <a:gd name="T43" fmla="*/ 14779 h 581"/>
              <a:gd name="T44" fmla="+- 0 21940 18909"/>
              <a:gd name="T45" fmla="*/ T44 w 4268"/>
              <a:gd name="T46" fmla="+- 0 14773 14630"/>
              <a:gd name="T47" fmla="*/ 14773 h 581"/>
              <a:gd name="T48" fmla="+- 0 21961 18909"/>
              <a:gd name="T49" fmla="*/ T48 w 4268"/>
              <a:gd name="T50" fmla="+- 0 14803 14630"/>
              <a:gd name="T51" fmla="*/ 14803 h 581"/>
              <a:gd name="T52" fmla="+- 0 21804 18909"/>
              <a:gd name="T53" fmla="*/ T52 w 4268"/>
              <a:gd name="T54" fmla="+- 0 14864 14630"/>
              <a:gd name="T55" fmla="*/ 14864 h 581"/>
              <a:gd name="T56" fmla="+- 0 21651 18909"/>
              <a:gd name="T57" fmla="*/ T56 w 4268"/>
              <a:gd name="T58" fmla="+- 0 14905 14630"/>
              <a:gd name="T59" fmla="*/ 14905 h 581"/>
              <a:gd name="T60" fmla="+- 0 21482 18909"/>
              <a:gd name="T61" fmla="*/ T60 w 4268"/>
              <a:gd name="T62" fmla="+- 0 14940 14630"/>
              <a:gd name="T63" fmla="*/ 14940 h 581"/>
              <a:gd name="T64" fmla="+- 0 21112 18909"/>
              <a:gd name="T65" fmla="*/ T64 w 4268"/>
              <a:gd name="T66" fmla="+- 0 15017 14630"/>
              <a:gd name="T67" fmla="*/ 15017 h 581"/>
              <a:gd name="T68" fmla="+- 0 20737 18909"/>
              <a:gd name="T69" fmla="*/ T68 w 4268"/>
              <a:gd name="T70" fmla="+- 0 15062 14630"/>
              <a:gd name="T71" fmla="*/ 15062 h 581"/>
              <a:gd name="T72" fmla="+- 0 20363 18909"/>
              <a:gd name="T73" fmla="*/ T72 w 4268"/>
              <a:gd name="T74" fmla="+- 0 15113 14630"/>
              <a:gd name="T75" fmla="*/ 15113 h 581"/>
              <a:gd name="T76" fmla="+- 0 19922 18909"/>
              <a:gd name="T77" fmla="*/ T76 w 4268"/>
              <a:gd name="T78" fmla="+- 0 15173 14630"/>
              <a:gd name="T79" fmla="*/ 15173 h 581"/>
              <a:gd name="T80" fmla="+- 0 19350 18909"/>
              <a:gd name="T81" fmla="*/ T80 w 4268"/>
              <a:gd name="T82" fmla="+- 0 15311 14630"/>
              <a:gd name="T83" fmla="*/ 15311 h 581"/>
              <a:gd name="T84" fmla="+- 0 18909 18909"/>
              <a:gd name="T85" fmla="*/ T84 w 4268"/>
              <a:gd name="T86" fmla="+- 0 15176 14630"/>
              <a:gd name="T87" fmla="*/ 15176 h 581"/>
              <a:gd name="T88" fmla="+- 0 18909 18909"/>
              <a:gd name="T89" fmla="*/ T88 w 4268"/>
              <a:gd name="T90" fmla="+- 0 15166 14630"/>
              <a:gd name="T91" fmla="*/ 15166 h 581"/>
              <a:gd name="T92" fmla="+- 0 18909 18909"/>
              <a:gd name="T93" fmla="*/ T92 w 4268"/>
              <a:gd name="T94" fmla="+- 0 15157 14630"/>
              <a:gd name="T95" fmla="*/ 15157 h 581"/>
              <a:gd name="T96" fmla="+- 0 18909 18909"/>
              <a:gd name="T97" fmla="*/ T96 w 4268"/>
              <a:gd name="T98" fmla="+- 0 15147 14630"/>
              <a:gd name="T99" fmla="*/ 15147 h 581"/>
              <a:gd name="T100" fmla="+- 0 19152 18909"/>
              <a:gd name="T101" fmla="*/ T100 w 4268"/>
              <a:gd name="T102" fmla="+- 0 15046 14630"/>
              <a:gd name="T103" fmla="*/ 15046 h 581"/>
              <a:gd name="T104" fmla="+- 0 19409 18909"/>
              <a:gd name="T105" fmla="*/ T104 w 4268"/>
              <a:gd name="T106" fmla="+- 0 14996 14630"/>
              <a:gd name="T107" fmla="*/ 14996 h 581"/>
              <a:gd name="T108" fmla="+- 0 19669 18909"/>
              <a:gd name="T109" fmla="*/ T108 w 4268"/>
              <a:gd name="T110" fmla="+- 0 14952 14630"/>
              <a:gd name="T111" fmla="*/ 14952 h 581"/>
              <a:gd name="T112" fmla="+- 0 20070 18909"/>
              <a:gd name="T113" fmla="*/ T112 w 4268"/>
              <a:gd name="T114" fmla="+- 0 14884 14630"/>
              <a:gd name="T115" fmla="*/ 14884 h 581"/>
              <a:gd name="T116" fmla="+- 0 20476 18909"/>
              <a:gd name="T117" fmla="*/ T116 w 4268"/>
              <a:gd name="T118" fmla="+- 0 14822 14630"/>
              <a:gd name="T119" fmla="*/ 14822 h 581"/>
              <a:gd name="T120" fmla="+- 0 20880 18909"/>
              <a:gd name="T121" fmla="*/ T120 w 4268"/>
              <a:gd name="T122" fmla="+- 0 14768 14630"/>
              <a:gd name="T123" fmla="*/ 14768 h 581"/>
              <a:gd name="T124" fmla="+- 0 21200 18909"/>
              <a:gd name="T125" fmla="*/ T124 w 4268"/>
              <a:gd name="T126" fmla="+- 0 14725 14630"/>
              <a:gd name="T127" fmla="*/ 14725 h 581"/>
              <a:gd name="T128" fmla="+- 0 21542 18909"/>
              <a:gd name="T129" fmla="*/ T128 w 4268"/>
              <a:gd name="T130" fmla="+- 0 14665 14630"/>
              <a:gd name="T131" fmla="*/ 14665 h 581"/>
              <a:gd name="T132" fmla="+- 0 21855 18909"/>
              <a:gd name="T133" fmla="*/ T132 w 4268"/>
              <a:gd name="T134" fmla="+- 0 14745 14630"/>
              <a:gd name="T135" fmla="*/ 14745 h 581"/>
              <a:gd name="T136" fmla="+- 0 21687 18909"/>
              <a:gd name="T137" fmla="*/ T136 w 4268"/>
              <a:gd name="T138" fmla="+- 0 14808 14630"/>
              <a:gd name="T139" fmla="*/ 14808 h 581"/>
              <a:gd name="T140" fmla="+- 0 21529 18909"/>
              <a:gd name="T141" fmla="*/ T140 w 4268"/>
              <a:gd name="T142" fmla="+- 0 14849 14630"/>
              <a:gd name="T143" fmla="*/ 14849 h 581"/>
              <a:gd name="T144" fmla="+- 0 21344 18909"/>
              <a:gd name="T145" fmla="*/ T144 w 4268"/>
              <a:gd name="T146" fmla="+- 0 14872 14630"/>
              <a:gd name="T147" fmla="*/ 14872 h 581"/>
              <a:gd name="T148" fmla="+- 0 20818 18909"/>
              <a:gd name="T149" fmla="*/ T148 w 4268"/>
              <a:gd name="T150" fmla="+- 0 14938 14630"/>
              <a:gd name="T151" fmla="*/ 14938 h 581"/>
              <a:gd name="T152" fmla="+- 0 20285 18909"/>
              <a:gd name="T153" fmla="*/ T152 w 4268"/>
              <a:gd name="T154" fmla="+- 0 14957 14630"/>
              <a:gd name="T155" fmla="*/ 14957 h 581"/>
              <a:gd name="T156" fmla="+- 0 19760 18909"/>
              <a:gd name="T157" fmla="*/ T156 w 4268"/>
              <a:gd name="T158" fmla="+- 0 15027 14630"/>
              <a:gd name="T159" fmla="*/ 15027 h 581"/>
              <a:gd name="T160" fmla="+- 0 19728 18909"/>
              <a:gd name="T161" fmla="*/ T160 w 4268"/>
              <a:gd name="T162" fmla="+- 0 15033 14630"/>
              <a:gd name="T163" fmla="*/ 15033 h 581"/>
              <a:gd name="T164" fmla="+- 0 19697 18909"/>
              <a:gd name="T165" fmla="*/ T164 w 4268"/>
              <a:gd name="T166" fmla="+- 0 15038 14630"/>
              <a:gd name="T167" fmla="*/ 15038 h 581"/>
              <a:gd name="T168" fmla="+- 0 19665 18909"/>
              <a:gd name="T169" fmla="*/ T168 w 4268"/>
              <a:gd name="T170" fmla="+- 0 15044 14630"/>
              <a:gd name="T171" fmla="*/ 15044 h 581"/>
              <a:gd name="T172" fmla="+- 0 19788 18909"/>
              <a:gd name="T173" fmla="*/ T172 w 4268"/>
              <a:gd name="T174" fmla="+- 0 14962 14630"/>
              <a:gd name="T175" fmla="*/ 14962 h 581"/>
              <a:gd name="T176" fmla="+- 0 19867 18909"/>
              <a:gd name="T177" fmla="*/ T176 w 4268"/>
              <a:gd name="T178" fmla="+- 0 14989 14630"/>
              <a:gd name="T179" fmla="*/ 14989 h 581"/>
              <a:gd name="T180" fmla="+- 0 20014 18909"/>
              <a:gd name="T181" fmla="*/ T180 w 4268"/>
              <a:gd name="T182" fmla="+- 0 14975 14630"/>
              <a:gd name="T183" fmla="*/ 14975 h 581"/>
              <a:gd name="T184" fmla="+- 0 20427 18909"/>
              <a:gd name="T185" fmla="*/ T184 w 4268"/>
              <a:gd name="T186" fmla="+- 0 14936 14630"/>
              <a:gd name="T187" fmla="*/ 14936 h 581"/>
              <a:gd name="T188" fmla="+- 0 20841 18909"/>
              <a:gd name="T189" fmla="*/ T188 w 4268"/>
              <a:gd name="T190" fmla="+- 0 14902 14630"/>
              <a:gd name="T191" fmla="*/ 14902 h 581"/>
              <a:gd name="T192" fmla="+- 0 21253 18909"/>
              <a:gd name="T193" fmla="*/ T192 w 4268"/>
              <a:gd name="T194" fmla="+- 0 14854 14630"/>
              <a:gd name="T195" fmla="*/ 14854 h 581"/>
              <a:gd name="T196" fmla="+- 0 21651 18909"/>
              <a:gd name="T197" fmla="*/ T196 w 4268"/>
              <a:gd name="T198" fmla="+- 0 14808 14630"/>
              <a:gd name="T199" fmla="*/ 14808 h 581"/>
              <a:gd name="T200" fmla="+- 0 22078 18909"/>
              <a:gd name="T201" fmla="*/ T200 w 4268"/>
              <a:gd name="T202" fmla="+- 0 14778 14630"/>
              <a:gd name="T203" fmla="*/ 14778 h 581"/>
              <a:gd name="T204" fmla="+- 0 22458 18909"/>
              <a:gd name="T205" fmla="*/ T204 w 4268"/>
              <a:gd name="T206" fmla="+- 0 14642 14630"/>
              <a:gd name="T207" fmla="*/ 14642 h 581"/>
              <a:gd name="T208" fmla="+- 0 22458 18909"/>
              <a:gd name="T209" fmla="*/ T208 w 4268"/>
              <a:gd name="T210" fmla="+- 0 14638 14630"/>
              <a:gd name="T211" fmla="*/ 14638 h 581"/>
              <a:gd name="T212" fmla="+- 0 22458 18909"/>
              <a:gd name="T213" fmla="*/ T212 w 4268"/>
              <a:gd name="T214" fmla="+- 0 14634 14630"/>
              <a:gd name="T215" fmla="*/ 14634 h 581"/>
              <a:gd name="T216" fmla="+- 0 22458 18909"/>
              <a:gd name="T217" fmla="*/ T216 w 4268"/>
              <a:gd name="T218" fmla="+- 0 14630 14630"/>
              <a:gd name="T219" fmla="*/ 14630 h 581"/>
              <a:gd name="T220" fmla="+- 0 22255 18909"/>
              <a:gd name="T221" fmla="*/ T220 w 4268"/>
              <a:gd name="T222" fmla="+- 0 14655 14630"/>
              <a:gd name="T223" fmla="*/ 14655 h 581"/>
              <a:gd name="T224" fmla="+- 0 22059 18909"/>
              <a:gd name="T225" fmla="*/ T224 w 4268"/>
              <a:gd name="T226" fmla="+- 0 14708 14630"/>
              <a:gd name="T227" fmla="*/ 14708 h 581"/>
              <a:gd name="T228" fmla="+- 0 21860 18909"/>
              <a:gd name="T229" fmla="*/ T228 w 4268"/>
              <a:gd name="T230" fmla="+- 0 14757 14630"/>
              <a:gd name="T231" fmla="*/ 14757 h 581"/>
              <a:gd name="T232" fmla="+- 0 21625 18909"/>
              <a:gd name="T233" fmla="*/ T232 w 4268"/>
              <a:gd name="T234" fmla="+- 0 14815 14630"/>
              <a:gd name="T235" fmla="*/ 14815 h 581"/>
              <a:gd name="T236" fmla="+- 0 21426 18909"/>
              <a:gd name="T237" fmla="*/ T236 w 4268"/>
              <a:gd name="T238" fmla="+- 0 14874 14630"/>
              <a:gd name="T239" fmla="*/ 14874 h 581"/>
              <a:gd name="T240" fmla="+- 0 21224 18909"/>
              <a:gd name="T241" fmla="*/ T240 w 4268"/>
              <a:gd name="T242" fmla="+- 0 14998 14630"/>
              <a:gd name="T243" fmla="*/ 14998 h 581"/>
              <a:gd name="T244" fmla="+- 0 21337 18909"/>
              <a:gd name="T245" fmla="*/ T244 w 4268"/>
              <a:gd name="T246" fmla="+- 0 15027 14630"/>
              <a:gd name="T247" fmla="*/ 15027 h 581"/>
              <a:gd name="T248" fmla="+- 0 21482 18909"/>
              <a:gd name="T249" fmla="*/ T248 w 4268"/>
              <a:gd name="T250" fmla="+- 0 15031 14630"/>
              <a:gd name="T251" fmla="*/ 15031 h 581"/>
              <a:gd name="T252" fmla="+- 0 21626 18909"/>
              <a:gd name="T253" fmla="*/ T252 w 4268"/>
              <a:gd name="T254" fmla="+- 0 15015 14630"/>
              <a:gd name="T255" fmla="*/ 15015 h 5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4268" h="581" extrusionOk="0">
                <a:moveTo>
                  <a:pt x="220" y="575"/>
                </a:moveTo>
                <a:cubicBezTo>
                  <a:pt x="331" y="486"/>
                  <a:pt x="420" y="430"/>
                  <a:pt x="560" y="397"/>
                </a:cubicBezTo>
                <a:cubicBezTo>
                  <a:pt x="1071" y="276"/>
                  <a:pt x="1617" y="249"/>
                  <a:pt x="2138" y="190"/>
                </a:cubicBezTo>
                <a:cubicBezTo>
                  <a:pt x="2403" y="160"/>
                  <a:pt x="2694" y="96"/>
                  <a:pt x="2961" y="144"/>
                </a:cubicBezTo>
                <a:cubicBezTo>
                  <a:pt x="3017" y="149"/>
                  <a:pt x="3031" y="143"/>
                  <a:pt x="3052" y="173"/>
                </a:cubicBezTo>
                <a:cubicBezTo>
                  <a:pt x="2895" y="234"/>
                  <a:pt x="2742" y="275"/>
                  <a:pt x="2573" y="310"/>
                </a:cubicBezTo>
                <a:cubicBezTo>
                  <a:pt x="2203" y="387"/>
                  <a:pt x="1828" y="432"/>
                  <a:pt x="1454" y="483"/>
                </a:cubicBezTo>
                <a:cubicBezTo>
                  <a:pt x="1013" y="543"/>
                  <a:pt x="441" y="681"/>
                  <a:pt x="0" y="546"/>
                </a:cubicBezTo>
                <a:cubicBezTo>
                  <a:pt x="0" y="536"/>
                  <a:pt x="0" y="527"/>
                  <a:pt x="0" y="517"/>
                </a:cubicBezTo>
                <a:cubicBezTo>
                  <a:pt x="243" y="416"/>
                  <a:pt x="500" y="366"/>
                  <a:pt x="760" y="322"/>
                </a:cubicBezTo>
                <a:cubicBezTo>
                  <a:pt x="1161" y="254"/>
                  <a:pt x="1567" y="192"/>
                  <a:pt x="1971" y="138"/>
                </a:cubicBezTo>
                <a:cubicBezTo>
                  <a:pt x="2291" y="95"/>
                  <a:pt x="2633" y="35"/>
                  <a:pt x="2946" y="115"/>
                </a:cubicBezTo>
                <a:cubicBezTo>
                  <a:pt x="2778" y="178"/>
                  <a:pt x="2620" y="219"/>
                  <a:pt x="2435" y="242"/>
                </a:cubicBezTo>
                <a:cubicBezTo>
                  <a:pt x="1909" y="308"/>
                  <a:pt x="1376" y="327"/>
                  <a:pt x="851" y="397"/>
                </a:cubicBezTo>
                <a:cubicBezTo>
                  <a:pt x="819" y="403"/>
                  <a:pt x="788" y="408"/>
                  <a:pt x="756" y="414"/>
                </a:cubicBezTo>
                <a:cubicBezTo>
                  <a:pt x="879" y="332"/>
                  <a:pt x="958" y="359"/>
                  <a:pt x="1105" y="345"/>
                </a:cubicBezTo>
                <a:cubicBezTo>
                  <a:pt x="1518" y="306"/>
                  <a:pt x="1932" y="272"/>
                  <a:pt x="2344" y="224"/>
                </a:cubicBezTo>
                <a:cubicBezTo>
                  <a:pt x="2742" y="178"/>
                  <a:pt x="3169" y="148"/>
                  <a:pt x="3549" y="12"/>
                </a:cubicBezTo>
                <a:cubicBezTo>
                  <a:pt x="3549" y="8"/>
                  <a:pt x="3549" y="4"/>
                  <a:pt x="3549" y="0"/>
                </a:cubicBezTo>
                <a:cubicBezTo>
                  <a:pt x="3346" y="25"/>
                  <a:pt x="3150" y="78"/>
                  <a:pt x="2951" y="127"/>
                </a:cubicBezTo>
                <a:cubicBezTo>
                  <a:pt x="2716" y="185"/>
                  <a:pt x="2517" y="244"/>
                  <a:pt x="2315" y="368"/>
                </a:cubicBezTo>
                <a:cubicBezTo>
                  <a:pt x="2428" y="397"/>
                  <a:pt x="2573" y="401"/>
                  <a:pt x="2717" y="385"/>
                </a:cubicBezTo>
                <a:cubicBezTo>
                  <a:pt x="3108" y="341"/>
                  <a:pt x="3497" y="276"/>
                  <a:pt x="3889" y="236"/>
                </a:cubicBezTo>
                <a:cubicBezTo>
                  <a:pt x="4004" y="224"/>
                  <a:pt x="4158" y="243"/>
                  <a:pt x="4267" y="201"/>
                </a:cubicBezTo>
                <a:cubicBezTo>
                  <a:pt x="4367" y="162"/>
                  <a:pt x="4053" y="222"/>
                  <a:pt x="3946" y="236"/>
                </a:cubicBezTo>
                <a:cubicBezTo>
                  <a:pt x="3838" y="251"/>
                  <a:pt x="3730" y="263"/>
                  <a:pt x="3621" y="276"/>
                </a:cubicBezTo>
              </a:path>
            </a:pathLst>
          </a:custGeom>
          <a:noFill/>
          <a:ln w="762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Allows Controlled A/B Experiments</a:t>
            </a:r>
            <a:endParaRPr 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4258732" y="1255586"/>
            <a:ext cx="4551311" cy="47244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Example:  Amazon Shopping Cart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Add item to cart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Site shows cart contents</a:t>
            </a:r>
          </a:p>
          <a:p>
            <a:pPr>
              <a:tabLst>
                <a:tab pos="808038" algn="l"/>
              </a:tabLst>
            </a:pPr>
            <a:r>
              <a:rPr lang="en-US" sz="2800" dirty="0" smtClean="0"/>
              <a:t>Idea: show recommendations</a:t>
            </a:r>
            <a:br>
              <a:rPr lang="en-US" sz="2800" dirty="0" smtClean="0"/>
            </a:br>
            <a:r>
              <a:rPr lang="en-US" sz="2800" dirty="0" smtClean="0"/>
              <a:t>     	based on cart items</a:t>
            </a:r>
          </a:p>
          <a:p>
            <a:r>
              <a:rPr lang="en-US" sz="2800" dirty="0" smtClean="0"/>
              <a:t>Arguments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Pro:  cross-sell more items</a:t>
            </a:r>
          </a:p>
          <a:p>
            <a:pPr lvl="1">
              <a:lnSpc>
                <a:spcPts val="2800"/>
              </a:lnSpc>
              <a:spcBef>
                <a:spcPts val="450"/>
              </a:spcBef>
            </a:pPr>
            <a:r>
              <a:rPr lang="en-US" sz="2400" dirty="0" smtClean="0"/>
              <a:t>Con: distract people at check out </a:t>
            </a:r>
          </a:p>
          <a:p>
            <a:r>
              <a:rPr lang="en-US" sz="2800" dirty="0" smtClean="0"/>
              <a:t>Highest Paid Person’s Opinion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i="1" dirty="0" smtClean="0"/>
              <a:t>“Stop the project!”</a:t>
            </a:r>
          </a:p>
          <a:p>
            <a:r>
              <a:rPr lang="en-US" sz="2800" dirty="0" smtClean="0"/>
              <a:t>Simple experiment was run, wildly successful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0" y="6075228"/>
            <a:ext cx="8496300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solidFill>
                  <a:srgbClr val="8E8E8E"/>
                </a:solidFill>
                <a:latin typeface="+mn-lt"/>
              </a:rPr>
              <a:t>From Greg Linden’s Blog: </a:t>
            </a:r>
            <a:r>
              <a:rPr lang="en-US" sz="1200" dirty="0">
                <a:solidFill>
                  <a:srgbClr val="8E8E8E"/>
                </a:solidFill>
                <a:latin typeface="+mn-lt"/>
                <a:hlinkClick r:id="rId3"/>
              </a:rPr>
              <a:t>http://glinden.blogspot.com/2006/04/early-amazon-shopping-cart.html</a:t>
            </a:r>
            <a:r>
              <a:rPr lang="en-US" sz="1200" dirty="0">
                <a:solidFill>
                  <a:srgbClr val="8E8E8E"/>
                </a:solidFill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64130"/>
            <a:ext cx="4169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Shopping Cart Image </a:t>
            </a:r>
          </a:p>
          <a:p>
            <a:r>
              <a:rPr lang="en-US" sz="3200" dirty="0" smtClean="0"/>
              <a:t>Goes Here</a:t>
            </a:r>
            <a:endParaRPr lang="en-US" sz="32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 l="1145" t="599" r="33780" b="66202"/>
          <a:stretch>
            <a:fillRect/>
          </a:stretch>
        </p:blipFill>
        <p:spPr bwMode="auto">
          <a:xfrm>
            <a:off x="-837" y="1261405"/>
            <a:ext cx="3996913" cy="3305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145" t="599" r="33780" b="51998"/>
          <a:stretch>
            <a:fillRect/>
          </a:stretch>
        </p:blipFill>
        <p:spPr bwMode="auto">
          <a:xfrm>
            <a:off x="0" y="1259057"/>
            <a:ext cx="3996913" cy="4720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5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35533"/>
          <a:stretch>
            <a:fillRect/>
          </a:stretch>
        </p:blipFill>
        <p:spPr bwMode="auto">
          <a:xfrm>
            <a:off x="3949149" y="1911061"/>
            <a:ext cx="5194851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6" y="67733"/>
            <a:ext cx="8686800" cy="1008472"/>
          </a:xfrm>
        </p:spPr>
        <p:txBody>
          <a:bodyPr/>
          <a:lstStyle/>
          <a:p>
            <a:r>
              <a:rPr lang="en-US" sz="3600" dirty="0" smtClean="0"/>
              <a:t>Windows Marketplace: </a:t>
            </a:r>
            <a:r>
              <a:rPr lang="en-US" sz="3200" i="1" dirty="0" smtClean="0"/>
              <a:t>Solitaire vs. Poker</a:t>
            </a:r>
            <a:endParaRPr lang="en-US" sz="3600" i="1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35210"/>
          <a:stretch>
            <a:fillRect/>
          </a:stretch>
        </p:blipFill>
        <p:spPr bwMode="auto">
          <a:xfrm>
            <a:off x="0" y="3206115"/>
            <a:ext cx="5254171" cy="365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860" y="274409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B: Poker game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1436" y="1999964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A: Solitaire game</a:t>
            </a:r>
          </a:p>
          <a:p>
            <a:endParaRPr lang="en-US" b="1" dirty="0"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41029" y="3349284"/>
            <a:ext cx="3758003" cy="199643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6594" y="11167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Which game has the higher clickthrough?  By how much?</a:t>
            </a:r>
            <a:endParaRPr lang="en-US" sz="24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5773687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+mn-lt"/>
              </a:rPr>
              <a:t>A is 61% better. Why?</a:t>
            </a:r>
            <a:endParaRPr lang="en-US" sz="2600" b="1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9113" y="6311687"/>
            <a:ext cx="24224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+mn-lt"/>
              </a:rPr>
              <a:t>Courtesy of Ronny </a:t>
            </a:r>
            <a:r>
              <a:rPr lang="en-US" sz="1500" dirty="0" err="1" smtClean="0">
                <a:latin typeface="+mn-lt"/>
              </a:rPr>
              <a:t>Kohavi</a:t>
            </a:r>
            <a:endParaRPr lang="en-US" sz="1500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0750" y="4627098"/>
            <a:ext cx="3758003" cy="199643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allAtOnce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(1) Action Analysis </a:t>
            </a:r>
            <a:br>
              <a:rPr lang="en-US" smtClean="0"/>
            </a:br>
            <a:r>
              <a:rPr lang="en-US" smtClean="0"/>
              <a:t>(2) Automated Evaluation</a:t>
            </a:r>
            <a:endParaRPr lang="en-US" dirty="0" smtClean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November 18, 2014</a:t>
            </a:r>
          </a:p>
        </p:txBody>
      </p:sp>
    </p:spTree>
    <p:extLst>
      <p:ext uri="{BB962C8B-B14F-4D97-AF65-F5344CB8AC3E}">
        <p14:creationId xmlns:p14="http://schemas.microsoft.com/office/powerpoint/2010/main" val="33349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220133"/>
            <a:ext cx="8664575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The Trouble With Most Web Site Analysis Tools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63709" y="3482974"/>
            <a:ext cx="2968625" cy="310673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dirty="0">
                <a:latin typeface="Arial" charset="0"/>
              </a:rPr>
              <a:t>Unknowns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Who?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What?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Why?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Did they find it?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Satisfied?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62F080-A11B-F64A-8BF4-99B29DDA48C5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35847" name="Group 4"/>
          <p:cNvGrpSpPr>
            <a:grpSpLocks/>
          </p:cNvGrpSpPr>
          <p:nvPr/>
        </p:nvGrpSpPr>
        <p:grpSpPr bwMode="auto">
          <a:xfrm>
            <a:off x="504825" y="1903941"/>
            <a:ext cx="6294438" cy="4248150"/>
            <a:chOff x="336" y="694"/>
            <a:chExt cx="4445" cy="3290"/>
          </a:xfrm>
        </p:grpSpPr>
        <p:sp>
          <p:nvSpPr>
            <p:cNvPr id="35848" name="Text Box 5"/>
            <p:cNvSpPr txBox="1">
              <a:spLocks noChangeArrowheads="1"/>
            </p:cNvSpPr>
            <p:nvPr/>
          </p:nvSpPr>
          <p:spPr bwMode="auto">
            <a:xfrm>
              <a:off x="2384" y="3567"/>
              <a:ext cx="71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i="1" dirty="0">
                  <a:latin typeface="Times" charset="0"/>
                </a:rPr>
                <a:t>Leave</a:t>
              </a:r>
              <a:endParaRPr lang="en-US" dirty="0">
                <a:latin typeface="Times" charset="0"/>
              </a:endParaRPr>
            </a:p>
          </p:txBody>
        </p:sp>
        <p:pic>
          <p:nvPicPr>
            <p:cNvPr id="35849" name="Picture 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7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10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9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10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Picture 11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48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2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72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13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Picture 14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6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5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1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976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17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1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74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Picture 19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8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20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" y="2676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1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1"/>
            <a:ext cx="9144000" cy="1312333"/>
          </a:xfrm>
        </p:spPr>
        <p:txBody>
          <a:bodyPr/>
          <a:lstStyle/>
          <a:p>
            <a:pPr algn="ctr" eaLnBrk="1" hangingPunct="1"/>
            <a:r>
              <a:rPr lang="en-US" dirty="0" err="1"/>
              <a:t>NetRaker</a:t>
            </a:r>
            <a:r>
              <a:rPr lang="en-US" dirty="0"/>
              <a:t> Usability Research</a:t>
            </a:r>
            <a:br>
              <a:rPr lang="en-US" dirty="0"/>
            </a:br>
            <a:r>
              <a:rPr lang="en-US" sz="2400" dirty="0"/>
              <a:t>See how customers accomplish real tasks on site</a:t>
            </a:r>
            <a:endParaRPr lang="en-US" sz="2900" dirty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b="4189"/>
          <a:stretch/>
        </p:blipFill>
        <p:spPr bwMode="auto">
          <a:xfrm>
            <a:off x="0" y="1403735"/>
            <a:ext cx="9177426" cy="54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67CF7-090B-48CA-B526-2674912BFCA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NetRaker</a:t>
            </a:r>
            <a:r>
              <a:rPr lang="en-US" dirty="0"/>
              <a:t> Usability Research</a:t>
            </a:r>
            <a:br>
              <a:rPr lang="en-US" dirty="0"/>
            </a:br>
            <a:r>
              <a:rPr lang="en-US" sz="2400" dirty="0"/>
              <a:t>See how customers accomplish real tasks on site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b="3065"/>
          <a:stretch/>
        </p:blipFill>
        <p:spPr bwMode="auto">
          <a:xfrm>
            <a:off x="1154632" y="1466478"/>
            <a:ext cx="6797429" cy="57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6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1"/>
            <a:ext cx="9144000" cy="1312333"/>
          </a:xfrm>
        </p:spPr>
        <p:txBody>
          <a:bodyPr/>
          <a:lstStyle/>
          <a:p>
            <a:pPr algn="ctr" eaLnBrk="1" hangingPunct="1"/>
            <a:r>
              <a:rPr lang="en-US" dirty="0" err="1"/>
              <a:t>NetRaker</a:t>
            </a:r>
            <a:r>
              <a:rPr lang="en-US" dirty="0"/>
              <a:t> Usability Research</a:t>
            </a:r>
            <a:br>
              <a:rPr lang="en-US" dirty="0"/>
            </a:br>
            <a:r>
              <a:rPr lang="en-US" sz="2400" dirty="0"/>
              <a:t>See how customers accomplish real tasks on site</a:t>
            </a:r>
            <a:endParaRPr lang="en-US" sz="2900" dirty="0"/>
          </a:p>
        </p:txBody>
      </p:sp>
      <p:pic>
        <p:nvPicPr>
          <p:cNvPr id="39941" name="Picture 3" descr="nr-clickstrea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2" b="27362"/>
          <a:stretch/>
        </p:blipFill>
        <p:spPr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serZo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17005" cy="1143000"/>
          </a:xfrm>
        </p:spPr>
        <p:txBody>
          <a:bodyPr/>
          <a:lstStyle/>
          <a:p>
            <a:pPr algn="ctr"/>
            <a:r>
              <a:rPr lang="en-US" dirty="0" err="1" smtClean="0"/>
              <a:t>UserZoom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" y="1226253"/>
            <a:ext cx="7717843" cy="504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900" dirty="0"/>
              <a:t>Advantages of Remote Usability Testing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idx="1"/>
          </p:nvPr>
        </p:nvSpPr>
        <p:spPr>
          <a:xfrm>
            <a:off x="360310" y="1255586"/>
            <a:ext cx="84026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Fast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can set up research in 3-4 hours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get results in 36 hours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More accurate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can run with large samples (50-200 users </a:t>
            </a:r>
            <a:r>
              <a:rPr lang="en-US" sz="2400" dirty="0">
                <a:sym typeface="Symbol" charset="0"/>
              </a:rPr>
              <a:t></a:t>
            </a:r>
            <a:r>
              <a:rPr lang="en-US" sz="2400" dirty="0"/>
              <a:t> stat. sig.)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uses real people (customers) performing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natural environment (home/work/machine)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Easy-to-use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templates make setting up easy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Can compare with competitors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indexed to national norms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Disadvantages of Remote Usability Testing</a:t>
            </a:r>
            <a:endParaRPr lang="en-US" sz="3400" dirty="0"/>
          </a:p>
        </p:txBody>
      </p:sp>
      <p:sp>
        <p:nvSpPr>
          <p:cNvPr id="460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Miss observational feedback</a:t>
            </a:r>
          </a:p>
          <a:p>
            <a:pPr lvl="1"/>
            <a:r>
              <a:rPr lang="en-US" dirty="0" smtClean="0"/>
              <a:t>facial expressions</a:t>
            </a:r>
          </a:p>
          <a:p>
            <a:pPr lvl="1"/>
            <a:r>
              <a:rPr lang="en-US" dirty="0" smtClean="0"/>
              <a:t>verbal feedback (critical incidents)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to involve human participants</a:t>
            </a:r>
          </a:p>
          <a:p>
            <a:pPr lvl="1"/>
            <a:r>
              <a:rPr lang="en-US" dirty="0" smtClean="0"/>
              <a:t>costs some amount of money (typically $20-$50/person)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People often do not like pop-ups</a:t>
            </a:r>
          </a:p>
          <a:p>
            <a:pPr lvl="1"/>
            <a:r>
              <a:rPr lang="en-US" dirty="0" smtClean="0"/>
              <a:t>need to be careful when using them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839200" cy="4686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GOMS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provides info about important UI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doesn’t tell you everything you want to know about UI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only gives </a:t>
            </a:r>
            <a:r>
              <a:rPr lang="en-US" sz="2000" dirty="0" smtClean="0">
                <a:solidFill>
                  <a:srgbClr val="00B0F0"/>
                </a:solidFill>
              </a:rPr>
              <a:t>performance </a:t>
            </a:r>
            <a:r>
              <a:rPr lang="en-US" sz="2000" dirty="0" smtClean="0"/>
              <a:t>for </a:t>
            </a:r>
            <a:r>
              <a:rPr lang="en-US" sz="2000" dirty="0" smtClean="0">
                <a:solidFill>
                  <a:srgbClr val="00B0F0"/>
                </a:solidFill>
              </a:rPr>
              <a:t>expert, error-free </a:t>
            </a:r>
            <a:r>
              <a:rPr lang="en-US" sz="2000" dirty="0" smtClean="0"/>
              <a:t>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hard to create model, but still easier than user testing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changing later is much less work than initial generation</a:t>
            </a:r>
          </a:p>
          <a:p>
            <a:pPr eaLnBrk="1" hangingPunct="1">
              <a:lnSpc>
                <a:spcPct val="90000"/>
              </a:lnSpc>
            </a:pPr>
            <a:endParaRPr lang="en-US" sz="15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Automated usability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faster than traditional techniques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can involve more participants 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 convincing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easier to do comparisons across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tradeoff with losing observational data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Next Time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839200" cy="5334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Guest Lecture</a:t>
            </a:r>
          </a:p>
          <a:p>
            <a:pPr lvl="1"/>
            <a:r>
              <a:rPr lang="en-US" dirty="0" smtClean="0"/>
              <a:t>Irene Au (Design Operating Partner at </a:t>
            </a:r>
            <a:r>
              <a:rPr lang="en-US" dirty="0" err="1" smtClean="0"/>
              <a:t>Khosla</a:t>
            </a:r>
            <a:r>
              <a:rPr lang="en-US" dirty="0" smtClean="0"/>
              <a:t> Ventures)</a:t>
            </a:r>
          </a:p>
          <a:p>
            <a:pPr lvl="1"/>
            <a:r>
              <a:rPr lang="en-US" dirty="0" smtClean="0"/>
              <a:t>She will mainly be taking questions – please come up with one question each so we have a lively discussion</a:t>
            </a:r>
          </a:p>
          <a:p>
            <a:pPr eaLnBrk="1" hangingPunct="1"/>
            <a:endParaRPr lang="en-US" dirty="0" smtClean="0"/>
          </a:p>
          <a:p>
            <a:r>
              <a:rPr lang="en-US" dirty="0" smtClean="0"/>
              <a:t>Assignments</a:t>
            </a:r>
          </a:p>
          <a:p>
            <a:pPr lvl="1"/>
            <a:r>
              <a:rPr lang="en-US" dirty="0" smtClean="0"/>
              <a:t>#5 Web site (online by late </a:t>
            </a:r>
            <a:r>
              <a:rPr lang="en-US" dirty="0" err="1" smtClean="0"/>
              <a:t>Thur</a:t>
            </a:r>
            <a:r>
              <a:rPr lang="en-US" dirty="0" smtClean="0"/>
              <a:t> night)</a:t>
            </a:r>
          </a:p>
          <a:p>
            <a:pPr lvl="2"/>
            <a:r>
              <a:rPr lang="en-US" dirty="0" smtClean="0"/>
              <a:t>if you need a few extra days let your CA know</a:t>
            </a:r>
          </a:p>
          <a:p>
            <a:pPr lvl="1"/>
            <a:r>
              <a:rPr lang="en-US" dirty="0" smtClean="0"/>
              <a:t>#12 Hi-fi Prototype </a:t>
            </a:r>
            <a:r>
              <a:rPr lang="en-US" dirty="0"/>
              <a:t>#</a:t>
            </a:r>
            <a:r>
              <a:rPr lang="en-US" dirty="0" smtClean="0"/>
              <a:t>3 (midway milestone on Fri)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HCI+D - Advanced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3754" y="2508845"/>
            <a:ext cx="578917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kern="1600" cap="all" spc="1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team break</a:t>
            </a:r>
          </a:p>
          <a:p>
            <a:r>
              <a:rPr lang="en-US" sz="5400" kern="1600" cap="all" spc="1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(45-50 minutes)</a:t>
            </a:r>
            <a:endParaRPr lang="en-US" sz="5400" kern="1600" cap="all" spc="100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970128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257800"/>
          </a:xfrm>
          <a:noFill/>
        </p:spPr>
        <p:txBody>
          <a:bodyPr lIns="90488" tIns="44450" rIns="90488" bIns="44450">
            <a:normAutofit/>
          </a:bodyPr>
          <a:lstStyle/>
          <a:p>
            <a:pPr eaLnBrk="1" hangingPunct="1">
              <a:spcAft>
                <a:spcPts val="2400"/>
              </a:spcAft>
            </a:pPr>
            <a:r>
              <a:rPr lang="en-US" dirty="0" smtClean="0"/>
              <a:t>Action analysis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GOMS? What’s that?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The G, O, M, &amp; S of GOMS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How to do the analysis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Automated evaluation tools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Team Break (~50 minutes)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07" y="1219200"/>
            <a:ext cx="4739093" cy="3581400"/>
          </a:xfrm>
          <a:prstGeom prst="rect">
            <a:avLst/>
          </a:prstGeom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smtClean="0"/>
              <a:t>Action Analysis Predicts Performance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Cognitive model </a:t>
            </a:r>
            <a:r>
              <a:rPr lang="en-US" sz="1400" dirty="0" smtClean="0"/>
              <a:t>?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model some aspect of </a:t>
            </a:r>
            <a:br>
              <a:rPr lang="en-US" sz="2400" dirty="0" smtClean="0"/>
            </a:br>
            <a:r>
              <a:rPr lang="en-US" sz="2400" dirty="0" smtClean="0"/>
              <a:t>human understanding, </a:t>
            </a:r>
            <a:br>
              <a:rPr lang="en-US" sz="2400" dirty="0" smtClean="0"/>
            </a:br>
            <a:r>
              <a:rPr lang="en-US" sz="2400" dirty="0" smtClean="0"/>
              <a:t>knowledge, intentions, </a:t>
            </a:r>
            <a:br>
              <a:rPr lang="en-US" sz="2400" dirty="0" smtClean="0"/>
            </a:br>
            <a:r>
              <a:rPr lang="en-US" sz="2400" dirty="0" smtClean="0"/>
              <a:t>or processing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two types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competence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 smtClean="0"/>
              <a:t>predict behavior </a:t>
            </a:r>
            <a:br>
              <a:rPr lang="en-US" sz="1800" dirty="0" smtClean="0"/>
            </a:br>
            <a:r>
              <a:rPr lang="en-US" sz="1800" dirty="0" smtClean="0"/>
              <a:t>sequences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performance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 smtClean="0"/>
              <a:t>predict performance, </a:t>
            </a:r>
            <a:br>
              <a:rPr lang="en-US" sz="1800" dirty="0" smtClean="0"/>
            </a:br>
            <a:r>
              <a:rPr lang="en-US" sz="1800" dirty="0" smtClean="0"/>
              <a:t>but limited to routine behavior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Action analysis uses performance model to analyze goals &amp;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generally done hierarchically (similar to task analysis)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A2BD7-20CA-4D06-8E32-9682FA4967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pPr eaLnBrk="1" hangingPunct="1"/>
            <a:r>
              <a:rPr lang="en-US" sz="3300" dirty="0" smtClean="0"/>
              <a:t>GOMS – Most Popular AA Technique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371600"/>
            <a:ext cx="4343400" cy="4724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Family of UI modeling techniques</a:t>
            </a:r>
          </a:p>
          <a:p>
            <a:pPr lvl="1" eaLnBrk="1" hangingPunct="1"/>
            <a:r>
              <a:rPr lang="en-US" sz="2000" dirty="0" smtClean="0"/>
              <a:t>based on Model Human Processor cognitive model</a:t>
            </a:r>
          </a:p>
          <a:p>
            <a:pPr eaLnBrk="1" hangingPunct="1"/>
            <a:r>
              <a:rPr lang="en-US" sz="2400" dirty="0" smtClean="0"/>
              <a:t>GOMS stands for</a:t>
            </a:r>
          </a:p>
          <a:p>
            <a:pPr lvl="1" eaLnBrk="1" hangingPunct="1"/>
            <a:r>
              <a:rPr lang="en-US" sz="2000" dirty="0" smtClean="0"/>
              <a:t>Goals</a:t>
            </a:r>
          </a:p>
          <a:p>
            <a:pPr lvl="1" eaLnBrk="1" hangingPunct="1"/>
            <a:r>
              <a:rPr lang="en-US" sz="2000" dirty="0" smtClean="0"/>
              <a:t>Operators</a:t>
            </a:r>
          </a:p>
          <a:p>
            <a:pPr lvl="1" eaLnBrk="1" hangingPunct="1"/>
            <a:r>
              <a:rPr lang="en-US" sz="2000" dirty="0" smtClean="0"/>
              <a:t>Methods</a:t>
            </a:r>
          </a:p>
          <a:p>
            <a:pPr lvl="1" eaLnBrk="1" hangingPunct="1"/>
            <a:r>
              <a:rPr lang="en-US" sz="2000" dirty="0" smtClean="0"/>
              <a:t>Selection rules</a:t>
            </a:r>
          </a:p>
          <a:p>
            <a:pPr eaLnBrk="1" hangingPunct="1"/>
            <a:r>
              <a:rPr lang="en-US" sz="2400" dirty="0" smtClean="0"/>
              <a:t>Input: detailed description of UI/task(s)</a:t>
            </a:r>
          </a:p>
          <a:p>
            <a:pPr eaLnBrk="1" hangingPunct="1"/>
            <a:r>
              <a:rPr lang="en-US" sz="2400" dirty="0" smtClean="0"/>
              <a:t>Output: qualitative &amp; quantitative measures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1204126"/>
            <a:ext cx="4419600" cy="5653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Quick Example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 (the big picture)</a:t>
            </a:r>
          </a:p>
          <a:p>
            <a:pPr lvl="1" eaLnBrk="1" hangingPunct="1"/>
            <a:r>
              <a:rPr lang="en-US" sz="2400" dirty="0" smtClean="0"/>
              <a:t>go from hotel to the airport</a:t>
            </a:r>
          </a:p>
          <a:p>
            <a:pPr eaLnBrk="1" hangingPunct="1"/>
            <a:r>
              <a:rPr lang="en-US" sz="2800" dirty="0" smtClean="0"/>
              <a:t>Methods (or </a:t>
            </a:r>
            <a:r>
              <a:rPr lang="en-US" sz="2800" dirty="0" err="1" smtClean="0"/>
              <a:t>subgoals</a:t>
            </a:r>
            <a:r>
              <a:rPr lang="en-US" sz="2800" dirty="0" smtClean="0"/>
              <a:t>)?</a:t>
            </a:r>
          </a:p>
          <a:p>
            <a:pPr lvl="1" eaLnBrk="1" hangingPunct="1"/>
            <a:r>
              <a:rPr lang="en-US" sz="2400" dirty="0" smtClean="0"/>
              <a:t>walk, take bus, take taxi, rent car, take train</a:t>
            </a:r>
          </a:p>
          <a:p>
            <a:pPr eaLnBrk="1" hangingPunct="1"/>
            <a:r>
              <a:rPr lang="en-US" sz="2800" dirty="0" smtClean="0"/>
              <a:t>Operators (or specific actions)</a:t>
            </a:r>
          </a:p>
          <a:p>
            <a:pPr lvl="1" eaLnBrk="1" hangingPunct="1"/>
            <a:r>
              <a:rPr lang="en-US" sz="2400" dirty="0" smtClean="0"/>
              <a:t>locate bus stop; wait for bus; get on the bus;...</a:t>
            </a:r>
          </a:p>
          <a:p>
            <a:pPr eaLnBrk="1" hangingPunct="1"/>
            <a:r>
              <a:rPr lang="en-US" sz="2800" dirty="0" smtClean="0"/>
              <a:t>Selection rules (choosing among methods)?</a:t>
            </a:r>
          </a:p>
          <a:p>
            <a:pPr lvl="1" eaLnBrk="1" hangingPunct="1"/>
            <a:r>
              <a:rPr lang="en-US" sz="2400" dirty="0" smtClean="0"/>
              <a:t>Example: Walking is cheaper, but tiring and slow</a:t>
            </a:r>
          </a:p>
          <a:p>
            <a:pPr lvl="1" eaLnBrk="1" hangingPunct="1"/>
            <a:r>
              <a:rPr lang="en-US" sz="2400" dirty="0" smtClean="0"/>
              <a:t>Example: Taking a bus is complicated abroad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transp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53" y="0"/>
            <a:ext cx="4502847" cy="2667000"/>
          </a:xfrm>
          <a:prstGeom prst="rect">
            <a:avLst/>
          </a:prstGeom>
          <a:effectLst>
            <a:innerShdw blurRad="41275">
              <a:prstClr val="black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al.pn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03640"/>
            <a:ext cx="4620011" cy="4397360"/>
          </a:xfrm>
          <a:prstGeom prst="rect">
            <a:avLst/>
          </a:prstGeom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Goals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Something the user wants to achieve</a:t>
            </a:r>
          </a:p>
          <a:p>
            <a:pPr eaLnBrk="1" hangingPunct="1"/>
            <a:r>
              <a:rPr lang="en-US" dirty="0" smtClean="0"/>
              <a:t>Examples?</a:t>
            </a:r>
          </a:p>
          <a:p>
            <a:pPr lvl="1" eaLnBrk="1" hangingPunct="1"/>
            <a:r>
              <a:rPr lang="en-US" dirty="0" smtClean="0"/>
              <a:t>go to airport</a:t>
            </a:r>
          </a:p>
          <a:p>
            <a:pPr lvl="1" eaLnBrk="1" hangingPunct="1"/>
            <a:r>
              <a:rPr lang="en-US" dirty="0" smtClean="0"/>
              <a:t>delete file</a:t>
            </a:r>
          </a:p>
          <a:p>
            <a:pPr lvl="1" eaLnBrk="1" hangingPunct="1"/>
            <a:r>
              <a:rPr lang="en-US" dirty="0" smtClean="0"/>
              <a:t>create directory</a:t>
            </a:r>
          </a:p>
          <a:p>
            <a:pPr eaLnBrk="1" hangingPunct="1"/>
            <a:r>
              <a:rPr lang="en-US" dirty="0" smtClean="0"/>
              <a:t>Hierarchical structure</a:t>
            </a:r>
          </a:p>
          <a:p>
            <a:pPr lvl="1" eaLnBrk="1" hangingPunct="1"/>
            <a:r>
              <a:rPr lang="en-US" dirty="0" smtClean="0"/>
              <a:t>may require many </a:t>
            </a:r>
            <a:r>
              <a:rPr lang="en-US" dirty="0" err="1" smtClean="0"/>
              <a:t>subgoals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 - Advanced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9CCAF-2EE5-476E-ADB6-AEBD57ECE8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ames Landay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213232605</TotalTime>
  <Pages>21</Pages>
  <Words>2606</Words>
  <Application>Microsoft Macintosh PowerPoint</Application>
  <PresentationFormat>On-screen Show (4:3)</PresentationFormat>
  <Paragraphs>470</Paragraphs>
  <Slides>49</Slides>
  <Notes>43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James Landay</vt:lpstr>
      <vt:lpstr>1_Summer HCI</vt:lpstr>
      <vt:lpstr>(1) Action Analysis  (2) Automated Evaluation</vt:lpstr>
      <vt:lpstr>Hall of Fame or Shame?</vt:lpstr>
      <vt:lpstr>Hall of Shame!</vt:lpstr>
      <vt:lpstr>(1) Action Analysis  (2) Automated Evaluation</vt:lpstr>
      <vt:lpstr>Outline</vt:lpstr>
      <vt:lpstr>Action Analysis Predicts Performance</vt:lpstr>
      <vt:lpstr>GOMS – Most Popular AA Technique</vt:lpstr>
      <vt:lpstr>Quick Example</vt:lpstr>
      <vt:lpstr>Goals</vt:lpstr>
      <vt:lpstr>Methods</vt:lpstr>
      <vt:lpstr>Operators</vt:lpstr>
      <vt:lpstr>Selection Rules</vt:lpstr>
      <vt:lpstr>GOMS Output</vt:lpstr>
      <vt:lpstr>GOMS Output Used To</vt:lpstr>
      <vt:lpstr>How to do GOMS Analysis</vt:lpstr>
      <vt:lpstr>Comparative Example – Unix shell</vt:lpstr>
      <vt:lpstr>Comparative Example - Windows</vt:lpstr>
      <vt:lpstr>Comparative Example – Unix shell</vt:lpstr>
      <vt:lpstr>Comparative Example – Unix shell</vt:lpstr>
      <vt:lpstr>Comparative Example - Windows</vt:lpstr>
      <vt:lpstr>Comparative Example - Windows</vt:lpstr>
      <vt:lpstr>What GOMS Can Model</vt:lpstr>
      <vt:lpstr>Applications of GOMS</vt:lpstr>
      <vt:lpstr>Real-world GOMS Applications</vt:lpstr>
      <vt:lpstr>Advantages of GOMS</vt:lpstr>
      <vt:lpstr>Disadvantages of GOMS</vt:lpstr>
      <vt:lpstr>Rapid Iterative Design is the Best Practice for Creating Good UIs</vt:lpstr>
      <vt:lpstr>Automated GOMS Tools</vt:lpstr>
      <vt:lpstr>QGOMS tool</vt:lpstr>
      <vt:lpstr>CRITIQUE Hudson et al (1999)</vt:lpstr>
      <vt:lpstr>CogTool John &amp; Salvucci (2005)</vt:lpstr>
      <vt:lpstr>Automated Analysis &amp; Remote Testing</vt:lpstr>
      <vt:lpstr>Web Log Analysis Difficult</vt:lpstr>
      <vt:lpstr>Google Analytics – Server Logs++</vt:lpstr>
      <vt:lpstr>Google Analytics – Server Logs++</vt:lpstr>
      <vt:lpstr>Google Analytics – Server Logs++</vt:lpstr>
      <vt:lpstr>PowerPoint Presentation</vt:lpstr>
      <vt:lpstr>Web Allows Controlled A/B Experiments</vt:lpstr>
      <vt:lpstr>Windows Marketplace: Solitaire vs. Poker</vt:lpstr>
      <vt:lpstr>The Trouble With Most Web Site Analysis Tools</vt:lpstr>
      <vt:lpstr>NetRaker Usability Research See how customers accomplish real tasks on site</vt:lpstr>
      <vt:lpstr>NetRaker Usability Research See how customers accomplish real tasks on site</vt:lpstr>
      <vt:lpstr>NetRaker Usability Research See how customers accomplish real tasks on site</vt:lpstr>
      <vt:lpstr>UserZoom</vt:lpstr>
      <vt:lpstr>Advantages of Remote Usability Testing</vt:lpstr>
      <vt:lpstr>Disadvantages of Remote Usability Testing</vt:lpstr>
      <vt:lpstr>Summary</vt:lpstr>
      <vt:lpstr>Next Time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Analyis and Automated Tools</dc:title>
  <dc:subject>Action Analysis and Automated Tools</dc:subject>
  <dc:creator>James Landay</dc:creator>
  <cp:lastModifiedBy>James Landay</cp:lastModifiedBy>
  <cp:revision>172</cp:revision>
  <cp:lastPrinted>2014-11-21T19:00:52Z</cp:lastPrinted>
  <dcterms:created xsi:type="dcterms:W3CDTF">1997-03-05T04:45:02Z</dcterms:created>
  <dcterms:modified xsi:type="dcterms:W3CDTF">2014-11-21T19:02:16Z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http://www.cs.berkeley.edu/~landay</vt:lpwstr>
  </property>
  <property fmtid="{D5CDD505-2E9C-101B-9397-08002B2CF9AE}" pid="9" name="Other">
    <vt:lpwstr>CS 160, Fall '2000_x000d_
User Interface Design, Prototyping, &amp; Evaluation_x000d_
UC Berkeley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</vt:lpwstr>
  </property>
</Properties>
</file>