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mp4" ContentType="video/unknown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994" r:id="rId1"/>
  </p:sldMasterIdLst>
  <p:notesMasterIdLst>
    <p:notesMasterId r:id="rId50"/>
  </p:notesMasterIdLst>
  <p:handoutMasterIdLst>
    <p:handoutMasterId r:id="rId51"/>
  </p:handoutMasterIdLst>
  <p:sldIdLst>
    <p:sldId id="285" r:id="rId2"/>
    <p:sldId id="346" r:id="rId3"/>
    <p:sldId id="349" r:id="rId4"/>
    <p:sldId id="302" r:id="rId5"/>
    <p:sldId id="347" r:id="rId6"/>
    <p:sldId id="362" r:id="rId7"/>
    <p:sldId id="257" r:id="rId8"/>
    <p:sldId id="368" r:id="rId9"/>
    <p:sldId id="369" r:id="rId10"/>
    <p:sldId id="370" r:id="rId11"/>
    <p:sldId id="371" r:id="rId12"/>
    <p:sldId id="372" r:id="rId13"/>
    <p:sldId id="373" r:id="rId14"/>
    <p:sldId id="367" r:id="rId15"/>
    <p:sldId id="260" r:id="rId16"/>
    <p:sldId id="261" r:id="rId17"/>
    <p:sldId id="282" r:id="rId18"/>
    <p:sldId id="312" r:id="rId19"/>
    <p:sldId id="262" r:id="rId20"/>
    <p:sldId id="263" r:id="rId21"/>
    <p:sldId id="264" r:id="rId22"/>
    <p:sldId id="265" r:id="rId23"/>
    <p:sldId id="281" r:id="rId24"/>
    <p:sldId id="291" r:id="rId25"/>
    <p:sldId id="271" r:id="rId26"/>
    <p:sldId id="310" r:id="rId27"/>
    <p:sldId id="309" r:id="rId28"/>
    <p:sldId id="305" r:id="rId29"/>
    <p:sldId id="274" r:id="rId30"/>
    <p:sldId id="360" r:id="rId31"/>
    <p:sldId id="314" r:id="rId32"/>
    <p:sldId id="315" r:id="rId33"/>
    <p:sldId id="366" r:id="rId34"/>
    <p:sldId id="374" r:id="rId35"/>
    <p:sldId id="294" r:id="rId36"/>
    <p:sldId id="295" r:id="rId37"/>
    <p:sldId id="296" r:id="rId38"/>
    <p:sldId id="322" r:id="rId39"/>
    <p:sldId id="350" r:id="rId40"/>
    <p:sldId id="351" r:id="rId41"/>
    <p:sldId id="352" r:id="rId42"/>
    <p:sldId id="353" r:id="rId43"/>
    <p:sldId id="273" r:id="rId44"/>
    <p:sldId id="301" r:id="rId45"/>
    <p:sldId id="357" r:id="rId46"/>
    <p:sldId id="363" r:id="rId47"/>
    <p:sldId id="364" r:id="rId48"/>
    <p:sldId id="365" r:id="rId49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ames A. Landay" initials="JAL" lastIdx="3" clrIdx="0"/>
  <p:cmAuthor id="1" name="Microsoft Office User" initials="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 useTimings="0">
    <p:present/>
    <p:sldAll/>
    <p:penClr>
      <a:schemeClr val="bg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  <a:srgbClr val="663300"/>
    <a:srgbClr val="080808"/>
    <a:srgbClr val="5F5F5F"/>
    <a:srgbClr val="DFC183"/>
    <a:srgbClr val="545E70"/>
    <a:srgbClr val="3E4E6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914" autoAdjust="0"/>
  </p:normalViewPr>
  <p:slideViewPr>
    <p:cSldViewPr snapToGrid="0" showGuides="1">
      <p:cViewPr varScale="1">
        <p:scale>
          <a:sx n="187" d="100"/>
          <a:sy n="187" d="100"/>
        </p:scale>
        <p:origin x="-832" y="-112"/>
      </p:cViewPr>
      <p:guideLst>
        <p:guide orient="horz" pos="2162"/>
        <p:guide pos="2878"/>
      </p:guideLst>
    </p:cSldViewPr>
  </p:slideViewPr>
  <p:outlineViewPr>
    <p:cViewPr>
      <p:scale>
        <a:sx n="33" d="100"/>
        <a:sy n="33" d="100"/>
      </p:scale>
      <p:origin x="144" y="2633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60" d="100"/>
        <a:sy n="160" d="100"/>
      </p:scale>
      <p:origin x="0" y="7568"/>
    </p:cViewPr>
  </p:sorterViewPr>
  <p:notesViewPr>
    <p:cSldViewPr snapToGrid="0" showGuides="1">
      <p:cViewPr>
        <p:scale>
          <a:sx n="130" d="100"/>
          <a:sy n="130" d="100"/>
        </p:scale>
        <p:origin x="-1432" y="-104"/>
      </p:cViewPr>
      <p:guideLst>
        <p:guide orient="horz" pos="3024"/>
        <p:guide pos="2305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notesMaster" Target="notesMasters/notesMaster1.xml"/><Relationship Id="rId51" Type="http://schemas.openxmlformats.org/officeDocument/2006/relationships/handoutMaster" Target="handoutMasters/handoutMaster1.xml"/><Relationship Id="rId52" Type="http://schemas.openxmlformats.org/officeDocument/2006/relationships/printerSettings" Target="printerSettings/printerSettings1.bin"/><Relationship Id="rId53" Type="http://schemas.openxmlformats.org/officeDocument/2006/relationships/commentAuthors" Target="commentAuthors.xml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2-01-27T14:15:00.753" idx="1">
    <p:pos x="10" y="10"/>
    <p:text>get picture from web of timex digital watch and a piece of manual showing all the functions
get a picture of setting clock in my Honda Odyssey</p:tex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Rectangle 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502438" y="244818"/>
            <a:ext cx="4662094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191" tIns="0" rIns="19191" bIns="0" numCol="1" anchor="t" anchorCtr="0" compatLnSpc="1">
            <a:prstTxWarp prst="textNoShape">
              <a:avLst/>
            </a:prstTxWarp>
          </a:bodyPr>
          <a:lstStyle>
            <a:lvl1pPr defTabSz="955675" eaLnBrk="0" hangingPunct="0">
              <a:defRPr sz="1000" i="1" smtClean="0">
                <a:cs typeface="+mn-cs"/>
              </a:defRPr>
            </a:lvl1pPr>
          </a:lstStyle>
          <a:p>
            <a:r>
              <a:rPr lang="en-US" dirty="0" smtClean="0"/>
              <a:t>CS 147: </a:t>
            </a:r>
            <a:r>
              <a:rPr lang="en-US" dirty="0"/>
              <a:t>HCI+D – UI Design, Prototyping, and Evaluation, </a:t>
            </a:r>
            <a:r>
              <a:rPr lang="en-US" dirty="0" smtClean="0"/>
              <a:t>Autumn 2014</a:t>
            </a:r>
            <a:endParaRPr lang="en-US" dirty="0"/>
          </a:p>
          <a:p>
            <a:r>
              <a:rPr lang="en-US" dirty="0"/>
              <a:t>Prof. James A. Landay</a:t>
            </a:r>
          </a:p>
          <a:p>
            <a:r>
              <a:rPr lang="en-US" dirty="0" smtClean="0"/>
              <a:t>Stanford University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2B5564-0BCE-4A90-98CF-9F54CE35A7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03640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-1588"/>
            <a:ext cx="3171825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897" tIns="0" rIns="19897" bIns="0" numCol="1" anchor="t" anchorCtr="0" compatLnSpc="1">
            <a:prstTxWarp prst="textNoShape">
              <a:avLst/>
            </a:prstTxWarp>
          </a:bodyPr>
          <a:lstStyle>
            <a:lvl1pPr defTabSz="989013" eaLnBrk="0" hangingPunct="0">
              <a:defRPr sz="1000" i="1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-1588"/>
            <a:ext cx="3171825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897" tIns="0" rIns="19897" bIns="0" numCol="1" anchor="t" anchorCtr="0" compatLnSpc="1">
            <a:prstTxWarp prst="textNoShape">
              <a:avLst/>
            </a:prstTxWarp>
          </a:bodyPr>
          <a:lstStyle>
            <a:lvl1pPr algn="r" defTabSz="989013" eaLnBrk="0" hangingPunct="0">
              <a:defRPr sz="1000" i="1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6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68413" y="727075"/>
            <a:ext cx="4781550" cy="35861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6313" y="4557713"/>
            <a:ext cx="5362575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827" tIns="49743" rIns="97827" bIns="4974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1825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897" tIns="0" rIns="19897" bIns="0" numCol="1" anchor="b" anchorCtr="0" compatLnSpc="1">
            <a:prstTxWarp prst="textNoShape">
              <a:avLst/>
            </a:prstTxWarp>
          </a:bodyPr>
          <a:lstStyle>
            <a:lvl1pPr defTabSz="989013" eaLnBrk="0" hangingPunct="0">
              <a:defRPr sz="1000" i="1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1825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897" tIns="0" rIns="19897" bIns="0" numCol="1" anchor="b" anchorCtr="0" compatLnSpc="1">
            <a:prstTxWarp prst="textNoShape">
              <a:avLst/>
            </a:prstTxWarp>
          </a:bodyPr>
          <a:lstStyle>
            <a:lvl1pPr algn="r" defTabSz="989013" eaLnBrk="0" hangingPunct="0">
              <a:defRPr sz="1000" i="1" smtClean="0">
                <a:cs typeface="+mn-cs"/>
              </a:defRPr>
            </a:lvl1pPr>
          </a:lstStyle>
          <a:p>
            <a:pPr>
              <a:defRPr/>
            </a:pPr>
            <a:fld id="{267637C8-BC68-9D41-9482-C88985EFDE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45910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9493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 Light"/>
        <a:ea typeface="ＭＳ Ｐゴシック" charset="0"/>
        <a:cs typeface="ＭＳ Ｐゴシック" charset="0"/>
      </a:defRPr>
    </a:lvl1pPr>
    <a:lvl2pPr marL="466725" algn="l" defTabSz="9493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 Light"/>
        <a:ea typeface="ＭＳ Ｐゴシック" charset="0"/>
        <a:cs typeface="+mn-cs"/>
      </a:defRPr>
    </a:lvl2pPr>
    <a:lvl3pPr marL="931863" algn="l" defTabSz="9493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 Light"/>
        <a:ea typeface="ＭＳ Ｐゴシック" charset="0"/>
        <a:cs typeface="+mn-cs"/>
      </a:defRPr>
    </a:lvl3pPr>
    <a:lvl4pPr marL="1398588" algn="l" defTabSz="9493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 Light"/>
        <a:ea typeface="ＭＳ Ｐゴシック" charset="0"/>
        <a:cs typeface="+mn-cs"/>
      </a:defRPr>
    </a:lvl4pPr>
    <a:lvl5pPr marL="1863725" algn="l" defTabSz="9493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 Ligh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12ACAED-4740-6749-8DEE-FF6A5ACD037D}" type="slidenum">
              <a:rPr lang="en-US" sz="1000"/>
              <a:pPr/>
              <a:t>1</a:t>
            </a:fld>
            <a:endParaRPr lang="en-US" sz="1000"/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marL="0" marR="0" indent="0" algn="l" defTabSz="949325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started 5 minutes late, ended 2 minutes late,</a:t>
            </a:r>
            <a:r>
              <a:rPr lang="en-US" baseline="0" dirty="0" smtClean="0"/>
              <a:t> gave 22 minutes for team time. Zoomed through metaphor/consistency… cut?</a:t>
            </a:r>
            <a:endParaRPr lang="en-US" dirty="0" smtClean="0"/>
          </a:p>
          <a:p>
            <a:pPr eaLnBrk="1" hangingPunct="1"/>
            <a:r>
              <a:rPr lang="en-US" dirty="0" smtClean="0"/>
              <a:t>spent too long on mid-</a:t>
            </a:r>
            <a:r>
              <a:rPr lang="en-US" smtClean="0"/>
              <a:t>quarter</a:t>
            </a:r>
            <a:r>
              <a:rPr lang="en-US" baseline="0" smtClean="0"/>
              <a:t> feedback</a:t>
            </a:r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1CC122E-5118-5C4E-BDCC-1C6F04BB09DA}" type="slidenum">
              <a:rPr lang="en-US" sz="1000"/>
              <a:pPr/>
              <a:t>16</a:t>
            </a:fld>
            <a:endParaRPr lang="en-US" sz="1000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552D797-3104-0141-98C4-FBE337AE0F6B}" type="slidenum">
              <a:rPr lang="en-US" sz="1000"/>
              <a:pPr/>
              <a:t>17</a:t>
            </a:fld>
            <a:endParaRPr lang="en-US" sz="1000"/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/>
              <a:t>In DOET, affordances are visual. But affordances are more than that. </a:t>
            </a:r>
            <a:r>
              <a:rPr lang="en-US"/>
              <a:t>Affordances can be physical or audio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88B2956-BFCA-3B40-B80A-419673A007FF}" type="slidenum">
              <a:rPr lang="en-US" sz="1000"/>
              <a:pPr/>
              <a:t>18</a:t>
            </a:fld>
            <a:endParaRPr lang="en-US" sz="1000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 smtClean="0"/>
              <a:t>misleading</a:t>
            </a:r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CA704C-B917-094C-9B60-E62529CA435B}" type="slidenum">
              <a:rPr lang="en-US" sz="1000"/>
              <a:pPr/>
              <a:t>19</a:t>
            </a:fld>
            <a:endParaRPr lang="en-US" sz="1000"/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378DC42-918F-644C-9240-1979AF678662}" type="slidenum">
              <a:rPr lang="en-US" sz="1000"/>
              <a:pPr/>
              <a:t>20</a:t>
            </a:fld>
            <a:endParaRPr lang="en-US" sz="1000"/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/>
              <a:t>Take</a:t>
            </a:r>
            <a:r>
              <a:rPr lang="en-US" baseline="0" dirty="0" smtClean="0"/>
              <a:t> 30 seconds to draw it</a:t>
            </a:r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30C3FEC-3F23-FB4D-B801-D493107A8DE2}" type="slidenum">
              <a:rPr lang="en-US" sz="1000"/>
              <a:pPr/>
              <a:t>21</a:t>
            </a:fld>
            <a:endParaRPr lang="en-US" sz="1000"/>
          </a:p>
        </p:txBody>
      </p:sp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C4379E4-06B8-7D41-B4B4-3AC3B881AFA5}" type="slidenum">
              <a:rPr lang="en-US" sz="1000"/>
              <a:pPr/>
              <a:t>22</a:t>
            </a:fld>
            <a:endParaRPr lang="en-US" sz="1000"/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1719FD8-A5E1-D741-AFBC-28B87EBC93DB}" type="slidenum">
              <a:rPr lang="en-US" sz="1000"/>
              <a:pPr/>
              <a:t>23</a:t>
            </a:fld>
            <a:endParaRPr lang="en-US" sz="1000"/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E4EA87D-A812-2941-B127-81014AD9DB8A}" type="slidenum">
              <a:rPr lang="en-US" sz="1000"/>
              <a:pPr/>
              <a:t>24</a:t>
            </a:fld>
            <a:endParaRPr lang="en-US" sz="1000"/>
          </a:p>
        </p:txBody>
      </p:sp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BB2A5A0-CD1B-284B-AADF-92D19CA7EFC5}" type="slidenum">
              <a:rPr lang="en-US" sz="1000"/>
              <a:pPr/>
              <a:t>25</a:t>
            </a:fld>
            <a:endParaRPr lang="en-US" sz="1000"/>
          </a:p>
        </p:txBody>
      </p:sp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/>
              <a:t>2000 Presidential Election.  Palm Beach Florida</a:t>
            </a:r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DE9223F-138F-7049-A3BF-36E4DDC43DB5}" type="slidenum">
              <a:rPr lang="en-US" sz="1000"/>
              <a:pPr/>
              <a:t>2</a:t>
            </a:fld>
            <a:endParaRPr lang="en-US" sz="1000"/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D318603-0A91-B745-9054-27182ECEAA71}" type="slidenum">
              <a:rPr lang="en-US" sz="1000"/>
              <a:pPr/>
              <a:t>26</a:t>
            </a:fld>
            <a:endParaRPr lang="en-US" sz="1000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Image at left seems obvious, but many first time users of this design don</a:t>
            </a:r>
            <a:r>
              <a:rPr lang="ja-JP" altLang="en-US"/>
              <a:t>’</a:t>
            </a:r>
            <a:r>
              <a:rPr lang="en-US" altLang="ja-JP"/>
              <a:t>t notice the difference between </a:t>
            </a:r>
            <a:r>
              <a:rPr lang="ja-JP" altLang="en-US"/>
              <a:t>“</a:t>
            </a:r>
            <a:r>
              <a:rPr lang="en-US" altLang="ja-JP"/>
              <a:t>3 and D</a:t>
            </a:r>
            <a:r>
              <a:rPr lang="ja-JP" altLang="en-US"/>
              <a:t>”</a:t>
            </a:r>
            <a:r>
              <a:rPr lang="en-US" altLang="ja-JP"/>
              <a:t> and in fact put the car in third gear when they mean to put it in Drive.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The more standard gear shift distinguishes these more directly.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On the other hand, the newer design has a more PHYSICAL feedback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F755DBD-180E-EB4A-B71F-682E73F2CCAE}" type="slidenum">
              <a:rPr lang="en-US" sz="1000"/>
              <a:pPr/>
              <a:t>27</a:t>
            </a:fld>
            <a:endParaRPr lang="en-US" sz="1000"/>
          </a:p>
        </p:txBody>
      </p:sp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2747F7F-6CB2-9D48-AFF5-091AB795255A}" type="slidenum">
              <a:rPr lang="en-US" sz="1000"/>
              <a:pPr/>
              <a:t>28</a:t>
            </a:fld>
            <a:endParaRPr lang="en-US" sz="1000"/>
          </a:p>
        </p:txBody>
      </p:sp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11386D1-F863-0746-9F2F-C48193F2A41B}" type="slidenum">
              <a:rPr lang="en-US" sz="1000"/>
              <a:pPr/>
              <a:t>29</a:t>
            </a:fld>
            <a:endParaRPr lang="en-US" sz="1000"/>
          </a:p>
        </p:txBody>
      </p:sp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11386D1-F863-0746-9F2F-C48193F2A41B}" type="slidenum">
              <a:rPr lang="en-US" sz="1000"/>
              <a:pPr/>
              <a:t>30</a:t>
            </a:fld>
            <a:endParaRPr lang="en-US" sz="1000"/>
          </a:p>
        </p:txBody>
      </p:sp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07FB338-81A3-5D4D-8E44-225DD58AEC75}" type="slidenum">
              <a:rPr lang="en-US" sz="1000"/>
              <a:pPr/>
              <a:t>31</a:t>
            </a:fld>
            <a:endParaRPr lang="en-US" sz="1000"/>
          </a:p>
        </p:txBody>
      </p:sp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52757D0-923D-0247-8BB0-A1DB95E40959}" type="slidenum">
              <a:rPr lang="en-US" sz="1000"/>
              <a:pPr/>
              <a:t>32</a:t>
            </a:fld>
            <a:endParaRPr lang="en-US" sz="1000"/>
          </a:p>
        </p:txBody>
      </p:sp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7637C8-BC68-9D41-9482-C88985EFDE1C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0642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6759AE3-7893-0F45-8A60-0D902D448301}" type="slidenum">
              <a:rPr lang="en-US" sz="1000"/>
              <a:pPr/>
              <a:t>35</a:t>
            </a:fld>
            <a:endParaRPr lang="en-US" sz="1000"/>
          </a:p>
        </p:txBody>
      </p:sp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9A0E669-3B12-ED4A-971A-CBCBEAC0556D}" type="slidenum">
              <a:rPr lang="en-US" sz="1000"/>
              <a:pPr/>
              <a:t>36</a:t>
            </a:fld>
            <a:endParaRPr lang="en-US" sz="1000"/>
          </a:p>
        </p:txBody>
      </p:sp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DE9223F-138F-7049-A3BF-36E4DDC43DB5}" type="slidenum">
              <a:rPr lang="en-US" sz="1000"/>
              <a:pPr/>
              <a:t>3</a:t>
            </a:fld>
            <a:endParaRPr lang="en-US" sz="1000"/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06AAD3B-A7F6-4049-B20E-0CAAB8D27B9C}" type="slidenum">
              <a:rPr lang="en-US" sz="1000"/>
              <a:pPr/>
              <a:t>37</a:t>
            </a:fld>
            <a:endParaRPr lang="en-US" sz="1000"/>
          </a:p>
        </p:txBody>
      </p:sp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1825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897" tIns="0" rIns="19897" bIns="0" anchor="b"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6744A972-74BC-A845-922B-77D0667FC28E}" type="slidenum">
              <a:rPr lang="en-US" sz="1000" i="1"/>
              <a:pPr algn="r"/>
              <a:t>38</a:t>
            </a:fld>
            <a:endParaRPr lang="en-US" sz="1000" i="1"/>
          </a:p>
        </p:txBody>
      </p:sp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z="1000"/>
              <a:t>Develop interface metaphor or conceptual model</a:t>
            </a:r>
          </a:p>
          <a:p>
            <a:pPr eaLnBrk="1" hangingPunct="1"/>
            <a:r>
              <a:rPr lang="en-US" sz="1000"/>
              <a:t>Communicate that metaphor to the user</a:t>
            </a:r>
          </a:p>
          <a:p>
            <a:pPr eaLnBrk="1" hangingPunct="1"/>
            <a:r>
              <a:rPr lang="en-US" sz="1000"/>
              <a:t>Provide high-level task-oriented operations not low-level implementation commands</a:t>
            </a:r>
          </a:p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7B1A4DF5-44D7-834A-8BF3-A73297560F58}" type="slidenum">
              <a:rPr lang="en-US" sz="1000"/>
              <a:pPr/>
              <a:t>39</a:t>
            </a:fld>
            <a:endParaRPr lang="en-US" sz="1000"/>
          </a:p>
        </p:txBody>
      </p:sp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Consistency of having add/delete together always, vs. making it faster for common task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0AE387E-418D-3B4B-AF49-32D7F2C3E1BD}" type="slidenum">
              <a:rPr lang="en-US" sz="1000"/>
              <a:pPr/>
              <a:t>40</a:t>
            </a:fld>
            <a:endParaRPr lang="en-US" sz="1000"/>
          </a:p>
        </p:txBody>
      </p:sp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Consistency with desktop (early design) vs. making it better for mobile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B7CCAB0-A5F6-CE41-A0DC-D5DA497137B8}" type="slidenum">
              <a:rPr lang="en-US" sz="1000"/>
              <a:pPr/>
              <a:t>41</a:t>
            </a:fld>
            <a:endParaRPr lang="en-US" sz="1000"/>
          </a:p>
        </p:txBody>
      </p:sp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76320A5-1A21-A645-9DB9-B9848C06ACD8}" type="slidenum">
              <a:rPr lang="en-US" sz="1000"/>
              <a:pPr/>
              <a:t>42</a:t>
            </a:fld>
            <a:endParaRPr lang="en-US" sz="1000"/>
          </a:p>
        </p:txBody>
      </p:sp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ADF8D04-B782-5742-A96A-7B80A961F744}" type="slidenum">
              <a:rPr lang="en-US" sz="1000"/>
              <a:pPr/>
              <a:t>43</a:t>
            </a:fld>
            <a:endParaRPr lang="en-US" sz="1000"/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9268A98-0A4A-9843-A8B3-61FB05B73107}" type="slidenum">
              <a:rPr lang="en-US" sz="1000"/>
              <a:pPr/>
              <a:t>44</a:t>
            </a:fld>
            <a:endParaRPr lang="en-US" sz="1000"/>
          </a:p>
        </p:txBody>
      </p:sp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9268A98-0A4A-9843-A8B3-61FB05B73107}" type="slidenum">
              <a:rPr lang="en-US" sz="1000"/>
              <a:pPr/>
              <a:t>45</a:t>
            </a:fld>
            <a:endParaRPr lang="en-US" sz="1000"/>
          </a:p>
        </p:txBody>
      </p:sp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DE9223F-138F-7049-A3BF-36E4DDC43DB5}" type="slidenum">
              <a:rPr lang="en-US" sz="1000"/>
              <a:pPr/>
              <a:t>46</a:t>
            </a:fld>
            <a:endParaRPr lang="en-US" sz="1000"/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DE9223F-138F-7049-A3BF-36E4DDC43DB5}" type="slidenum">
              <a:rPr lang="en-US" sz="1000"/>
              <a:pPr/>
              <a:t>4</a:t>
            </a:fld>
            <a:endParaRPr lang="en-US" sz="1000"/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DE9223F-138F-7049-A3BF-36E4DDC43DB5}" type="slidenum">
              <a:rPr lang="en-US" sz="1000"/>
              <a:pPr/>
              <a:t>47</a:t>
            </a:fld>
            <a:endParaRPr lang="en-US" sz="1000"/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DE9223F-138F-7049-A3BF-36E4DDC43DB5}" type="slidenum">
              <a:rPr lang="en-US" sz="1000"/>
              <a:pPr/>
              <a:t>48</a:t>
            </a:fld>
            <a:endParaRPr lang="en-US" sz="1000"/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7BDCDD86-9DAD-8343-B193-196D3719E696}" type="slidenum">
              <a:rPr lang="en-US" sz="1000"/>
              <a:pPr/>
              <a:t>5</a:t>
            </a:fld>
            <a:endParaRPr lang="en-US" sz="1000"/>
          </a:p>
        </p:txBody>
      </p:sp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12ACAED-4740-6749-8DEE-FF6A5ACD037D}" type="slidenum">
              <a:rPr lang="en-US" sz="1000"/>
              <a:pPr/>
              <a:t>6</a:t>
            </a:fld>
            <a:endParaRPr lang="en-US" sz="1000"/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30907BC-8163-0647-8410-6BDA1CE8CAF4}" type="slidenum">
              <a:rPr lang="en-US" sz="1000"/>
              <a:pPr/>
              <a:t>7</a:t>
            </a:fld>
            <a:endParaRPr lang="en-US" sz="1000"/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733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51940" indent="-289208" defTabSz="989733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56830" indent="-231366" defTabSz="989733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19562" indent="-231366" defTabSz="989733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82295" indent="-231366" defTabSz="989733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45027" indent="-231366" defTabSz="9897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3007759" indent="-231366" defTabSz="9897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70491" indent="-231366" defTabSz="9897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933223" indent="-231366" defTabSz="9897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9FA2A213-8A72-4BF2-BA15-2513CB5CB2D3}" type="slidenum">
              <a:rPr lang="en-US" sz="1000"/>
              <a:pPr/>
              <a:t>14</a:t>
            </a:fld>
            <a:endParaRPr lang="en-US" sz="1000"/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7075"/>
            <a:ext cx="4783138" cy="3587750"/>
          </a:xfrm>
          <a:ln cap="flat"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382" tIns="50532" rIns="99382" bIns="50532"/>
          <a:lstStyle/>
          <a:p>
            <a:pPr defTabSz="970452">
              <a:spcBef>
                <a:spcPct val="0"/>
              </a:spcBef>
            </a:pPr>
            <a:endParaRPr lang="en-US" sz="250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CB68059-7180-BE49-904D-CEC0D3A13E93}" type="slidenum">
              <a:rPr lang="en-US" sz="1000"/>
              <a:pPr/>
              <a:t>15</a:t>
            </a:fld>
            <a:endParaRPr lang="en-US" sz="1000"/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 rot="10800000">
            <a:off x="0" y="0"/>
            <a:ext cx="9144000" cy="464008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8000"/>
                </a:srgbClr>
              </a:gs>
              <a:gs pos="82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753998" y="3892718"/>
            <a:ext cx="6019800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dirty="0">
                <a:solidFill>
                  <a:srgbClr val="6D6D6D"/>
                </a:solidFill>
                <a:latin typeface="Helvetica"/>
                <a:ea typeface="+mn-ea"/>
                <a:cs typeface="Helvetica"/>
              </a:rPr>
              <a:t>Prof. James A. Landay</a:t>
            </a:r>
          </a:p>
          <a:p>
            <a:pPr algn="l">
              <a:defRPr/>
            </a:pPr>
            <a:r>
              <a:rPr lang="en-US" dirty="0" smtClean="0">
                <a:solidFill>
                  <a:srgbClr val="6D6D6D"/>
                </a:solidFill>
                <a:latin typeface="Helvetica"/>
                <a:ea typeface="+mn-ea"/>
                <a:cs typeface="Helvetica"/>
              </a:rPr>
              <a:t>Computer Science Department</a:t>
            </a:r>
          </a:p>
          <a:p>
            <a:pPr algn="l">
              <a:defRPr/>
            </a:pPr>
            <a:r>
              <a:rPr lang="en-US" dirty="0" smtClean="0">
                <a:solidFill>
                  <a:srgbClr val="6D6D6D"/>
                </a:solidFill>
                <a:latin typeface="Helvetica"/>
                <a:ea typeface="+mn-ea"/>
                <a:cs typeface="Helvetica"/>
              </a:rPr>
              <a:t>Stanford University</a:t>
            </a:r>
            <a:endParaRPr lang="en-US" dirty="0">
              <a:solidFill>
                <a:srgbClr val="6D6D6D"/>
              </a:solidFill>
              <a:latin typeface="Helvetica"/>
              <a:ea typeface="+mn-ea"/>
              <a:cs typeface="Helvetica"/>
            </a:endParaRPr>
          </a:p>
        </p:txBody>
      </p:sp>
      <p:sp>
        <p:nvSpPr>
          <p:cNvPr id="2979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3998" y="2102662"/>
            <a:ext cx="8077200" cy="1143000"/>
          </a:xfrm>
        </p:spPr>
        <p:txBody>
          <a:bodyPr/>
          <a:lstStyle>
            <a:lvl1pPr>
              <a:defRPr>
                <a:solidFill>
                  <a:srgbClr val="5A5A5A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753998" y="4922792"/>
            <a:ext cx="598365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defRPr/>
            </a:pPr>
            <a:endParaRPr lang="en-US" dirty="0" smtClean="0">
              <a:solidFill>
                <a:srgbClr val="6D6D6D"/>
              </a:solidFill>
              <a:latin typeface="Helvetica"/>
              <a:ea typeface="+mn-ea"/>
              <a:cs typeface="Helvetica"/>
            </a:endParaRPr>
          </a:p>
          <a:p>
            <a:pPr algn="l">
              <a:defRPr/>
            </a:pPr>
            <a:r>
              <a:rPr lang="en-US" dirty="0" smtClean="0">
                <a:solidFill>
                  <a:srgbClr val="6D6D6D"/>
                </a:solidFill>
                <a:latin typeface="Helvetica"/>
                <a:ea typeface="+mn-ea"/>
                <a:cs typeface="Helvetica"/>
              </a:rPr>
              <a:t>Autumn 2014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6069" y="0"/>
            <a:ext cx="8894980" cy="409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700" b="0" i="0">
                <a:solidFill>
                  <a:srgbClr val="6D6D6D"/>
                </a:solidFill>
                <a:latin typeface="Helvetica Light"/>
                <a:ea typeface="ＭＳ Ｐゴシック" charset="0"/>
                <a:cs typeface="Helvetica Light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9pPr>
          </a:lstStyle>
          <a:p>
            <a:r>
              <a:rPr lang="en-US" sz="2000" dirty="0" smtClean="0"/>
              <a:t>HCI+D: USER INTERFACE DESIGN +</a:t>
            </a:r>
            <a:r>
              <a:rPr lang="en-US" sz="2000" baseline="0" dirty="0" smtClean="0"/>
              <a:t> PROTOTYPING + EVALUATION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04547785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Autumn 2014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5510334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8650" y="352425"/>
            <a:ext cx="2165350" cy="59721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9425" y="352425"/>
            <a:ext cx="6346825" cy="59721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Autumn 2014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6667297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>
            <a:lvl1pPr>
              <a:defRPr>
                <a:solidFill>
                  <a:srgbClr val="E87A4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/>
          <a:p>
            <a:pPr lvl="0"/>
            <a:r>
              <a:rPr lang="en-US" noProof="0" smtClean="0"/>
              <a:t>Click icon to add chart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Autumn 2014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Rectangle 5"/>
          <p:cNvSpPr txBox="1">
            <a:spLocks noChangeArrowheads="1"/>
          </p:cNvSpPr>
          <p:nvPr userDrawn="1"/>
        </p:nvSpPr>
        <p:spPr bwMode="auto">
          <a:xfrm>
            <a:off x="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0" i="0" kern="120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mtClean="0"/>
              <a:t>10/22/2012</a:t>
            </a:r>
            <a:endParaRPr lang="en-US" dirty="0"/>
          </a:p>
        </p:txBody>
      </p:sp>
      <p:sp>
        <p:nvSpPr>
          <p:cNvPr id="11" name="Rectangle 6"/>
          <p:cNvSpPr txBox="1">
            <a:spLocks noChangeArrowheads="1"/>
          </p:cNvSpPr>
          <p:nvPr userDrawn="1"/>
        </p:nvSpPr>
        <p:spPr bwMode="auto">
          <a:xfrm>
            <a:off x="1909394" y="6553200"/>
            <a:ext cx="6239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b="0" i="0" kern="120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0388676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>
            <a:lvl1pPr>
              <a:defRPr>
                <a:solidFill>
                  <a:srgbClr val="E87A4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/>
          <a:p>
            <a:pPr lvl="0"/>
            <a:r>
              <a:rPr lang="en-US" noProof="0" smtClean="0"/>
              <a:t>Click icon to add chart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Autumn 2014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Rectangle 5"/>
          <p:cNvSpPr txBox="1">
            <a:spLocks noChangeArrowheads="1"/>
          </p:cNvSpPr>
          <p:nvPr userDrawn="1"/>
        </p:nvSpPr>
        <p:spPr bwMode="auto">
          <a:xfrm>
            <a:off x="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0" i="0" kern="120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mtClean="0"/>
              <a:t>10/22/2012</a:t>
            </a:r>
            <a:endParaRPr lang="en-US" dirty="0"/>
          </a:p>
        </p:txBody>
      </p:sp>
      <p:sp>
        <p:nvSpPr>
          <p:cNvPr id="11" name="Rectangle 6"/>
          <p:cNvSpPr txBox="1">
            <a:spLocks noChangeArrowheads="1"/>
          </p:cNvSpPr>
          <p:nvPr userDrawn="1"/>
        </p:nvSpPr>
        <p:spPr bwMode="auto">
          <a:xfrm>
            <a:off x="1909394" y="6553200"/>
            <a:ext cx="6239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b="0" i="0" kern="120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694534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>
            <a:lvl1pPr>
              <a:defRPr>
                <a:solidFill>
                  <a:srgbClr val="E87A4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Autumn 2014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5183307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>
            <a:lvl1pPr>
              <a:defRPr>
                <a:solidFill>
                  <a:srgbClr val="E87A4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Autumn 2014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 dirty="0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E71438-5D6D-B146-B50F-08AEAE69356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85757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79425" y="352425"/>
            <a:ext cx="8664575" cy="1143000"/>
          </a:xfrm>
        </p:spPr>
        <p:txBody>
          <a:bodyPr/>
          <a:lstStyle>
            <a:lvl1pPr>
              <a:defRPr>
                <a:solidFill>
                  <a:srgbClr val="E87A4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6002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0386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0386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Autumn 2014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 dirty="0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Rectangle 5"/>
          <p:cNvSpPr txBox="1">
            <a:spLocks noChangeArrowheads="1"/>
          </p:cNvSpPr>
          <p:nvPr userDrawn="1"/>
        </p:nvSpPr>
        <p:spPr bwMode="auto">
          <a:xfrm>
            <a:off x="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0" i="0" kern="120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mtClean="0"/>
              <a:t>10/22/2012</a:t>
            </a:r>
            <a:endParaRPr lang="en-US" dirty="0"/>
          </a:p>
        </p:txBody>
      </p:sp>
      <p:sp>
        <p:nvSpPr>
          <p:cNvPr id="13" name="Rectangle 6"/>
          <p:cNvSpPr txBox="1">
            <a:spLocks noChangeArrowheads="1"/>
          </p:cNvSpPr>
          <p:nvPr userDrawn="1"/>
        </p:nvSpPr>
        <p:spPr bwMode="auto">
          <a:xfrm>
            <a:off x="1909394" y="6553200"/>
            <a:ext cx="6239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b="0" i="0" kern="120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063232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77724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038600"/>
            <a:ext cx="77724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553200"/>
            <a:ext cx="190500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Autumn 2014</a:t>
            </a: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09394" y="6553200"/>
            <a:ext cx="6239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 dirty="0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53400" y="6553201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i="0">
                <a:solidFill>
                  <a:srgbClr val="6D6D6D"/>
                </a:solidFill>
                <a:latin typeface="Helvetica Light"/>
                <a:cs typeface="Helvetica Light"/>
              </a:defRPr>
            </a:lvl1pPr>
          </a:lstStyle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14148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>
            <a:noFill/>
          </a:ln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Autumn 2014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151813" y="6553201"/>
            <a:ext cx="99060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Rectangle 10"/>
          <p:cNvSpPr/>
          <p:nvPr userDrawn="1"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870162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132390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Autumn 2014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Rectangle 5"/>
          <p:cNvSpPr txBox="1">
            <a:spLocks noChangeArrowheads="1"/>
          </p:cNvSpPr>
          <p:nvPr userDrawn="1"/>
        </p:nvSpPr>
        <p:spPr bwMode="auto">
          <a:xfrm>
            <a:off x="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0" i="0" kern="120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mtClean="0"/>
              <a:t>10/22/2012</a:t>
            </a:r>
            <a:endParaRPr lang="en-US" dirty="0"/>
          </a:p>
        </p:txBody>
      </p:sp>
      <p:sp>
        <p:nvSpPr>
          <p:cNvPr id="12" name="Rectangle 6"/>
          <p:cNvSpPr txBox="1">
            <a:spLocks noChangeArrowheads="1"/>
          </p:cNvSpPr>
          <p:nvPr userDrawn="1"/>
        </p:nvSpPr>
        <p:spPr bwMode="auto">
          <a:xfrm>
            <a:off x="1909394" y="6553200"/>
            <a:ext cx="6239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b="0" i="0" kern="120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879256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Autumn 2014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 dirty="0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DBC1C3-86EC-46A0-AC57-7462094765C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299624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Autumn 2014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2561377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Autumn 2014</a:t>
            </a:r>
            <a:endParaRPr lang="en-US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 dirty="0" smtClean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949DCA-4B18-234C-AD4E-11144FC2035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89334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Autumn 2014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DDFC32-B491-CD4C-84CF-314108DC37F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311174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Autumn 2014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Rectangle 5"/>
          <p:cNvSpPr txBox="1">
            <a:spLocks noChangeArrowheads="1"/>
          </p:cNvSpPr>
          <p:nvPr userDrawn="1"/>
        </p:nvSpPr>
        <p:spPr bwMode="auto">
          <a:xfrm>
            <a:off x="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0" i="0" kern="120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mtClean="0"/>
              <a:t>10/22/2012</a:t>
            </a:r>
            <a:endParaRPr lang="en-US" dirty="0"/>
          </a:p>
        </p:txBody>
      </p:sp>
      <p:sp>
        <p:nvSpPr>
          <p:cNvPr id="11" name="Rectangle 6"/>
          <p:cNvSpPr txBox="1">
            <a:spLocks noChangeArrowheads="1"/>
          </p:cNvSpPr>
          <p:nvPr userDrawn="1"/>
        </p:nvSpPr>
        <p:spPr bwMode="auto">
          <a:xfrm>
            <a:off x="1909394" y="6553200"/>
            <a:ext cx="6239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b="0" i="0" kern="120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1884542"/>
      </p:ext>
    </p:extLst>
  </p:cSld>
  <p:clrMapOvr>
    <a:masterClrMapping/>
  </p:clrMapOvr>
  <p:transition xmlns:p14="http://schemas.microsoft.com/office/powerpoint/2010/main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1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79425" y="0"/>
            <a:ext cx="86645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77724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9696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Autumn 2014</a:t>
            </a:r>
            <a:endParaRPr lang="en-US" dirty="0"/>
          </a:p>
        </p:txBody>
      </p:sp>
      <p:sp>
        <p:nvSpPr>
          <p:cNvPr id="29696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09394" y="6553200"/>
            <a:ext cx="6239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 dirty="0"/>
          </a:p>
        </p:txBody>
      </p:sp>
      <p:sp>
        <p:nvSpPr>
          <p:cNvPr id="29696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53400" y="6553201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i="0">
                <a:solidFill>
                  <a:srgbClr val="6D6D6D"/>
                </a:solidFill>
                <a:latin typeface="Helvetica Light"/>
                <a:cs typeface="Helvetica Light"/>
              </a:defRPr>
            </a:lvl1pPr>
          </a:lstStyle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95" r:id="rId1"/>
    <p:sldLayoutId id="2147483996" r:id="rId2"/>
    <p:sldLayoutId id="2147483997" r:id="rId3"/>
    <p:sldLayoutId id="2147483998" r:id="rId4"/>
    <p:sldLayoutId id="2147483999" r:id="rId5"/>
    <p:sldLayoutId id="2147484000" r:id="rId6"/>
    <p:sldLayoutId id="2147484001" r:id="rId7"/>
    <p:sldLayoutId id="2147484002" r:id="rId8"/>
    <p:sldLayoutId id="2147484003" r:id="rId9"/>
    <p:sldLayoutId id="2147484004" r:id="rId10"/>
    <p:sldLayoutId id="2147484005" r:id="rId11"/>
    <p:sldLayoutId id="2147484006" r:id="rId12"/>
    <p:sldLayoutId id="2147484007" r:id="rId13"/>
    <p:sldLayoutId id="2147484008" r:id="rId14"/>
    <p:sldLayoutId id="2147484009" r:id="rId15"/>
    <p:sldLayoutId id="2147484010" r:id="rId16"/>
    <p:sldLayoutId id="2147484011" r:id="rId17"/>
  </p:sldLayoutIdLst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700" b="0" i="0">
          <a:solidFill>
            <a:srgbClr val="E87A40"/>
          </a:solidFill>
          <a:latin typeface="Helvetica Light"/>
          <a:ea typeface="ＭＳ Ｐゴシック" charset="0"/>
          <a:cs typeface="Helvetica Light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  <a:ea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  <a:ea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  <a:ea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  <a:ea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b="0" i="0">
          <a:solidFill>
            <a:schemeClr val="tx1"/>
          </a:solidFill>
          <a:latin typeface="Helvetica Light"/>
          <a:ea typeface="ＭＳ Ｐゴシック" charset="0"/>
          <a:cs typeface="Helvetica Light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b="0" i="0">
          <a:solidFill>
            <a:schemeClr val="tx1"/>
          </a:solidFill>
          <a:latin typeface="Helvetica Light"/>
          <a:ea typeface="ＭＳ Ｐゴシック" charset="0"/>
          <a:cs typeface="Helvetica Ligh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b="0" i="0">
          <a:solidFill>
            <a:schemeClr val="tx1"/>
          </a:solidFill>
          <a:latin typeface="Helvetica Light"/>
          <a:ea typeface="ＭＳ Ｐゴシック" charset="0"/>
          <a:cs typeface="Helvetica Ligh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b="0" i="0">
          <a:solidFill>
            <a:schemeClr val="tx1"/>
          </a:solidFill>
          <a:latin typeface="Helvetica Light"/>
          <a:ea typeface="ＭＳ Ｐゴシック" charset="0"/>
          <a:cs typeface="Helvetica Ligh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0" i="0">
          <a:solidFill>
            <a:schemeClr val="tx1"/>
          </a:solidFill>
          <a:latin typeface="Helvetica Light"/>
          <a:ea typeface="ＭＳ Ｐゴシック" charset="0"/>
          <a:cs typeface="Helvetica Ligh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comments" Target="../comments/comment1.xm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4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5.gi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5.gi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4" Type="http://schemas.openxmlformats.org/officeDocument/2006/relationships/image" Target="../media/image27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9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nd.org/dn.mss/Design_as_Practiced.html" TargetMode="External"/><Relationship Id="rId4" Type="http://schemas.openxmlformats.org/officeDocument/2006/relationships/hyperlink" Target="http://www1.ics.uci.edu/~grudin/Papers/CACM89/CACM89.html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Ig8ab4PqbU&amp;list=PLNtQfKgd43l2kR11FzLF2cXd_fp3kj7jD&amp;index=3" TargetMode="External"/><Relationship Id="rId4" Type="http://schemas.openxmlformats.org/officeDocument/2006/relationships/hyperlink" Target="https://www.youtube.com/watch?v=82gp_2vqLTc&amp;index=2&amp;list=PLNtQfKgd43l2kR11FzLF2cXd_fp3kj7jD" TargetMode="External"/><Relationship Id="rId5" Type="http://schemas.openxmlformats.org/officeDocument/2006/relationships/hyperlink" Target="https://www.youtube.com/watch?v=iV9FVoCCT74&amp;list=PLNtQfKgd43l2kR11FzLF2cXd_fp3kj7jD&amp;index=3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40.xml"/><Relationship Id="rId5" Type="http://schemas.openxmlformats.org/officeDocument/2006/relationships/image" Target="../media/image3.png"/><Relationship Id="rId6" Type="http://schemas.openxmlformats.org/officeDocument/2006/relationships/image" Target="../media/image35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7.png"/><Relationship Id="rId5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8" name="Rectangle 205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Conceptual Models &amp;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Interface </a:t>
            </a:r>
            <a:r>
              <a:rPr lang="en-US" dirty="0"/>
              <a:t>Metaphors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753997" y="5812685"/>
            <a:ext cx="6400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rgbClr val="878787"/>
                </a:solidFill>
                <a:latin typeface="Helvetica"/>
                <a:cs typeface="Helvetica"/>
              </a:rPr>
              <a:t>October 23, 2014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dirty="0" smtClean="0"/>
              <a:t>Mid-quarter Evaluation Summary/Response</a:t>
            </a:r>
            <a:endParaRPr lang="en-US" sz="3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7705" y="1032351"/>
            <a:ext cx="8822250" cy="529224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Things to improve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 smtClean="0"/>
              <a:t>Assignments very fast paced, course load heavy (unlike prior quarters), &amp; feedback not coming back quickly enough</a:t>
            </a:r>
          </a:p>
          <a:p>
            <a:pPr marL="515938" indent="0">
              <a:buNone/>
            </a:pPr>
            <a:r>
              <a:rPr lang="en-US" sz="2600" dirty="0" smtClean="0">
                <a:solidFill>
                  <a:srgbClr val="FF6600"/>
                </a:solidFill>
              </a:rPr>
              <a:t>The course IS fast paced &amp; really </a:t>
            </a:r>
            <a:r>
              <a:rPr lang="en-US" sz="2600" b="1" i="1" dirty="0" smtClean="0">
                <a:solidFill>
                  <a:srgbClr val="FF6600"/>
                </a:solidFill>
              </a:rPr>
              <a:t>doing</a:t>
            </a:r>
            <a:r>
              <a:rPr lang="en-US" sz="2600" dirty="0" smtClean="0">
                <a:solidFill>
                  <a:srgbClr val="FF6600"/>
                </a:solidFill>
              </a:rPr>
              <a:t> this process is the only way to learn the material. </a:t>
            </a:r>
            <a:br>
              <a:rPr lang="en-US" sz="2600" dirty="0" smtClean="0">
                <a:solidFill>
                  <a:srgbClr val="FF6600"/>
                </a:solidFill>
              </a:rPr>
            </a:br>
            <a:r>
              <a:rPr lang="en-US" sz="2600" dirty="0" smtClean="0">
                <a:solidFill>
                  <a:srgbClr val="FF6600"/>
                </a:solidFill>
              </a:rPr>
              <a:t>Note: The work tapers in the last ½.</a:t>
            </a:r>
          </a:p>
          <a:p>
            <a:pPr marL="515938" indent="0">
              <a:buNone/>
            </a:pPr>
            <a:r>
              <a:rPr lang="en-US" sz="2600" dirty="0" smtClean="0">
                <a:solidFill>
                  <a:srgbClr val="FF6600"/>
                </a:solidFill>
              </a:rPr>
              <a:t>BUT, we can make it less painful:</a:t>
            </a:r>
          </a:p>
          <a:p>
            <a:pPr marL="917575" indent="-231775">
              <a:buFont typeface="Arial"/>
              <a:buChar char="•"/>
            </a:pPr>
            <a:r>
              <a:rPr lang="en-US" sz="2600" dirty="0" smtClean="0">
                <a:solidFill>
                  <a:srgbClr val="FF6600"/>
                </a:solidFill>
              </a:rPr>
              <a:t>feedback will come every Friday from CAs</a:t>
            </a:r>
          </a:p>
          <a:p>
            <a:pPr marL="917575" indent="-231775">
              <a:buFont typeface="Arial"/>
              <a:buChar char="•"/>
            </a:pPr>
            <a:r>
              <a:rPr lang="en-US" sz="2600" dirty="0" smtClean="0">
                <a:solidFill>
                  <a:srgbClr val="FF6600"/>
                </a:solidFill>
              </a:rPr>
              <a:t>reduced writing on written assignments</a:t>
            </a:r>
          </a:p>
          <a:p>
            <a:pPr marL="917575" indent="-231775">
              <a:buFont typeface="Arial"/>
              <a:buChar char="•"/>
            </a:pPr>
            <a:r>
              <a:rPr lang="en-US" sz="2600" dirty="0" smtClean="0">
                <a:solidFill>
                  <a:srgbClr val="FF6600"/>
                </a:solidFill>
              </a:rPr>
              <a:t>get at least 2 project assignments online ahead</a:t>
            </a:r>
          </a:p>
        </p:txBody>
      </p:sp>
    </p:spTree>
    <p:extLst>
      <p:ext uri="{BB962C8B-B14F-4D97-AF65-F5344CB8AC3E}">
        <p14:creationId xmlns:p14="http://schemas.microsoft.com/office/powerpoint/2010/main" val="365365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dirty="0" smtClean="0"/>
              <a:t>Mid-quarter Evaluation Summary/Response</a:t>
            </a:r>
            <a:endParaRPr lang="en-US" sz="3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7705" y="1032351"/>
            <a:ext cx="8822250" cy="529224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Things to improve</a:t>
            </a:r>
          </a:p>
          <a:p>
            <a:pPr marL="514350" indent="-514350">
              <a:buFont typeface="+mj-lt"/>
              <a:buAutoNum type="arabicParenR" startAt="2"/>
            </a:pPr>
            <a:r>
              <a:rPr lang="en-US" dirty="0"/>
              <a:t>Lectures could be shorter given the content</a:t>
            </a:r>
          </a:p>
          <a:p>
            <a:pPr marL="514350" indent="-514350">
              <a:buFont typeface="+mj-lt"/>
              <a:buAutoNum type="arabicParenR" startAt="2"/>
            </a:pPr>
            <a:r>
              <a:rPr lang="en-US" dirty="0"/>
              <a:t>Students are struggling to get group work done in such a compressed timeline</a:t>
            </a:r>
          </a:p>
          <a:p>
            <a:pPr marL="515938" indent="0">
              <a:buNone/>
            </a:pPr>
            <a:r>
              <a:rPr lang="en-US" dirty="0" smtClean="0">
                <a:solidFill>
                  <a:srgbClr val="FF6600"/>
                </a:solidFill>
              </a:rPr>
              <a:t>We will start building in 25-30 minutes of group project time in the lecture break</a:t>
            </a:r>
          </a:p>
          <a:p>
            <a:pPr marL="515938" indent="0">
              <a:buNone/>
            </a:pPr>
            <a:r>
              <a:rPr lang="en-US" sz="1800" dirty="0" smtClean="0">
                <a:solidFill>
                  <a:srgbClr val="FF6600"/>
                </a:solidFill>
              </a:rPr>
              <a:t> </a:t>
            </a:r>
            <a:endParaRPr lang="en-US" sz="1050" dirty="0" smtClean="0">
              <a:solidFill>
                <a:srgbClr val="FF6600"/>
              </a:solidFill>
            </a:endParaRPr>
          </a:p>
          <a:p>
            <a:pPr marL="515938" indent="0">
              <a:buNone/>
            </a:pPr>
            <a:r>
              <a:rPr lang="en-US" dirty="0" smtClean="0">
                <a:solidFill>
                  <a:srgbClr val="FF6600"/>
                </a:solidFill>
              </a:rPr>
              <a:t>Will try to move up some of the “work on project” lectures (now 11/11, 11/20, 12/4).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518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dirty="0" smtClean="0"/>
              <a:t>Mid-quarter Evaluation Summary/Response</a:t>
            </a:r>
            <a:endParaRPr lang="en-US" sz="3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164" y="1032351"/>
            <a:ext cx="8953836" cy="529224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Things to improve</a:t>
            </a:r>
          </a:p>
          <a:p>
            <a:pPr marL="514350" indent="-514350">
              <a:buFont typeface="+mj-lt"/>
              <a:buAutoNum type="arabicParenR" startAt="4"/>
            </a:pPr>
            <a:r>
              <a:rPr lang="en-US" dirty="0"/>
              <a:t>Assignment instructions / grading unclear or inconsistent</a:t>
            </a:r>
          </a:p>
          <a:p>
            <a:pPr marL="685800" indent="-169863">
              <a:buFont typeface="Arial"/>
              <a:buChar char="•"/>
            </a:pPr>
            <a:r>
              <a:rPr lang="en-US" sz="2400" dirty="0" smtClean="0">
                <a:solidFill>
                  <a:srgbClr val="FF6600"/>
                </a:solidFill>
              </a:rPr>
              <a:t>Some felt instructions too long &amp; others liked  (try to make them as explicit as possible – will keep trying to improve)</a:t>
            </a:r>
          </a:p>
          <a:p>
            <a:pPr marL="685800" indent="-169863">
              <a:buFont typeface="Arial"/>
              <a:buChar char="•"/>
            </a:pPr>
            <a:r>
              <a:rPr lang="en-US" sz="2400" dirty="0" smtClean="0">
                <a:solidFill>
                  <a:srgbClr val="FF6600"/>
                </a:solidFill>
              </a:rPr>
              <a:t>CAs go over example assignments in group meeting to encourage consistency &amp; also align grades after grading to make sure some aren’t harsher or easier than the group</a:t>
            </a:r>
          </a:p>
          <a:p>
            <a:pPr marL="685800" indent="-169863">
              <a:buFont typeface="Arial"/>
              <a:buChar char="•"/>
            </a:pPr>
            <a:endParaRPr lang="en-US" sz="2400" dirty="0" smtClean="0">
              <a:solidFill>
                <a:srgbClr val="FF6600"/>
              </a:solidFill>
            </a:endParaRPr>
          </a:p>
          <a:p>
            <a:pPr marL="685800" indent="-169863">
              <a:buFont typeface="Arial"/>
              <a:buChar char="•"/>
            </a:pPr>
            <a:r>
              <a:rPr lang="en-US" sz="2400" dirty="0" smtClean="0">
                <a:solidFill>
                  <a:srgbClr val="FF6600"/>
                </a:solidFill>
              </a:rPr>
              <a:t>BUT, this material is inherently subjective. There is NO right answer and grading will have ambiguity. So will your real world work!</a:t>
            </a:r>
          </a:p>
        </p:txBody>
      </p:sp>
    </p:spTree>
    <p:extLst>
      <p:ext uri="{BB962C8B-B14F-4D97-AF65-F5344CB8AC3E}">
        <p14:creationId xmlns:p14="http://schemas.microsoft.com/office/powerpoint/2010/main" val="331489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dirty="0" smtClean="0"/>
              <a:t>Mid-quarter Evaluation Summary/Response</a:t>
            </a:r>
            <a:endParaRPr lang="en-US" sz="3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164" y="1032351"/>
            <a:ext cx="8953836" cy="529224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Things to improve</a:t>
            </a:r>
          </a:p>
          <a:p>
            <a:pPr marL="514350" indent="-514350">
              <a:buFont typeface="+mj-lt"/>
              <a:buAutoNum type="arabicParenR" startAt="5"/>
            </a:pPr>
            <a:r>
              <a:rPr lang="en-US" dirty="0"/>
              <a:t>Students want more control over </a:t>
            </a:r>
            <a:r>
              <a:rPr lang="en-US" dirty="0" smtClean="0"/>
              <a:t>projects (e.g., picking teams, changing topics, kicking off people not doing their share…)(folks were split on how teams were created)</a:t>
            </a:r>
            <a:endParaRPr lang="en-US" dirty="0"/>
          </a:p>
          <a:p>
            <a:pPr marL="685800" indent="-169863">
              <a:buFont typeface="Arial"/>
              <a:buChar char="•"/>
            </a:pPr>
            <a:r>
              <a:rPr lang="en-US" sz="2400" dirty="0" smtClean="0">
                <a:solidFill>
                  <a:srgbClr val="FF6600"/>
                </a:solidFill>
              </a:rPr>
              <a:t>Pick teams for diversity as it leads to better design &amp; this is authentic “working on a team” experience (course goal)</a:t>
            </a:r>
          </a:p>
          <a:p>
            <a:pPr marL="685800" indent="-169863">
              <a:buFont typeface="Arial"/>
              <a:buChar char="•"/>
            </a:pPr>
            <a:r>
              <a:rPr lang="en-US" sz="2400" dirty="0" smtClean="0">
                <a:solidFill>
                  <a:srgbClr val="FF6600"/>
                </a:solidFill>
              </a:rPr>
              <a:t>Some teams did change topics early on &amp; we approved it, but could have been more transparent about the process</a:t>
            </a:r>
          </a:p>
          <a:p>
            <a:pPr marL="685800" indent="-169863">
              <a:buFont typeface="Arial"/>
              <a:buChar char="•"/>
            </a:pPr>
            <a:r>
              <a:rPr lang="en-US" sz="2400" dirty="0" smtClean="0">
                <a:solidFill>
                  <a:srgbClr val="FF6600"/>
                </a:solidFill>
              </a:rPr>
              <a:t>Team slackers: part of being a high performing team is communicating performance to teammates (exercise today) &amp; contacting us if it doesn’t work–grades will reflect</a:t>
            </a:r>
          </a:p>
        </p:txBody>
      </p:sp>
    </p:spTree>
    <p:extLst>
      <p:ext uri="{BB962C8B-B14F-4D97-AF65-F5344CB8AC3E}">
        <p14:creationId xmlns:p14="http://schemas.microsoft.com/office/powerpoint/2010/main" val="251264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Review of Early Stage Prototyping</a:t>
            </a:r>
            <a:endParaRPr lang="en-US" dirty="0" smtClean="0"/>
          </a:p>
        </p:txBody>
      </p:sp>
      <p:sp>
        <p:nvSpPr>
          <p:cNvPr id="93186" name="Rectangle 3"/>
          <p:cNvSpPr>
            <a:spLocks noGrp="1" noChangeArrowheads="1"/>
          </p:cNvSpPr>
          <p:nvPr>
            <p:ph idx="1"/>
          </p:nvPr>
        </p:nvSpPr>
        <p:spPr>
          <a:xfrm>
            <a:off x="359953" y="1032351"/>
            <a:ext cx="8784047" cy="5338339"/>
          </a:xfrm>
        </p:spPr>
        <p:txBody>
          <a:bodyPr>
            <a:noAutofit/>
          </a:bodyPr>
          <a:lstStyle/>
          <a:p>
            <a:r>
              <a:rPr lang="en-US" sz="2800" dirty="0" smtClean="0"/>
              <a:t>Prototypes are a ?</a:t>
            </a:r>
          </a:p>
          <a:p>
            <a:pPr lvl="1"/>
            <a:r>
              <a:rPr lang="en-US" sz="2400" dirty="0" smtClean="0"/>
              <a:t>concrete representation of a design or final product</a:t>
            </a:r>
          </a:p>
          <a:p>
            <a:r>
              <a:rPr lang="en-US" sz="2800" dirty="0" smtClean="0"/>
              <a:t>High-fi prototypes may cause viewers to?</a:t>
            </a:r>
          </a:p>
          <a:p>
            <a:pPr lvl="1"/>
            <a:r>
              <a:rPr lang="en-US" sz="2400" dirty="0" smtClean="0"/>
              <a:t>focus on low-level details (e.g., colors, fonts, &amp; alignment) rather than high-level structure</a:t>
            </a:r>
          </a:p>
          <a:p>
            <a:r>
              <a:rPr lang="en-US" sz="2800" dirty="0" smtClean="0"/>
              <a:t>High-fi prototypes may cause designers to?</a:t>
            </a:r>
          </a:p>
          <a:p>
            <a:pPr marL="457200" lvl="1" indent="0">
              <a:buNone/>
            </a:pPr>
            <a:r>
              <a:rPr lang="en-US" sz="2400" dirty="0" smtClean="0"/>
              <a:t>1) spend too much time on details</a:t>
            </a:r>
          </a:p>
          <a:p>
            <a:pPr marL="457200" lvl="1" indent="0">
              <a:buNone/>
            </a:pPr>
            <a:r>
              <a:rPr lang="en-US" sz="2400" dirty="0" smtClean="0"/>
              <a:t>2) be less creative in exploring other ideas</a:t>
            </a:r>
          </a:p>
          <a:p>
            <a:r>
              <a:rPr lang="en-US" sz="2800" dirty="0" smtClean="0"/>
              <a:t>Low-fi testing allows us to quickly iterate</a:t>
            </a:r>
          </a:p>
          <a:p>
            <a:pPr lvl="1"/>
            <a:r>
              <a:rPr lang="en-US" sz="2400" dirty="0" smtClean="0"/>
              <a:t>get user feedback &amp; change right away</a:t>
            </a:r>
          </a:p>
          <a:p>
            <a:r>
              <a:rPr lang="en-US" sz="2800" dirty="0" smtClean="0"/>
              <a:t>Informal UI prototyping tools combine</a:t>
            </a:r>
            <a:br>
              <a:rPr lang="en-US" sz="2800" dirty="0" smtClean="0"/>
            </a:br>
            <a:r>
              <a:rPr lang="en-US" sz="2800" dirty="0" smtClean="0"/>
              <a:t>advantages of paper w/ electronic tools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Autumn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147: User Interface Design, Prototyping, &amp; Evaluation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73CA7-35FD-4F26-8712-3E7EAA6D8755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9990" y="4604827"/>
            <a:ext cx="1734009" cy="2253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294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15"/>
          <p:cNvSpPr>
            <a:spLocks noGrp="1" noChangeArrowheads="1"/>
          </p:cNvSpPr>
          <p:nvPr>
            <p:ph type="title"/>
          </p:nvPr>
        </p:nvSpPr>
        <p:spPr>
          <a:xfrm>
            <a:off x="479425" y="0"/>
            <a:ext cx="8664575" cy="1143000"/>
          </a:xfrm>
        </p:spPr>
        <p:txBody>
          <a:bodyPr/>
          <a:lstStyle/>
          <a:p>
            <a:r>
              <a:rPr lang="en-US" i="1" dirty="0"/>
              <a:t>Design of Everyday Things</a:t>
            </a:r>
          </a:p>
        </p:txBody>
      </p:sp>
      <p:sp>
        <p:nvSpPr>
          <p:cNvPr id="83970" name="Rectangle 16"/>
          <p:cNvSpPr>
            <a:spLocks noGrp="1" noChangeArrowheads="1"/>
          </p:cNvSpPr>
          <p:nvPr>
            <p:ph type="body" sz="half" idx="1"/>
          </p:nvPr>
        </p:nvSpPr>
        <p:spPr>
          <a:xfrm>
            <a:off x="252413" y="1330325"/>
            <a:ext cx="4898679" cy="4906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By Don Norman (UCSD, Apple, HP, NN Group, NU)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Design of everyday objects illustrates problems faced by designers of systems</a:t>
            </a:r>
          </a:p>
          <a:p>
            <a:pPr lvl="1"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400" dirty="0"/>
              <a:t>Explains conceptual models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doors, washing machines,                                    digital watches, telephones, ...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Resulting design guides</a:t>
            </a:r>
          </a:p>
          <a:p>
            <a:pPr lvl="1"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 dirty="0">
                <a:sym typeface="Wingdings" charset="0"/>
              </a:rPr>
              <a:t></a:t>
            </a:r>
            <a:r>
              <a:rPr lang="en-US" sz="2400" dirty="0"/>
              <a:t> Highly recommended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5" name="Picture 4" descr="Screen Shot 2014-03-19 at 12.24.3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788" y="1100454"/>
            <a:ext cx="3740211" cy="57575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Conceptual Models</a:t>
            </a:r>
          </a:p>
        </p:txBody>
      </p:sp>
      <p:sp>
        <p:nvSpPr>
          <p:cNvPr id="15368" name="Rectangle 8"/>
          <p:cNvSpPr>
            <a:spLocks noGrp="1" noChangeArrowheads="1"/>
          </p:cNvSpPr>
          <p:nvPr>
            <p:ph idx="1"/>
          </p:nvPr>
        </p:nvSpPr>
        <p:spPr>
          <a:xfrm>
            <a:off x="395941" y="933824"/>
            <a:ext cx="8436909" cy="5393764"/>
          </a:xfrm>
        </p:spPr>
        <p:txBody>
          <a:bodyPr/>
          <a:lstStyle/>
          <a:p>
            <a:pPr marL="342900" lvl="2" indent="-342900"/>
            <a:r>
              <a:rPr lang="en-US" sz="2800" i="1" dirty="0"/>
              <a:t>Mental representation of how an artifact works &amp; how interface controls affect </a:t>
            </a:r>
            <a:r>
              <a:rPr lang="en-US" sz="2800" i="1" dirty="0" smtClean="0"/>
              <a:t>it</a:t>
            </a:r>
            <a:endParaRPr lang="en-US" sz="2100" dirty="0"/>
          </a:p>
          <a:p>
            <a:endParaRPr lang="en-US" sz="1100" i="1" dirty="0"/>
          </a:p>
          <a:p>
            <a:r>
              <a:rPr lang="en-US" sz="2800" dirty="0"/>
              <a:t>People may have preconceived models that are hard to change</a:t>
            </a:r>
          </a:p>
          <a:p>
            <a:pPr lvl="1">
              <a:spcBef>
                <a:spcPct val="0"/>
              </a:spcBef>
            </a:pPr>
            <a:r>
              <a:rPr lang="en-US" sz="2500" dirty="0"/>
              <a:t>(4 + 5) vs. (4 5 +)</a:t>
            </a:r>
          </a:p>
          <a:p>
            <a:pPr lvl="1">
              <a:spcBef>
                <a:spcPct val="0"/>
              </a:spcBef>
            </a:pPr>
            <a:r>
              <a:rPr lang="en-US" sz="2500" dirty="0"/>
              <a:t>dragging to trash?</a:t>
            </a:r>
          </a:p>
          <a:p>
            <a:pPr lvl="2"/>
            <a:r>
              <a:rPr lang="en-US" sz="2000" dirty="0"/>
              <a:t>deletes file but ejects </a:t>
            </a:r>
            <a:r>
              <a:rPr lang="en-US" sz="2000" dirty="0" smtClean="0"/>
              <a:t>disk</a:t>
            </a:r>
            <a:br>
              <a:rPr lang="en-US" sz="2000" dirty="0" smtClean="0"/>
            </a:br>
            <a:endParaRPr lang="en-US" sz="2100" dirty="0"/>
          </a:p>
          <a:p>
            <a:r>
              <a:rPr lang="en-US" sz="2800" dirty="0"/>
              <a:t>Interface must communicate model</a:t>
            </a:r>
          </a:p>
          <a:p>
            <a:pPr lvl="1">
              <a:spcBef>
                <a:spcPct val="0"/>
              </a:spcBef>
            </a:pPr>
            <a:r>
              <a:rPr lang="en-US" sz="2500" dirty="0"/>
              <a:t>visually (&amp; possibly physically or using sound)</a:t>
            </a:r>
          </a:p>
          <a:p>
            <a:pPr lvl="1">
              <a:spcBef>
                <a:spcPct val="0"/>
              </a:spcBef>
            </a:pPr>
            <a:r>
              <a:rPr lang="en-US" sz="2500" dirty="0"/>
              <a:t>online help and documentation can help</a:t>
            </a:r>
            <a:r>
              <a:rPr lang="en-US" sz="2500" dirty="0" smtClean="0"/>
              <a:t>, </a:t>
            </a:r>
            <a:br>
              <a:rPr lang="en-US" sz="2500" dirty="0" smtClean="0"/>
            </a:br>
            <a:r>
              <a:rPr lang="en-US" sz="2500" dirty="0" smtClean="0"/>
              <a:t>but shouldn’</a:t>
            </a:r>
            <a:r>
              <a:rPr lang="en-US" altLang="ja-JP" sz="2500" dirty="0" smtClean="0"/>
              <a:t>t </a:t>
            </a:r>
            <a:r>
              <a:rPr lang="en-US" altLang="ja-JP" sz="2500" dirty="0"/>
              <a:t>be necessary</a:t>
            </a:r>
            <a:endParaRPr lang="en-US" sz="25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7" name="Picture 5" descr="j019655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113" y="2897188"/>
            <a:ext cx="1765300" cy="181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8" grpId="0" build="p" bldLvl="3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4318832" y="4915419"/>
            <a:ext cx="4466580" cy="1028835"/>
          </a:xfrm>
          <a:prstGeom prst="rect">
            <a:avLst/>
          </a:prstGeom>
          <a:solidFill>
            <a:srgbClr val="000000">
              <a:alpha val="67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elvetica"/>
              <a:cs typeface="Helvetica"/>
            </a:endParaRPr>
          </a:p>
        </p:txBody>
      </p:sp>
      <p:sp>
        <p:nvSpPr>
          <p:cNvPr id="88065" name="Rectangle 2"/>
          <p:cNvSpPr>
            <a:spLocks noGrp="1" noChangeArrowheads="1"/>
          </p:cNvSpPr>
          <p:nvPr>
            <p:ph type="title"/>
          </p:nvPr>
        </p:nvSpPr>
        <p:spPr>
          <a:xfrm>
            <a:off x="479425" y="0"/>
            <a:ext cx="8664575" cy="1143000"/>
          </a:xfrm>
        </p:spPr>
        <p:txBody>
          <a:bodyPr/>
          <a:lstStyle/>
          <a:p>
            <a:r>
              <a:rPr lang="en-US" sz="3300" dirty="0"/>
              <a:t>Affordances as Perceptual Clues</a:t>
            </a:r>
          </a:p>
        </p:txBody>
      </p:sp>
      <p:sp>
        <p:nvSpPr>
          <p:cNvPr id="88066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230686"/>
            <a:ext cx="8296275" cy="4114800"/>
          </a:xfrm>
        </p:spPr>
        <p:txBody>
          <a:bodyPr/>
          <a:lstStyle/>
          <a:p>
            <a:r>
              <a:rPr lang="en-US" sz="2800" dirty="0"/>
              <a:t>Well-designed objects have </a:t>
            </a:r>
            <a:r>
              <a:rPr lang="en-US" sz="2800" b="1" dirty="0">
                <a:solidFill>
                  <a:srgbClr val="3366FF"/>
                </a:solidFill>
              </a:rPr>
              <a:t>affordances</a:t>
            </a:r>
          </a:p>
          <a:p>
            <a:pPr lvl="1"/>
            <a:r>
              <a:rPr lang="en-US" sz="2400" dirty="0"/>
              <a:t>clues to their operation</a:t>
            </a:r>
          </a:p>
          <a:p>
            <a:pPr lvl="1"/>
            <a:r>
              <a:rPr lang="en-US" sz="2400" dirty="0"/>
              <a:t>often visual, but not always (e.g., speech)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88070" name="Picture 69" descr="Telephon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26" y="3201054"/>
            <a:ext cx="3784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72" name="Text Box 75"/>
          <p:cNvSpPr txBox="1">
            <a:spLocks noChangeArrowheads="1"/>
          </p:cNvSpPr>
          <p:nvPr/>
        </p:nvSpPr>
        <p:spPr bwMode="auto">
          <a:xfrm>
            <a:off x="4400176" y="4990147"/>
            <a:ext cx="439560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 dirty="0">
                <a:latin typeface="Helvetica Light"/>
              </a:rPr>
              <a:t>What affordances do you see here?</a:t>
            </a:r>
          </a:p>
        </p:txBody>
      </p:sp>
      <p:pic>
        <p:nvPicPr>
          <p:cNvPr id="2" name="Picture 1" descr="Screen Shot 2012-01-26 at 11.45.33 A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0" b="10294"/>
          <a:stretch/>
        </p:blipFill>
        <p:spPr>
          <a:xfrm>
            <a:off x="4325470" y="3197950"/>
            <a:ext cx="4455723" cy="15025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-1" y="5156812"/>
            <a:ext cx="4975413" cy="655306"/>
          </a:xfrm>
          <a:prstGeom prst="rect">
            <a:avLst/>
          </a:prstGeom>
          <a:solidFill>
            <a:srgbClr val="000000">
              <a:alpha val="67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elvetica"/>
              <a:cs typeface="Helvetica"/>
            </a:endParaRPr>
          </a:p>
        </p:txBody>
      </p:sp>
      <p:sp>
        <p:nvSpPr>
          <p:cNvPr id="90113" name="Rectangle 2"/>
          <p:cNvSpPr>
            <a:spLocks noGrp="1" noChangeArrowheads="1"/>
          </p:cNvSpPr>
          <p:nvPr>
            <p:ph type="title"/>
          </p:nvPr>
        </p:nvSpPr>
        <p:spPr>
          <a:xfrm>
            <a:off x="479425" y="376238"/>
            <a:ext cx="8664575" cy="1143000"/>
          </a:xfrm>
        </p:spPr>
        <p:txBody>
          <a:bodyPr/>
          <a:lstStyle/>
          <a:p>
            <a:r>
              <a:rPr lang="en-US" sz="3300" dirty="0"/>
              <a:t>Affordances as Perceptual Clues</a:t>
            </a:r>
          </a:p>
        </p:txBody>
      </p:sp>
      <p:sp>
        <p:nvSpPr>
          <p:cNvPr id="90114" name="Rectangle 3"/>
          <p:cNvSpPr>
            <a:spLocks noGrp="1" noChangeArrowheads="1"/>
          </p:cNvSpPr>
          <p:nvPr>
            <p:ph idx="1"/>
          </p:nvPr>
        </p:nvSpPr>
        <p:spPr>
          <a:xfrm>
            <a:off x="611094" y="1514569"/>
            <a:ext cx="8296275" cy="4114800"/>
          </a:xfrm>
        </p:spPr>
        <p:txBody>
          <a:bodyPr/>
          <a:lstStyle/>
          <a:p>
            <a:r>
              <a:rPr lang="en-US" sz="2800" dirty="0"/>
              <a:t>Poorly-designed objects</a:t>
            </a:r>
          </a:p>
          <a:p>
            <a:pPr lvl="1"/>
            <a:r>
              <a:rPr lang="en-US" sz="2400" dirty="0"/>
              <a:t>no clues or misleading clues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grpSp>
        <p:nvGrpSpPr>
          <p:cNvPr id="90118" name="Group 54"/>
          <p:cNvGrpSpPr>
            <a:grpSpLocks/>
          </p:cNvGrpSpPr>
          <p:nvPr/>
        </p:nvGrpSpPr>
        <p:grpSpPr bwMode="auto">
          <a:xfrm>
            <a:off x="1003827" y="3032945"/>
            <a:ext cx="3994879" cy="2437951"/>
            <a:chOff x="2663" y="2896"/>
            <a:chExt cx="2045" cy="1248"/>
          </a:xfrm>
        </p:grpSpPr>
        <p:pic>
          <p:nvPicPr>
            <p:cNvPr id="90121" name="Picture 55" descr="carelman"/>
            <p:cNvPicPr>
              <a:picLocks noChangeAspect="1" noChangeArrowheads="1"/>
            </p:cNvPicPr>
            <p:nvPr/>
          </p:nvPicPr>
          <p:blipFill>
            <a:blip r:embed="rId3" cstate="email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0" y="2896"/>
              <a:ext cx="2038" cy="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0122" name="Text Box 56"/>
            <p:cNvSpPr txBox="1">
              <a:spLocks noChangeArrowheads="1"/>
            </p:cNvSpPr>
            <p:nvPr/>
          </p:nvSpPr>
          <p:spPr bwMode="auto">
            <a:xfrm>
              <a:off x="2663" y="3979"/>
              <a:ext cx="1990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en-US" sz="1500" i="1" dirty="0">
                  <a:latin typeface="Helvetica Light"/>
                </a:rPr>
                <a:t>French artist Jacques </a:t>
              </a:r>
              <a:r>
                <a:rPr lang="en-US" sz="1500" i="1" dirty="0" err="1">
                  <a:latin typeface="Helvetica Light"/>
                </a:rPr>
                <a:t>Carelman</a:t>
              </a:r>
              <a:endParaRPr lang="en-US" sz="1500" i="1" dirty="0">
                <a:latin typeface="Helvetica Light"/>
              </a:endParaRPr>
            </a:p>
          </p:txBody>
        </p:sp>
      </p:grpSp>
      <p:sp>
        <p:nvSpPr>
          <p:cNvPr id="165945" name="Text Box 57"/>
          <p:cNvSpPr txBox="1">
            <a:spLocks noChangeArrowheads="1"/>
          </p:cNvSpPr>
          <p:nvPr/>
        </p:nvSpPr>
        <p:spPr bwMode="auto">
          <a:xfrm>
            <a:off x="1874466" y="5454091"/>
            <a:ext cx="30575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dirty="0">
                <a:latin typeface="Verdana" charset="0"/>
              </a:rPr>
              <a:t>Crazy design for a screw punch!</a:t>
            </a:r>
          </a:p>
        </p:txBody>
      </p:sp>
      <p:pic>
        <p:nvPicPr>
          <p:cNvPr id="165946" name="Picture 58" descr="DSC0005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44" t="19072"/>
          <a:stretch>
            <a:fillRect/>
          </a:stretch>
        </p:blipFill>
        <p:spPr bwMode="auto">
          <a:xfrm>
            <a:off x="6340969" y="1628587"/>
            <a:ext cx="2803030" cy="4212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94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2075" tIns="46038" rIns="92075" bIns="46038"/>
          <a:lstStyle/>
          <a:p>
            <a:r>
              <a:rPr lang="en-US" dirty="0"/>
              <a:t>Refrigerator</a:t>
            </a:r>
          </a:p>
        </p:txBody>
      </p:sp>
      <p:sp>
        <p:nvSpPr>
          <p:cNvPr id="92162" name="Rectangle 3"/>
          <p:cNvSpPr>
            <a:spLocks noGrp="1" noChangeArrowheads="1"/>
          </p:cNvSpPr>
          <p:nvPr>
            <p:ph idx="1"/>
          </p:nvPr>
        </p:nvSpPr>
        <p:spPr>
          <a:xfrm>
            <a:off x="339725" y="5649913"/>
            <a:ext cx="8466138" cy="546100"/>
          </a:xfrm>
        </p:spPr>
        <p:txBody>
          <a:bodyPr lIns="92075" tIns="46038" rIns="92075" bIns="46038"/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en-US" sz="2400" dirty="0"/>
              <a:t>Problem: freezer too cold, but fresh food just right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grpSp>
        <p:nvGrpSpPr>
          <p:cNvPr id="92166" name="Group 6"/>
          <p:cNvGrpSpPr>
            <a:grpSpLocks/>
          </p:cNvGrpSpPr>
          <p:nvPr/>
        </p:nvGrpSpPr>
        <p:grpSpPr bwMode="auto">
          <a:xfrm>
            <a:off x="1660525" y="1828800"/>
            <a:ext cx="2395538" cy="3476625"/>
            <a:chOff x="2126" y="955"/>
            <a:chExt cx="1509" cy="2190"/>
          </a:xfrm>
        </p:grpSpPr>
        <p:sp>
          <p:nvSpPr>
            <p:cNvPr id="92171" name="Rectangle 4"/>
            <p:cNvSpPr>
              <a:spLocks noChangeArrowheads="1"/>
            </p:cNvSpPr>
            <p:nvPr/>
          </p:nvSpPr>
          <p:spPr bwMode="auto">
            <a:xfrm>
              <a:off x="2140" y="955"/>
              <a:ext cx="1480" cy="2190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3E4E6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172" name="Rectangle 5"/>
            <p:cNvSpPr>
              <a:spLocks noChangeArrowheads="1"/>
            </p:cNvSpPr>
            <p:nvPr/>
          </p:nvSpPr>
          <p:spPr bwMode="auto">
            <a:xfrm>
              <a:off x="2126" y="1589"/>
              <a:ext cx="1509" cy="16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3E4E6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2167" name="Line 7"/>
          <p:cNvSpPr>
            <a:spLocks noChangeShapeType="1"/>
          </p:cNvSpPr>
          <p:nvPr/>
        </p:nvSpPr>
        <p:spPr bwMode="auto">
          <a:xfrm flipH="1">
            <a:off x="3695700" y="2106613"/>
            <a:ext cx="1371600" cy="422275"/>
          </a:xfrm>
          <a:prstGeom prst="line">
            <a:avLst/>
          </a:prstGeom>
          <a:noFill/>
          <a:ln w="38100">
            <a:solidFill>
              <a:schemeClr val="accent6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6" name="Rectangle 8"/>
          <p:cNvSpPr>
            <a:spLocks noChangeArrowheads="1"/>
          </p:cNvSpPr>
          <p:nvPr/>
        </p:nvSpPr>
        <p:spPr bwMode="auto">
          <a:xfrm>
            <a:off x="5049838" y="1831975"/>
            <a:ext cx="1138204" cy="462307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eaLnBrk="0" hangingPunct="0">
              <a:defRPr/>
            </a:pPr>
            <a:r>
              <a:rPr lang="en-US" dirty="0">
                <a:latin typeface="Helvetica Light"/>
                <a:ea typeface="+mn-ea"/>
                <a:cs typeface="+mn-cs"/>
              </a:rPr>
              <a:t>freezer</a:t>
            </a:r>
            <a:endParaRPr lang="en-US" dirty="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 Light"/>
              <a:ea typeface="+mn-ea"/>
              <a:cs typeface="+mn-cs"/>
            </a:endParaRPr>
          </a:p>
        </p:txBody>
      </p:sp>
      <p:sp>
        <p:nvSpPr>
          <p:cNvPr id="92169" name="Line 9"/>
          <p:cNvSpPr>
            <a:spLocks noChangeShapeType="1"/>
          </p:cNvSpPr>
          <p:nvPr/>
        </p:nvSpPr>
        <p:spPr bwMode="auto">
          <a:xfrm>
            <a:off x="3800475" y="3649663"/>
            <a:ext cx="966788" cy="506412"/>
          </a:xfrm>
          <a:prstGeom prst="line">
            <a:avLst/>
          </a:prstGeom>
          <a:noFill/>
          <a:ln w="38100">
            <a:solidFill>
              <a:schemeClr val="accent6"/>
            </a:solidFill>
            <a:round/>
            <a:headEnd type="stealth" w="med" len="lg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70" name="Rectangle 10"/>
          <p:cNvSpPr>
            <a:spLocks noChangeArrowheads="1"/>
          </p:cNvSpPr>
          <p:nvPr/>
        </p:nvSpPr>
        <p:spPr bwMode="auto">
          <a:xfrm>
            <a:off x="4756150" y="3871913"/>
            <a:ext cx="1566014" cy="46230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dirty="0">
                <a:latin typeface="Helvetica Light"/>
              </a:rPr>
              <a:t>fresh food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82176" y="82176"/>
            <a:ext cx="8979648" cy="1178862"/>
          </a:xfrm>
          <a:prstGeom prst="rect">
            <a:avLst/>
          </a:prstGeom>
          <a:solidFill>
            <a:srgbClr val="000000">
              <a:alpha val="83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elvetica"/>
              <a:cs typeface="Helvetica"/>
            </a:endParaRPr>
          </a:p>
        </p:txBody>
      </p:sp>
      <p:pic>
        <p:nvPicPr>
          <p:cNvPr id="10" name="Picture 9" descr="hallof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745" y="243804"/>
            <a:ext cx="813836" cy="82995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 bwMode="auto">
          <a:xfrm>
            <a:off x="5192891" y="5567521"/>
            <a:ext cx="3951109" cy="886229"/>
          </a:xfrm>
          <a:prstGeom prst="rect">
            <a:avLst/>
          </a:prstGeom>
          <a:solidFill>
            <a:srgbClr val="000000">
              <a:alpha val="67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elvetica"/>
              <a:cs typeface="Helvetica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277280" y="5631056"/>
            <a:ext cx="39999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dirty="0">
                <a:latin typeface="Helvetica"/>
                <a:ea typeface="ＭＳ Ｐゴシック" pitchFamily="34" charset="-128"/>
                <a:cs typeface="Helvetica"/>
              </a:rPr>
              <a:t>D</a:t>
            </a:r>
            <a:r>
              <a:rPr lang="en-US" dirty="0" smtClean="0">
                <a:latin typeface="Helvetica"/>
                <a:ea typeface="ＭＳ Ｐゴシック" pitchFamily="34" charset="-128"/>
                <a:cs typeface="Helvetica"/>
              </a:rPr>
              <a:t>yson </a:t>
            </a:r>
            <a:r>
              <a:rPr lang="en-US" dirty="0" err="1" smtClean="0">
                <a:latin typeface="Helvetica"/>
                <a:ea typeface="ＭＳ Ｐゴシック" pitchFamily="34" charset="-128"/>
                <a:cs typeface="Helvetica"/>
              </a:rPr>
              <a:t>AirBlade</a:t>
            </a:r>
            <a:r>
              <a:rPr lang="en-US" dirty="0" smtClean="0">
                <a:latin typeface="Helvetica"/>
                <a:ea typeface="ＭＳ Ｐゴシック" pitchFamily="34" charset="-128"/>
                <a:cs typeface="Helvetica"/>
              </a:rPr>
              <a:t> hand dryer</a:t>
            </a:r>
          </a:p>
          <a:p>
            <a:pPr eaLnBrk="1" hangingPunct="1"/>
            <a:r>
              <a:rPr lang="en-US" sz="1600" dirty="0" smtClean="0">
                <a:latin typeface="Helvetica"/>
                <a:ea typeface="ＭＳ Ｐゴシック" pitchFamily="34" charset="-128"/>
                <a:cs typeface="Helvetica"/>
              </a:rPr>
              <a:t>example courtesy of Maya I.</a:t>
            </a:r>
            <a:endParaRPr lang="en-US" sz="1600" dirty="0">
              <a:latin typeface="Helvetica"/>
              <a:ea typeface="ＭＳ Ｐゴシック" pitchFamily="34" charset="-128"/>
              <a:cs typeface="Helvetic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Interface Hall of Fame or Shame?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160" y="1377711"/>
            <a:ext cx="4572000" cy="3429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9264" y="1377711"/>
            <a:ext cx="4571999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35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2075" tIns="46038" rIns="92075" bIns="46038"/>
          <a:lstStyle/>
          <a:p>
            <a:r>
              <a:rPr lang="en-US" dirty="0"/>
              <a:t>Refrigerator Controls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387119" y="4917249"/>
            <a:ext cx="8584545" cy="1242896"/>
          </a:xfrm>
        </p:spPr>
        <p:txBody>
          <a:bodyPr lIns="92075" tIns="46038" rIns="92075" bIns="46038"/>
          <a:lstStyle/>
          <a:p>
            <a:pPr>
              <a:buFontTx/>
              <a:buNone/>
            </a:pPr>
            <a:r>
              <a:rPr lang="en-US" sz="2400" dirty="0"/>
              <a:t>What is your conceptual model</a:t>
            </a:r>
            <a:r>
              <a:rPr lang="en-US" sz="2400" dirty="0" smtClean="0"/>
              <a:t>?</a:t>
            </a:r>
          </a:p>
          <a:p>
            <a:pPr>
              <a:buFontTx/>
              <a:buNone/>
            </a:pPr>
            <a:r>
              <a:rPr lang="en-US" sz="2400" dirty="0" smtClean="0"/>
              <a:t>Spend 30 sec. drawing a diagram showing your model (where the cooling units are &amp; how controlled) </a:t>
            </a:r>
            <a:endParaRPr lang="en-US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Autumn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HCI+D: User Interface Design, Prototyping, &amp; Evaluation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94214" name="Rectangle 4"/>
          <p:cNvSpPr>
            <a:spLocks noChangeArrowheads="1"/>
          </p:cNvSpPr>
          <p:nvPr/>
        </p:nvSpPr>
        <p:spPr bwMode="auto">
          <a:xfrm>
            <a:off x="1828800" y="1324718"/>
            <a:ext cx="5462588" cy="3462338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4215" name="Rectangle 21"/>
          <p:cNvSpPr>
            <a:spLocks noChangeArrowheads="1"/>
          </p:cNvSpPr>
          <p:nvPr/>
        </p:nvSpPr>
        <p:spPr bwMode="auto">
          <a:xfrm>
            <a:off x="1896990" y="1443781"/>
            <a:ext cx="5396239" cy="2308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eaLnBrk="0" hangingPunct="0"/>
            <a:r>
              <a:rPr lang="en-US" dirty="0">
                <a:solidFill>
                  <a:srgbClr val="3E4E6C"/>
                </a:solidFill>
                <a:latin typeface="Georgia" charset="0"/>
              </a:rPr>
              <a:t>Normal Settings		</a:t>
            </a:r>
            <a:r>
              <a:rPr lang="en-US" b="1" dirty="0">
                <a:solidFill>
                  <a:srgbClr val="3E4E6C"/>
                </a:solidFill>
                <a:latin typeface="Georgia" charset="0"/>
              </a:rPr>
              <a:t>C</a:t>
            </a:r>
            <a:r>
              <a:rPr lang="en-US" dirty="0">
                <a:solidFill>
                  <a:srgbClr val="3E4E6C"/>
                </a:solidFill>
                <a:latin typeface="Georgia" charset="0"/>
              </a:rPr>
              <a:t> and </a:t>
            </a:r>
            <a:r>
              <a:rPr lang="en-US" b="1" dirty="0">
                <a:solidFill>
                  <a:srgbClr val="3E4E6C"/>
                </a:solidFill>
                <a:latin typeface="Georgia" charset="0"/>
              </a:rPr>
              <a:t>5</a:t>
            </a:r>
          </a:p>
          <a:p>
            <a:pPr eaLnBrk="0" hangingPunct="0"/>
            <a:r>
              <a:rPr lang="en-US" dirty="0">
                <a:solidFill>
                  <a:srgbClr val="3E4E6C"/>
                </a:solidFill>
                <a:latin typeface="Georgia" charset="0"/>
              </a:rPr>
              <a:t>Colder Fresh Food		</a:t>
            </a:r>
            <a:r>
              <a:rPr lang="en-US" b="1" dirty="0">
                <a:solidFill>
                  <a:srgbClr val="3E4E6C"/>
                </a:solidFill>
                <a:latin typeface="Georgia" charset="0"/>
              </a:rPr>
              <a:t>C</a:t>
            </a:r>
            <a:r>
              <a:rPr lang="en-US" dirty="0">
                <a:solidFill>
                  <a:srgbClr val="3E4E6C"/>
                </a:solidFill>
                <a:latin typeface="Georgia" charset="0"/>
              </a:rPr>
              <a:t> and </a:t>
            </a:r>
            <a:r>
              <a:rPr lang="en-US" b="1" dirty="0">
                <a:solidFill>
                  <a:srgbClr val="3E4E6C"/>
                </a:solidFill>
                <a:latin typeface="Georgia" charset="0"/>
              </a:rPr>
              <a:t>6-7</a:t>
            </a:r>
          </a:p>
          <a:p>
            <a:pPr eaLnBrk="0" hangingPunct="0"/>
            <a:r>
              <a:rPr lang="en-US" dirty="0">
                <a:solidFill>
                  <a:srgbClr val="3E4E6C"/>
                </a:solidFill>
                <a:latin typeface="Georgia" charset="0"/>
              </a:rPr>
              <a:t>Coldest Fresh Food		</a:t>
            </a:r>
            <a:r>
              <a:rPr lang="en-US" b="1" dirty="0">
                <a:solidFill>
                  <a:srgbClr val="3E4E6C"/>
                </a:solidFill>
                <a:latin typeface="Georgia" charset="0"/>
              </a:rPr>
              <a:t>B</a:t>
            </a:r>
            <a:r>
              <a:rPr lang="en-US" dirty="0">
                <a:solidFill>
                  <a:srgbClr val="3E4E6C"/>
                </a:solidFill>
                <a:latin typeface="Georgia" charset="0"/>
              </a:rPr>
              <a:t> and </a:t>
            </a:r>
            <a:r>
              <a:rPr lang="en-US" b="1" dirty="0">
                <a:solidFill>
                  <a:srgbClr val="3E4E6C"/>
                </a:solidFill>
                <a:latin typeface="Georgia" charset="0"/>
              </a:rPr>
              <a:t>8-9</a:t>
            </a:r>
          </a:p>
          <a:p>
            <a:pPr eaLnBrk="0" hangingPunct="0"/>
            <a:r>
              <a:rPr lang="en-US" dirty="0">
                <a:solidFill>
                  <a:srgbClr val="3E4E6C"/>
                </a:solidFill>
                <a:latin typeface="Georgia" charset="0"/>
              </a:rPr>
              <a:t>Colder Freezer		</a:t>
            </a:r>
            <a:r>
              <a:rPr lang="en-US" b="1" dirty="0">
                <a:solidFill>
                  <a:srgbClr val="3E4E6C"/>
                </a:solidFill>
                <a:latin typeface="Georgia" charset="0"/>
              </a:rPr>
              <a:t>D</a:t>
            </a:r>
            <a:r>
              <a:rPr lang="en-US" dirty="0">
                <a:solidFill>
                  <a:srgbClr val="3E4E6C"/>
                </a:solidFill>
                <a:latin typeface="Georgia" charset="0"/>
              </a:rPr>
              <a:t> and </a:t>
            </a:r>
            <a:r>
              <a:rPr lang="en-US" b="1" dirty="0">
                <a:solidFill>
                  <a:srgbClr val="3E4E6C"/>
                </a:solidFill>
                <a:latin typeface="Georgia" charset="0"/>
              </a:rPr>
              <a:t>7-8</a:t>
            </a:r>
          </a:p>
          <a:p>
            <a:pPr eaLnBrk="0" hangingPunct="0"/>
            <a:r>
              <a:rPr lang="en-US" dirty="0">
                <a:solidFill>
                  <a:srgbClr val="3E4E6C"/>
                </a:solidFill>
                <a:latin typeface="Georgia" charset="0"/>
              </a:rPr>
              <a:t>Warmer Fresh Food		</a:t>
            </a:r>
            <a:r>
              <a:rPr lang="en-US" b="1" dirty="0">
                <a:solidFill>
                  <a:srgbClr val="3E4E6C"/>
                </a:solidFill>
                <a:latin typeface="Georgia" charset="0"/>
              </a:rPr>
              <a:t>C</a:t>
            </a:r>
            <a:r>
              <a:rPr lang="en-US" dirty="0">
                <a:solidFill>
                  <a:srgbClr val="3E4E6C"/>
                </a:solidFill>
                <a:latin typeface="Georgia" charset="0"/>
              </a:rPr>
              <a:t> and </a:t>
            </a:r>
            <a:r>
              <a:rPr lang="en-US" b="1" dirty="0">
                <a:solidFill>
                  <a:srgbClr val="3E4E6C"/>
                </a:solidFill>
                <a:latin typeface="Georgia" charset="0"/>
              </a:rPr>
              <a:t>4-1</a:t>
            </a:r>
          </a:p>
          <a:p>
            <a:pPr eaLnBrk="0" hangingPunct="0"/>
            <a:r>
              <a:rPr lang="en-US" dirty="0">
                <a:solidFill>
                  <a:srgbClr val="3E4E6C"/>
                </a:solidFill>
                <a:latin typeface="Georgia" charset="0"/>
              </a:rPr>
              <a:t>OFF </a:t>
            </a:r>
            <a:r>
              <a:rPr lang="en-US" i="1" dirty="0">
                <a:solidFill>
                  <a:srgbClr val="3E4E6C"/>
                </a:solidFill>
                <a:latin typeface="Georgia" charset="0"/>
              </a:rPr>
              <a:t>(both)</a:t>
            </a:r>
            <a:r>
              <a:rPr lang="en-US" dirty="0">
                <a:solidFill>
                  <a:srgbClr val="3E4E6C"/>
                </a:solidFill>
                <a:latin typeface="Georgia" charset="0"/>
              </a:rPr>
              <a:t>		</a:t>
            </a:r>
            <a:r>
              <a:rPr lang="en-US" dirty="0" smtClean="0">
                <a:solidFill>
                  <a:srgbClr val="3E4E6C"/>
                </a:solidFill>
                <a:latin typeface="Georgia" charset="0"/>
              </a:rPr>
              <a:t>		</a:t>
            </a:r>
            <a:r>
              <a:rPr lang="en-US" b="1" dirty="0" smtClean="0">
                <a:solidFill>
                  <a:srgbClr val="3E4E6C"/>
                </a:solidFill>
                <a:latin typeface="Georgia" charset="0"/>
              </a:rPr>
              <a:t>0</a:t>
            </a:r>
            <a:endParaRPr lang="en-US" b="1" dirty="0">
              <a:solidFill>
                <a:srgbClr val="3E4E6C"/>
              </a:solidFill>
              <a:latin typeface="Georgia" charset="0"/>
            </a:endParaRPr>
          </a:p>
        </p:txBody>
      </p:sp>
      <p:grpSp>
        <p:nvGrpSpPr>
          <p:cNvPr id="94216" name="Group 43"/>
          <p:cNvGrpSpPr>
            <a:grpSpLocks/>
          </p:cNvGrpSpPr>
          <p:nvPr/>
        </p:nvGrpSpPr>
        <p:grpSpPr bwMode="auto">
          <a:xfrm>
            <a:off x="1987550" y="4032993"/>
            <a:ext cx="2400300" cy="573088"/>
            <a:chOff x="1252" y="2810"/>
            <a:chExt cx="1512" cy="361"/>
          </a:xfrm>
        </p:grpSpPr>
        <p:sp>
          <p:nvSpPr>
            <p:cNvPr id="94226" name="Rectangle 25"/>
            <p:cNvSpPr>
              <a:spLocks noChangeArrowheads="1"/>
            </p:cNvSpPr>
            <p:nvPr/>
          </p:nvSpPr>
          <p:spPr bwMode="auto">
            <a:xfrm>
              <a:off x="1252" y="2810"/>
              <a:ext cx="1473" cy="342"/>
            </a:xfrm>
            <a:prstGeom prst="rect">
              <a:avLst/>
            </a:prstGeom>
            <a:solidFill>
              <a:srgbClr val="DFC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4227" name="Group 26"/>
            <p:cNvGrpSpPr>
              <a:grpSpLocks/>
            </p:cNvGrpSpPr>
            <p:nvPr/>
          </p:nvGrpSpPr>
          <p:grpSpPr bwMode="auto">
            <a:xfrm>
              <a:off x="1384" y="2811"/>
              <a:ext cx="1090" cy="119"/>
              <a:chOff x="2500" y="1229"/>
              <a:chExt cx="1090" cy="119"/>
            </a:xfrm>
          </p:grpSpPr>
          <p:sp>
            <p:nvSpPr>
              <p:cNvPr id="94229" name="Line 27"/>
              <p:cNvSpPr>
                <a:spLocks noChangeShapeType="1"/>
              </p:cNvSpPr>
              <p:nvPr/>
            </p:nvSpPr>
            <p:spPr bwMode="auto">
              <a:xfrm>
                <a:off x="2500" y="1230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30" name="Line 28"/>
              <p:cNvSpPr>
                <a:spLocks noChangeShapeType="1"/>
              </p:cNvSpPr>
              <p:nvPr/>
            </p:nvSpPr>
            <p:spPr bwMode="auto">
              <a:xfrm>
                <a:off x="2762" y="1230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31" name="Line 29"/>
              <p:cNvSpPr>
                <a:spLocks noChangeShapeType="1"/>
              </p:cNvSpPr>
              <p:nvPr/>
            </p:nvSpPr>
            <p:spPr bwMode="auto">
              <a:xfrm>
                <a:off x="3059" y="1229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32" name="Line 30"/>
              <p:cNvSpPr>
                <a:spLocks noChangeShapeType="1"/>
              </p:cNvSpPr>
              <p:nvPr/>
            </p:nvSpPr>
            <p:spPr bwMode="auto">
              <a:xfrm>
                <a:off x="3327" y="1229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33" name="Line 31"/>
              <p:cNvSpPr>
                <a:spLocks noChangeShapeType="1"/>
              </p:cNvSpPr>
              <p:nvPr/>
            </p:nvSpPr>
            <p:spPr bwMode="auto">
              <a:xfrm>
                <a:off x="3590" y="1230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4228" name="Rectangle 32"/>
            <p:cNvSpPr>
              <a:spLocks noChangeArrowheads="1"/>
            </p:cNvSpPr>
            <p:nvPr/>
          </p:nvSpPr>
          <p:spPr bwMode="auto">
            <a:xfrm>
              <a:off x="1295" y="2911"/>
              <a:ext cx="1469" cy="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eaLnBrk="0" hangingPunct="0"/>
              <a:r>
                <a:rPr lang="en-US" sz="2100" b="1">
                  <a:solidFill>
                    <a:schemeClr val="bg1"/>
                  </a:solidFill>
                  <a:latin typeface="Georgia" charset="0"/>
                </a:rPr>
                <a:t>A   B   C   D   E</a:t>
              </a:r>
            </a:p>
          </p:txBody>
        </p:sp>
      </p:grpSp>
      <p:grpSp>
        <p:nvGrpSpPr>
          <p:cNvPr id="94217" name="Group 44"/>
          <p:cNvGrpSpPr>
            <a:grpSpLocks/>
          </p:cNvGrpSpPr>
          <p:nvPr/>
        </p:nvGrpSpPr>
        <p:grpSpPr bwMode="auto">
          <a:xfrm>
            <a:off x="4733925" y="4048868"/>
            <a:ext cx="2362200" cy="542925"/>
            <a:chOff x="2982" y="2820"/>
            <a:chExt cx="1488" cy="342"/>
          </a:xfrm>
        </p:grpSpPr>
        <p:sp>
          <p:nvSpPr>
            <p:cNvPr id="94218" name="Rectangle 35"/>
            <p:cNvSpPr>
              <a:spLocks noChangeArrowheads="1"/>
            </p:cNvSpPr>
            <p:nvPr/>
          </p:nvSpPr>
          <p:spPr bwMode="auto">
            <a:xfrm>
              <a:off x="2982" y="2820"/>
              <a:ext cx="1473" cy="342"/>
            </a:xfrm>
            <a:prstGeom prst="rect">
              <a:avLst/>
            </a:prstGeom>
            <a:solidFill>
              <a:srgbClr val="DFC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4219" name="Group 36"/>
            <p:cNvGrpSpPr>
              <a:grpSpLocks/>
            </p:cNvGrpSpPr>
            <p:nvPr/>
          </p:nvGrpSpPr>
          <p:grpSpPr bwMode="auto">
            <a:xfrm>
              <a:off x="3114" y="2821"/>
              <a:ext cx="1090" cy="119"/>
              <a:chOff x="2500" y="1229"/>
              <a:chExt cx="1090" cy="119"/>
            </a:xfrm>
          </p:grpSpPr>
          <p:sp>
            <p:nvSpPr>
              <p:cNvPr id="94221" name="Line 37"/>
              <p:cNvSpPr>
                <a:spLocks noChangeShapeType="1"/>
              </p:cNvSpPr>
              <p:nvPr/>
            </p:nvSpPr>
            <p:spPr bwMode="auto">
              <a:xfrm>
                <a:off x="2500" y="1230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22" name="Line 38"/>
              <p:cNvSpPr>
                <a:spLocks noChangeShapeType="1"/>
              </p:cNvSpPr>
              <p:nvPr/>
            </p:nvSpPr>
            <p:spPr bwMode="auto">
              <a:xfrm>
                <a:off x="2762" y="1230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23" name="Line 39"/>
              <p:cNvSpPr>
                <a:spLocks noChangeShapeType="1"/>
              </p:cNvSpPr>
              <p:nvPr/>
            </p:nvSpPr>
            <p:spPr bwMode="auto">
              <a:xfrm>
                <a:off x="3059" y="1229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24" name="Line 40"/>
              <p:cNvSpPr>
                <a:spLocks noChangeShapeType="1"/>
              </p:cNvSpPr>
              <p:nvPr/>
            </p:nvSpPr>
            <p:spPr bwMode="auto">
              <a:xfrm>
                <a:off x="3327" y="1229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25" name="Line 41"/>
              <p:cNvSpPr>
                <a:spLocks noChangeShapeType="1"/>
              </p:cNvSpPr>
              <p:nvPr/>
            </p:nvSpPr>
            <p:spPr bwMode="auto">
              <a:xfrm>
                <a:off x="3590" y="1230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4220" name="Rectangle 42"/>
            <p:cNvSpPr>
              <a:spLocks noChangeArrowheads="1"/>
            </p:cNvSpPr>
            <p:nvPr/>
          </p:nvSpPr>
          <p:spPr bwMode="auto">
            <a:xfrm>
              <a:off x="3001" y="2886"/>
              <a:ext cx="1469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eaLnBrk="0" hangingPunct="0"/>
              <a:r>
                <a:rPr lang="en-US" sz="2100" b="1" dirty="0" smtClean="0">
                  <a:solidFill>
                    <a:schemeClr val="bg1"/>
                  </a:solidFill>
                  <a:latin typeface="Georgia" charset="0"/>
                </a:rPr>
                <a:t>7    6     5    4   3</a:t>
              </a:r>
              <a:endParaRPr lang="en-US" sz="2100" b="1" dirty="0">
                <a:solidFill>
                  <a:schemeClr val="bg1"/>
                </a:solidFill>
                <a:latin typeface="Georgia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build="p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/>
          <p:cNvSpPr>
            <a:spLocks noGrp="1" noChangeArrowheads="1"/>
          </p:cNvSpPr>
          <p:nvPr>
            <p:ph type="title"/>
          </p:nvPr>
        </p:nvSpPr>
        <p:spPr>
          <a:xfrm>
            <a:off x="479425" y="371475"/>
            <a:ext cx="8664575" cy="1143000"/>
          </a:xfrm>
          <a:noFill/>
        </p:spPr>
        <p:txBody>
          <a:bodyPr lIns="92075" tIns="46038" rIns="92075" bIns="46038"/>
          <a:lstStyle/>
          <a:p>
            <a:r>
              <a:rPr lang="en-US" dirty="0"/>
              <a:t>A Common Conceptual Model</a:t>
            </a:r>
          </a:p>
        </p:txBody>
      </p:sp>
      <p:sp>
        <p:nvSpPr>
          <p:cNvPr id="96258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5561013"/>
            <a:ext cx="7772400" cy="763587"/>
          </a:xfrm>
        </p:spPr>
        <p:txBody>
          <a:bodyPr lIns="92075" tIns="46038" rIns="92075" bIns="46038"/>
          <a:lstStyle/>
          <a:p>
            <a:pPr algn="ctr">
              <a:buFontTx/>
              <a:buNone/>
            </a:pPr>
            <a:r>
              <a:rPr lang="en-US" i="1" dirty="0"/>
              <a:t>independent</a:t>
            </a:r>
            <a:r>
              <a:rPr lang="en-US" dirty="0"/>
              <a:t> controls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grpSp>
        <p:nvGrpSpPr>
          <p:cNvPr id="96262" name="Group 47"/>
          <p:cNvGrpSpPr>
            <a:grpSpLocks/>
          </p:cNvGrpSpPr>
          <p:nvPr/>
        </p:nvGrpSpPr>
        <p:grpSpPr bwMode="auto">
          <a:xfrm>
            <a:off x="3792538" y="3433763"/>
            <a:ext cx="2362200" cy="542925"/>
            <a:chOff x="2982" y="2820"/>
            <a:chExt cx="1488" cy="342"/>
          </a:xfrm>
        </p:grpSpPr>
        <p:sp>
          <p:nvSpPr>
            <p:cNvPr id="96284" name="Rectangle 48"/>
            <p:cNvSpPr>
              <a:spLocks noChangeArrowheads="1"/>
            </p:cNvSpPr>
            <p:nvPr/>
          </p:nvSpPr>
          <p:spPr bwMode="auto">
            <a:xfrm>
              <a:off x="2982" y="2820"/>
              <a:ext cx="1473" cy="342"/>
            </a:xfrm>
            <a:prstGeom prst="rect">
              <a:avLst/>
            </a:prstGeom>
            <a:solidFill>
              <a:srgbClr val="DFC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6285" name="Group 49"/>
            <p:cNvGrpSpPr>
              <a:grpSpLocks/>
            </p:cNvGrpSpPr>
            <p:nvPr/>
          </p:nvGrpSpPr>
          <p:grpSpPr bwMode="auto">
            <a:xfrm>
              <a:off x="3114" y="2821"/>
              <a:ext cx="1090" cy="119"/>
              <a:chOff x="2500" y="1229"/>
              <a:chExt cx="1090" cy="119"/>
            </a:xfrm>
          </p:grpSpPr>
          <p:sp>
            <p:nvSpPr>
              <p:cNvPr id="96287" name="Line 50"/>
              <p:cNvSpPr>
                <a:spLocks noChangeShapeType="1"/>
              </p:cNvSpPr>
              <p:nvPr/>
            </p:nvSpPr>
            <p:spPr bwMode="auto">
              <a:xfrm>
                <a:off x="2500" y="1230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288" name="Line 51"/>
              <p:cNvSpPr>
                <a:spLocks noChangeShapeType="1"/>
              </p:cNvSpPr>
              <p:nvPr/>
            </p:nvSpPr>
            <p:spPr bwMode="auto">
              <a:xfrm>
                <a:off x="2762" y="1230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289" name="Line 52"/>
              <p:cNvSpPr>
                <a:spLocks noChangeShapeType="1"/>
              </p:cNvSpPr>
              <p:nvPr/>
            </p:nvSpPr>
            <p:spPr bwMode="auto">
              <a:xfrm>
                <a:off x="3059" y="1229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290" name="Line 53"/>
              <p:cNvSpPr>
                <a:spLocks noChangeShapeType="1"/>
              </p:cNvSpPr>
              <p:nvPr/>
            </p:nvSpPr>
            <p:spPr bwMode="auto">
              <a:xfrm>
                <a:off x="3327" y="1229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291" name="Line 54"/>
              <p:cNvSpPr>
                <a:spLocks noChangeShapeType="1"/>
              </p:cNvSpPr>
              <p:nvPr/>
            </p:nvSpPr>
            <p:spPr bwMode="auto">
              <a:xfrm>
                <a:off x="3590" y="1230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6286" name="Rectangle 55"/>
            <p:cNvSpPr>
              <a:spLocks noChangeArrowheads="1"/>
            </p:cNvSpPr>
            <p:nvPr/>
          </p:nvSpPr>
          <p:spPr bwMode="auto">
            <a:xfrm>
              <a:off x="3001" y="2886"/>
              <a:ext cx="1469" cy="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eaLnBrk="0" hangingPunct="0"/>
              <a:r>
                <a:rPr lang="en-US" sz="2100" b="1">
                  <a:solidFill>
                    <a:schemeClr val="bg1"/>
                  </a:solidFill>
                  <a:latin typeface="Georgia" charset="0"/>
                </a:rPr>
                <a:t>7    6     5   4    3</a:t>
              </a:r>
            </a:p>
          </p:txBody>
        </p:sp>
      </p:grpSp>
      <p:grpSp>
        <p:nvGrpSpPr>
          <p:cNvPr id="96263" name="Group 56"/>
          <p:cNvGrpSpPr>
            <a:grpSpLocks/>
          </p:cNvGrpSpPr>
          <p:nvPr/>
        </p:nvGrpSpPr>
        <p:grpSpPr bwMode="auto">
          <a:xfrm>
            <a:off x="3757613" y="1876425"/>
            <a:ext cx="2400300" cy="573088"/>
            <a:chOff x="1252" y="2810"/>
            <a:chExt cx="1512" cy="361"/>
          </a:xfrm>
        </p:grpSpPr>
        <p:sp>
          <p:nvSpPr>
            <p:cNvPr id="96276" name="Rectangle 57"/>
            <p:cNvSpPr>
              <a:spLocks noChangeArrowheads="1"/>
            </p:cNvSpPr>
            <p:nvPr/>
          </p:nvSpPr>
          <p:spPr bwMode="auto">
            <a:xfrm>
              <a:off x="1252" y="2810"/>
              <a:ext cx="1473" cy="342"/>
            </a:xfrm>
            <a:prstGeom prst="rect">
              <a:avLst/>
            </a:prstGeom>
            <a:solidFill>
              <a:srgbClr val="DFC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6277" name="Group 58"/>
            <p:cNvGrpSpPr>
              <a:grpSpLocks/>
            </p:cNvGrpSpPr>
            <p:nvPr/>
          </p:nvGrpSpPr>
          <p:grpSpPr bwMode="auto">
            <a:xfrm>
              <a:off x="1384" y="2811"/>
              <a:ext cx="1090" cy="119"/>
              <a:chOff x="2500" y="1229"/>
              <a:chExt cx="1090" cy="119"/>
            </a:xfrm>
          </p:grpSpPr>
          <p:sp>
            <p:nvSpPr>
              <p:cNvPr id="96279" name="Line 59"/>
              <p:cNvSpPr>
                <a:spLocks noChangeShapeType="1"/>
              </p:cNvSpPr>
              <p:nvPr/>
            </p:nvSpPr>
            <p:spPr bwMode="auto">
              <a:xfrm>
                <a:off x="2500" y="1230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280" name="Line 60"/>
              <p:cNvSpPr>
                <a:spLocks noChangeShapeType="1"/>
              </p:cNvSpPr>
              <p:nvPr/>
            </p:nvSpPr>
            <p:spPr bwMode="auto">
              <a:xfrm>
                <a:off x="2762" y="1230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281" name="Line 61"/>
              <p:cNvSpPr>
                <a:spLocks noChangeShapeType="1"/>
              </p:cNvSpPr>
              <p:nvPr/>
            </p:nvSpPr>
            <p:spPr bwMode="auto">
              <a:xfrm>
                <a:off x="3059" y="1229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282" name="Line 62"/>
              <p:cNvSpPr>
                <a:spLocks noChangeShapeType="1"/>
              </p:cNvSpPr>
              <p:nvPr/>
            </p:nvSpPr>
            <p:spPr bwMode="auto">
              <a:xfrm>
                <a:off x="3327" y="1229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283" name="Line 63"/>
              <p:cNvSpPr>
                <a:spLocks noChangeShapeType="1"/>
              </p:cNvSpPr>
              <p:nvPr/>
            </p:nvSpPr>
            <p:spPr bwMode="auto">
              <a:xfrm>
                <a:off x="3590" y="1230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6278" name="Rectangle 64"/>
            <p:cNvSpPr>
              <a:spLocks noChangeArrowheads="1"/>
            </p:cNvSpPr>
            <p:nvPr/>
          </p:nvSpPr>
          <p:spPr bwMode="auto">
            <a:xfrm>
              <a:off x="1295" y="2911"/>
              <a:ext cx="1469" cy="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eaLnBrk="0" hangingPunct="0"/>
              <a:r>
                <a:rPr lang="en-US" sz="2100" b="1">
                  <a:solidFill>
                    <a:schemeClr val="bg1"/>
                  </a:solidFill>
                  <a:latin typeface="Georgia" charset="0"/>
                </a:rPr>
                <a:t>A   B   C   D   E</a:t>
              </a:r>
            </a:p>
          </p:txBody>
        </p:sp>
      </p:grpSp>
      <p:sp>
        <p:nvSpPr>
          <p:cNvPr id="96264" name="Rectangle 4"/>
          <p:cNvSpPr>
            <a:spLocks noChangeArrowheads="1"/>
          </p:cNvSpPr>
          <p:nvPr/>
        </p:nvSpPr>
        <p:spPr bwMode="auto">
          <a:xfrm>
            <a:off x="936625" y="2039938"/>
            <a:ext cx="1804988" cy="2776537"/>
          </a:xfrm>
          <a:prstGeom prst="rect">
            <a:avLst/>
          </a:prstGeom>
          <a:solidFill>
            <a:srgbClr val="FFFFFF"/>
          </a:solidFill>
          <a:ln w="28575">
            <a:solidFill>
              <a:srgbClr val="3E4E6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6265" name="Rectangle 5"/>
          <p:cNvSpPr>
            <a:spLocks noChangeArrowheads="1"/>
          </p:cNvSpPr>
          <p:nvPr/>
        </p:nvSpPr>
        <p:spPr bwMode="auto">
          <a:xfrm>
            <a:off x="919163" y="2843213"/>
            <a:ext cx="1839912" cy="19050"/>
          </a:xfrm>
          <a:prstGeom prst="rect">
            <a:avLst/>
          </a:prstGeom>
          <a:solidFill>
            <a:srgbClr val="FFFFFF"/>
          </a:solidFill>
          <a:ln w="28575">
            <a:solidFill>
              <a:srgbClr val="3E4E6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3E4E6C"/>
              </a:solidFill>
            </a:endParaRPr>
          </a:p>
        </p:txBody>
      </p:sp>
      <p:sp>
        <p:nvSpPr>
          <p:cNvPr id="96266" name="Oval 15"/>
          <p:cNvSpPr>
            <a:spLocks noChangeArrowheads="1"/>
          </p:cNvSpPr>
          <p:nvPr/>
        </p:nvSpPr>
        <p:spPr bwMode="auto">
          <a:xfrm>
            <a:off x="6873875" y="2297113"/>
            <a:ext cx="1585913" cy="852487"/>
          </a:xfrm>
          <a:prstGeom prst="ellipse">
            <a:avLst/>
          </a:prstGeom>
          <a:solidFill>
            <a:srgbClr val="00808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67" name="Rectangle 16"/>
          <p:cNvSpPr>
            <a:spLocks noChangeArrowheads="1"/>
          </p:cNvSpPr>
          <p:nvPr/>
        </p:nvSpPr>
        <p:spPr bwMode="auto">
          <a:xfrm>
            <a:off x="7058025" y="2335213"/>
            <a:ext cx="1189038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 eaLnBrk="0" hangingPunct="0"/>
            <a:r>
              <a:rPr lang="en-US" sz="2100" b="1" dirty="0">
                <a:latin typeface="Georgia" charset="0"/>
              </a:rPr>
              <a:t>cooling</a:t>
            </a:r>
          </a:p>
          <a:p>
            <a:pPr algn="ctr" eaLnBrk="0" hangingPunct="0"/>
            <a:r>
              <a:rPr lang="en-US" sz="2100" b="1" dirty="0">
                <a:latin typeface="Georgia" charset="0"/>
              </a:rPr>
              <a:t>unit</a:t>
            </a:r>
          </a:p>
        </p:txBody>
      </p:sp>
      <p:sp>
        <p:nvSpPr>
          <p:cNvPr id="96268" name="Line 18"/>
          <p:cNvSpPr>
            <a:spLocks noChangeShapeType="1"/>
          </p:cNvSpPr>
          <p:nvPr/>
        </p:nvSpPr>
        <p:spPr bwMode="auto">
          <a:xfrm flipV="1">
            <a:off x="2439988" y="2211388"/>
            <a:ext cx="1446212" cy="303212"/>
          </a:xfrm>
          <a:prstGeom prst="line">
            <a:avLst/>
          </a:prstGeom>
          <a:noFill/>
          <a:ln w="38100">
            <a:solidFill>
              <a:schemeClr val="accent6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69" name="Line 19"/>
          <p:cNvSpPr>
            <a:spLocks noChangeShapeType="1"/>
          </p:cNvSpPr>
          <p:nvPr/>
        </p:nvSpPr>
        <p:spPr bwMode="auto">
          <a:xfrm>
            <a:off x="6021388" y="2211388"/>
            <a:ext cx="1141412" cy="531812"/>
          </a:xfrm>
          <a:prstGeom prst="line">
            <a:avLst/>
          </a:prstGeom>
          <a:noFill/>
          <a:ln w="38100">
            <a:solidFill>
              <a:schemeClr val="accent6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70" name="Line 20"/>
          <p:cNvSpPr>
            <a:spLocks noChangeShapeType="1"/>
          </p:cNvSpPr>
          <p:nvPr/>
        </p:nvSpPr>
        <p:spPr bwMode="auto">
          <a:xfrm flipH="1" flipV="1">
            <a:off x="2516188" y="2668588"/>
            <a:ext cx="4646612" cy="227012"/>
          </a:xfrm>
          <a:prstGeom prst="line">
            <a:avLst/>
          </a:prstGeom>
          <a:noFill/>
          <a:ln w="38100">
            <a:solidFill>
              <a:schemeClr val="accent6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71" name="Line 29"/>
          <p:cNvSpPr>
            <a:spLocks noChangeShapeType="1"/>
          </p:cNvSpPr>
          <p:nvPr/>
        </p:nvSpPr>
        <p:spPr bwMode="auto">
          <a:xfrm flipV="1">
            <a:off x="2363788" y="3735388"/>
            <a:ext cx="1522412" cy="303212"/>
          </a:xfrm>
          <a:prstGeom prst="line">
            <a:avLst/>
          </a:prstGeom>
          <a:noFill/>
          <a:ln w="38100">
            <a:solidFill>
              <a:schemeClr val="accent6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72" name="Oval 30"/>
          <p:cNvSpPr>
            <a:spLocks noChangeArrowheads="1"/>
          </p:cNvSpPr>
          <p:nvPr/>
        </p:nvSpPr>
        <p:spPr bwMode="auto">
          <a:xfrm>
            <a:off x="6873875" y="4049713"/>
            <a:ext cx="1585913" cy="852487"/>
          </a:xfrm>
          <a:prstGeom prst="ellipse">
            <a:avLst/>
          </a:prstGeom>
          <a:solidFill>
            <a:srgbClr val="00808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73" name="Rectangle 31"/>
          <p:cNvSpPr>
            <a:spLocks noChangeArrowheads="1"/>
          </p:cNvSpPr>
          <p:nvPr/>
        </p:nvSpPr>
        <p:spPr bwMode="auto">
          <a:xfrm>
            <a:off x="7058025" y="4087813"/>
            <a:ext cx="1189038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 eaLnBrk="0" hangingPunct="0"/>
            <a:r>
              <a:rPr lang="en-US" sz="2100" b="1">
                <a:latin typeface="Georgia" charset="0"/>
              </a:rPr>
              <a:t>cooling</a:t>
            </a:r>
          </a:p>
          <a:p>
            <a:pPr algn="ctr" eaLnBrk="0" hangingPunct="0"/>
            <a:r>
              <a:rPr lang="en-US" sz="2100" b="1">
                <a:latin typeface="Georgia" charset="0"/>
              </a:rPr>
              <a:t>unit</a:t>
            </a:r>
          </a:p>
        </p:txBody>
      </p:sp>
      <p:sp>
        <p:nvSpPr>
          <p:cNvPr id="96274" name="Line 33"/>
          <p:cNvSpPr>
            <a:spLocks noChangeShapeType="1"/>
          </p:cNvSpPr>
          <p:nvPr/>
        </p:nvSpPr>
        <p:spPr bwMode="auto">
          <a:xfrm>
            <a:off x="6021388" y="3735388"/>
            <a:ext cx="1141412" cy="760412"/>
          </a:xfrm>
          <a:prstGeom prst="line">
            <a:avLst/>
          </a:prstGeom>
          <a:noFill/>
          <a:ln w="38100">
            <a:solidFill>
              <a:schemeClr val="accent6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75" name="Line 34"/>
          <p:cNvSpPr>
            <a:spLocks noChangeShapeType="1"/>
          </p:cNvSpPr>
          <p:nvPr/>
        </p:nvSpPr>
        <p:spPr bwMode="auto">
          <a:xfrm flipH="1" flipV="1">
            <a:off x="2516188" y="4573588"/>
            <a:ext cx="4646612" cy="74612"/>
          </a:xfrm>
          <a:prstGeom prst="line">
            <a:avLst/>
          </a:prstGeom>
          <a:noFill/>
          <a:ln w="38100">
            <a:solidFill>
              <a:schemeClr val="accent6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58"/>
          <p:cNvSpPr>
            <a:spLocks noGrp="1" noChangeArrowheads="1"/>
          </p:cNvSpPr>
          <p:nvPr>
            <p:ph type="title"/>
          </p:nvPr>
        </p:nvSpPr>
        <p:spPr>
          <a:xfrm>
            <a:off x="479425" y="371475"/>
            <a:ext cx="8664575" cy="1143000"/>
          </a:xfrm>
        </p:spPr>
        <p:txBody>
          <a:bodyPr/>
          <a:lstStyle/>
          <a:p>
            <a:r>
              <a:rPr lang="en-US" dirty="0"/>
              <a:t>Actual Conceptual Model</a:t>
            </a:r>
          </a:p>
        </p:txBody>
      </p:sp>
      <p:sp>
        <p:nvSpPr>
          <p:cNvPr id="23611" name="Rectangle 59"/>
          <p:cNvSpPr>
            <a:spLocks noGrp="1" noChangeArrowheads="1"/>
          </p:cNvSpPr>
          <p:nvPr>
            <p:ph idx="1"/>
          </p:nvPr>
        </p:nvSpPr>
        <p:spPr>
          <a:xfrm>
            <a:off x="685800" y="4462463"/>
            <a:ext cx="7772400" cy="1862137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Can you fix the problem?</a:t>
            </a:r>
          </a:p>
          <a:p>
            <a:pPr marL="0" indent="0">
              <a:buNone/>
            </a:pPr>
            <a:r>
              <a:rPr lang="en-US" sz="2800" dirty="0"/>
              <a:t>Possible solutions</a:t>
            </a:r>
          </a:p>
          <a:p>
            <a:pPr marL="990600" lvl="1" indent="-533400"/>
            <a:r>
              <a:rPr lang="en-US" sz="2400" dirty="0"/>
              <a:t>make controls map to </a:t>
            </a:r>
            <a:r>
              <a:rPr lang="en-US" sz="2400" dirty="0" smtClean="0"/>
              <a:t>customer’</a:t>
            </a:r>
            <a:r>
              <a:rPr lang="en-US" altLang="ja-JP" sz="2400" dirty="0" smtClean="0"/>
              <a:t>s </a:t>
            </a:r>
            <a:r>
              <a:rPr lang="en-US" altLang="ja-JP" sz="2400" dirty="0"/>
              <a:t>model</a:t>
            </a:r>
          </a:p>
          <a:p>
            <a:pPr marL="990600" lvl="1" indent="-533400"/>
            <a:r>
              <a:rPr lang="en-US" sz="2400" dirty="0"/>
              <a:t>make controls map to actual system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98310" name="Rectangle 4"/>
          <p:cNvSpPr>
            <a:spLocks noChangeArrowheads="1"/>
          </p:cNvSpPr>
          <p:nvPr/>
        </p:nvSpPr>
        <p:spPr bwMode="auto">
          <a:xfrm>
            <a:off x="936625" y="1450975"/>
            <a:ext cx="1804988" cy="2776538"/>
          </a:xfrm>
          <a:prstGeom prst="rect">
            <a:avLst/>
          </a:prstGeom>
          <a:solidFill>
            <a:srgbClr val="FFFFFF"/>
          </a:solidFill>
          <a:ln w="28575">
            <a:solidFill>
              <a:srgbClr val="3E4E6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11" name="Rectangle 5"/>
          <p:cNvSpPr>
            <a:spLocks noChangeArrowheads="1"/>
          </p:cNvSpPr>
          <p:nvPr/>
        </p:nvSpPr>
        <p:spPr bwMode="auto">
          <a:xfrm>
            <a:off x="919163" y="2254250"/>
            <a:ext cx="1839912" cy="19050"/>
          </a:xfrm>
          <a:prstGeom prst="rect">
            <a:avLst/>
          </a:prstGeom>
          <a:solidFill>
            <a:srgbClr val="3E4E6C"/>
          </a:solidFill>
          <a:ln w="28575">
            <a:solidFill>
              <a:srgbClr val="3E4E6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12" name="Line 26"/>
          <p:cNvSpPr>
            <a:spLocks noChangeShapeType="1"/>
          </p:cNvSpPr>
          <p:nvPr/>
        </p:nvSpPr>
        <p:spPr bwMode="auto">
          <a:xfrm>
            <a:off x="6097588" y="1697038"/>
            <a:ext cx="1522412" cy="0"/>
          </a:xfrm>
          <a:prstGeom prst="line">
            <a:avLst/>
          </a:prstGeom>
          <a:noFill/>
          <a:ln w="38100">
            <a:solidFill>
              <a:schemeClr val="accent6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13" name="Line 27"/>
          <p:cNvSpPr>
            <a:spLocks noChangeShapeType="1"/>
          </p:cNvSpPr>
          <p:nvPr/>
        </p:nvSpPr>
        <p:spPr bwMode="auto">
          <a:xfrm>
            <a:off x="7620000" y="1698625"/>
            <a:ext cx="0" cy="836613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 type="none" w="sm" len="sm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14" name="Rectangle 28"/>
          <p:cNvSpPr>
            <a:spLocks noChangeArrowheads="1"/>
          </p:cNvSpPr>
          <p:nvPr/>
        </p:nvSpPr>
        <p:spPr bwMode="auto">
          <a:xfrm>
            <a:off x="4578350" y="2998788"/>
            <a:ext cx="2349500" cy="139700"/>
          </a:xfrm>
          <a:prstGeom prst="rect">
            <a:avLst/>
          </a:prstGeom>
          <a:solidFill>
            <a:srgbClr val="00808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15" name="Rectangle 29"/>
          <p:cNvSpPr>
            <a:spLocks noChangeArrowheads="1"/>
          </p:cNvSpPr>
          <p:nvPr/>
        </p:nvSpPr>
        <p:spPr bwMode="auto">
          <a:xfrm rot="1800000">
            <a:off x="2554288" y="2452688"/>
            <a:ext cx="2244725" cy="117475"/>
          </a:xfrm>
          <a:prstGeom prst="rect">
            <a:avLst/>
          </a:prstGeom>
          <a:solidFill>
            <a:srgbClr val="00808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16" name="Rectangle 30"/>
          <p:cNvSpPr>
            <a:spLocks noChangeArrowheads="1"/>
          </p:cNvSpPr>
          <p:nvPr/>
        </p:nvSpPr>
        <p:spPr bwMode="auto">
          <a:xfrm rot="-1380000">
            <a:off x="2581414" y="3437123"/>
            <a:ext cx="2209771" cy="100773"/>
          </a:xfrm>
          <a:prstGeom prst="rect">
            <a:avLst/>
          </a:prstGeom>
          <a:solidFill>
            <a:srgbClr val="00808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8317" name="Group 33"/>
          <p:cNvGrpSpPr>
            <a:grpSpLocks/>
          </p:cNvGrpSpPr>
          <p:nvPr/>
        </p:nvGrpSpPr>
        <p:grpSpPr bwMode="auto">
          <a:xfrm>
            <a:off x="4454525" y="3046413"/>
            <a:ext cx="239713" cy="63500"/>
            <a:chOff x="2806" y="2290"/>
            <a:chExt cx="151" cy="40"/>
          </a:xfrm>
        </p:grpSpPr>
        <p:sp>
          <p:nvSpPr>
            <p:cNvPr id="98339" name="Line 31"/>
            <p:cNvSpPr>
              <a:spLocks noChangeShapeType="1"/>
            </p:cNvSpPr>
            <p:nvPr/>
          </p:nvSpPr>
          <p:spPr bwMode="auto">
            <a:xfrm>
              <a:off x="2862" y="2310"/>
              <a:ext cx="95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ln w="76200" cmpd="sng">
                  <a:solidFill>
                    <a:srgbClr val="3366FF"/>
                  </a:solidFill>
                </a:ln>
              </a:endParaRPr>
            </a:p>
          </p:txBody>
        </p:sp>
        <p:sp>
          <p:nvSpPr>
            <p:cNvPr id="98340" name="Oval 32"/>
            <p:cNvSpPr>
              <a:spLocks noChangeArrowheads="1"/>
            </p:cNvSpPr>
            <p:nvPr/>
          </p:nvSpPr>
          <p:spPr bwMode="auto">
            <a:xfrm>
              <a:off x="2806" y="2290"/>
              <a:ext cx="40" cy="4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n w="76200" cmpd="sng">
                  <a:solidFill>
                    <a:srgbClr val="3366FF"/>
                  </a:solidFill>
                </a:ln>
              </a:endParaRPr>
            </a:p>
          </p:txBody>
        </p:sp>
      </p:grpSp>
      <p:grpSp>
        <p:nvGrpSpPr>
          <p:cNvPr id="98318" name="Group 37"/>
          <p:cNvGrpSpPr>
            <a:grpSpLocks/>
          </p:cNvGrpSpPr>
          <p:nvPr/>
        </p:nvGrpSpPr>
        <p:grpSpPr bwMode="auto">
          <a:xfrm>
            <a:off x="4224338" y="3879850"/>
            <a:ext cx="2362200" cy="542925"/>
            <a:chOff x="2982" y="2820"/>
            <a:chExt cx="1488" cy="342"/>
          </a:xfrm>
        </p:grpSpPr>
        <p:sp>
          <p:nvSpPr>
            <p:cNvPr id="98331" name="Rectangle 38"/>
            <p:cNvSpPr>
              <a:spLocks noChangeArrowheads="1"/>
            </p:cNvSpPr>
            <p:nvPr/>
          </p:nvSpPr>
          <p:spPr bwMode="auto">
            <a:xfrm>
              <a:off x="2982" y="2820"/>
              <a:ext cx="1473" cy="342"/>
            </a:xfrm>
            <a:prstGeom prst="rect">
              <a:avLst/>
            </a:prstGeom>
            <a:solidFill>
              <a:srgbClr val="DFC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8332" name="Group 39"/>
            <p:cNvGrpSpPr>
              <a:grpSpLocks/>
            </p:cNvGrpSpPr>
            <p:nvPr/>
          </p:nvGrpSpPr>
          <p:grpSpPr bwMode="auto">
            <a:xfrm>
              <a:off x="3114" y="2821"/>
              <a:ext cx="1090" cy="119"/>
              <a:chOff x="2500" y="1229"/>
              <a:chExt cx="1090" cy="119"/>
            </a:xfrm>
          </p:grpSpPr>
          <p:sp>
            <p:nvSpPr>
              <p:cNvPr id="98334" name="Line 40"/>
              <p:cNvSpPr>
                <a:spLocks noChangeShapeType="1"/>
              </p:cNvSpPr>
              <p:nvPr/>
            </p:nvSpPr>
            <p:spPr bwMode="auto">
              <a:xfrm>
                <a:off x="2500" y="1230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335" name="Line 41"/>
              <p:cNvSpPr>
                <a:spLocks noChangeShapeType="1"/>
              </p:cNvSpPr>
              <p:nvPr/>
            </p:nvSpPr>
            <p:spPr bwMode="auto">
              <a:xfrm>
                <a:off x="2762" y="1230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336" name="Line 42"/>
              <p:cNvSpPr>
                <a:spLocks noChangeShapeType="1"/>
              </p:cNvSpPr>
              <p:nvPr/>
            </p:nvSpPr>
            <p:spPr bwMode="auto">
              <a:xfrm>
                <a:off x="3059" y="1229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337" name="Line 43"/>
              <p:cNvSpPr>
                <a:spLocks noChangeShapeType="1"/>
              </p:cNvSpPr>
              <p:nvPr/>
            </p:nvSpPr>
            <p:spPr bwMode="auto">
              <a:xfrm>
                <a:off x="3327" y="1229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338" name="Line 44"/>
              <p:cNvSpPr>
                <a:spLocks noChangeShapeType="1"/>
              </p:cNvSpPr>
              <p:nvPr/>
            </p:nvSpPr>
            <p:spPr bwMode="auto">
              <a:xfrm>
                <a:off x="3590" y="1230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8333" name="Rectangle 45"/>
            <p:cNvSpPr>
              <a:spLocks noChangeArrowheads="1"/>
            </p:cNvSpPr>
            <p:nvPr/>
          </p:nvSpPr>
          <p:spPr bwMode="auto">
            <a:xfrm>
              <a:off x="3001" y="2886"/>
              <a:ext cx="1469" cy="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eaLnBrk="0" hangingPunct="0"/>
              <a:r>
                <a:rPr lang="en-US" sz="2100" b="1">
                  <a:solidFill>
                    <a:schemeClr val="bg1"/>
                  </a:solidFill>
                  <a:latin typeface="Georgia" charset="0"/>
                </a:rPr>
                <a:t>7    6     5   4    3</a:t>
              </a:r>
            </a:p>
          </p:txBody>
        </p:sp>
      </p:grpSp>
      <p:grpSp>
        <p:nvGrpSpPr>
          <p:cNvPr id="98319" name="Group 46"/>
          <p:cNvGrpSpPr>
            <a:grpSpLocks/>
          </p:cNvGrpSpPr>
          <p:nvPr/>
        </p:nvGrpSpPr>
        <p:grpSpPr bwMode="auto">
          <a:xfrm>
            <a:off x="3829050" y="1416050"/>
            <a:ext cx="2400300" cy="573088"/>
            <a:chOff x="1252" y="2810"/>
            <a:chExt cx="1512" cy="361"/>
          </a:xfrm>
        </p:grpSpPr>
        <p:sp>
          <p:nvSpPr>
            <p:cNvPr id="98323" name="Rectangle 47"/>
            <p:cNvSpPr>
              <a:spLocks noChangeArrowheads="1"/>
            </p:cNvSpPr>
            <p:nvPr/>
          </p:nvSpPr>
          <p:spPr bwMode="auto">
            <a:xfrm>
              <a:off x="1252" y="2810"/>
              <a:ext cx="1473" cy="342"/>
            </a:xfrm>
            <a:prstGeom prst="rect">
              <a:avLst/>
            </a:prstGeom>
            <a:solidFill>
              <a:srgbClr val="DFC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8324" name="Group 48"/>
            <p:cNvGrpSpPr>
              <a:grpSpLocks/>
            </p:cNvGrpSpPr>
            <p:nvPr/>
          </p:nvGrpSpPr>
          <p:grpSpPr bwMode="auto">
            <a:xfrm>
              <a:off x="1384" y="2811"/>
              <a:ext cx="1090" cy="119"/>
              <a:chOff x="2500" y="1229"/>
              <a:chExt cx="1090" cy="119"/>
            </a:xfrm>
          </p:grpSpPr>
          <p:sp>
            <p:nvSpPr>
              <p:cNvPr id="98326" name="Line 49"/>
              <p:cNvSpPr>
                <a:spLocks noChangeShapeType="1"/>
              </p:cNvSpPr>
              <p:nvPr/>
            </p:nvSpPr>
            <p:spPr bwMode="auto">
              <a:xfrm>
                <a:off x="2500" y="1230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327" name="Line 50"/>
              <p:cNvSpPr>
                <a:spLocks noChangeShapeType="1"/>
              </p:cNvSpPr>
              <p:nvPr/>
            </p:nvSpPr>
            <p:spPr bwMode="auto">
              <a:xfrm>
                <a:off x="2762" y="1230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328" name="Line 51"/>
              <p:cNvSpPr>
                <a:spLocks noChangeShapeType="1"/>
              </p:cNvSpPr>
              <p:nvPr/>
            </p:nvSpPr>
            <p:spPr bwMode="auto">
              <a:xfrm>
                <a:off x="3059" y="1229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329" name="Line 52"/>
              <p:cNvSpPr>
                <a:spLocks noChangeShapeType="1"/>
              </p:cNvSpPr>
              <p:nvPr/>
            </p:nvSpPr>
            <p:spPr bwMode="auto">
              <a:xfrm>
                <a:off x="3327" y="1229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330" name="Line 53"/>
              <p:cNvSpPr>
                <a:spLocks noChangeShapeType="1"/>
              </p:cNvSpPr>
              <p:nvPr/>
            </p:nvSpPr>
            <p:spPr bwMode="auto">
              <a:xfrm>
                <a:off x="3590" y="1230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8325" name="Rectangle 54"/>
            <p:cNvSpPr>
              <a:spLocks noChangeArrowheads="1"/>
            </p:cNvSpPr>
            <p:nvPr/>
          </p:nvSpPr>
          <p:spPr bwMode="auto">
            <a:xfrm>
              <a:off x="1295" y="2911"/>
              <a:ext cx="1469" cy="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eaLnBrk="0" hangingPunct="0"/>
              <a:r>
                <a:rPr lang="en-US" sz="2100" b="1">
                  <a:solidFill>
                    <a:schemeClr val="bg1"/>
                  </a:solidFill>
                  <a:latin typeface="Georgia" charset="0"/>
                </a:rPr>
                <a:t>A   B   C   D   E</a:t>
              </a:r>
            </a:p>
          </p:txBody>
        </p:sp>
      </p:grpSp>
      <p:sp>
        <p:nvSpPr>
          <p:cNvPr id="98320" name="Line 34"/>
          <p:cNvSpPr>
            <a:spLocks noChangeShapeType="1"/>
          </p:cNvSpPr>
          <p:nvPr/>
        </p:nvSpPr>
        <p:spPr bwMode="auto">
          <a:xfrm flipH="1" flipV="1">
            <a:off x="4686300" y="3225800"/>
            <a:ext cx="525463" cy="806450"/>
          </a:xfrm>
          <a:prstGeom prst="line">
            <a:avLst/>
          </a:prstGeom>
          <a:noFill/>
          <a:ln w="38100">
            <a:solidFill>
              <a:schemeClr val="accent6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21" name="Oval 56"/>
          <p:cNvSpPr>
            <a:spLocks noChangeArrowheads="1"/>
          </p:cNvSpPr>
          <p:nvPr/>
        </p:nvSpPr>
        <p:spPr bwMode="auto">
          <a:xfrm>
            <a:off x="6873875" y="2635250"/>
            <a:ext cx="1585913" cy="852488"/>
          </a:xfrm>
          <a:prstGeom prst="ellipse">
            <a:avLst/>
          </a:prstGeom>
          <a:solidFill>
            <a:srgbClr val="00808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22" name="Rectangle 57"/>
          <p:cNvSpPr>
            <a:spLocks noChangeArrowheads="1"/>
          </p:cNvSpPr>
          <p:nvPr/>
        </p:nvSpPr>
        <p:spPr bwMode="auto">
          <a:xfrm>
            <a:off x="7058025" y="2673350"/>
            <a:ext cx="1189038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 eaLnBrk="0" hangingPunct="0"/>
            <a:r>
              <a:rPr lang="en-US" sz="2100" b="1">
                <a:latin typeface="Georgia" charset="0"/>
              </a:rPr>
              <a:t>cooling</a:t>
            </a:r>
          </a:p>
          <a:p>
            <a:pPr algn="ctr" eaLnBrk="0" hangingPunct="0"/>
            <a:r>
              <a:rPr lang="en-US" sz="2100" b="1">
                <a:latin typeface="Georgia" charset="0"/>
              </a:rPr>
              <a:t>unit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11" grpId="0" build="p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79425" y="371475"/>
            <a:ext cx="8664575" cy="1143000"/>
          </a:xfrm>
        </p:spPr>
        <p:txBody>
          <a:bodyPr/>
          <a:lstStyle/>
          <a:p>
            <a:r>
              <a:rPr lang="en-US" dirty="0"/>
              <a:t>Design Model &amp; Customer Model</a:t>
            </a:r>
          </a:p>
        </p:txBody>
      </p:sp>
      <p:sp>
        <p:nvSpPr>
          <p:cNvPr id="18438" name="Rectangle 1027"/>
          <p:cNvSpPr>
            <a:spLocks noGrp="1" noChangeArrowheads="1"/>
          </p:cNvSpPr>
          <p:nvPr>
            <p:ph idx="1"/>
          </p:nvPr>
        </p:nvSpPr>
        <p:spPr>
          <a:xfrm>
            <a:off x="579438" y="4724400"/>
            <a:ext cx="8564562" cy="1219200"/>
          </a:xfrm>
        </p:spPr>
        <p:txBody>
          <a:bodyPr/>
          <a:lstStyle/>
          <a:p>
            <a:r>
              <a:rPr lang="en-US" sz="2800" dirty="0"/>
              <a:t>Customers get model from experience &amp; usage</a:t>
            </a:r>
          </a:p>
          <a:p>
            <a:pPr lvl="1"/>
            <a:r>
              <a:rPr lang="en-US" sz="2500" dirty="0"/>
              <a:t>through system image</a:t>
            </a:r>
          </a:p>
          <a:p>
            <a:r>
              <a:rPr lang="en-US" sz="2800" dirty="0"/>
              <a:t>What if the two models </a:t>
            </a:r>
            <a:r>
              <a:rPr lang="en-US" sz="2800" dirty="0" smtClean="0"/>
              <a:t>don’</a:t>
            </a:r>
            <a:r>
              <a:rPr lang="en-US" altLang="ja-JP" sz="2800" dirty="0" smtClean="0"/>
              <a:t>t </a:t>
            </a:r>
            <a:r>
              <a:rPr lang="en-US" altLang="ja-JP" sz="2800" dirty="0"/>
              <a:t>match?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100358" name="AutoShape 1028"/>
          <p:cNvSpPr>
            <a:spLocks noChangeArrowheads="1"/>
          </p:cNvSpPr>
          <p:nvPr/>
        </p:nvSpPr>
        <p:spPr bwMode="auto">
          <a:xfrm>
            <a:off x="933450" y="1565275"/>
            <a:ext cx="2219325" cy="1177925"/>
          </a:xfrm>
          <a:prstGeom prst="flowChartPunchedTape">
            <a:avLst/>
          </a:prstGeom>
          <a:solidFill>
            <a:srgbClr val="339966"/>
          </a:solidFill>
          <a:ln w="12700">
            <a:solidFill>
              <a:srgbClr val="5F5F5F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en-US" dirty="0">
                <a:latin typeface="Helvetica Light"/>
              </a:rPr>
              <a:t>Design Model</a:t>
            </a:r>
          </a:p>
        </p:txBody>
      </p:sp>
      <p:sp>
        <p:nvSpPr>
          <p:cNvPr id="20488" name="AutoShape 1030"/>
          <p:cNvSpPr>
            <a:spLocks noChangeArrowheads="1"/>
          </p:cNvSpPr>
          <p:nvPr/>
        </p:nvSpPr>
        <p:spPr bwMode="auto">
          <a:xfrm>
            <a:off x="6118225" y="1565275"/>
            <a:ext cx="2187575" cy="1177925"/>
          </a:xfrm>
          <a:prstGeom prst="flowChartPunchedTape">
            <a:avLst/>
          </a:prstGeom>
          <a:solidFill>
            <a:srgbClr val="339966"/>
          </a:solidFill>
          <a:ln w="12700">
            <a:solidFill>
              <a:srgbClr val="5F5F5F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en-US" sz="2200" dirty="0">
                <a:latin typeface="Helvetica Light"/>
              </a:rPr>
              <a:t>Customer Model</a:t>
            </a:r>
          </a:p>
        </p:txBody>
      </p:sp>
      <p:cxnSp>
        <p:nvCxnSpPr>
          <p:cNvPr id="18443" name="AutoShape 1035"/>
          <p:cNvCxnSpPr>
            <a:cxnSpLocks noChangeShapeType="1"/>
          </p:cNvCxnSpPr>
          <p:nvPr/>
        </p:nvCxnSpPr>
        <p:spPr bwMode="auto">
          <a:xfrm flipV="1">
            <a:off x="5791200" y="2895600"/>
            <a:ext cx="1143000" cy="1219200"/>
          </a:xfrm>
          <a:prstGeom prst="curvedConnector2">
            <a:avLst/>
          </a:prstGeom>
          <a:noFill/>
          <a:ln w="38100">
            <a:solidFill>
              <a:schemeClr val="tx2"/>
            </a:solidFill>
            <a:round/>
            <a:headEnd type="none" w="sm" len="sm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444" name="AutoShape 1036"/>
          <p:cNvCxnSpPr>
            <a:cxnSpLocks noChangeShapeType="1"/>
          </p:cNvCxnSpPr>
          <p:nvPr/>
        </p:nvCxnSpPr>
        <p:spPr bwMode="auto">
          <a:xfrm rot="5400000">
            <a:off x="5947568" y="2739232"/>
            <a:ext cx="1554163" cy="1562100"/>
          </a:xfrm>
          <a:prstGeom prst="curvedConnector2">
            <a:avLst/>
          </a:prstGeom>
          <a:noFill/>
          <a:ln w="38100">
            <a:solidFill>
              <a:schemeClr val="tx2"/>
            </a:solidFill>
            <a:round/>
            <a:headEnd type="none" w="sm" len="sm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1981200" y="2895600"/>
            <a:ext cx="3778250" cy="1752600"/>
            <a:chOff x="1248" y="1824"/>
            <a:chExt cx="2380" cy="1104"/>
          </a:xfrm>
        </p:grpSpPr>
        <p:sp>
          <p:nvSpPr>
            <p:cNvPr id="100363" name="AutoShape 1031"/>
            <p:cNvSpPr>
              <a:spLocks noChangeArrowheads="1"/>
            </p:cNvSpPr>
            <p:nvPr/>
          </p:nvSpPr>
          <p:spPr bwMode="auto">
            <a:xfrm>
              <a:off x="2197" y="2292"/>
              <a:ext cx="1431" cy="636"/>
            </a:xfrm>
            <a:prstGeom prst="plaque">
              <a:avLst>
                <a:gd name="adj" fmla="val 16667"/>
              </a:avLst>
            </a:prstGeom>
            <a:solidFill>
              <a:srgbClr val="339966"/>
            </a:solidFill>
            <a:ln w="12700">
              <a:solidFill>
                <a:srgbClr val="5F5F5F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Helvetica Light"/>
                </a:rPr>
                <a:t>System Image</a:t>
              </a:r>
            </a:p>
          </p:txBody>
        </p:sp>
        <p:cxnSp>
          <p:nvCxnSpPr>
            <p:cNvPr id="100364" name="AutoShape 1039"/>
            <p:cNvCxnSpPr>
              <a:cxnSpLocks noChangeShapeType="1"/>
            </p:cNvCxnSpPr>
            <p:nvPr/>
          </p:nvCxnSpPr>
          <p:spPr bwMode="auto">
            <a:xfrm rot="16200000" flipH="1">
              <a:off x="1274" y="1798"/>
              <a:ext cx="931" cy="984"/>
            </a:xfrm>
            <a:prstGeom prst="curvedConnector2">
              <a:avLst/>
            </a:prstGeom>
            <a:noFill/>
            <a:ln w="38100">
              <a:solidFill>
                <a:schemeClr val="tx2"/>
              </a:solidFill>
              <a:round/>
              <a:headEnd type="none" w="sm" len="sm"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2"/>
          <p:cNvSpPr>
            <a:spLocks noGrp="1" noChangeArrowheads="1"/>
          </p:cNvSpPr>
          <p:nvPr>
            <p:ph type="title"/>
          </p:nvPr>
        </p:nvSpPr>
        <p:spPr>
          <a:xfrm>
            <a:off x="479425" y="371475"/>
            <a:ext cx="8664575" cy="1143000"/>
          </a:xfrm>
        </p:spPr>
        <p:txBody>
          <a:bodyPr/>
          <a:lstStyle/>
          <a:p>
            <a:r>
              <a:rPr lang="en-US" dirty="0"/>
              <a:t>Conceptual Model Mismatch</a:t>
            </a:r>
          </a:p>
        </p:txBody>
      </p:sp>
      <p:sp>
        <p:nvSpPr>
          <p:cNvPr id="102402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600200"/>
            <a:ext cx="8121650" cy="4724400"/>
          </a:xfrm>
        </p:spPr>
        <p:txBody>
          <a:bodyPr/>
          <a:lstStyle/>
          <a:p>
            <a:r>
              <a:rPr lang="en-US" sz="2800" dirty="0"/>
              <a:t>Mismatch between </a:t>
            </a:r>
            <a:r>
              <a:rPr lang="en-US" sz="2800" dirty="0" smtClean="0"/>
              <a:t>designer’</a:t>
            </a:r>
            <a:r>
              <a:rPr lang="en-US" altLang="ja-JP" sz="2800" dirty="0" smtClean="0"/>
              <a:t>s </a:t>
            </a:r>
            <a:r>
              <a:rPr lang="en-US" altLang="ja-JP" sz="2800" dirty="0"/>
              <a:t>&amp; </a:t>
            </a:r>
            <a:r>
              <a:rPr lang="en-US" altLang="ja-JP" sz="2800" dirty="0" smtClean="0"/>
              <a:t>customer’s </a:t>
            </a:r>
            <a:r>
              <a:rPr lang="en-US" altLang="ja-JP" sz="2800" dirty="0"/>
              <a:t>conceptual models leads to…</a:t>
            </a:r>
          </a:p>
          <a:p>
            <a:pPr lvl="1"/>
            <a:r>
              <a:rPr lang="en-US" sz="2400" dirty="0"/>
              <a:t>slow performance</a:t>
            </a:r>
          </a:p>
          <a:p>
            <a:pPr lvl="1"/>
            <a:r>
              <a:rPr lang="en-US" sz="2400" dirty="0"/>
              <a:t>errors</a:t>
            </a:r>
          </a:p>
          <a:p>
            <a:pPr lvl="1"/>
            <a:r>
              <a:rPr lang="en-US" sz="2400" dirty="0"/>
              <a:t>frustration</a:t>
            </a:r>
          </a:p>
          <a:p>
            <a:pPr lvl="1"/>
            <a:r>
              <a:rPr lang="en-US" sz="2400" dirty="0"/>
              <a:t>...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102406" name="Picture 4" descr="pe05989_"/>
          <p:cNvPicPr>
            <a:picLocks noChangeAspect="1" noChangeArrowheads="1"/>
          </p:cNvPicPr>
          <p:nvPr/>
        </p:nvPicPr>
        <p:blipFill>
          <a:blip r:embed="rId3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352" y="3063035"/>
            <a:ext cx="3486150" cy="297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955675"/>
          </a:xfrm>
          <a:noFill/>
        </p:spPr>
        <p:txBody>
          <a:bodyPr lIns="92075" tIns="46038" rIns="92075" bIns="46038"/>
          <a:lstStyle/>
          <a:p>
            <a:pPr algn="ctr"/>
            <a:r>
              <a:rPr lang="en-US" dirty="0"/>
              <a:t>Notorious Example</a:t>
            </a:r>
          </a:p>
        </p:txBody>
      </p:sp>
      <p:pic>
        <p:nvPicPr>
          <p:cNvPr id="104453" name="Picture 8" descr="palmballo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953" y="962959"/>
            <a:ext cx="7088188" cy="567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upload.wikimedia.org/wikipedia/commons/6/66/Butterfly_large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208" y="865759"/>
            <a:ext cx="9390238" cy="5992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9DCA-4B18-234C-AD4E-11144FC20355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1064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 Automatic Shifter</a:t>
            </a:r>
            <a:endParaRPr lang="en-US" dirty="0"/>
          </a:p>
        </p:txBody>
      </p:sp>
      <p:pic>
        <p:nvPicPr>
          <p:cNvPr id="161796" name="Picture 4" descr="newcar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8" r="25874"/>
          <a:stretch>
            <a:fillRect/>
          </a:stretch>
        </p:blipFill>
        <p:spPr bwMode="auto">
          <a:xfrm>
            <a:off x="5030788" y="823999"/>
            <a:ext cx="3455987" cy="564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2" name="Picture 3" descr="DSC0003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" t="7639"/>
          <a:stretch>
            <a:fillRect/>
          </a:stretch>
        </p:blipFill>
        <p:spPr bwMode="auto">
          <a:xfrm>
            <a:off x="555625" y="823999"/>
            <a:ext cx="4470400" cy="564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/>
        </p:nvCxnSpPr>
        <p:spPr bwMode="auto">
          <a:xfrm rot="5400000" flipV="1">
            <a:off x="4165229" y="2446618"/>
            <a:ext cx="9226176" cy="77619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2">
                <a:lumMod val="2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108545" name="Rectangle 2"/>
          <p:cNvSpPr>
            <a:spLocks noGrp="1" noChangeArrowheads="1"/>
          </p:cNvSpPr>
          <p:nvPr>
            <p:ph type="title"/>
          </p:nvPr>
        </p:nvSpPr>
        <p:spPr>
          <a:xfrm>
            <a:off x="479425" y="0"/>
            <a:ext cx="8664575" cy="1143000"/>
          </a:xfrm>
          <a:noFill/>
        </p:spPr>
        <p:txBody>
          <a:bodyPr lIns="92075" tIns="46038" rIns="92075" bIns="46038"/>
          <a:lstStyle/>
          <a:p>
            <a:r>
              <a:rPr lang="en-US" dirty="0"/>
              <a:t>Design Guides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idx="1"/>
          </p:nvPr>
        </p:nvSpPr>
        <p:spPr>
          <a:xfrm>
            <a:off x="521447" y="1227603"/>
            <a:ext cx="8218488" cy="4783138"/>
          </a:xfrm>
        </p:spPr>
        <p:txBody>
          <a:bodyPr lIns="92075" tIns="46038" rIns="92075" bIns="46038"/>
          <a:lstStyle/>
          <a:p>
            <a:r>
              <a:rPr lang="en-US" sz="2800" dirty="0"/>
              <a:t>Provide good conceptual model</a:t>
            </a:r>
          </a:p>
          <a:p>
            <a:pPr lvl="1"/>
            <a:r>
              <a:rPr lang="en-US" sz="2400" dirty="0"/>
              <a:t>customer wants to understand how UI controls impact </a:t>
            </a:r>
            <a:r>
              <a:rPr lang="en-US" sz="2400" dirty="0" smtClean="0"/>
              <a:t>object</a:t>
            </a:r>
            <a:r>
              <a:rPr lang="en-US" sz="2400" dirty="0"/>
              <a:t/>
            </a:r>
            <a:br>
              <a:rPr lang="en-US" sz="2400" dirty="0"/>
            </a:br>
            <a:endParaRPr lang="en-US" sz="1600" dirty="0"/>
          </a:p>
          <a:p>
            <a:r>
              <a:rPr lang="en-US" sz="2800" dirty="0" smtClean="0"/>
              <a:t>Make </a:t>
            </a:r>
            <a:r>
              <a:rPr lang="en-US" sz="2800" dirty="0"/>
              <a:t>things visible</a:t>
            </a:r>
          </a:p>
          <a:p>
            <a:pPr lvl="1"/>
            <a:r>
              <a:rPr lang="en-US" sz="2400" dirty="0" smtClean="0"/>
              <a:t>if object has function, interface should show it</a:t>
            </a:r>
            <a:br>
              <a:rPr lang="en-US" sz="2400" dirty="0" smtClean="0"/>
            </a:br>
            <a:endParaRPr lang="en-US" sz="1600" dirty="0" smtClean="0"/>
          </a:p>
          <a:p>
            <a:r>
              <a:rPr lang="en-US" sz="2800" dirty="0" smtClean="0"/>
              <a:t>Map </a:t>
            </a:r>
            <a:r>
              <a:rPr lang="en-US" sz="2800" dirty="0"/>
              <a:t>interface controls to </a:t>
            </a:r>
            <a:r>
              <a:rPr lang="en-US" sz="2800" dirty="0" smtClean="0"/>
              <a:t>customer’</a:t>
            </a:r>
            <a:r>
              <a:rPr lang="en-US" altLang="ja-JP" sz="2800" dirty="0" smtClean="0"/>
              <a:t>s </a:t>
            </a:r>
            <a:r>
              <a:rPr lang="en-US" altLang="ja-JP" sz="2800" dirty="0"/>
              <a:t>model</a:t>
            </a:r>
          </a:p>
          <a:p>
            <a:pPr lvl="1"/>
            <a:r>
              <a:rPr lang="en-US" sz="2400" dirty="0"/>
              <a:t>infix vs. postfix calculator – whose model is that</a:t>
            </a:r>
            <a:r>
              <a:rPr lang="en-US" sz="2400" dirty="0" smtClean="0"/>
              <a:t>?</a:t>
            </a:r>
            <a:br>
              <a:rPr lang="en-US" sz="2400" dirty="0" smtClean="0"/>
            </a:br>
            <a:endParaRPr lang="en-US" sz="1600" dirty="0"/>
          </a:p>
          <a:p>
            <a:r>
              <a:rPr lang="en-US" sz="2800" dirty="0"/>
              <a:t>Provide feedback</a:t>
            </a:r>
          </a:p>
          <a:p>
            <a:pPr lvl="1"/>
            <a:r>
              <a:rPr lang="en-US" sz="2400" dirty="0"/>
              <a:t>what you see is what you get! (WYSIWYG)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cxnSp>
        <p:nvCxnSpPr>
          <p:cNvPr id="3" name="Straight Connector 2"/>
          <p:cNvCxnSpPr/>
          <p:nvPr/>
        </p:nvCxnSpPr>
        <p:spPr bwMode="auto">
          <a:xfrm flipV="1">
            <a:off x="0" y="471397"/>
            <a:ext cx="9144000" cy="76872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2">
                <a:lumMod val="2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4" name="Oval 3"/>
          <p:cNvSpPr/>
          <p:nvPr/>
        </p:nvSpPr>
        <p:spPr bwMode="auto">
          <a:xfrm>
            <a:off x="8463726" y="404160"/>
            <a:ext cx="239507" cy="239507"/>
          </a:xfrm>
          <a:prstGeom prst="ellipse">
            <a:avLst/>
          </a:prstGeom>
          <a:solidFill>
            <a:schemeClr val="accent5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8394996" y="335431"/>
            <a:ext cx="382946" cy="382942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5035176"/>
            <a:ext cx="9144000" cy="1822824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059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79425" y="0"/>
            <a:ext cx="8664575" cy="1143000"/>
          </a:xfrm>
          <a:noFill/>
        </p:spPr>
        <p:txBody>
          <a:bodyPr lIns="92075" tIns="46038" rIns="92075" bIns="46038"/>
          <a:lstStyle/>
          <a:p>
            <a:r>
              <a:rPr lang="en-US" dirty="0"/>
              <a:t>Make Things Visible</a:t>
            </a:r>
          </a:p>
        </p:txBody>
      </p:sp>
      <p:sp>
        <p:nvSpPr>
          <p:cNvPr id="14643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500063" y="1023938"/>
            <a:ext cx="8643937" cy="5373687"/>
          </a:xfrm>
        </p:spPr>
        <p:txBody>
          <a:bodyPr lIns="92075" tIns="46038" rIns="92075" bIns="46038"/>
          <a:lstStyle/>
          <a:p>
            <a:r>
              <a:rPr lang="en-US" sz="2800" dirty="0"/>
              <a:t>Refrigerator </a:t>
            </a:r>
            <a:r>
              <a:rPr lang="en-US" sz="1700" dirty="0"/>
              <a:t>(?)</a:t>
            </a:r>
          </a:p>
          <a:p>
            <a:pPr lvl="1"/>
            <a:r>
              <a:rPr lang="en-US" sz="2400" dirty="0"/>
              <a:t>make the A..E dial something about percentage of cooling between the two compartments?</a:t>
            </a:r>
          </a:p>
          <a:p>
            <a:r>
              <a:rPr lang="en-US" sz="2800" dirty="0"/>
              <a:t>Controls available on watch w/ 3 buttons?</a:t>
            </a:r>
          </a:p>
          <a:p>
            <a:pPr lvl="1"/>
            <a:r>
              <a:rPr lang="en-US" sz="2400" dirty="0"/>
              <a:t>too many and they are not visible!</a:t>
            </a:r>
          </a:p>
          <a:p>
            <a:r>
              <a:rPr lang="en-US" sz="2800" dirty="0"/>
              <a:t>Compare to controls on simple car radio</a:t>
            </a:r>
          </a:p>
          <a:p>
            <a:pPr lvl="1"/>
            <a:r>
              <a:rPr lang="en-US" sz="2400" dirty="0"/>
              <a:t>#controls = #functions</a:t>
            </a:r>
          </a:p>
          <a:p>
            <a:pPr lvl="1"/>
            <a:r>
              <a:rPr lang="en-US" sz="2400" dirty="0"/>
              <a:t>controls are labeled (?) and grouped together</a:t>
            </a:r>
          </a:p>
          <a:p>
            <a:pPr lvl="1"/>
            <a:endParaRPr lang="en-US" sz="2400" b="0" i="1" dirty="0"/>
          </a:p>
          <a:p>
            <a:pPr lvl="1"/>
            <a:endParaRPr lang="en-US" sz="2400" b="0" i="1" dirty="0"/>
          </a:p>
          <a:p>
            <a:pPr lvl="1"/>
            <a:endParaRPr lang="en-US" sz="2400" b="0" i="1" dirty="0"/>
          </a:p>
        </p:txBody>
      </p:sp>
      <p:pic>
        <p:nvPicPr>
          <p:cNvPr id="146439" name="Picture 7" descr="carstereo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824" y="5114018"/>
            <a:ext cx="5244352" cy="1669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9DCA-4B18-234C-AD4E-11144FC20355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6435" grpId="0" build="p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307353"/>
          </a:xfrm>
          <a:noFill/>
        </p:spPr>
        <p:txBody>
          <a:bodyPr lIns="92075" tIns="46038" rIns="92075" bIns="46038"/>
          <a:lstStyle/>
          <a:p>
            <a:pPr algn="ctr"/>
            <a:r>
              <a:rPr lang="en-US" sz="2900" dirty="0"/>
              <a:t>Map Interface Controls to </a:t>
            </a:r>
            <a:r>
              <a:rPr lang="en-US" sz="2900" dirty="0" smtClean="0"/>
              <a:t>Customer’</a:t>
            </a:r>
            <a:r>
              <a:rPr lang="en-US" altLang="ja-JP" sz="2900" dirty="0" smtClean="0"/>
              <a:t>s </a:t>
            </a:r>
            <a:r>
              <a:rPr lang="en-US" altLang="ja-JP" sz="2900" dirty="0"/>
              <a:t>Model</a:t>
            </a:r>
            <a:endParaRPr lang="en-US" sz="2900" dirty="0"/>
          </a:p>
        </p:txBody>
      </p:sp>
      <p:sp>
        <p:nvSpPr>
          <p:cNvPr id="24581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249083"/>
            <a:ext cx="7891463" cy="4724400"/>
          </a:xfrm>
        </p:spPr>
        <p:txBody>
          <a:bodyPr lIns="92075" tIns="46038" rIns="92075" bIns="46038"/>
          <a:lstStyle/>
          <a:p>
            <a:r>
              <a:rPr lang="en-US" sz="2800" dirty="0"/>
              <a:t>Which is better for car dashboard speaker front / back control?</a:t>
            </a:r>
          </a:p>
          <a:p>
            <a:r>
              <a:rPr lang="en-US" sz="2800" dirty="0"/>
              <a:t>Control should mirror </a:t>
            </a:r>
            <a:r>
              <a:rPr lang="en-US" sz="2800" i="1" dirty="0"/>
              <a:t>real-world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112646" name="Line 11"/>
          <p:cNvSpPr>
            <a:spLocks noChangeShapeType="1"/>
          </p:cNvSpPr>
          <p:nvPr/>
        </p:nvSpPr>
        <p:spPr bwMode="auto">
          <a:xfrm>
            <a:off x="1982788" y="4071004"/>
            <a:ext cx="1598612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47" name="Line 21"/>
          <p:cNvSpPr>
            <a:spLocks noChangeShapeType="1"/>
          </p:cNvSpPr>
          <p:nvPr/>
        </p:nvSpPr>
        <p:spPr bwMode="auto">
          <a:xfrm flipV="1">
            <a:off x="6292850" y="3734454"/>
            <a:ext cx="0" cy="1598612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12648" name="Group 51"/>
          <p:cNvGrpSpPr>
            <a:grpSpLocks/>
          </p:cNvGrpSpPr>
          <p:nvPr/>
        </p:nvGrpSpPr>
        <p:grpSpPr bwMode="auto">
          <a:xfrm>
            <a:off x="312738" y="3188354"/>
            <a:ext cx="8545512" cy="2971800"/>
            <a:chOff x="197" y="2159"/>
            <a:chExt cx="5383" cy="1872"/>
          </a:xfrm>
        </p:grpSpPr>
        <p:grpSp>
          <p:nvGrpSpPr>
            <p:cNvPr id="112677" name="Group 50"/>
            <p:cNvGrpSpPr>
              <a:grpSpLocks/>
            </p:cNvGrpSpPr>
            <p:nvPr/>
          </p:nvGrpSpPr>
          <p:grpSpPr bwMode="auto">
            <a:xfrm>
              <a:off x="197" y="2159"/>
              <a:ext cx="5383" cy="1872"/>
              <a:chOff x="197" y="2159"/>
              <a:chExt cx="5383" cy="1872"/>
            </a:xfrm>
          </p:grpSpPr>
          <p:sp>
            <p:nvSpPr>
              <p:cNvPr id="112682" name="Rectangle 52"/>
              <p:cNvSpPr>
                <a:spLocks noChangeArrowheads="1"/>
              </p:cNvSpPr>
              <p:nvPr/>
            </p:nvSpPr>
            <p:spPr bwMode="auto">
              <a:xfrm>
                <a:off x="197" y="2159"/>
                <a:ext cx="5383" cy="187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683" name="Text Box 53"/>
              <p:cNvSpPr txBox="1">
                <a:spLocks noChangeArrowheads="1"/>
              </p:cNvSpPr>
              <p:nvPr/>
            </p:nvSpPr>
            <p:spPr bwMode="auto">
              <a:xfrm>
                <a:off x="2316" y="2159"/>
                <a:ext cx="1344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>
                    <a:latin typeface="Verdana" charset="0"/>
                  </a:rPr>
                  <a:t>Dashboard</a:t>
                </a:r>
              </a:p>
            </p:txBody>
          </p:sp>
          <p:sp>
            <p:nvSpPr>
              <p:cNvPr id="112684" name="Oval 35"/>
              <p:cNvSpPr>
                <a:spLocks noChangeArrowheads="1"/>
              </p:cNvSpPr>
              <p:nvPr/>
            </p:nvSpPr>
            <p:spPr bwMode="auto">
              <a:xfrm>
                <a:off x="362" y="2248"/>
                <a:ext cx="1757" cy="1700"/>
              </a:xfrm>
              <a:prstGeom prst="ellipse">
                <a:avLst/>
              </a:prstGeom>
              <a:noFill/>
              <a:ln w="152400">
                <a:solidFill>
                  <a:srgbClr val="66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12678" name="Line 37"/>
            <p:cNvSpPr>
              <a:spLocks noChangeShapeType="1"/>
            </p:cNvSpPr>
            <p:nvPr/>
          </p:nvSpPr>
          <p:spPr bwMode="auto">
            <a:xfrm>
              <a:off x="1217" y="2267"/>
              <a:ext cx="9" cy="669"/>
            </a:xfrm>
            <a:prstGeom prst="line">
              <a:avLst/>
            </a:prstGeom>
            <a:noFill/>
            <a:ln w="762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679" name="Oval 36"/>
            <p:cNvSpPr>
              <a:spLocks noChangeArrowheads="1"/>
            </p:cNvSpPr>
            <p:nvPr/>
          </p:nvSpPr>
          <p:spPr bwMode="auto">
            <a:xfrm>
              <a:off x="1076" y="2934"/>
              <a:ext cx="334" cy="298"/>
            </a:xfrm>
            <a:prstGeom prst="ellipse">
              <a:avLst/>
            </a:prstGeom>
            <a:solidFill>
              <a:srgbClr val="663300"/>
            </a:solidFill>
            <a:ln w="57150">
              <a:solidFill>
                <a:srgbClr val="08080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680" name="Line 39"/>
            <p:cNvSpPr>
              <a:spLocks noChangeShapeType="1"/>
            </p:cNvSpPr>
            <p:nvPr/>
          </p:nvSpPr>
          <p:spPr bwMode="auto">
            <a:xfrm rot="1204584" flipH="1">
              <a:off x="544" y="3089"/>
              <a:ext cx="473" cy="585"/>
            </a:xfrm>
            <a:prstGeom prst="line">
              <a:avLst/>
            </a:prstGeom>
            <a:noFill/>
            <a:ln w="762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681" name="Line 40"/>
            <p:cNvSpPr>
              <a:spLocks noChangeShapeType="1"/>
            </p:cNvSpPr>
            <p:nvPr/>
          </p:nvSpPr>
          <p:spPr bwMode="auto">
            <a:xfrm rot="-1204584">
              <a:off x="1457" y="3101"/>
              <a:ext cx="473" cy="585"/>
            </a:xfrm>
            <a:prstGeom prst="line">
              <a:avLst/>
            </a:prstGeom>
            <a:noFill/>
            <a:ln w="762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2649" name="Group 48"/>
          <p:cNvGrpSpPr>
            <a:grpSpLocks/>
          </p:cNvGrpSpPr>
          <p:nvPr/>
        </p:nvGrpSpPr>
        <p:grpSpPr bwMode="auto">
          <a:xfrm>
            <a:off x="4241800" y="3993216"/>
            <a:ext cx="2241550" cy="925513"/>
            <a:chOff x="2672" y="2666"/>
            <a:chExt cx="1412" cy="583"/>
          </a:xfrm>
        </p:grpSpPr>
        <p:grpSp>
          <p:nvGrpSpPr>
            <p:cNvPr id="112664" name="Group 32"/>
            <p:cNvGrpSpPr>
              <a:grpSpLocks/>
            </p:cNvGrpSpPr>
            <p:nvPr/>
          </p:nvGrpSpPr>
          <p:grpSpPr bwMode="auto">
            <a:xfrm>
              <a:off x="2672" y="3050"/>
              <a:ext cx="1412" cy="199"/>
              <a:chOff x="1056" y="2484"/>
              <a:chExt cx="1412" cy="199"/>
            </a:xfrm>
          </p:grpSpPr>
          <p:sp>
            <p:nvSpPr>
              <p:cNvPr id="112668" name="Rectangle 33"/>
              <p:cNvSpPr>
                <a:spLocks noChangeArrowheads="1"/>
              </p:cNvSpPr>
              <p:nvPr/>
            </p:nvSpPr>
            <p:spPr bwMode="auto">
              <a:xfrm>
                <a:off x="1262" y="2515"/>
                <a:ext cx="982" cy="140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12669" name="Group 34"/>
              <p:cNvGrpSpPr>
                <a:grpSpLocks/>
              </p:cNvGrpSpPr>
              <p:nvPr/>
            </p:nvGrpSpPr>
            <p:grpSpPr bwMode="auto">
              <a:xfrm>
                <a:off x="2294" y="2497"/>
                <a:ext cx="174" cy="186"/>
                <a:chOff x="2294" y="2497"/>
                <a:chExt cx="174" cy="186"/>
              </a:xfrm>
            </p:grpSpPr>
            <p:sp>
              <p:nvSpPr>
                <p:cNvPr id="112675" name="AutoShape 35"/>
                <p:cNvSpPr>
                  <a:spLocks noChangeArrowheads="1"/>
                </p:cNvSpPr>
                <p:nvPr/>
              </p:nvSpPr>
              <p:spPr bwMode="auto">
                <a:xfrm rot="-5400000" flipH="1" flipV="1">
                  <a:off x="2323" y="2538"/>
                  <a:ext cx="186" cy="104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529 w 21600"/>
                    <a:gd name="T13" fmla="*/ 4569 h 21600"/>
                    <a:gd name="T14" fmla="*/ 17071 w 21600"/>
                    <a:gd name="T15" fmla="*/ 17031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397" y="21600"/>
                      </a:lnTo>
                      <a:lnTo>
                        <a:pt x="16203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endParaRPr lang="en-US"/>
                </a:p>
              </p:txBody>
            </p:sp>
            <p:sp>
              <p:nvSpPr>
                <p:cNvPr id="112676" name="Rectangle 36"/>
                <p:cNvSpPr>
                  <a:spLocks noChangeArrowheads="1"/>
                </p:cNvSpPr>
                <p:nvPr/>
              </p:nvSpPr>
              <p:spPr bwMode="auto">
                <a:xfrm>
                  <a:off x="2294" y="2538"/>
                  <a:ext cx="51" cy="93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12670" name="Group 37"/>
              <p:cNvGrpSpPr>
                <a:grpSpLocks/>
              </p:cNvGrpSpPr>
              <p:nvPr/>
            </p:nvGrpSpPr>
            <p:grpSpPr bwMode="auto">
              <a:xfrm>
                <a:off x="1056" y="2484"/>
                <a:ext cx="158" cy="186"/>
                <a:chOff x="1056" y="2484"/>
                <a:chExt cx="158" cy="186"/>
              </a:xfrm>
            </p:grpSpPr>
            <p:sp>
              <p:nvSpPr>
                <p:cNvPr id="112673" name="AutoShape 38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1015" y="2525"/>
                  <a:ext cx="186" cy="104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529 w 21600"/>
                    <a:gd name="T13" fmla="*/ 4569 h 21600"/>
                    <a:gd name="T14" fmla="*/ 17071 w 21600"/>
                    <a:gd name="T15" fmla="*/ 17031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397" y="21600"/>
                      </a:lnTo>
                      <a:lnTo>
                        <a:pt x="16203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en-US"/>
                </a:p>
              </p:txBody>
            </p:sp>
            <p:sp>
              <p:nvSpPr>
                <p:cNvPr id="112674" name="Rectangle 39"/>
                <p:cNvSpPr>
                  <a:spLocks noChangeArrowheads="1"/>
                </p:cNvSpPr>
                <p:nvPr/>
              </p:nvSpPr>
              <p:spPr bwMode="auto">
                <a:xfrm>
                  <a:off x="1163" y="2532"/>
                  <a:ext cx="51" cy="93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12671" name="Line 40"/>
              <p:cNvSpPr>
                <a:spLocks noChangeShapeType="1"/>
              </p:cNvSpPr>
              <p:nvPr/>
            </p:nvSpPr>
            <p:spPr bwMode="auto">
              <a:xfrm>
                <a:off x="1249" y="2590"/>
                <a:ext cx="1007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672" name="Oval 41"/>
              <p:cNvSpPr>
                <a:spLocks noChangeArrowheads="1"/>
              </p:cNvSpPr>
              <p:nvPr/>
            </p:nvSpPr>
            <p:spPr bwMode="auto">
              <a:xfrm>
                <a:off x="1434" y="2556"/>
                <a:ext cx="93" cy="75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12665" name="Group 44"/>
            <p:cNvGrpSpPr>
              <a:grpSpLocks/>
            </p:cNvGrpSpPr>
            <p:nvPr/>
          </p:nvGrpSpPr>
          <p:grpSpPr bwMode="auto">
            <a:xfrm>
              <a:off x="3216" y="2666"/>
              <a:ext cx="363" cy="346"/>
              <a:chOff x="2954" y="3168"/>
              <a:chExt cx="363" cy="346"/>
            </a:xfrm>
          </p:grpSpPr>
          <p:sp>
            <p:nvSpPr>
              <p:cNvPr id="112666" name="Oval 42"/>
              <p:cNvSpPr>
                <a:spLocks noChangeArrowheads="1"/>
              </p:cNvSpPr>
              <p:nvPr/>
            </p:nvSpPr>
            <p:spPr bwMode="auto">
              <a:xfrm>
                <a:off x="2954" y="3177"/>
                <a:ext cx="363" cy="32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667" name="Text Box 43"/>
              <p:cNvSpPr txBox="1">
                <a:spLocks noChangeArrowheads="1"/>
              </p:cNvSpPr>
              <p:nvPr/>
            </p:nvSpPr>
            <p:spPr bwMode="auto">
              <a:xfrm>
                <a:off x="3007" y="3168"/>
                <a:ext cx="249" cy="3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3000" b="1" dirty="0">
                    <a:solidFill>
                      <a:srgbClr val="E87A40"/>
                    </a:solidFill>
                    <a:latin typeface="Helvetica Light"/>
                  </a:rPr>
                  <a:t>1</a:t>
                </a:r>
              </a:p>
            </p:txBody>
          </p:sp>
        </p:grpSp>
      </p:grpSp>
      <p:grpSp>
        <p:nvGrpSpPr>
          <p:cNvPr id="112650" name="Group 49"/>
          <p:cNvGrpSpPr>
            <a:grpSpLocks/>
          </p:cNvGrpSpPr>
          <p:nvPr/>
        </p:nvGrpSpPr>
        <p:grpSpPr bwMode="auto">
          <a:xfrm>
            <a:off x="7523163" y="3651904"/>
            <a:ext cx="1031875" cy="2243137"/>
            <a:chOff x="4739" y="2451"/>
            <a:chExt cx="650" cy="1413"/>
          </a:xfrm>
        </p:grpSpPr>
        <p:grpSp>
          <p:nvGrpSpPr>
            <p:cNvPr id="112651" name="Group 42"/>
            <p:cNvGrpSpPr>
              <a:grpSpLocks/>
            </p:cNvGrpSpPr>
            <p:nvPr/>
          </p:nvGrpSpPr>
          <p:grpSpPr bwMode="auto">
            <a:xfrm>
              <a:off x="5189" y="2451"/>
              <a:ext cx="200" cy="1413"/>
              <a:chOff x="3870" y="2164"/>
              <a:chExt cx="200" cy="1413"/>
            </a:xfrm>
          </p:grpSpPr>
          <p:sp>
            <p:nvSpPr>
              <p:cNvPr id="112655" name="Rectangle 43"/>
              <p:cNvSpPr>
                <a:spLocks noChangeArrowheads="1"/>
              </p:cNvSpPr>
              <p:nvPr/>
            </p:nvSpPr>
            <p:spPr bwMode="auto">
              <a:xfrm>
                <a:off x="3899" y="2389"/>
                <a:ext cx="140" cy="982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12656" name="Group 44"/>
              <p:cNvGrpSpPr>
                <a:grpSpLocks/>
              </p:cNvGrpSpPr>
              <p:nvPr/>
            </p:nvGrpSpPr>
            <p:grpSpPr bwMode="auto">
              <a:xfrm>
                <a:off x="3870" y="2164"/>
                <a:ext cx="187" cy="175"/>
                <a:chOff x="3870" y="2164"/>
                <a:chExt cx="187" cy="175"/>
              </a:xfrm>
            </p:grpSpPr>
            <p:sp>
              <p:nvSpPr>
                <p:cNvPr id="112662" name="AutoShape 45"/>
                <p:cNvSpPr>
                  <a:spLocks noChangeArrowheads="1"/>
                </p:cNvSpPr>
                <p:nvPr/>
              </p:nvSpPr>
              <p:spPr bwMode="auto">
                <a:xfrm rot="10800000" flipH="1" flipV="1">
                  <a:off x="3870" y="2164"/>
                  <a:ext cx="187" cy="105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505 w 21600"/>
                    <a:gd name="T13" fmla="*/ 4526 h 21600"/>
                    <a:gd name="T14" fmla="*/ 17095 w 21600"/>
                    <a:gd name="T15" fmla="*/ 17074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397" y="21600"/>
                      </a:lnTo>
                      <a:lnTo>
                        <a:pt x="16203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2663" name="Rectangle 46"/>
                <p:cNvSpPr>
                  <a:spLocks noChangeArrowheads="1"/>
                </p:cNvSpPr>
                <p:nvPr/>
              </p:nvSpPr>
              <p:spPr bwMode="auto">
                <a:xfrm>
                  <a:off x="3923" y="2288"/>
                  <a:ext cx="93" cy="51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12657" name="Group 47"/>
              <p:cNvGrpSpPr>
                <a:grpSpLocks/>
              </p:cNvGrpSpPr>
              <p:nvPr/>
            </p:nvGrpSpPr>
            <p:grpSpPr bwMode="auto">
              <a:xfrm>
                <a:off x="3883" y="3419"/>
                <a:ext cx="187" cy="158"/>
                <a:chOff x="3883" y="3419"/>
                <a:chExt cx="187" cy="158"/>
              </a:xfrm>
            </p:grpSpPr>
            <p:sp>
              <p:nvSpPr>
                <p:cNvPr id="112660" name="AutoShape 48"/>
                <p:cNvSpPr>
                  <a:spLocks noChangeArrowheads="1"/>
                </p:cNvSpPr>
                <p:nvPr/>
              </p:nvSpPr>
              <p:spPr bwMode="auto">
                <a:xfrm flipV="1">
                  <a:off x="3883" y="3472"/>
                  <a:ext cx="187" cy="105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505 w 21600"/>
                    <a:gd name="T13" fmla="*/ 4526 h 21600"/>
                    <a:gd name="T14" fmla="*/ 17095 w 21600"/>
                    <a:gd name="T15" fmla="*/ 17074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397" y="21600"/>
                      </a:lnTo>
                      <a:lnTo>
                        <a:pt x="16203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rot="10800000" wrap="none" anchor="ctr"/>
                <a:lstStyle/>
                <a:p>
                  <a:endParaRPr lang="en-US"/>
                </a:p>
              </p:txBody>
            </p:sp>
            <p:sp>
              <p:nvSpPr>
                <p:cNvPr id="112661" name="Rectangle 49"/>
                <p:cNvSpPr>
                  <a:spLocks noChangeArrowheads="1"/>
                </p:cNvSpPr>
                <p:nvPr/>
              </p:nvSpPr>
              <p:spPr bwMode="auto">
                <a:xfrm>
                  <a:off x="3929" y="3419"/>
                  <a:ext cx="93" cy="51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12658" name="Line 50"/>
              <p:cNvSpPr>
                <a:spLocks noChangeShapeType="1"/>
              </p:cNvSpPr>
              <p:nvPr/>
            </p:nvSpPr>
            <p:spPr bwMode="auto">
              <a:xfrm flipV="1">
                <a:off x="3964" y="2378"/>
                <a:ext cx="0" cy="100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659" name="Oval 51"/>
              <p:cNvSpPr>
                <a:spLocks noChangeArrowheads="1"/>
              </p:cNvSpPr>
              <p:nvPr/>
            </p:nvSpPr>
            <p:spPr bwMode="auto">
              <a:xfrm>
                <a:off x="3923" y="3106"/>
                <a:ext cx="75" cy="93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12652" name="Group 45"/>
            <p:cNvGrpSpPr>
              <a:grpSpLocks/>
            </p:cNvGrpSpPr>
            <p:nvPr/>
          </p:nvGrpSpPr>
          <p:grpSpPr bwMode="auto">
            <a:xfrm>
              <a:off x="4739" y="2995"/>
              <a:ext cx="363" cy="346"/>
              <a:chOff x="2954" y="3168"/>
              <a:chExt cx="363" cy="346"/>
            </a:xfrm>
          </p:grpSpPr>
          <p:sp>
            <p:nvSpPr>
              <p:cNvPr id="112653" name="Oval 46"/>
              <p:cNvSpPr>
                <a:spLocks noChangeArrowheads="1"/>
              </p:cNvSpPr>
              <p:nvPr/>
            </p:nvSpPr>
            <p:spPr bwMode="auto">
              <a:xfrm>
                <a:off x="2954" y="3177"/>
                <a:ext cx="363" cy="32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654" name="Text Box 47"/>
              <p:cNvSpPr txBox="1">
                <a:spLocks noChangeArrowheads="1"/>
              </p:cNvSpPr>
              <p:nvPr/>
            </p:nvSpPr>
            <p:spPr bwMode="auto">
              <a:xfrm>
                <a:off x="3007" y="3168"/>
                <a:ext cx="249" cy="3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3000" b="1" dirty="0">
                    <a:solidFill>
                      <a:srgbClr val="E87A40"/>
                    </a:solidFill>
                    <a:latin typeface="Helvetica Light"/>
                  </a:rPr>
                  <a:t>2</a:t>
                </a: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585576"/>
            <a:ext cx="4572000" cy="3429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82176" y="82176"/>
            <a:ext cx="8979648" cy="1178862"/>
          </a:xfrm>
          <a:prstGeom prst="rect">
            <a:avLst/>
          </a:prstGeom>
          <a:solidFill>
            <a:srgbClr val="000000">
              <a:alpha val="83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elvetica"/>
              <a:cs typeface="Helvetica"/>
            </a:endParaRPr>
          </a:p>
        </p:txBody>
      </p:sp>
      <p:pic>
        <p:nvPicPr>
          <p:cNvPr id="12" name="Picture 11" descr="fame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055" y="238730"/>
            <a:ext cx="802907" cy="8267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Interface Hall of Fame!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17" name="Rectangle 16"/>
          <p:cNvSpPr/>
          <p:nvPr/>
        </p:nvSpPr>
        <p:spPr bwMode="auto">
          <a:xfrm>
            <a:off x="5192891" y="5567521"/>
            <a:ext cx="3951109" cy="886229"/>
          </a:xfrm>
          <a:prstGeom prst="rect">
            <a:avLst/>
          </a:prstGeom>
          <a:solidFill>
            <a:srgbClr val="000000">
              <a:alpha val="67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elvetica"/>
              <a:cs typeface="Helvetica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277280" y="5631056"/>
            <a:ext cx="39999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dirty="0">
                <a:latin typeface="Helvetica"/>
                <a:ea typeface="ＭＳ Ｐゴシック" pitchFamily="34" charset="-128"/>
                <a:cs typeface="Helvetica"/>
              </a:rPr>
              <a:t>D</a:t>
            </a:r>
            <a:r>
              <a:rPr lang="en-US" dirty="0" smtClean="0">
                <a:latin typeface="Helvetica"/>
                <a:ea typeface="ＭＳ Ｐゴシック" pitchFamily="34" charset="-128"/>
                <a:cs typeface="Helvetica"/>
              </a:rPr>
              <a:t>yson </a:t>
            </a:r>
            <a:r>
              <a:rPr lang="en-US" dirty="0" err="1" smtClean="0">
                <a:latin typeface="Helvetica"/>
                <a:ea typeface="ＭＳ Ｐゴシック" pitchFamily="34" charset="-128"/>
                <a:cs typeface="Helvetica"/>
              </a:rPr>
              <a:t>AirBlade</a:t>
            </a:r>
            <a:r>
              <a:rPr lang="en-US" dirty="0" smtClean="0">
                <a:latin typeface="Helvetica"/>
                <a:ea typeface="ＭＳ Ｐゴシック" pitchFamily="34" charset="-128"/>
                <a:cs typeface="Helvetica"/>
              </a:rPr>
              <a:t> hand dryer</a:t>
            </a:r>
          </a:p>
          <a:p>
            <a:pPr eaLnBrk="1" hangingPunct="1"/>
            <a:r>
              <a:rPr lang="en-US" sz="1600" dirty="0" smtClean="0">
                <a:latin typeface="Helvetica"/>
                <a:ea typeface="ＭＳ Ｐゴシック" pitchFamily="34" charset="-128"/>
                <a:cs typeface="Helvetica"/>
              </a:rPr>
              <a:t>example courtesy of Maya I.</a:t>
            </a:r>
            <a:endParaRPr lang="en-US" sz="1600" dirty="0">
              <a:latin typeface="Helvetica"/>
              <a:ea typeface="ＭＳ Ｐゴシック" pitchFamily="34" charset="-128"/>
              <a:cs typeface="Helvetica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84232" y="1585576"/>
            <a:ext cx="4375544" cy="3428679"/>
          </a:xfrm>
          <a:prstGeom prst="rect">
            <a:avLst/>
          </a:prstGeom>
          <a:solidFill>
            <a:srgbClr val="000000">
              <a:alpha val="84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elvetica"/>
              <a:cs typeface="Helvetica"/>
            </a:endParaRPr>
          </a:p>
        </p:txBody>
      </p:sp>
      <p:sp>
        <p:nvSpPr>
          <p:cNvPr id="16" name="Rectangle 9"/>
          <p:cNvSpPr txBox="1">
            <a:spLocks noChangeArrowheads="1"/>
          </p:cNvSpPr>
          <p:nvPr/>
        </p:nvSpPr>
        <p:spPr>
          <a:xfrm>
            <a:off x="120078" y="1670242"/>
            <a:ext cx="4536775" cy="3241532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800" dirty="0" smtClean="0">
                <a:ea typeface="ＭＳ Ｐゴシック" pitchFamily="34" charset="-128"/>
              </a:rPr>
              <a:t>Good</a:t>
            </a:r>
          </a:p>
          <a:p>
            <a:pPr marL="360000" lvl="1"/>
            <a:r>
              <a:rPr lang="en-US" sz="2000" dirty="0" smtClean="0">
                <a:ea typeface="ＭＳ Ｐゴシック" pitchFamily="34" charset="-128"/>
              </a:rPr>
              <a:t>shape indicates function</a:t>
            </a:r>
            <a:endParaRPr lang="en-US" altLang="ja-JP" sz="2000" dirty="0" smtClean="0">
              <a:ea typeface="ＭＳ Ｐゴシック" pitchFamily="34" charset="-128"/>
            </a:endParaRPr>
          </a:p>
          <a:p>
            <a:pPr marL="360000" lvl="1"/>
            <a:r>
              <a:rPr lang="en-US" sz="2000" dirty="0" smtClean="0">
                <a:ea typeface="ＭＳ Ｐゴシック" pitchFamily="34" charset="-128"/>
              </a:rPr>
              <a:t>so simple that instructions fit in 1 image</a:t>
            </a:r>
          </a:p>
          <a:p>
            <a:pPr marL="360000" lvl="1"/>
            <a:r>
              <a:rPr lang="en-US" sz="2000" dirty="0" smtClean="0">
                <a:ea typeface="ＭＳ Ｐゴシック" pitchFamily="34" charset="-128"/>
              </a:rPr>
              <a:t>fun!</a:t>
            </a:r>
          </a:p>
          <a:p>
            <a:pPr marL="360000" lvl="1"/>
            <a:endParaRPr lang="en-US" sz="2000" dirty="0" smtClean="0">
              <a:ea typeface="ＭＳ Ｐゴシック" pitchFamily="34" charset="-128"/>
            </a:endParaRPr>
          </a:p>
          <a:p>
            <a:pPr marL="0" indent="0">
              <a:buNone/>
            </a:pPr>
            <a:r>
              <a:rPr lang="en-US" sz="2800" dirty="0" smtClean="0">
                <a:ea typeface="ＭＳ Ｐゴシック" pitchFamily="34" charset="-128"/>
              </a:rPr>
              <a:t>Bad</a:t>
            </a:r>
          </a:p>
          <a:p>
            <a:pPr marL="360000" lvl="1">
              <a:spcBef>
                <a:spcPts val="480"/>
              </a:spcBef>
            </a:pPr>
            <a:r>
              <a:rPr lang="en-US" sz="2000" dirty="0" smtClean="0">
                <a:ea typeface="ＭＳ Ｐゴシック" pitchFamily="34" charset="-128"/>
              </a:rPr>
              <a:t>dripping water?</a:t>
            </a:r>
          </a:p>
          <a:p>
            <a:pPr marL="360000" lvl="1">
              <a:spcBef>
                <a:spcPts val="480"/>
              </a:spcBef>
            </a:pPr>
            <a:r>
              <a:rPr lang="en-US" sz="2000" dirty="0" smtClean="0">
                <a:ea typeface="ＭＳ Ｐゴシック" pitchFamily="34" charset="-128"/>
              </a:rPr>
              <a:t>too much noise</a:t>
            </a:r>
          </a:p>
          <a:p>
            <a:pPr marL="360000" lvl="1">
              <a:spcBef>
                <a:spcPts val="480"/>
              </a:spcBef>
            </a:pPr>
            <a:r>
              <a:rPr lang="en-US" sz="2000" dirty="0" smtClean="0">
                <a:ea typeface="ＭＳ Ｐゴシック" pitchFamily="34" charset="-128"/>
              </a:rPr>
              <a:t>still takes too long</a:t>
            </a:r>
          </a:p>
          <a:p>
            <a:pPr marL="360000" lvl="1">
              <a:spcBef>
                <a:spcPts val="480"/>
              </a:spcBef>
            </a:pPr>
            <a:endParaRPr lang="en-US" sz="2000" dirty="0" smtClean="0">
              <a:ea typeface="ＭＳ Ｐゴシック" pitchFamily="34" charset="-128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6211569" y="2204205"/>
            <a:ext cx="1540119" cy="861241"/>
          </a:xfrm>
          <a:prstGeom prst="ellipse">
            <a:avLst/>
          </a:prstGeom>
          <a:noFill/>
          <a:ln w="57150" cap="flat" cmpd="sng" algn="ctr">
            <a:solidFill>
              <a:srgbClr val="8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4970716" y="2788097"/>
            <a:ext cx="3832049" cy="1802768"/>
          </a:xfrm>
          <a:prstGeom prst="ellipse">
            <a:avLst/>
          </a:prstGeom>
          <a:noFill/>
          <a:ln w="57150" cap="flat" cmpd="sng" algn="ctr">
            <a:solidFill>
              <a:srgbClr val="3366FF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solidFill>
                  <a:srgbClr val="3366FF"/>
                </a:solidFill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21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3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307353"/>
          </a:xfrm>
          <a:noFill/>
        </p:spPr>
        <p:txBody>
          <a:bodyPr lIns="92075" tIns="46038" rIns="92075" bIns="46038"/>
          <a:lstStyle/>
          <a:p>
            <a:pPr algn="ctr"/>
            <a:r>
              <a:rPr lang="en-US" sz="2900" dirty="0"/>
              <a:t>Map Interface Controls to </a:t>
            </a:r>
            <a:r>
              <a:rPr lang="en-US" sz="2900" dirty="0" smtClean="0"/>
              <a:t>Customer’</a:t>
            </a:r>
            <a:r>
              <a:rPr lang="en-US" altLang="ja-JP" sz="2900" dirty="0" smtClean="0"/>
              <a:t>s </a:t>
            </a:r>
            <a:r>
              <a:rPr lang="en-US" altLang="ja-JP" sz="2900" dirty="0"/>
              <a:t>Model</a:t>
            </a:r>
            <a:endParaRPr lang="en-US" sz="2900" dirty="0"/>
          </a:p>
        </p:txBody>
      </p:sp>
      <p:sp>
        <p:nvSpPr>
          <p:cNvPr id="24581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249083"/>
            <a:ext cx="7891463" cy="4724400"/>
          </a:xfrm>
        </p:spPr>
        <p:txBody>
          <a:bodyPr lIns="92075" tIns="46038" rIns="92075" bIns="46038"/>
          <a:lstStyle/>
          <a:p>
            <a:r>
              <a:rPr lang="en-US" sz="2800" dirty="0"/>
              <a:t>Which is better for car dashboard speaker front / back control?</a:t>
            </a:r>
          </a:p>
          <a:p>
            <a:r>
              <a:rPr lang="en-US" sz="2800" dirty="0"/>
              <a:t>Control should mirror </a:t>
            </a:r>
            <a:r>
              <a:rPr lang="en-US" sz="2800" i="1" dirty="0"/>
              <a:t>real-world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sp>
        <p:nvSpPr>
          <p:cNvPr id="112646" name="Line 11"/>
          <p:cNvSpPr>
            <a:spLocks noChangeShapeType="1"/>
          </p:cNvSpPr>
          <p:nvPr/>
        </p:nvSpPr>
        <p:spPr bwMode="auto">
          <a:xfrm>
            <a:off x="1982788" y="4071004"/>
            <a:ext cx="1598612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47" name="Line 21"/>
          <p:cNvSpPr>
            <a:spLocks noChangeShapeType="1"/>
          </p:cNvSpPr>
          <p:nvPr/>
        </p:nvSpPr>
        <p:spPr bwMode="auto">
          <a:xfrm flipV="1">
            <a:off x="6292850" y="3734454"/>
            <a:ext cx="0" cy="1598612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026" name="Picture 2" descr="http://media.caranddriver.com/images/09q2/282723/2009-mercedes-benz-g550-seat-controls-photo-282762-s-1280x78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407" y="2874467"/>
            <a:ext cx="5215328" cy="318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05975" y="6103793"/>
            <a:ext cx="3134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Helvetica" pitchFamily="34" charset="0"/>
              </a:rPr>
              <a:t>Mercedes Benz Seat Control</a:t>
            </a:r>
            <a:endParaRPr lang="en-US" sz="1800" dirty="0"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06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3" name="Line 28"/>
          <p:cNvSpPr>
            <a:spLocks noChangeShapeType="1"/>
          </p:cNvSpPr>
          <p:nvPr/>
        </p:nvSpPr>
        <p:spPr bwMode="auto">
          <a:xfrm>
            <a:off x="1982788" y="4310063"/>
            <a:ext cx="1598612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694" name="Line 29"/>
          <p:cNvSpPr>
            <a:spLocks noChangeShapeType="1"/>
          </p:cNvSpPr>
          <p:nvPr/>
        </p:nvSpPr>
        <p:spPr bwMode="auto">
          <a:xfrm flipV="1">
            <a:off x="6292850" y="3973513"/>
            <a:ext cx="0" cy="1598612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14695" name="Group 62"/>
          <p:cNvGrpSpPr>
            <a:grpSpLocks/>
          </p:cNvGrpSpPr>
          <p:nvPr/>
        </p:nvGrpSpPr>
        <p:grpSpPr bwMode="auto">
          <a:xfrm>
            <a:off x="5307013" y="2032000"/>
            <a:ext cx="3295650" cy="3625850"/>
            <a:chOff x="4299" y="2944"/>
            <a:chExt cx="960" cy="1056"/>
          </a:xfrm>
        </p:grpSpPr>
        <p:sp>
          <p:nvSpPr>
            <p:cNvPr id="114697" name="Rectangle 45"/>
            <p:cNvSpPr>
              <a:spLocks noChangeArrowheads="1"/>
            </p:cNvSpPr>
            <p:nvPr/>
          </p:nvSpPr>
          <p:spPr bwMode="auto">
            <a:xfrm>
              <a:off x="4299" y="2944"/>
              <a:ext cx="960" cy="1056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698" name="Oval 46"/>
            <p:cNvSpPr>
              <a:spLocks noChangeArrowheads="1"/>
            </p:cNvSpPr>
            <p:nvPr/>
          </p:nvSpPr>
          <p:spPr bwMode="auto">
            <a:xfrm>
              <a:off x="4395" y="3040"/>
              <a:ext cx="336" cy="33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699" name="Oval 47"/>
            <p:cNvSpPr>
              <a:spLocks noChangeArrowheads="1"/>
            </p:cNvSpPr>
            <p:nvPr/>
          </p:nvSpPr>
          <p:spPr bwMode="auto">
            <a:xfrm>
              <a:off x="4827" y="3040"/>
              <a:ext cx="336" cy="33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700" name="Oval 48"/>
            <p:cNvSpPr>
              <a:spLocks noChangeArrowheads="1"/>
            </p:cNvSpPr>
            <p:nvPr/>
          </p:nvSpPr>
          <p:spPr bwMode="auto">
            <a:xfrm>
              <a:off x="4395" y="3472"/>
              <a:ext cx="336" cy="33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701" name="Oval 49"/>
            <p:cNvSpPr>
              <a:spLocks noChangeArrowheads="1"/>
            </p:cNvSpPr>
            <p:nvPr/>
          </p:nvSpPr>
          <p:spPr bwMode="auto">
            <a:xfrm>
              <a:off x="4827" y="3472"/>
              <a:ext cx="336" cy="33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702" name="Oval 50"/>
            <p:cNvSpPr>
              <a:spLocks noChangeArrowheads="1"/>
            </p:cNvSpPr>
            <p:nvPr/>
          </p:nvSpPr>
          <p:spPr bwMode="auto">
            <a:xfrm>
              <a:off x="4539" y="3184"/>
              <a:ext cx="48" cy="48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703" name="Oval 51"/>
            <p:cNvSpPr>
              <a:spLocks noChangeArrowheads="1"/>
            </p:cNvSpPr>
            <p:nvPr/>
          </p:nvSpPr>
          <p:spPr bwMode="auto">
            <a:xfrm>
              <a:off x="4971" y="3184"/>
              <a:ext cx="48" cy="48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704" name="Oval 52"/>
            <p:cNvSpPr>
              <a:spLocks noChangeArrowheads="1"/>
            </p:cNvSpPr>
            <p:nvPr/>
          </p:nvSpPr>
          <p:spPr bwMode="auto">
            <a:xfrm>
              <a:off x="4971" y="3616"/>
              <a:ext cx="48" cy="48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705" name="Oval 53"/>
            <p:cNvSpPr>
              <a:spLocks noChangeArrowheads="1"/>
            </p:cNvSpPr>
            <p:nvPr/>
          </p:nvSpPr>
          <p:spPr bwMode="auto">
            <a:xfrm>
              <a:off x="4539" y="3616"/>
              <a:ext cx="48" cy="48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706" name="Oval 54"/>
            <p:cNvSpPr>
              <a:spLocks noChangeArrowheads="1"/>
            </p:cNvSpPr>
            <p:nvPr/>
          </p:nvSpPr>
          <p:spPr bwMode="auto">
            <a:xfrm>
              <a:off x="4875" y="3904"/>
              <a:ext cx="48" cy="48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707" name="Oval 55"/>
            <p:cNvSpPr>
              <a:spLocks noChangeArrowheads="1"/>
            </p:cNvSpPr>
            <p:nvPr/>
          </p:nvSpPr>
          <p:spPr bwMode="auto">
            <a:xfrm>
              <a:off x="5115" y="3904"/>
              <a:ext cx="48" cy="48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708" name="Oval 56"/>
            <p:cNvSpPr>
              <a:spLocks noChangeArrowheads="1"/>
            </p:cNvSpPr>
            <p:nvPr/>
          </p:nvSpPr>
          <p:spPr bwMode="auto">
            <a:xfrm>
              <a:off x="4635" y="3904"/>
              <a:ext cx="48" cy="48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709" name="Oval 57"/>
            <p:cNvSpPr>
              <a:spLocks noChangeArrowheads="1"/>
            </p:cNvSpPr>
            <p:nvPr/>
          </p:nvSpPr>
          <p:spPr bwMode="auto">
            <a:xfrm>
              <a:off x="4395" y="3904"/>
              <a:ext cx="48" cy="48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307353"/>
          </a:xfrm>
          <a:noFill/>
        </p:spPr>
        <p:txBody>
          <a:bodyPr lIns="92075" tIns="46038" rIns="92075" bIns="46038"/>
          <a:lstStyle/>
          <a:p>
            <a:pPr algn="ctr"/>
            <a:r>
              <a:rPr lang="en-US" sz="2900" dirty="0"/>
              <a:t>Map Interface Controls to </a:t>
            </a:r>
            <a:r>
              <a:rPr lang="en-US" sz="2900" dirty="0" smtClean="0"/>
              <a:t>Customer’</a:t>
            </a:r>
            <a:r>
              <a:rPr lang="en-US" altLang="ja-JP" sz="2900" dirty="0" smtClean="0"/>
              <a:t>s </a:t>
            </a:r>
            <a:r>
              <a:rPr lang="en-US" altLang="ja-JP" sz="2900" dirty="0"/>
              <a:t>Model</a:t>
            </a:r>
            <a:endParaRPr lang="en-US" sz="29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pic>
        <p:nvPicPr>
          <p:cNvPr id="2050" name="Picture 2" descr="http://wedgewood-stove.com/images/help/blockoff/ww/top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57" y="2031999"/>
            <a:ext cx="4271911" cy="2966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7225" y="5358748"/>
            <a:ext cx="5025342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 Light"/>
                <a:cs typeface="Helvetica Light"/>
              </a:rPr>
              <a:t>Problem?</a:t>
            </a:r>
          </a:p>
          <a:p>
            <a:endParaRPr lang="en-US" dirty="0">
              <a:latin typeface="Helvetica Light"/>
              <a:cs typeface="Helvetica Light"/>
            </a:endParaRPr>
          </a:p>
          <a:p>
            <a:r>
              <a:rPr lang="en-US" dirty="0" smtClean="0">
                <a:latin typeface="Helvetica Light"/>
                <a:cs typeface="Helvetica Light"/>
              </a:rPr>
              <a:t>Which knob controls which burner?</a:t>
            </a:r>
            <a:endParaRPr lang="en-US" dirty="0">
              <a:latin typeface="Helvetica Light"/>
              <a:cs typeface="Helvetica Ligh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41" name="Line 4"/>
          <p:cNvSpPr>
            <a:spLocks noChangeShapeType="1"/>
          </p:cNvSpPr>
          <p:nvPr/>
        </p:nvSpPr>
        <p:spPr bwMode="auto">
          <a:xfrm>
            <a:off x="1982788" y="4310063"/>
            <a:ext cx="1598612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6742" name="Line 5"/>
          <p:cNvSpPr>
            <a:spLocks noChangeShapeType="1"/>
          </p:cNvSpPr>
          <p:nvPr/>
        </p:nvSpPr>
        <p:spPr bwMode="auto">
          <a:xfrm flipV="1">
            <a:off x="6292850" y="3973513"/>
            <a:ext cx="0" cy="1598612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16743" name="Group 70"/>
          <p:cNvGrpSpPr>
            <a:grpSpLocks/>
          </p:cNvGrpSpPr>
          <p:nvPr/>
        </p:nvGrpSpPr>
        <p:grpSpPr bwMode="auto">
          <a:xfrm>
            <a:off x="5338763" y="3854450"/>
            <a:ext cx="2836862" cy="2073275"/>
            <a:chOff x="3363" y="2499"/>
            <a:chExt cx="1787" cy="1306"/>
          </a:xfrm>
        </p:grpSpPr>
        <p:sp>
          <p:nvSpPr>
            <p:cNvPr id="116774" name="Rectangle 6"/>
            <p:cNvSpPr>
              <a:spLocks noChangeArrowheads="1"/>
            </p:cNvSpPr>
            <p:nvPr/>
          </p:nvSpPr>
          <p:spPr bwMode="auto">
            <a:xfrm>
              <a:off x="3363" y="2499"/>
              <a:ext cx="1787" cy="1306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75" name="Oval 7"/>
            <p:cNvSpPr>
              <a:spLocks noChangeArrowheads="1"/>
            </p:cNvSpPr>
            <p:nvPr/>
          </p:nvSpPr>
          <p:spPr bwMode="auto">
            <a:xfrm>
              <a:off x="3500" y="2636"/>
              <a:ext cx="482" cy="482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76" name="Oval 8"/>
            <p:cNvSpPr>
              <a:spLocks noChangeArrowheads="1"/>
            </p:cNvSpPr>
            <p:nvPr/>
          </p:nvSpPr>
          <p:spPr bwMode="auto">
            <a:xfrm>
              <a:off x="4119" y="2636"/>
              <a:ext cx="481" cy="482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77" name="Oval 9"/>
            <p:cNvSpPr>
              <a:spLocks noChangeArrowheads="1"/>
            </p:cNvSpPr>
            <p:nvPr/>
          </p:nvSpPr>
          <p:spPr bwMode="auto">
            <a:xfrm>
              <a:off x="3500" y="3255"/>
              <a:ext cx="482" cy="481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78" name="Oval 10"/>
            <p:cNvSpPr>
              <a:spLocks noChangeArrowheads="1"/>
            </p:cNvSpPr>
            <p:nvPr/>
          </p:nvSpPr>
          <p:spPr bwMode="auto">
            <a:xfrm>
              <a:off x="4119" y="3255"/>
              <a:ext cx="481" cy="481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79" name="Oval 11"/>
            <p:cNvSpPr>
              <a:spLocks noChangeArrowheads="1"/>
            </p:cNvSpPr>
            <p:nvPr/>
          </p:nvSpPr>
          <p:spPr bwMode="auto">
            <a:xfrm>
              <a:off x="3707" y="2843"/>
              <a:ext cx="68" cy="68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80" name="Oval 12"/>
            <p:cNvSpPr>
              <a:spLocks noChangeArrowheads="1"/>
            </p:cNvSpPr>
            <p:nvPr/>
          </p:nvSpPr>
          <p:spPr bwMode="auto">
            <a:xfrm>
              <a:off x="4325" y="2843"/>
              <a:ext cx="69" cy="68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81" name="Oval 13"/>
            <p:cNvSpPr>
              <a:spLocks noChangeArrowheads="1"/>
            </p:cNvSpPr>
            <p:nvPr/>
          </p:nvSpPr>
          <p:spPr bwMode="auto">
            <a:xfrm>
              <a:off x="4325" y="3461"/>
              <a:ext cx="69" cy="69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82" name="Oval 14"/>
            <p:cNvSpPr>
              <a:spLocks noChangeArrowheads="1"/>
            </p:cNvSpPr>
            <p:nvPr/>
          </p:nvSpPr>
          <p:spPr bwMode="auto">
            <a:xfrm>
              <a:off x="3707" y="3461"/>
              <a:ext cx="68" cy="69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16783" name="Group 15"/>
            <p:cNvGrpSpPr>
              <a:grpSpLocks/>
            </p:cNvGrpSpPr>
            <p:nvPr/>
          </p:nvGrpSpPr>
          <p:grpSpPr bwMode="auto">
            <a:xfrm>
              <a:off x="4806" y="3461"/>
              <a:ext cx="207" cy="207"/>
              <a:chOff x="2496" y="2304"/>
              <a:chExt cx="144" cy="144"/>
            </a:xfrm>
          </p:grpSpPr>
          <p:sp>
            <p:nvSpPr>
              <p:cNvPr id="116784" name="Oval 16"/>
              <p:cNvSpPr>
                <a:spLocks noChangeArrowheads="1"/>
              </p:cNvSpPr>
              <p:nvPr/>
            </p:nvSpPr>
            <p:spPr bwMode="auto">
              <a:xfrm>
                <a:off x="2592" y="2400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 w="381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785" name="Oval 17"/>
              <p:cNvSpPr>
                <a:spLocks noChangeArrowheads="1"/>
              </p:cNvSpPr>
              <p:nvPr/>
            </p:nvSpPr>
            <p:spPr bwMode="auto">
              <a:xfrm>
                <a:off x="2496" y="2400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 w="381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786" name="Oval 18"/>
              <p:cNvSpPr>
                <a:spLocks noChangeArrowheads="1"/>
              </p:cNvSpPr>
              <p:nvPr/>
            </p:nvSpPr>
            <p:spPr bwMode="auto">
              <a:xfrm>
                <a:off x="2592" y="2304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 w="381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787" name="Oval 19"/>
              <p:cNvSpPr>
                <a:spLocks noChangeArrowheads="1"/>
              </p:cNvSpPr>
              <p:nvPr/>
            </p:nvSpPr>
            <p:spPr bwMode="auto">
              <a:xfrm>
                <a:off x="2496" y="2304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 w="381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16744" name="Group 34"/>
          <p:cNvGrpSpPr>
            <a:grpSpLocks/>
          </p:cNvGrpSpPr>
          <p:nvPr/>
        </p:nvGrpSpPr>
        <p:grpSpPr bwMode="auto">
          <a:xfrm>
            <a:off x="4516438" y="1566863"/>
            <a:ext cx="1524000" cy="1676400"/>
            <a:chOff x="4299" y="2944"/>
            <a:chExt cx="960" cy="1056"/>
          </a:xfrm>
        </p:grpSpPr>
        <p:sp>
          <p:nvSpPr>
            <p:cNvPr id="116761" name="Rectangle 20"/>
            <p:cNvSpPr>
              <a:spLocks noChangeArrowheads="1"/>
            </p:cNvSpPr>
            <p:nvPr/>
          </p:nvSpPr>
          <p:spPr bwMode="auto">
            <a:xfrm>
              <a:off x="4299" y="2944"/>
              <a:ext cx="960" cy="1056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62" name="Oval 21"/>
            <p:cNvSpPr>
              <a:spLocks noChangeArrowheads="1"/>
            </p:cNvSpPr>
            <p:nvPr/>
          </p:nvSpPr>
          <p:spPr bwMode="auto">
            <a:xfrm>
              <a:off x="4395" y="3040"/>
              <a:ext cx="336" cy="33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63" name="Oval 22"/>
            <p:cNvSpPr>
              <a:spLocks noChangeArrowheads="1"/>
            </p:cNvSpPr>
            <p:nvPr/>
          </p:nvSpPr>
          <p:spPr bwMode="auto">
            <a:xfrm>
              <a:off x="4827" y="3040"/>
              <a:ext cx="336" cy="33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64" name="Oval 23"/>
            <p:cNvSpPr>
              <a:spLocks noChangeArrowheads="1"/>
            </p:cNvSpPr>
            <p:nvPr/>
          </p:nvSpPr>
          <p:spPr bwMode="auto">
            <a:xfrm>
              <a:off x="4395" y="3472"/>
              <a:ext cx="336" cy="33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65" name="Oval 24"/>
            <p:cNvSpPr>
              <a:spLocks noChangeArrowheads="1"/>
            </p:cNvSpPr>
            <p:nvPr/>
          </p:nvSpPr>
          <p:spPr bwMode="auto">
            <a:xfrm>
              <a:off x="4827" y="3472"/>
              <a:ext cx="336" cy="33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66" name="Oval 25"/>
            <p:cNvSpPr>
              <a:spLocks noChangeArrowheads="1"/>
            </p:cNvSpPr>
            <p:nvPr/>
          </p:nvSpPr>
          <p:spPr bwMode="auto">
            <a:xfrm>
              <a:off x="4539" y="3184"/>
              <a:ext cx="48" cy="48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67" name="Oval 26"/>
            <p:cNvSpPr>
              <a:spLocks noChangeArrowheads="1"/>
            </p:cNvSpPr>
            <p:nvPr/>
          </p:nvSpPr>
          <p:spPr bwMode="auto">
            <a:xfrm>
              <a:off x="4971" y="3184"/>
              <a:ext cx="48" cy="48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68" name="Oval 27"/>
            <p:cNvSpPr>
              <a:spLocks noChangeArrowheads="1"/>
            </p:cNvSpPr>
            <p:nvPr/>
          </p:nvSpPr>
          <p:spPr bwMode="auto">
            <a:xfrm>
              <a:off x="4971" y="3616"/>
              <a:ext cx="48" cy="48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69" name="Oval 28"/>
            <p:cNvSpPr>
              <a:spLocks noChangeArrowheads="1"/>
            </p:cNvSpPr>
            <p:nvPr/>
          </p:nvSpPr>
          <p:spPr bwMode="auto">
            <a:xfrm>
              <a:off x="4539" y="3616"/>
              <a:ext cx="48" cy="48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70" name="Oval 29"/>
            <p:cNvSpPr>
              <a:spLocks noChangeArrowheads="1"/>
            </p:cNvSpPr>
            <p:nvPr/>
          </p:nvSpPr>
          <p:spPr bwMode="auto">
            <a:xfrm>
              <a:off x="4875" y="3904"/>
              <a:ext cx="48" cy="48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71" name="Oval 30"/>
            <p:cNvSpPr>
              <a:spLocks noChangeArrowheads="1"/>
            </p:cNvSpPr>
            <p:nvPr/>
          </p:nvSpPr>
          <p:spPr bwMode="auto">
            <a:xfrm>
              <a:off x="5115" y="3904"/>
              <a:ext cx="48" cy="48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72" name="Oval 31"/>
            <p:cNvSpPr>
              <a:spLocks noChangeArrowheads="1"/>
            </p:cNvSpPr>
            <p:nvPr/>
          </p:nvSpPr>
          <p:spPr bwMode="auto">
            <a:xfrm>
              <a:off x="4635" y="3904"/>
              <a:ext cx="48" cy="48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73" name="Oval 32"/>
            <p:cNvSpPr>
              <a:spLocks noChangeArrowheads="1"/>
            </p:cNvSpPr>
            <p:nvPr/>
          </p:nvSpPr>
          <p:spPr bwMode="auto">
            <a:xfrm>
              <a:off x="4395" y="3904"/>
              <a:ext cx="48" cy="48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6746" name="Group 69"/>
          <p:cNvGrpSpPr>
            <a:grpSpLocks/>
          </p:cNvGrpSpPr>
          <p:nvPr/>
        </p:nvGrpSpPr>
        <p:grpSpPr bwMode="auto">
          <a:xfrm>
            <a:off x="2095500" y="3854450"/>
            <a:ext cx="2182813" cy="2401888"/>
            <a:chOff x="1320" y="2428"/>
            <a:chExt cx="1375" cy="1513"/>
          </a:xfrm>
        </p:grpSpPr>
        <p:sp>
          <p:nvSpPr>
            <p:cNvPr id="116748" name="Rectangle 50"/>
            <p:cNvSpPr>
              <a:spLocks noChangeArrowheads="1"/>
            </p:cNvSpPr>
            <p:nvPr/>
          </p:nvSpPr>
          <p:spPr bwMode="auto">
            <a:xfrm>
              <a:off x="1320" y="2428"/>
              <a:ext cx="1375" cy="1513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49" name="Oval 51"/>
            <p:cNvSpPr>
              <a:spLocks noChangeArrowheads="1"/>
            </p:cNvSpPr>
            <p:nvPr/>
          </p:nvSpPr>
          <p:spPr bwMode="auto">
            <a:xfrm>
              <a:off x="1483" y="2566"/>
              <a:ext cx="482" cy="481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50" name="Oval 53"/>
            <p:cNvSpPr>
              <a:spLocks noChangeArrowheads="1"/>
            </p:cNvSpPr>
            <p:nvPr/>
          </p:nvSpPr>
          <p:spPr bwMode="auto">
            <a:xfrm>
              <a:off x="1370" y="3185"/>
              <a:ext cx="481" cy="481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51" name="Oval 55"/>
            <p:cNvSpPr>
              <a:spLocks noChangeArrowheads="1"/>
            </p:cNvSpPr>
            <p:nvPr/>
          </p:nvSpPr>
          <p:spPr bwMode="auto">
            <a:xfrm>
              <a:off x="1690" y="2772"/>
              <a:ext cx="68" cy="69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52" name="Oval 58"/>
            <p:cNvSpPr>
              <a:spLocks noChangeArrowheads="1"/>
            </p:cNvSpPr>
            <p:nvPr/>
          </p:nvSpPr>
          <p:spPr bwMode="auto">
            <a:xfrm>
              <a:off x="1576" y="3391"/>
              <a:ext cx="69" cy="69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53" name="Oval 59"/>
            <p:cNvSpPr>
              <a:spLocks noChangeArrowheads="1"/>
            </p:cNvSpPr>
            <p:nvPr/>
          </p:nvSpPr>
          <p:spPr bwMode="auto">
            <a:xfrm>
              <a:off x="2145" y="3803"/>
              <a:ext cx="69" cy="69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54" name="Oval 60"/>
            <p:cNvSpPr>
              <a:spLocks noChangeArrowheads="1"/>
            </p:cNvSpPr>
            <p:nvPr/>
          </p:nvSpPr>
          <p:spPr bwMode="auto">
            <a:xfrm>
              <a:off x="2489" y="3803"/>
              <a:ext cx="69" cy="69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55" name="Oval 61"/>
            <p:cNvSpPr>
              <a:spLocks noChangeArrowheads="1"/>
            </p:cNvSpPr>
            <p:nvPr/>
          </p:nvSpPr>
          <p:spPr bwMode="auto">
            <a:xfrm>
              <a:off x="1801" y="3803"/>
              <a:ext cx="69" cy="69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56" name="Oval 62"/>
            <p:cNvSpPr>
              <a:spLocks noChangeArrowheads="1"/>
            </p:cNvSpPr>
            <p:nvPr/>
          </p:nvSpPr>
          <p:spPr bwMode="auto">
            <a:xfrm>
              <a:off x="1458" y="3803"/>
              <a:ext cx="68" cy="69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57" name="Oval 65"/>
            <p:cNvSpPr>
              <a:spLocks noChangeArrowheads="1"/>
            </p:cNvSpPr>
            <p:nvPr/>
          </p:nvSpPr>
          <p:spPr bwMode="auto">
            <a:xfrm>
              <a:off x="2146" y="2572"/>
              <a:ext cx="482" cy="481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58" name="Oval 66"/>
            <p:cNvSpPr>
              <a:spLocks noChangeArrowheads="1"/>
            </p:cNvSpPr>
            <p:nvPr/>
          </p:nvSpPr>
          <p:spPr bwMode="auto">
            <a:xfrm>
              <a:off x="2033" y="3191"/>
              <a:ext cx="481" cy="481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59" name="Oval 67"/>
            <p:cNvSpPr>
              <a:spLocks noChangeArrowheads="1"/>
            </p:cNvSpPr>
            <p:nvPr/>
          </p:nvSpPr>
          <p:spPr bwMode="auto">
            <a:xfrm>
              <a:off x="2353" y="2778"/>
              <a:ext cx="68" cy="69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60" name="Oval 68"/>
            <p:cNvSpPr>
              <a:spLocks noChangeArrowheads="1"/>
            </p:cNvSpPr>
            <p:nvPr/>
          </p:nvSpPr>
          <p:spPr bwMode="auto">
            <a:xfrm>
              <a:off x="2239" y="3397"/>
              <a:ext cx="69" cy="69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307353"/>
          </a:xfrm>
          <a:noFill/>
        </p:spPr>
        <p:txBody>
          <a:bodyPr lIns="92075" tIns="46038" rIns="92075" bIns="46038"/>
          <a:lstStyle/>
          <a:p>
            <a:pPr algn="ctr"/>
            <a:r>
              <a:rPr lang="en-US" sz="2900" dirty="0"/>
              <a:t>Map Interface Controls to </a:t>
            </a:r>
            <a:r>
              <a:rPr lang="en-US" sz="2900" dirty="0" smtClean="0"/>
              <a:t>Customer’</a:t>
            </a:r>
            <a:r>
              <a:rPr lang="en-US" altLang="ja-JP" sz="2900" dirty="0" smtClean="0"/>
              <a:t>s </a:t>
            </a:r>
            <a:r>
              <a:rPr lang="en-US" altLang="ja-JP" sz="2900" dirty="0"/>
              <a:t>Model</a:t>
            </a:r>
            <a:endParaRPr lang="en-US" sz="29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pic>
        <p:nvPicPr>
          <p:cNvPr id="3074" name="Picture 2" descr="http://wedgewood-stove.com/images/help/blockoff/ww/top.gif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75" y="1606691"/>
            <a:ext cx="2340059" cy="1625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/>
          <p:cNvSpPr txBox="1"/>
          <p:nvPr/>
        </p:nvSpPr>
        <p:spPr>
          <a:xfrm>
            <a:off x="557225" y="3298189"/>
            <a:ext cx="2219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 Light"/>
                <a:cs typeface="Helvetica Light"/>
              </a:rPr>
              <a:t>Possible fixes?</a:t>
            </a:r>
            <a:endParaRPr lang="en-US" dirty="0">
              <a:latin typeface="Helvetica Light"/>
              <a:cs typeface="Helvetica Ligh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9DCA-4B18-234C-AD4E-11144FC20355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263754" y="2508845"/>
            <a:ext cx="4750048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kern="1600" cap="all" spc="100" dirty="0" smtClean="0">
                <a:solidFill>
                  <a:srgbClr val="FF6600"/>
                </a:solidFill>
                <a:latin typeface="Helvetica Light"/>
                <a:cs typeface="Helvetica Light"/>
              </a:rPr>
              <a:t>team break</a:t>
            </a:r>
          </a:p>
          <a:p>
            <a:r>
              <a:rPr lang="en-US" sz="5400" kern="1600" cap="all" spc="100" dirty="0" smtClean="0">
                <a:solidFill>
                  <a:srgbClr val="FF6600"/>
                </a:solidFill>
                <a:latin typeface="Helvetica Light"/>
                <a:cs typeface="Helvetica Light"/>
              </a:rPr>
              <a:t>(25 minutes)</a:t>
            </a:r>
            <a:endParaRPr lang="en-US" sz="5400" kern="1600" cap="all" spc="100" dirty="0">
              <a:solidFill>
                <a:srgbClr val="FF6600"/>
              </a:solidFill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098188047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Team Exercise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are your goals/deliverables?</a:t>
            </a:r>
          </a:p>
          <a:p>
            <a:endParaRPr lang="en-US" dirty="0" smtClean="0"/>
          </a:p>
          <a:p>
            <a:r>
              <a:rPr lang="en-US" dirty="0" smtClean="0"/>
              <a:t>Are you on track to meet your team goals/deliverables?</a:t>
            </a:r>
          </a:p>
          <a:p>
            <a:endParaRPr lang="en-US" dirty="0" smtClean="0"/>
          </a:p>
          <a:p>
            <a:r>
              <a:rPr lang="en-US" dirty="0" smtClean="0"/>
              <a:t>If no, why not? What can you change?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9DCA-4B18-234C-AD4E-11144FC20355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000978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4"/>
          <p:cNvSpPr>
            <a:spLocks noGrp="1" noChangeArrowheads="1"/>
          </p:cNvSpPr>
          <p:nvPr>
            <p:ph type="title"/>
          </p:nvPr>
        </p:nvSpPr>
        <p:spPr>
          <a:xfrm>
            <a:off x="479425" y="0"/>
            <a:ext cx="8664575" cy="1143000"/>
          </a:xfrm>
        </p:spPr>
        <p:txBody>
          <a:bodyPr/>
          <a:lstStyle/>
          <a:p>
            <a:r>
              <a:rPr lang="en-US" dirty="0"/>
              <a:t>Metaphor</a:t>
            </a:r>
          </a:p>
        </p:txBody>
      </p:sp>
      <p:sp>
        <p:nvSpPr>
          <p:cNvPr id="81925" name="Rectangle 5"/>
          <p:cNvSpPr>
            <a:spLocks noGrp="1" noChangeArrowheads="1"/>
          </p:cNvSpPr>
          <p:nvPr>
            <p:ph idx="1"/>
          </p:nvPr>
        </p:nvSpPr>
        <p:spPr>
          <a:xfrm>
            <a:off x="552824" y="1182688"/>
            <a:ext cx="8217647" cy="505618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500" dirty="0"/>
              <a:t>Definition </a:t>
            </a:r>
            <a:r>
              <a:rPr lang="en-US" sz="1500" dirty="0"/>
              <a:t>?</a:t>
            </a:r>
          </a:p>
          <a:p>
            <a:pPr lvl="1">
              <a:lnSpc>
                <a:spcPct val="90000"/>
              </a:lnSpc>
            </a:pPr>
            <a:r>
              <a:rPr lang="ja-JP" altLang="en-US" sz="2100" dirty="0"/>
              <a:t>“</a:t>
            </a:r>
            <a:r>
              <a:rPr lang="en-US" altLang="ja-JP" sz="2100" dirty="0"/>
              <a:t>The transference of the relation between </a:t>
            </a:r>
            <a:br>
              <a:rPr lang="en-US" altLang="ja-JP" sz="2100" dirty="0"/>
            </a:br>
            <a:r>
              <a:rPr lang="en-US" altLang="ja-JP" sz="2100" dirty="0"/>
              <a:t>one set of objects to another set for the </a:t>
            </a:r>
            <a:br>
              <a:rPr lang="en-US" altLang="ja-JP" sz="2100" dirty="0"/>
            </a:br>
            <a:r>
              <a:rPr lang="en-US" altLang="ja-JP" sz="2100" dirty="0"/>
              <a:t>purpose of brief explanation.</a:t>
            </a:r>
            <a:r>
              <a:rPr lang="ja-JP" altLang="en-US" sz="2100" dirty="0"/>
              <a:t>”</a:t>
            </a:r>
            <a:endParaRPr lang="en-US" altLang="ja-JP" sz="2100" dirty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 err="1"/>
              <a:t>Lakoff</a:t>
            </a:r>
            <a:r>
              <a:rPr lang="en-US" sz="2400" dirty="0"/>
              <a:t> &amp; Johnson, </a:t>
            </a:r>
            <a:r>
              <a:rPr lang="en-US" sz="2400" i="1" dirty="0"/>
              <a:t>Metaphors We Live By</a:t>
            </a:r>
          </a:p>
          <a:p>
            <a:pPr lvl="1">
              <a:lnSpc>
                <a:spcPct val="90000"/>
              </a:lnSpc>
            </a:pPr>
            <a:r>
              <a:rPr lang="ja-JP" altLang="en-US" sz="2100" dirty="0"/>
              <a:t>“</a:t>
            </a:r>
            <a:r>
              <a:rPr lang="en-US" altLang="ja-JP" sz="2100" dirty="0"/>
              <a:t>...the way we think, what we experience, and what we do every day is very much a matter of metaphor.</a:t>
            </a:r>
            <a:r>
              <a:rPr lang="ja-JP" altLang="en-US" sz="2100" dirty="0"/>
              <a:t>”</a:t>
            </a:r>
            <a:r>
              <a:rPr lang="en-US" altLang="ja-JP" sz="2100" dirty="0"/>
              <a:t> </a:t>
            </a:r>
          </a:p>
          <a:p>
            <a:pPr lvl="1">
              <a:lnSpc>
                <a:spcPct val="90000"/>
              </a:lnSpc>
            </a:pPr>
            <a:r>
              <a:rPr lang="en-US" sz="2100" dirty="0"/>
              <a:t>in our language &amp; thinking – </a:t>
            </a:r>
            <a:r>
              <a:rPr lang="ja-JP" altLang="en-US" sz="2100" dirty="0"/>
              <a:t>“</a:t>
            </a:r>
            <a:r>
              <a:rPr lang="en-US" altLang="ja-JP" sz="2100" dirty="0"/>
              <a:t>argument is war</a:t>
            </a:r>
            <a:r>
              <a:rPr lang="ja-JP" altLang="en-US" sz="2100" dirty="0"/>
              <a:t>”</a:t>
            </a:r>
            <a:endParaRPr lang="en-US" altLang="ja-JP" sz="2100" dirty="0"/>
          </a:p>
          <a:p>
            <a:pPr lvl="2">
              <a:lnSpc>
                <a:spcPct val="90000"/>
              </a:lnSpc>
              <a:buFontTx/>
              <a:buNone/>
            </a:pPr>
            <a:r>
              <a:rPr lang="en-US" sz="1800" dirty="0"/>
              <a:t>… he attacked every weak point</a:t>
            </a:r>
          </a:p>
          <a:p>
            <a:pPr lvl="2">
              <a:lnSpc>
                <a:spcPct val="90000"/>
              </a:lnSpc>
              <a:buFontTx/>
              <a:buNone/>
            </a:pPr>
            <a:r>
              <a:rPr lang="en-US" sz="1800" dirty="0"/>
              <a:t>… criticisms right on target</a:t>
            </a:r>
          </a:p>
          <a:p>
            <a:pPr lvl="2">
              <a:lnSpc>
                <a:spcPct val="90000"/>
              </a:lnSpc>
              <a:buFontTx/>
              <a:buNone/>
            </a:pPr>
            <a:r>
              <a:rPr lang="en-US" sz="1800" dirty="0"/>
              <a:t>… if you use that strategy </a:t>
            </a:r>
          </a:p>
          <a:p>
            <a:pPr>
              <a:lnSpc>
                <a:spcPct val="90000"/>
              </a:lnSpc>
            </a:pPr>
            <a:endParaRPr lang="en-US" sz="1200" dirty="0"/>
          </a:p>
          <a:p>
            <a:pPr>
              <a:lnSpc>
                <a:spcPct val="90000"/>
              </a:lnSpc>
            </a:pPr>
            <a:r>
              <a:rPr lang="en-US" sz="2400" dirty="0"/>
              <a:t>We can use metaphor in interface design to </a:t>
            </a:r>
            <a:br>
              <a:rPr lang="en-US" sz="2400" dirty="0"/>
            </a:br>
            <a:r>
              <a:rPr lang="en-US" sz="2400" dirty="0"/>
              <a:t>leverage existing conceptual models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6400801" y="185738"/>
            <a:ext cx="2452687" cy="1065212"/>
            <a:chOff x="4032" y="351"/>
            <a:chExt cx="1545" cy="671"/>
          </a:xfrm>
        </p:grpSpPr>
        <p:pic>
          <p:nvPicPr>
            <p:cNvPr id="118791" name="Picture 9" descr="na00592_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2" y="351"/>
              <a:ext cx="1135" cy="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8792" name="Picture 10" descr="sy01645_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2" y="551"/>
              <a:ext cx="471" cy="4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5" grpId="0" build="p" bldLvl="2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2"/>
          <p:cNvSpPr>
            <a:spLocks noGrp="1" noChangeArrowheads="1"/>
          </p:cNvSpPr>
          <p:nvPr>
            <p:ph type="title"/>
          </p:nvPr>
        </p:nvSpPr>
        <p:spPr>
          <a:xfrm>
            <a:off x="479425" y="371475"/>
            <a:ext cx="8664575" cy="1143000"/>
          </a:xfrm>
        </p:spPr>
        <p:txBody>
          <a:bodyPr/>
          <a:lstStyle/>
          <a:p>
            <a:r>
              <a:rPr lang="en-US" dirty="0"/>
              <a:t>Desktop Metaphor</a:t>
            </a:r>
          </a:p>
        </p:txBody>
      </p:sp>
      <p:sp>
        <p:nvSpPr>
          <p:cNvPr id="28678" name="Rectangle 3"/>
          <p:cNvSpPr>
            <a:spLocks noGrp="1" noChangeArrowheads="1"/>
          </p:cNvSpPr>
          <p:nvPr>
            <p:ph idx="1"/>
          </p:nvPr>
        </p:nvSpPr>
        <p:spPr>
          <a:xfrm>
            <a:off x="3399118" y="1600200"/>
            <a:ext cx="5384520" cy="4724400"/>
          </a:xfrm>
        </p:spPr>
        <p:txBody>
          <a:bodyPr/>
          <a:lstStyle/>
          <a:p>
            <a:pPr marL="0" indent="0">
              <a:spcBef>
                <a:spcPts val="500"/>
              </a:spcBef>
              <a:spcAft>
                <a:spcPts val="500"/>
              </a:spcAft>
              <a:buNone/>
            </a:pPr>
            <a:r>
              <a:rPr lang="en-US" sz="2800" dirty="0"/>
              <a:t>Suggests a conceptual model</a:t>
            </a:r>
          </a:p>
          <a:p>
            <a:pPr marL="417600" lvl="1">
              <a:spcBef>
                <a:spcPts val="500"/>
              </a:spcBef>
              <a:spcAft>
                <a:spcPts val="500"/>
              </a:spcAft>
            </a:pPr>
            <a:r>
              <a:rPr lang="en-US" sz="2400" dirty="0"/>
              <a:t>not really an attempt to simulate a real desktop</a:t>
            </a:r>
          </a:p>
          <a:p>
            <a:pPr marL="417600" lvl="1">
              <a:spcBef>
                <a:spcPts val="500"/>
              </a:spcBef>
              <a:spcAft>
                <a:spcPts val="500"/>
              </a:spcAft>
            </a:pPr>
            <a:r>
              <a:rPr lang="en-US" sz="2400" dirty="0"/>
              <a:t>a way to explain why some windows seemed blocked</a:t>
            </a:r>
          </a:p>
          <a:p>
            <a:pPr marL="417600" lvl="1">
              <a:spcBef>
                <a:spcPts val="500"/>
              </a:spcBef>
              <a:spcAft>
                <a:spcPts val="500"/>
              </a:spcAft>
            </a:pPr>
            <a:r>
              <a:rPr lang="en-US" sz="2400" dirty="0"/>
              <a:t>leverages existing knowledge about files, folders, &amp; trash</a:t>
            </a:r>
            <a:endParaRPr lang="en-US" sz="2400" i="1" dirty="0"/>
          </a:p>
          <a:p>
            <a:pPr>
              <a:spcBef>
                <a:spcPts val="500"/>
              </a:spcBef>
              <a:spcAft>
                <a:spcPts val="500"/>
              </a:spcAft>
            </a:pPr>
            <a:endParaRPr lang="en-US" sz="2800" dirty="0"/>
          </a:p>
          <a:p>
            <a:pPr>
              <a:spcBef>
                <a:spcPts val="500"/>
              </a:spcBef>
              <a:spcAft>
                <a:spcPts val="500"/>
              </a:spcAft>
            </a:pPr>
            <a:endParaRPr lang="en-US" sz="2800" dirty="0"/>
          </a:p>
          <a:p>
            <a:endParaRPr lang="en-US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pic>
        <p:nvPicPr>
          <p:cNvPr id="120838" name="Picture 4" descr="window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1752600"/>
            <a:ext cx="2508250" cy="393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1" name="Rectangle 9"/>
          <p:cNvSpPr>
            <a:spLocks noChangeArrowheads="1"/>
          </p:cNvSpPr>
          <p:nvPr/>
        </p:nvSpPr>
        <p:spPr bwMode="auto">
          <a:xfrm>
            <a:off x="558800" y="3325813"/>
            <a:ext cx="2500313" cy="2362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86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2"/>
          <p:cNvSpPr>
            <a:spLocks noGrp="1" noChangeArrowheads="1"/>
          </p:cNvSpPr>
          <p:nvPr>
            <p:ph type="title"/>
          </p:nvPr>
        </p:nvSpPr>
        <p:spPr>
          <a:xfrm>
            <a:off x="479425" y="371475"/>
            <a:ext cx="8664575" cy="1143000"/>
          </a:xfrm>
        </p:spPr>
        <p:txBody>
          <a:bodyPr/>
          <a:lstStyle/>
          <a:p>
            <a:r>
              <a:rPr lang="en-US" dirty="0"/>
              <a:t>Example Metaphors</a:t>
            </a:r>
          </a:p>
        </p:txBody>
      </p:sp>
      <p:sp>
        <p:nvSpPr>
          <p:cNvPr id="122882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677988"/>
            <a:ext cx="8207375" cy="4114800"/>
          </a:xfrm>
        </p:spPr>
        <p:txBody>
          <a:bodyPr/>
          <a:lstStyle/>
          <a:p>
            <a:r>
              <a:rPr lang="en-US" sz="2800" dirty="0"/>
              <a:t>Global metaphors </a:t>
            </a:r>
          </a:p>
          <a:p>
            <a:pPr lvl="1"/>
            <a:r>
              <a:rPr lang="en-US" sz="2400" dirty="0"/>
              <a:t>personal assistant, wallet, clothing, pens, cards, telephone, eyeglasses </a:t>
            </a:r>
          </a:p>
          <a:p>
            <a:r>
              <a:rPr lang="en-US" sz="2800" dirty="0"/>
              <a:t>Data &amp; function</a:t>
            </a:r>
          </a:p>
          <a:p>
            <a:pPr lvl="1"/>
            <a:r>
              <a:rPr lang="en-US" sz="2400" dirty="0"/>
              <a:t>rolodex, to-do list, calendar,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applications </a:t>
            </a:r>
            <a:r>
              <a:rPr lang="en-US" sz="2400" dirty="0"/>
              <a:t>documents, find, </a:t>
            </a:r>
            <a:r>
              <a:rPr lang="en-US" sz="2400" dirty="0" smtClean="0"/>
              <a:t>assist </a:t>
            </a:r>
            <a:endParaRPr lang="en-US" sz="2400" dirty="0"/>
          </a:p>
          <a:p>
            <a:r>
              <a:rPr lang="en-US" sz="2800" dirty="0"/>
              <a:t>Collections</a:t>
            </a:r>
          </a:p>
          <a:p>
            <a:pPr lvl="1"/>
            <a:r>
              <a:rPr lang="en-US" sz="2400" dirty="0"/>
              <a:t>drawers, files, books,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newspapers</a:t>
            </a:r>
            <a:r>
              <a:rPr lang="en-US" sz="2400" dirty="0"/>
              <a:t>, </a:t>
            </a:r>
            <a:r>
              <a:rPr lang="en-US" sz="2400" dirty="0" smtClean="0"/>
              <a:t>photo </a:t>
            </a:r>
            <a:r>
              <a:rPr lang="en-US" sz="2400" dirty="0"/>
              <a:t>albums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6561996" y="2755391"/>
            <a:ext cx="2575908" cy="3988273"/>
            <a:chOff x="6561996" y="2755391"/>
            <a:chExt cx="2575908" cy="3988273"/>
          </a:xfrm>
        </p:grpSpPr>
        <p:pic>
          <p:nvPicPr>
            <p:cNvPr id="3074" name="Picture 2" descr="http://static.squarespace.com/static/4ffca387e4b038e4cbad6ce8/4ffca477e4b0dec3191ba627/4ffca478e4b0dec3191ba6c1/1332773170097/1000w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1996" y="2755391"/>
              <a:ext cx="2575908" cy="37055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7162800" y="6435887"/>
              <a:ext cx="166744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Helvetica Light"/>
                </a:rPr>
                <a:t>Square Card Case</a:t>
              </a:r>
              <a:endParaRPr lang="en-US" sz="1400" dirty="0">
                <a:latin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Use Metaphor</a:t>
            </a:r>
          </a:p>
        </p:txBody>
      </p:sp>
      <p:sp>
        <p:nvSpPr>
          <p:cNvPr id="124933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600200"/>
            <a:ext cx="8299704" cy="4724400"/>
          </a:xfrm>
        </p:spPr>
        <p:txBody>
          <a:bodyPr/>
          <a:lstStyle/>
          <a:p>
            <a:r>
              <a:rPr lang="en-US" sz="3000" dirty="0"/>
              <a:t>Develop interface metaphor tied to </a:t>
            </a: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 smtClean="0"/>
              <a:t>conceptual </a:t>
            </a:r>
            <a:r>
              <a:rPr lang="en-US" sz="3000" dirty="0"/>
              <a:t>model</a:t>
            </a:r>
          </a:p>
          <a:p>
            <a:endParaRPr lang="en-US" sz="3000" dirty="0"/>
          </a:p>
          <a:p>
            <a:r>
              <a:rPr lang="en-US" sz="3000" dirty="0"/>
              <a:t>Communicate that metaphor to the user</a:t>
            </a:r>
          </a:p>
          <a:p>
            <a:endParaRPr lang="en-US" sz="3000" dirty="0"/>
          </a:p>
          <a:p>
            <a:r>
              <a:rPr lang="en-US" sz="3000" dirty="0"/>
              <a:t>Provide high-level task-oriented operations, not low-level implementation commands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sp>
        <p:nvSpPr>
          <p:cNvPr id="126977" name="Rectangle 2"/>
          <p:cNvSpPr>
            <a:spLocks noGrp="1" noChangeArrowheads="1"/>
          </p:cNvSpPr>
          <p:nvPr>
            <p:ph type="title"/>
          </p:nvPr>
        </p:nvSpPr>
        <p:spPr>
          <a:xfrm>
            <a:off x="380999" y="0"/>
            <a:ext cx="8763001" cy="1322294"/>
          </a:xfrm>
        </p:spPr>
        <p:txBody>
          <a:bodyPr/>
          <a:lstStyle/>
          <a:p>
            <a:pPr algn="l"/>
            <a:r>
              <a:rPr lang="en-US" dirty="0"/>
              <a:t>Is Consistent Always Better?</a:t>
            </a:r>
          </a:p>
        </p:txBody>
      </p:sp>
      <p:sp>
        <p:nvSpPr>
          <p:cNvPr id="15053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876300" y="1362075"/>
            <a:ext cx="8267700" cy="5313363"/>
          </a:xfrm>
        </p:spPr>
        <p:txBody>
          <a:bodyPr/>
          <a:lstStyle/>
          <a:p>
            <a:r>
              <a:rPr lang="en-US" sz="2800" dirty="0" smtClean="0"/>
              <a:t>Palm PDA </a:t>
            </a:r>
            <a:r>
              <a:rPr lang="en-US" sz="2800" dirty="0"/>
              <a:t>example: should </a:t>
            </a:r>
            <a:r>
              <a:rPr lang="ja-JP" altLang="en-US" sz="2800" dirty="0"/>
              <a:t>“</a:t>
            </a:r>
            <a:r>
              <a:rPr lang="en-US" altLang="ja-JP" sz="2800" dirty="0"/>
              <a:t>new appointment</a:t>
            </a:r>
            <a:r>
              <a:rPr lang="ja-JP" altLang="en-US" sz="2800" dirty="0"/>
              <a:t>”</a:t>
            </a:r>
            <a:r>
              <a:rPr lang="en-US" altLang="ja-JP" sz="2800" dirty="0"/>
              <a:t> &amp; </a:t>
            </a:r>
            <a:r>
              <a:rPr lang="ja-JP" altLang="en-US" sz="2800" dirty="0"/>
              <a:t>“</a:t>
            </a:r>
            <a:r>
              <a:rPr lang="en-US" altLang="ja-JP" sz="2800" dirty="0"/>
              <a:t>delete appointment</a:t>
            </a:r>
            <a:r>
              <a:rPr lang="ja-JP" altLang="en-US" sz="2800" dirty="0"/>
              <a:t>”</a:t>
            </a:r>
            <a:r>
              <a:rPr lang="en-US" altLang="ja-JP" sz="2800" dirty="0"/>
              <a:t> be in the same place?</a:t>
            </a:r>
          </a:p>
          <a:p>
            <a:r>
              <a:rPr lang="en-US" sz="2800" dirty="0"/>
              <a:t>New (add) is common, but delete is not</a:t>
            </a:r>
          </a:p>
        </p:txBody>
      </p:sp>
      <p:pic>
        <p:nvPicPr>
          <p:cNvPr id="126983" name="Picture 5" descr="Palm-da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" y="3028671"/>
            <a:ext cx="3675063" cy="352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84" name="Picture 8" descr="Palm-Ne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038" y="3028671"/>
            <a:ext cx="4786312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0" name="Text Box 10"/>
          <p:cNvSpPr txBox="1">
            <a:spLocks noChangeArrowheads="1"/>
          </p:cNvSpPr>
          <p:nvPr/>
        </p:nvSpPr>
        <p:spPr bwMode="auto">
          <a:xfrm>
            <a:off x="7799201" y="318246"/>
            <a:ext cx="896392" cy="661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700" dirty="0">
                <a:solidFill>
                  <a:srgbClr val="00B0F0"/>
                </a:solidFill>
                <a:latin typeface="Helvetica Light"/>
              </a:rPr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414247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82176" y="82176"/>
            <a:ext cx="8979648" cy="1178862"/>
          </a:xfrm>
          <a:prstGeom prst="rect">
            <a:avLst/>
          </a:prstGeom>
          <a:solidFill>
            <a:srgbClr val="000000">
              <a:alpha val="83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elvetica"/>
              <a:cs typeface="Helvetica"/>
            </a:endParaRPr>
          </a:p>
        </p:txBody>
      </p:sp>
      <p:sp>
        <p:nvSpPr>
          <p:cNvPr id="140298" name="Rectangle 10"/>
          <p:cNvSpPr>
            <a:spLocks noGrp="1" noChangeArrowheads="1"/>
          </p:cNvSpPr>
          <p:nvPr>
            <p:ph type="body" sz="half" idx="2"/>
          </p:nvPr>
        </p:nvSpPr>
        <p:spPr>
          <a:xfrm>
            <a:off x="685800" y="2649538"/>
            <a:ext cx="8294688" cy="1312862"/>
          </a:xfrm>
          <a:noFill/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/>
              <a:t>Tabbed dialog for setting options in MS Web Studio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more tabs than space to display them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Clicking on the right arrow once gives</a:t>
            </a:r>
            <a:endParaRPr lang="en-US" sz="2800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7373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76400"/>
            <a:ext cx="7924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40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962400"/>
            <a:ext cx="7924800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0" name="Picture 9" descr="hallof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745" y="243804"/>
            <a:ext cx="813836" cy="8299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Interface Hall of Fame or Shame?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380999" y="0"/>
            <a:ext cx="8763001" cy="1322294"/>
          </a:xfrm>
        </p:spPr>
        <p:txBody>
          <a:bodyPr/>
          <a:lstStyle/>
          <a:p>
            <a:pPr algn="l"/>
            <a:r>
              <a:rPr lang="en-US" dirty="0"/>
              <a:t>Is Consistent Always Better?</a:t>
            </a:r>
          </a:p>
        </p:txBody>
      </p:sp>
      <p:sp>
        <p:nvSpPr>
          <p:cNvPr id="129026" name="Rectangle 10"/>
          <p:cNvSpPr>
            <a:spLocks noGrp="1" noChangeArrowheads="1"/>
          </p:cNvSpPr>
          <p:nvPr>
            <p:ph idx="4294967295"/>
          </p:nvPr>
        </p:nvSpPr>
        <p:spPr>
          <a:xfrm>
            <a:off x="0" y="5741988"/>
            <a:ext cx="4141788" cy="812800"/>
          </a:xfrm>
        </p:spPr>
        <p:txBody>
          <a:bodyPr/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en-US" sz="2700" dirty="0"/>
              <a:t>Early Palm design 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sz="2700" dirty="0"/>
              <a:t>(like desktop version)</a:t>
            </a:r>
          </a:p>
        </p:txBody>
      </p:sp>
      <p:pic>
        <p:nvPicPr>
          <p:cNvPr id="129030" name="Picture 8" descr="Palm-original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1363663"/>
            <a:ext cx="4291013" cy="437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7" descr="Palm-New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738" y="2405063"/>
            <a:ext cx="4344987" cy="332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3" name="Rectangle 11"/>
          <p:cNvSpPr>
            <a:spLocks noChangeArrowheads="1"/>
          </p:cNvSpPr>
          <p:nvPr/>
        </p:nvSpPr>
        <p:spPr bwMode="auto">
          <a:xfrm>
            <a:off x="4792663" y="5741988"/>
            <a:ext cx="403225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sz="2700" b="1" dirty="0">
                <a:latin typeface="Helvetica Light"/>
              </a:rPr>
              <a:t>Streamlined design</a:t>
            </a:r>
          </a:p>
        </p:txBody>
      </p:sp>
      <p:sp>
        <p:nvSpPr>
          <p:cNvPr id="1026" name="Ink 14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295275" y="2967038"/>
            <a:ext cx="4376738" cy="1865312"/>
          </a:xfrm>
          <a:custGeom>
            <a:avLst/>
            <a:gdLst>
              <a:gd name="T0" fmla="*/ 2091188 w 12160"/>
              <a:gd name="T1" fmla="*/ 3114495 h 5180"/>
              <a:gd name="T2" fmla="*/ 1974931 w 12160"/>
              <a:gd name="T3" fmla="*/ 3165989 h 5180"/>
              <a:gd name="T4" fmla="*/ 1437557 w 12160"/>
              <a:gd name="T5" fmla="*/ 3213882 h 5180"/>
              <a:gd name="T6" fmla="*/ 971089 w 12160"/>
              <a:gd name="T7" fmla="*/ 3168870 h 5180"/>
              <a:gd name="T8" fmla="*/ 459629 w 12160"/>
              <a:gd name="T9" fmla="*/ 3162028 h 5180"/>
              <a:gd name="T10" fmla="*/ 211278 w 12160"/>
              <a:gd name="T11" fmla="*/ 3240169 h 5180"/>
              <a:gd name="T12" fmla="*/ 80264 w 12160"/>
              <a:gd name="T13" fmla="*/ 3362963 h 5180"/>
              <a:gd name="T14" fmla="*/ 5039 w 12160"/>
              <a:gd name="T15" fmla="*/ 3704697 h 5180"/>
              <a:gd name="T16" fmla="*/ 21236 w 12160"/>
              <a:gd name="T17" fmla="*/ 3841174 h 5180"/>
              <a:gd name="T18" fmla="*/ 13677 w 12160"/>
              <a:gd name="T19" fmla="*/ 4016182 h 5180"/>
              <a:gd name="T20" fmla="*/ 167007 w 12160"/>
              <a:gd name="T21" fmla="*/ 4483951 h 5180"/>
              <a:gd name="T22" fmla="*/ 443793 w 12160"/>
              <a:gd name="T23" fmla="*/ 4638433 h 5180"/>
              <a:gd name="T24" fmla="*/ 681346 w 12160"/>
              <a:gd name="T25" fmla="*/ 4686326 h 5180"/>
              <a:gd name="T26" fmla="*/ 919259 w 12160"/>
              <a:gd name="T27" fmla="*/ 4702171 h 5180"/>
              <a:gd name="T28" fmla="*/ 1207562 w 12160"/>
              <a:gd name="T29" fmla="*/ 4712253 h 5180"/>
              <a:gd name="T30" fmla="*/ 1496225 w 12160"/>
              <a:gd name="T31" fmla="*/ 4738541 h 5180"/>
              <a:gd name="T32" fmla="*/ 1961974 w 12160"/>
              <a:gd name="T33" fmla="*/ 4766628 h 5180"/>
              <a:gd name="T34" fmla="*/ 2560176 w 12160"/>
              <a:gd name="T35" fmla="*/ 4802998 h 5180"/>
              <a:gd name="T36" fmla="*/ 3448481 w 12160"/>
              <a:gd name="T37" fmla="*/ 4828205 h 5180"/>
              <a:gd name="T38" fmla="*/ 4015369 w 12160"/>
              <a:gd name="T39" fmla="*/ 4624029 h 5180"/>
              <a:gd name="T40" fmla="*/ 4288195 w 12160"/>
              <a:gd name="T41" fmla="*/ 4352875 h 5180"/>
              <a:gd name="T42" fmla="*/ 4346504 w 12160"/>
              <a:gd name="T43" fmla="*/ 3869262 h 5180"/>
              <a:gd name="T44" fmla="*/ 4225208 w 12160"/>
              <a:gd name="T45" fmla="*/ 3626916 h 5180"/>
              <a:gd name="T46" fmla="*/ 4141344 w 12160"/>
              <a:gd name="T47" fmla="*/ 3515285 h 5180"/>
              <a:gd name="T48" fmla="*/ 3970378 w 12160"/>
              <a:gd name="T49" fmla="*/ 3316150 h 5180"/>
              <a:gd name="T50" fmla="*/ 3702951 w 12160"/>
              <a:gd name="T51" fmla="*/ 3123497 h 5180"/>
              <a:gd name="T52" fmla="*/ 3227124 w 12160"/>
              <a:gd name="T53" fmla="*/ 2978017 h 5180"/>
              <a:gd name="T54" fmla="*/ 2340259 w 12160"/>
              <a:gd name="T55" fmla="*/ 3124218 h 5180"/>
              <a:gd name="T56" fmla="*/ 2267553 w 12160"/>
              <a:gd name="T57" fmla="*/ 3142583 h 5180"/>
              <a:gd name="T58" fmla="*/ 1953695 w 12160"/>
              <a:gd name="T59" fmla="*/ 3202359 h 5180"/>
              <a:gd name="T60" fmla="*/ 1901865 w 12160"/>
              <a:gd name="T61" fmla="*/ 3192636 h 5180"/>
              <a:gd name="T62" fmla="*/ 1906545 w 12160"/>
              <a:gd name="T63" fmla="*/ 3194797 h 5180"/>
              <a:gd name="T64" fmla="*/ 1948296 w 12160"/>
              <a:gd name="T65" fmla="*/ 3194797 h 518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2160" h="5180" extrusionOk="0">
                <a:moveTo>
                  <a:pt x="5810" y="408"/>
                </a:moveTo>
                <a:cubicBezTo>
                  <a:pt x="5692" y="460"/>
                  <a:pt x="5621" y="516"/>
                  <a:pt x="5487" y="551"/>
                </a:cubicBezTo>
                <a:cubicBezTo>
                  <a:pt x="4995" y="680"/>
                  <a:pt x="4499" y="696"/>
                  <a:pt x="3994" y="684"/>
                </a:cubicBezTo>
                <a:cubicBezTo>
                  <a:pt x="3559" y="674"/>
                  <a:pt x="3133" y="584"/>
                  <a:pt x="2698" y="559"/>
                </a:cubicBezTo>
                <a:cubicBezTo>
                  <a:pt x="2225" y="532"/>
                  <a:pt x="1751" y="486"/>
                  <a:pt x="1277" y="540"/>
                </a:cubicBezTo>
                <a:cubicBezTo>
                  <a:pt x="1027" y="568"/>
                  <a:pt x="806" y="639"/>
                  <a:pt x="587" y="757"/>
                </a:cubicBezTo>
                <a:cubicBezTo>
                  <a:pt x="420" y="847"/>
                  <a:pt x="315" y="934"/>
                  <a:pt x="223" y="1098"/>
                </a:cubicBezTo>
                <a:cubicBezTo>
                  <a:pt x="74" y="1364"/>
                  <a:pt x="-11" y="1745"/>
                  <a:pt x="14" y="2047"/>
                </a:cubicBezTo>
                <a:cubicBezTo>
                  <a:pt x="25" y="2181"/>
                  <a:pt x="57" y="2291"/>
                  <a:pt x="59" y="2426"/>
                </a:cubicBezTo>
                <a:cubicBezTo>
                  <a:pt x="61" y="2587"/>
                  <a:pt x="31" y="2750"/>
                  <a:pt x="38" y="2912"/>
                </a:cubicBezTo>
                <a:cubicBezTo>
                  <a:pt x="60" y="3393"/>
                  <a:pt x="175" y="3815"/>
                  <a:pt x="464" y="4211"/>
                </a:cubicBezTo>
                <a:cubicBezTo>
                  <a:pt x="669" y="4491"/>
                  <a:pt x="908" y="4572"/>
                  <a:pt x="1233" y="4640"/>
                </a:cubicBezTo>
                <a:cubicBezTo>
                  <a:pt x="1451" y="4685"/>
                  <a:pt x="1674" y="4734"/>
                  <a:pt x="1893" y="4773"/>
                </a:cubicBezTo>
                <a:cubicBezTo>
                  <a:pt x="2113" y="4812"/>
                  <a:pt x="2331" y="4814"/>
                  <a:pt x="2554" y="4817"/>
                </a:cubicBezTo>
                <a:cubicBezTo>
                  <a:pt x="2826" y="4821"/>
                  <a:pt x="3088" y="4805"/>
                  <a:pt x="3355" y="4845"/>
                </a:cubicBezTo>
                <a:cubicBezTo>
                  <a:pt x="3628" y="4886"/>
                  <a:pt x="3879" y="4914"/>
                  <a:pt x="4157" y="4918"/>
                </a:cubicBezTo>
                <a:cubicBezTo>
                  <a:pt x="4596" y="4925"/>
                  <a:pt x="5017" y="4926"/>
                  <a:pt x="5451" y="4996"/>
                </a:cubicBezTo>
                <a:cubicBezTo>
                  <a:pt x="6023" y="5088"/>
                  <a:pt x="6532" y="5147"/>
                  <a:pt x="7113" y="5097"/>
                </a:cubicBezTo>
                <a:cubicBezTo>
                  <a:pt x="7936" y="5027"/>
                  <a:pt x="8758" y="5151"/>
                  <a:pt x="9581" y="5167"/>
                </a:cubicBezTo>
                <a:cubicBezTo>
                  <a:pt x="10160" y="5178"/>
                  <a:pt x="10657" y="4875"/>
                  <a:pt x="11156" y="4600"/>
                </a:cubicBezTo>
                <a:cubicBezTo>
                  <a:pt x="11498" y="4412"/>
                  <a:pt x="11734" y="4199"/>
                  <a:pt x="11914" y="3847"/>
                </a:cubicBezTo>
                <a:cubicBezTo>
                  <a:pt x="12134" y="3418"/>
                  <a:pt x="12218" y="2965"/>
                  <a:pt x="12076" y="2504"/>
                </a:cubicBezTo>
                <a:cubicBezTo>
                  <a:pt x="12001" y="2262"/>
                  <a:pt x="11883" y="2038"/>
                  <a:pt x="11739" y="1831"/>
                </a:cubicBezTo>
                <a:cubicBezTo>
                  <a:pt x="11666" y="1726"/>
                  <a:pt x="11586" y="1621"/>
                  <a:pt x="11506" y="1521"/>
                </a:cubicBezTo>
                <a:cubicBezTo>
                  <a:pt x="11356" y="1332"/>
                  <a:pt x="11202" y="1140"/>
                  <a:pt x="11031" y="968"/>
                </a:cubicBezTo>
                <a:cubicBezTo>
                  <a:pt x="10815" y="750"/>
                  <a:pt x="10563" y="569"/>
                  <a:pt x="10288" y="433"/>
                </a:cubicBezTo>
                <a:cubicBezTo>
                  <a:pt x="9873" y="228"/>
                  <a:pt x="9428" y="90"/>
                  <a:pt x="8966" y="29"/>
                </a:cubicBezTo>
                <a:cubicBezTo>
                  <a:pt x="8046" y="-93"/>
                  <a:pt x="7344" y="197"/>
                  <a:pt x="6502" y="435"/>
                </a:cubicBezTo>
                <a:cubicBezTo>
                  <a:pt x="6434" y="454"/>
                  <a:pt x="6373" y="474"/>
                  <a:pt x="6300" y="486"/>
                </a:cubicBezTo>
                <a:cubicBezTo>
                  <a:pt x="6018" y="532"/>
                  <a:pt x="5710" y="635"/>
                  <a:pt x="5428" y="652"/>
                </a:cubicBezTo>
                <a:cubicBezTo>
                  <a:pt x="5387" y="655"/>
                  <a:pt x="5333" y="623"/>
                  <a:pt x="5284" y="625"/>
                </a:cubicBezTo>
                <a:cubicBezTo>
                  <a:pt x="5299" y="626"/>
                  <a:pt x="5282" y="631"/>
                  <a:pt x="5297" y="631"/>
                </a:cubicBezTo>
                <a:cubicBezTo>
                  <a:pt x="5336" y="632"/>
                  <a:pt x="5374" y="628"/>
                  <a:pt x="5413" y="631"/>
                </a:cubicBezTo>
              </a:path>
            </a:pathLst>
          </a:custGeom>
          <a:noFill/>
          <a:ln w="5715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7" name="Ink 16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4654550" y="4130675"/>
            <a:ext cx="1444625" cy="247650"/>
          </a:xfrm>
          <a:custGeom>
            <a:avLst/>
            <a:gdLst>
              <a:gd name="T0" fmla="*/ 3957 w 4016"/>
              <a:gd name="T1" fmla="*/ 4166199 h 689"/>
              <a:gd name="T2" fmla="*/ 3957 w 4016"/>
              <a:gd name="T3" fmla="*/ 4166918 h 689"/>
              <a:gd name="T4" fmla="*/ 0 w 4016"/>
              <a:gd name="T5" fmla="*/ 4163324 h 689"/>
              <a:gd name="T6" fmla="*/ 2518 w 4016"/>
              <a:gd name="T7" fmla="*/ 4159370 h 689"/>
              <a:gd name="T8" fmla="*/ 7554 w 4016"/>
              <a:gd name="T9" fmla="*/ 4151103 h 689"/>
              <a:gd name="T10" fmla="*/ 48202 w 4016"/>
              <a:gd name="T11" fmla="*/ 4143195 h 689"/>
              <a:gd name="T12" fmla="*/ 162592 w 4016"/>
              <a:gd name="T13" fmla="*/ 4141758 h 689"/>
              <a:gd name="T14" fmla="*/ 199283 w 4016"/>
              <a:gd name="T15" fmla="*/ 4144633 h 689"/>
              <a:gd name="T16" fmla="*/ 252162 w 4016"/>
              <a:gd name="T17" fmla="*/ 4145352 h 689"/>
              <a:gd name="T18" fmla="*/ 310436 w 4016"/>
              <a:gd name="T19" fmla="*/ 4140320 h 689"/>
              <a:gd name="T20" fmla="*/ 358638 w 4016"/>
              <a:gd name="T21" fmla="*/ 4136366 h 689"/>
              <a:gd name="T22" fmla="*/ 408639 w 4016"/>
              <a:gd name="T23" fmla="*/ 4130975 h 689"/>
              <a:gd name="T24" fmla="*/ 759723 w 4016"/>
              <a:gd name="T25" fmla="*/ 4127021 h 689"/>
              <a:gd name="T26" fmla="*/ 977712 w 4016"/>
              <a:gd name="T27" fmla="*/ 4145352 h 689"/>
              <a:gd name="T28" fmla="*/ 1117642 w 4016"/>
              <a:gd name="T29" fmla="*/ 4181655 h 689"/>
              <a:gd name="T30" fmla="*/ 1332393 w 4016"/>
              <a:gd name="T31" fmla="*/ 4239164 h 689"/>
              <a:gd name="T32" fmla="*/ 1438150 w 4016"/>
              <a:gd name="T33" fmla="*/ 4267919 h 689"/>
              <a:gd name="T34" fmla="*/ 1444265 w 4016"/>
              <a:gd name="T35" fmla="*/ 4267919 h 689"/>
              <a:gd name="T36" fmla="*/ 1433833 w 4016"/>
              <a:gd name="T37" fmla="*/ 4254620 h 689"/>
              <a:gd name="T38" fmla="*/ 1370883 w 4016"/>
              <a:gd name="T39" fmla="*/ 4200705 h 689"/>
              <a:gd name="T40" fmla="*/ 1323400 w 4016"/>
              <a:gd name="T41" fmla="*/ 4132412 h 689"/>
              <a:gd name="T42" fmla="*/ 1319443 w 4016"/>
              <a:gd name="T43" fmla="*/ 4127021 h 689"/>
              <a:gd name="T44" fmla="*/ 1316206 w 4016"/>
              <a:gd name="T45" fmla="*/ 4125583 h 689"/>
              <a:gd name="T46" fmla="*/ 1311889 w 4016"/>
              <a:gd name="T47" fmla="*/ 4124864 h 689"/>
              <a:gd name="T48" fmla="*/ 1320882 w 4016"/>
              <a:gd name="T49" fmla="*/ 4127740 h 689"/>
              <a:gd name="T50" fmla="*/ 1350019 w 4016"/>
              <a:gd name="T51" fmla="*/ 4155416 h 689"/>
              <a:gd name="T52" fmla="*/ 1394624 w 4016"/>
              <a:gd name="T53" fmla="*/ 4200705 h 689"/>
              <a:gd name="T54" fmla="*/ 1423761 w 4016"/>
              <a:gd name="T55" fmla="*/ 4232335 h 689"/>
              <a:gd name="T56" fmla="*/ 1431315 w 4016"/>
              <a:gd name="T57" fmla="*/ 4253182 h 689"/>
              <a:gd name="T58" fmla="*/ 1403977 w 4016"/>
              <a:gd name="T59" fmla="*/ 4274748 h 689"/>
              <a:gd name="T60" fmla="*/ 1330954 w 4016"/>
              <a:gd name="T61" fmla="*/ 4305300 h 689"/>
              <a:gd name="T62" fmla="*/ 1300378 w 4016"/>
              <a:gd name="T63" fmla="*/ 4334055 h 689"/>
              <a:gd name="T64" fmla="*/ 1297860 w 4016"/>
              <a:gd name="T65" fmla="*/ 4337649 h 689"/>
              <a:gd name="T66" fmla="*/ 1299659 w 4016"/>
              <a:gd name="T67" fmla="*/ 4344838 h 689"/>
              <a:gd name="T68" fmla="*/ 1306494 w 4016"/>
              <a:gd name="T69" fmla="*/ 4363169 h 689"/>
              <a:gd name="T70" fmla="*/ 1336350 w 4016"/>
              <a:gd name="T71" fmla="*/ 4366763 h 68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4016" h="689" extrusionOk="0">
                <a:moveTo>
                  <a:pt x="11" y="117"/>
                </a:moveTo>
                <a:cubicBezTo>
                  <a:pt x="11" y="118"/>
                  <a:pt x="11" y="118"/>
                  <a:pt x="11" y="119"/>
                </a:cubicBezTo>
                <a:cubicBezTo>
                  <a:pt x="15" y="114"/>
                  <a:pt x="-5" y="114"/>
                  <a:pt x="0" y="109"/>
                </a:cubicBezTo>
                <a:cubicBezTo>
                  <a:pt x="5" y="104"/>
                  <a:pt x="0" y="103"/>
                  <a:pt x="7" y="98"/>
                </a:cubicBezTo>
                <a:cubicBezTo>
                  <a:pt x="14" y="92"/>
                  <a:pt x="8" y="82"/>
                  <a:pt x="21" y="75"/>
                </a:cubicBezTo>
                <a:cubicBezTo>
                  <a:pt x="55" y="58"/>
                  <a:pt x="98" y="58"/>
                  <a:pt x="134" y="53"/>
                </a:cubicBezTo>
                <a:cubicBezTo>
                  <a:pt x="239" y="38"/>
                  <a:pt x="346" y="42"/>
                  <a:pt x="452" y="49"/>
                </a:cubicBezTo>
                <a:cubicBezTo>
                  <a:pt x="486" y="51"/>
                  <a:pt x="519" y="56"/>
                  <a:pt x="554" y="57"/>
                </a:cubicBezTo>
                <a:cubicBezTo>
                  <a:pt x="603" y="59"/>
                  <a:pt x="652" y="62"/>
                  <a:pt x="701" y="59"/>
                </a:cubicBezTo>
                <a:cubicBezTo>
                  <a:pt x="755" y="56"/>
                  <a:pt x="809" y="48"/>
                  <a:pt x="863" y="45"/>
                </a:cubicBezTo>
                <a:cubicBezTo>
                  <a:pt x="908" y="42"/>
                  <a:pt x="952" y="38"/>
                  <a:pt x="997" y="34"/>
                </a:cubicBezTo>
                <a:cubicBezTo>
                  <a:pt x="1043" y="30"/>
                  <a:pt x="1090" y="22"/>
                  <a:pt x="1136" y="19"/>
                </a:cubicBezTo>
                <a:cubicBezTo>
                  <a:pt x="1460" y="-2"/>
                  <a:pt x="1787" y="24"/>
                  <a:pt x="2112" y="8"/>
                </a:cubicBezTo>
                <a:cubicBezTo>
                  <a:pt x="2313" y="-2"/>
                  <a:pt x="2524" y="-2"/>
                  <a:pt x="2718" y="59"/>
                </a:cubicBezTo>
                <a:cubicBezTo>
                  <a:pt x="2848" y="100"/>
                  <a:pt x="2973" y="133"/>
                  <a:pt x="3107" y="160"/>
                </a:cubicBezTo>
                <a:cubicBezTo>
                  <a:pt x="3310" y="200"/>
                  <a:pt x="3504" y="270"/>
                  <a:pt x="3704" y="320"/>
                </a:cubicBezTo>
                <a:cubicBezTo>
                  <a:pt x="3803" y="345"/>
                  <a:pt x="3901" y="380"/>
                  <a:pt x="3998" y="400"/>
                </a:cubicBezTo>
                <a:cubicBezTo>
                  <a:pt x="4005" y="401"/>
                  <a:pt x="4009" y="399"/>
                  <a:pt x="4015" y="400"/>
                </a:cubicBezTo>
                <a:cubicBezTo>
                  <a:pt x="4004" y="389"/>
                  <a:pt x="3999" y="375"/>
                  <a:pt x="3986" y="363"/>
                </a:cubicBezTo>
                <a:cubicBezTo>
                  <a:pt x="3930" y="310"/>
                  <a:pt x="3867" y="265"/>
                  <a:pt x="3811" y="213"/>
                </a:cubicBezTo>
                <a:cubicBezTo>
                  <a:pt x="3749" y="156"/>
                  <a:pt x="3722" y="78"/>
                  <a:pt x="3679" y="23"/>
                </a:cubicBezTo>
                <a:cubicBezTo>
                  <a:pt x="3676" y="19"/>
                  <a:pt x="3672" y="12"/>
                  <a:pt x="3668" y="8"/>
                </a:cubicBezTo>
                <a:cubicBezTo>
                  <a:pt x="3665" y="4"/>
                  <a:pt x="3662" y="8"/>
                  <a:pt x="3659" y="4"/>
                </a:cubicBezTo>
                <a:cubicBezTo>
                  <a:pt x="3655" y="0"/>
                  <a:pt x="3650" y="6"/>
                  <a:pt x="3647" y="2"/>
                </a:cubicBezTo>
                <a:cubicBezTo>
                  <a:pt x="3653" y="6"/>
                  <a:pt x="3667" y="6"/>
                  <a:pt x="3672" y="10"/>
                </a:cubicBezTo>
                <a:cubicBezTo>
                  <a:pt x="3701" y="34"/>
                  <a:pt x="3726" y="61"/>
                  <a:pt x="3753" y="87"/>
                </a:cubicBezTo>
                <a:cubicBezTo>
                  <a:pt x="3795" y="128"/>
                  <a:pt x="3836" y="171"/>
                  <a:pt x="3877" y="213"/>
                </a:cubicBezTo>
                <a:cubicBezTo>
                  <a:pt x="3903" y="240"/>
                  <a:pt x="3939" y="268"/>
                  <a:pt x="3958" y="301"/>
                </a:cubicBezTo>
                <a:cubicBezTo>
                  <a:pt x="3969" y="320"/>
                  <a:pt x="3984" y="336"/>
                  <a:pt x="3979" y="359"/>
                </a:cubicBezTo>
                <a:cubicBezTo>
                  <a:pt x="3971" y="402"/>
                  <a:pt x="3940" y="402"/>
                  <a:pt x="3903" y="419"/>
                </a:cubicBezTo>
                <a:cubicBezTo>
                  <a:pt x="3832" y="451"/>
                  <a:pt x="3766" y="456"/>
                  <a:pt x="3700" y="504"/>
                </a:cubicBezTo>
                <a:cubicBezTo>
                  <a:pt x="3680" y="518"/>
                  <a:pt x="3624" y="563"/>
                  <a:pt x="3615" y="584"/>
                </a:cubicBezTo>
                <a:cubicBezTo>
                  <a:pt x="3610" y="595"/>
                  <a:pt x="3609" y="591"/>
                  <a:pt x="3608" y="594"/>
                </a:cubicBezTo>
                <a:cubicBezTo>
                  <a:pt x="3607" y="599"/>
                  <a:pt x="3613" y="607"/>
                  <a:pt x="3613" y="614"/>
                </a:cubicBezTo>
                <a:cubicBezTo>
                  <a:pt x="3613" y="627"/>
                  <a:pt x="3621" y="657"/>
                  <a:pt x="3632" y="665"/>
                </a:cubicBezTo>
                <a:cubicBezTo>
                  <a:pt x="3675" y="695"/>
                  <a:pt x="3672" y="666"/>
                  <a:pt x="3715" y="675"/>
                </a:cubicBezTo>
              </a:path>
            </a:pathLst>
          </a:custGeom>
          <a:noFill/>
          <a:ln w="5715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7799201" y="318246"/>
            <a:ext cx="896392" cy="661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700" dirty="0">
                <a:solidFill>
                  <a:srgbClr val="00B0F0"/>
                </a:solidFill>
                <a:latin typeface="Helvetica Light"/>
              </a:rPr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353441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3" grpId="0"/>
      <p:bldP spid="1026" grpId="0" animBg="1"/>
      <p:bldP spid="1027" grpId="0" animBg="1"/>
      <p:bldP spid="1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  <p:sp>
        <p:nvSpPr>
          <p:cNvPr id="131074" name="Rectangle 10"/>
          <p:cNvSpPr>
            <a:spLocks noGrp="1" noChangeArrowheads="1"/>
          </p:cNvSpPr>
          <p:nvPr>
            <p:ph idx="4294967295"/>
          </p:nvPr>
        </p:nvSpPr>
        <p:spPr>
          <a:xfrm>
            <a:off x="0" y="5545138"/>
            <a:ext cx="9144000" cy="441325"/>
          </a:xfrm>
        </p:spPr>
        <p:txBody>
          <a:bodyPr/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en-US" sz="2700" dirty="0"/>
              <a:t>Firefox 3 Back/Forward Buttons</a:t>
            </a:r>
          </a:p>
        </p:txBody>
      </p:sp>
      <p:pic>
        <p:nvPicPr>
          <p:cNvPr id="131078" name="Picture 1" descr="firefox3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" t="-11688" r="-774" b="32574"/>
          <a:stretch>
            <a:fillRect/>
          </a:stretch>
        </p:blipFill>
        <p:spPr bwMode="auto">
          <a:xfrm>
            <a:off x="192088" y="848846"/>
            <a:ext cx="8890000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80999" y="0"/>
            <a:ext cx="8763001" cy="1322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700" b="0" i="0">
                <a:solidFill>
                  <a:srgbClr val="E87A40"/>
                </a:solidFill>
                <a:latin typeface="Helvetica Light"/>
                <a:ea typeface="ＭＳ Ｐゴシック" charset="0"/>
                <a:cs typeface="Helvetica Light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9pPr>
          </a:lstStyle>
          <a:p>
            <a:pPr algn="l"/>
            <a:r>
              <a:rPr lang="en-US" smtClean="0"/>
              <a:t>Is Consistent Always Better?</a:t>
            </a:r>
            <a:endParaRPr lang="en-US" dirty="0"/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7799201" y="318246"/>
            <a:ext cx="896392" cy="661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700" dirty="0">
                <a:solidFill>
                  <a:srgbClr val="00B0F0"/>
                </a:solidFill>
                <a:latin typeface="Helvetica Light"/>
              </a:rPr>
              <a:t>NO</a:t>
            </a:r>
          </a:p>
        </p:txBody>
      </p:sp>
      <p:sp>
        <p:nvSpPr>
          <p:cNvPr id="9" name="Ink 14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48228" y="1750578"/>
            <a:ext cx="1034235" cy="489425"/>
          </a:xfrm>
          <a:custGeom>
            <a:avLst/>
            <a:gdLst>
              <a:gd name="T0" fmla="*/ 2091188 w 12160"/>
              <a:gd name="T1" fmla="*/ 3114495 h 5180"/>
              <a:gd name="T2" fmla="*/ 1974931 w 12160"/>
              <a:gd name="T3" fmla="*/ 3165989 h 5180"/>
              <a:gd name="T4" fmla="*/ 1437557 w 12160"/>
              <a:gd name="T5" fmla="*/ 3213882 h 5180"/>
              <a:gd name="T6" fmla="*/ 971089 w 12160"/>
              <a:gd name="T7" fmla="*/ 3168870 h 5180"/>
              <a:gd name="T8" fmla="*/ 459629 w 12160"/>
              <a:gd name="T9" fmla="*/ 3162028 h 5180"/>
              <a:gd name="T10" fmla="*/ 211278 w 12160"/>
              <a:gd name="T11" fmla="*/ 3240169 h 5180"/>
              <a:gd name="T12" fmla="*/ 80264 w 12160"/>
              <a:gd name="T13" fmla="*/ 3362963 h 5180"/>
              <a:gd name="T14" fmla="*/ 5039 w 12160"/>
              <a:gd name="T15" fmla="*/ 3704697 h 5180"/>
              <a:gd name="T16" fmla="*/ 21236 w 12160"/>
              <a:gd name="T17" fmla="*/ 3841174 h 5180"/>
              <a:gd name="T18" fmla="*/ 13677 w 12160"/>
              <a:gd name="T19" fmla="*/ 4016182 h 5180"/>
              <a:gd name="T20" fmla="*/ 167007 w 12160"/>
              <a:gd name="T21" fmla="*/ 4483951 h 5180"/>
              <a:gd name="T22" fmla="*/ 443793 w 12160"/>
              <a:gd name="T23" fmla="*/ 4638433 h 5180"/>
              <a:gd name="T24" fmla="*/ 681346 w 12160"/>
              <a:gd name="T25" fmla="*/ 4686326 h 5180"/>
              <a:gd name="T26" fmla="*/ 919259 w 12160"/>
              <a:gd name="T27" fmla="*/ 4702171 h 5180"/>
              <a:gd name="T28" fmla="*/ 1207562 w 12160"/>
              <a:gd name="T29" fmla="*/ 4712253 h 5180"/>
              <a:gd name="T30" fmla="*/ 1496225 w 12160"/>
              <a:gd name="T31" fmla="*/ 4738541 h 5180"/>
              <a:gd name="T32" fmla="*/ 1961974 w 12160"/>
              <a:gd name="T33" fmla="*/ 4766628 h 5180"/>
              <a:gd name="T34" fmla="*/ 2560176 w 12160"/>
              <a:gd name="T35" fmla="*/ 4802998 h 5180"/>
              <a:gd name="T36" fmla="*/ 3448481 w 12160"/>
              <a:gd name="T37" fmla="*/ 4828205 h 5180"/>
              <a:gd name="T38" fmla="*/ 4015369 w 12160"/>
              <a:gd name="T39" fmla="*/ 4624029 h 5180"/>
              <a:gd name="T40" fmla="*/ 4288195 w 12160"/>
              <a:gd name="T41" fmla="*/ 4352875 h 5180"/>
              <a:gd name="T42" fmla="*/ 4346504 w 12160"/>
              <a:gd name="T43" fmla="*/ 3869262 h 5180"/>
              <a:gd name="T44" fmla="*/ 4225208 w 12160"/>
              <a:gd name="T45" fmla="*/ 3626916 h 5180"/>
              <a:gd name="T46" fmla="*/ 4141344 w 12160"/>
              <a:gd name="T47" fmla="*/ 3515285 h 5180"/>
              <a:gd name="T48" fmla="*/ 3970378 w 12160"/>
              <a:gd name="T49" fmla="*/ 3316150 h 5180"/>
              <a:gd name="T50" fmla="*/ 3702951 w 12160"/>
              <a:gd name="T51" fmla="*/ 3123497 h 5180"/>
              <a:gd name="T52" fmla="*/ 3227124 w 12160"/>
              <a:gd name="T53" fmla="*/ 2978017 h 5180"/>
              <a:gd name="T54" fmla="*/ 2340259 w 12160"/>
              <a:gd name="T55" fmla="*/ 3124218 h 5180"/>
              <a:gd name="T56" fmla="*/ 2267553 w 12160"/>
              <a:gd name="T57" fmla="*/ 3142583 h 5180"/>
              <a:gd name="T58" fmla="*/ 1953695 w 12160"/>
              <a:gd name="T59" fmla="*/ 3202359 h 5180"/>
              <a:gd name="T60" fmla="*/ 1901865 w 12160"/>
              <a:gd name="T61" fmla="*/ 3192636 h 5180"/>
              <a:gd name="T62" fmla="*/ 1906545 w 12160"/>
              <a:gd name="T63" fmla="*/ 3194797 h 5180"/>
              <a:gd name="T64" fmla="*/ 1948296 w 12160"/>
              <a:gd name="T65" fmla="*/ 3194797 h 518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2160" h="5180" extrusionOk="0">
                <a:moveTo>
                  <a:pt x="5810" y="408"/>
                </a:moveTo>
                <a:cubicBezTo>
                  <a:pt x="5692" y="460"/>
                  <a:pt x="5621" y="516"/>
                  <a:pt x="5487" y="551"/>
                </a:cubicBezTo>
                <a:cubicBezTo>
                  <a:pt x="4995" y="680"/>
                  <a:pt x="4499" y="696"/>
                  <a:pt x="3994" y="684"/>
                </a:cubicBezTo>
                <a:cubicBezTo>
                  <a:pt x="3559" y="674"/>
                  <a:pt x="3133" y="584"/>
                  <a:pt x="2698" y="559"/>
                </a:cubicBezTo>
                <a:cubicBezTo>
                  <a:pt x="2225" y="532"/>
                  <a:pt x="1751" y="486"/>
                  <a:pt x="1277" y="540"/>
                </a:cubicBezTo>
                <a:cubicBezTo>
                  <a:pt x="1027" y="568"/>
                  <a:pt x="806" y="639"/>
                  <a:pt x="587" y="757"/>
                </a:cubicBezTo>
                <a:cubicBezTo>
                  <a:pt x="420" y="847"/>
                  <a:pt x="315" y="934"/>
                  <a:pt x="223" y="1098"/>
                </a:cubicBezTo>
                <a:cubicBezTo>
                  <a:pt x="74" y="1364"/>
                  <a:pt x="-11" y="1745"/>
                  <a:pt x="14" y="2047"/>
                </a:cubicBezTo>
                <a:cubicBezTo>
                  <a:pt x="25" y="2181"/>
                  <a:pt x="57" y="2291"/>
                  <a:pt x="59" y="2426"/>
                </a:cubicBezTo>
                <a:cubicBezTo>
                  <a:pt x="61" y="2587"/>
                  <a:pt x="31" y="2750"/>
                  <a:pt x="38" y="2912"/>
                </a:cubicBezTo>
                <a:cubicBezTo>
                  <a:pt x="60" y="3393"/>
                  <a:pt x="175" y="3815"/>
                  <a:pt x="464" y="4211"/>
                </a:cubicBezTo>
                <a:cubicBezTo>
                  <a:pt x="669" y="4491"/>
                  <a:pt x="908" y="4572"/>
                  <a:pt x="1233" y="4640"/>
                </a:cubicBezTo>
                <a:cubicBezTo>
                  <a:pt x="1451" y="4685"/>
                  <a:pt x="1674" y="4734"/>
                  <a:pt x="1893" y="4773"/>
                </a:cubicBezTo>
                <a:cubicBezTo>
                  <a:pt x="2113" y="4812"/>
                  <a:pt x="2331" y="4814"/>
                  <a:pt x="2554" y="4817"/>
                </a:cubicBezTo>
                <a:cubicBezTo>
                  <a:pt x="2826" y="4821"/>
                  <a:pt x="3088" y="4805"/>
                  <a:pt x="3355" y="4845"/>
                </a:cubicBezTo>
                <a:cubicBezTo>
                  <a:pt x="3628" y="4886"/>
                  <a:pt x="3879" y="4914"/>
                  <a:pt x="4157" y="4918"/>
                </a:cubicBezTo>
                <a:cubicBezTo>
                  <a:pt x="4596" y="4925"/>
                  <a:pt x="5017" y="4926"/>
                  <a:pt x="5451" y="4996"/>
                </a:cubicBezTo>
                <a:cubicBezTo>
                  <a:pt x="6023" y="5088"/>
                  <a:pt x="6532" y="5147"/>
                  <a:pt x="7113" y="5097"/>
                </a:cubicBezTo>
                <a:cubicBezTo>
                  <a:pt x="7936" y="5027"/>
                  <a:pt x="8758" y="5151"/>
                  <a:pt x="9581" y="5167"/>
                </a:cubicBezTo>
                <a:cubicBezTo>
                  <a:pt x="10160" y="5178"/>
                  <a:pt x="10657" y="4875"/>
                  <a:pt x="11156" y="4600"/>
                </a:cubicBezTo>
                <a:cubicBezTo>
                  <a:pt x="11498" y="4412"/>
                  <a:pt x="11734" y="4199"/>
                  <a:pt x="11914" y="3847"/>
                </a:cubicBezTo>
                <a:cubicBezTo>
                  <a:pt x="12134" y="3418"/>
                  <a:pt x="12218" y="2965"/>
                  <a:pt x="12076" y="2504"/>
                </a:cubicBezTo>
                <a:cubicBezTo>
                  <a:pt x="12001" y="2262"/>
                  <a:pt x="11883" y="2038"/>
                  <a:pt x="11739" y="1831"/>
                </a:cubicBezTo>
                <a:cubicBezTo>
                  <a:pt x="11666" y="1726"/>
                  <a:pt x="11586" y="1621"/>
                  <a:pt x="11506" y="1521"/>
                </a:cubicBezTo>
                <a:cubicBezTo>
                  <a:pt x="11356" y="1332"/>
                  <a:pt x="11202" y="1140"/>
                  <a:pt x="11031" y="968"/>
                </a:cubicBezTo>
                <a:cubicBezTo>
                  <a:pt x="10815" y="750"/>
                  <a:pt x="10563" y="569"/>
                  <a:pt x="10288" y="433"/>
                </a:cubicBezTo>
                <a:cubicBezTo>
                  <a:pt x="9873" y="228"/>
                  <a:pt x="9428" y="90"/>
                  <a:pt x="8966" y="29"/>
                </a:cubicBezTo>
                <a:cubicBezTo>
                  <a:pt x="8046" y="-93"/>
                  <a:pt x="7344" y="197"/>
                  <a:pt x="6502" y="435"/>
                </a:cubicBezTo>
                <a:cubicBezTo>
                  <a:pt x="6434" y="454"/>
                  <a:pt x="6373" y="474"/>
                  <a:pt x="6300" y="486"/>
                </a:cubicBezTo>
                <a:cubicBezTo>
                  <a:pt x="6018" y="532"/>
                  <a:pt x="5710" y="635"/>
                  <a:pt x="5428" y="652"/>
                </a:cubicBezTo>
                <a:cubicBezTo>
                  <a:pt x="5387" y="655"/>
                  <a:pt x="5333" y="623"/>
                  <a:pt x="5284" y="625"/>
                </a:cubicBezTo>
                <a:cubicBezTo>
                  <a:pt x="5299" y="626"/>
                  <a:pt x="5282" y="631"/>
                  <a:pt x="5297" y="631"/>
                </a:cubicBezTo>
                <a:cubicBezTo>
                  <a:pt x="5336" y="632"/>
                  <a:pt x="5374" y="628"/>
                  <a:pt x="5413" y="631"/>
                </a:cubicBezTo>
              </a:path>
            </a:pathLst>
          </a:custGeom>
          <a:noFill/>
          <a:ln w="5715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8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2"/>
          <p:cNvSpPr>
            <a:spLocks noGrp="1" noChangeArrowheads="1"/>
          </p:cNvSpPr>
          <p:nvPr>
            <p:ph type="title"/>
          </p:nvPr>
        </p:nvSpPr>
        <p:spPr>
          <a:xfrm>
            <a:off x="479425" y="0"/>
            <a:ext cx="8664575" cy="1143000"/>
          </a:xfrm>
        </p:spPr>
        <p:txBody>
          <a:bodyPr/>
          <a:lstStyle/>
          <a:p>
            <a:r>
              <a:rPr lang="en-US" dirty="0"/>
              <a:t>Ways of Being Consistent</a:t>
            </a:r>
          </a:p>
        </p:txBody>
      </p:sp>
      <p:sp>
        <p:nvSpPr>
          <p:cNvPr id="32774" name="Rectangle 5"/>
          <p:cNvSpPr>
            <a:spLocks noGrp="1" noChangeArrowheads="1"/>
          </p:cNvSpPr>
          <p:nvPr>
            <p:ph idx="1"/>
          </p:nvPr>
        </p:nvSpPr>
        <p:spPr>
          <a:xfrm>
            <a:off x="344488" y="1165412"/>
            <a:ext cx="8799512" cy="5159188"/>
          </a:xfrm>
        </p:spPr>
        <p:txBody>
          <a:bodyPr/>
          <a:lstStyle/>
          <a:p>
            <a:r>
              <a:rPr lang="en-US" sz="2800" dirty="0"/>
              <a:t>Interfaces should be consistent in a </a:t>
            </a:r>
            <a:br>
              <a:rPr lang="en-US" sz="2800" dirty="0"/>
            </a:br>
            <a:r>
              <a:rPr lang="en-US" sz="2800" i="1" dirty="0"/>
              <a:t>meaningful</a:t>
            </a:r>
            <a:r>
              <a:rPr lang="en-US" sz="2800" dirty="0"/>
              <a:t> way</a:t>
            </a:r>
          </a:p>
          <a:p>
            <a:pPr lvl="1"/>
            <a:r>
              <a:rPr lang="en-US" sz="2400" dirty="0" smtClean="0"/>
              <a:t>e.g</a:t>
            </a:r>
            <a:r>
              <a:rPr lang="en-US" sz="2400" dirty="0"/>
              <a:t>., ubiquitous use of same keys for cut/copy</a:t>
            </a:r>
            <a:r>
              <a:rPr lang="en-US" sz="2400" dirty="0" smtClean="0"/>
              <a:t>/paste</a:t>
            </a:r>
            <a:br>
              <a:rPr lang="en-US" sz="2400" dirty="0" smtClean="0"/>
            </a:br>
            <a:endParaRPr lang="en-US" sz="2400" dirty="0"/>
          </a:p>
          <a:p>
            <a:r>
              <a:rPr lang="en-US" sz="2800" dirty="0"/>
              <a:t>Types of consistency</a:t>
            </a:r>
          </a:p>
          <a:p>
            <a:pPr lvl="1"/>
            <a:r>
              <a:rPr lang="en-US" sz="2400" dirty="0"/>
              <a:t>consistent internally</a:t>
            </a:r>
          </a:p>
          <a:p>
            <a:pPr lvl="2"/>
            <a:r>
              <a:rPr lang="en-US" sz="2000" dirty="0"/>
              <a:t>e.g., same terminology and layout </a:t>
            </a:r>
            <a:r>
              <a:rPr lang="en-US" sz="2000" dirty="0" smtClean="0"/>
              <a:t>throughout app</a:t>
            </a:r>
            <a:endParaRPr lang="en-US" sz="2000" dirty="0"/>
          </a:p>
          <a:p>
            <a:pPr lvl="1"/>
            <a:r>
              <a:rPr lang="en-US" sz="2400" dirty="0"/>
              <a:t>consistent with other apps</a:t>
            </a:r>
          </a:p>
          <a:p>
            <a:pPr lvl="2"/>
            <a:r>
              <a:rPr lang="en-US" sz="2000" dirty="0"/>
              <a:t>ex. works like MS Word, uses keyboard conventions</a:t>
            </a:r>
          </a:p>
          <a:p>
            <a:pPr lvl="2"/>
            <a:r>
              <a:rPr lang="en-US" sz="2000" dirty="0"/>
              <a:t>design patterns (across many apps)</a:t>
            </a:r>
          </a:p>
          <a:p>
            <a:pPr lvl="1"/>
            <a:r>
              <a:rPr lang="en-US" sz="2400" dirty="0"/>
              <a:t>consistent with physical world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07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2075" tIns="46038" rIns="92075" bIns="46038"/>
          <a:lstStyle/>
          <a:p>
            <a:r>
              <a:rPr lang="en-US" dirty="0"/>
              <a:t>Summary</a:t>
            </a:r>
          </a:p>
        </p:txBody>
      </p:sp>
      <p:sp>
        <p:nvSpPr>
          <p:cNvPr id="27660" name="Rectangle 1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/>
              <a:t>Conceptual models </a:t>
            </a:r>
            <a:r>
              <a:rPr lang="en-US" sz="1200" dirty="0"/>
              <a:t>?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mental representation of how the object works &amp; how interface controls effect it </a:t>
            </a: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800" dirty="0"/>
              <a:t>Design model should equal </a:t>
            </a:r>
            <a:r>
              <a:rPr lang="en-US" sz="2800" dirty="0" smtClean="0"/>
              <a:t>customer’</a:t>
            </a:r>
            <a:r>
              <a:rPr lang="en-US" altLang="ja-JP" sz="2800" dirty="0" smtClean="0"/>
              <a:t>s </a:t>
            </a:r>
            <a:r>
              <a:rPr lang="en-US" altLang="ja-JP" sz="2800" dirty="0"/>
              <a:t>model </a:t>
            </a:r>
            <a:r>
              <a:rPr lang="en-US" altLang="ja-JP" sz="1200" dirty="0"/>
              <a:t>?</a:t>
            </a:r>
            <a:endParaRPr lang="en-US" altLang="ja-JP" sz="2800" dirty="0"/>
          </a:p>
          <a:p>
            <a:pPr lvl="1">
              <a:lnSpc>
                <a:spcPct val="80000"/>
              </a:lnSpc>
            </a:pPr>
            <a:r>
              <a:rPr lang="en-US" sz="2400" dirty="0"/>
              <a:t>mismatches lead to errors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use </a:t>
            </a:r>
            <a:r>
              <a:rPr lang="en-US" sz="2400" dirty="0" smtClean="0"/>
              <a:t>customer’</a:t>
            </a:r>
            <a:r>
              <a:rPr lang="en-US" altLang="ja-JP" sz="2400" dirty="0" smtClean="0"/>
              <a:t>s </a:t>
            </a:r>
            <a:r>
              <a:rPr lang="en-US" altLang="ja-JP" sz="2400" dirty="0"/>
              <a:t>likely conceptual model to </a:t>
            </a:r>
            <a:r>
              <a:rPr lang="en-US" altLang="ja-JP" sz="2400" dirty="0" smtClean="0"/>
              <a:t>design</a:t>
            </a:r>
            <a:br>
              <a:rPr lang="en-US" altLang="ja-JP" sz="2400" dirty="0" smtClean="0"/>
            </a:b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800" dirty="0"/>
              <a:t>Design guides </a:t>
            </a:r>
            <a:r>
              <a:rPr lang="en-US" sz="1200" dirty="0"/>
              <a:t>?</a:t>
            </a:r>
            <a:endParaRPr lang="en-US" sz="2800" dirty="0"/>
          </a:p>
          <a:p>
            <a:pPr lvl="1">
              <a:lnSpc>
                <a:spcPct val="80000"/>
              </a:lnSpc>
            </a:pPr>
            <a:r>
              <a:rPr lang="en-US" sz="2400" dirty="0"/>
              <a:t>make things visible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map interface controls to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customer’</a:t>
            </a:r>
            <a:r>
              <a:rPr lang="en-US" altLang="ja-JP" sz="2400" dirty="0" smtClean="0"/>
              <a:t>s </a:t>
            </a:r>
            <a:r>
              <a:rPr lang="en-US" altLang="ja-JP" sz="2400" dirty="0"/>
              <a:t>model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provide feedback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5065059" y="4479606"/>
            <a:ext cx="3469318" cy="1452134"/>
            <a:chOff x="3948" y="2801"/>
            <a:chExt cx="1756" cy="735"/>
          </a:xfrm>
        </p:grpSpPr>
        <p:sp>
          <p:nvSpPr>
            <p:cNvPr id="135175" name="AutoShape 5"/>
            <p:cNvSpPr>
              <a:spLocks noChangeArrowheads="1"/>
            </p:cNvSpPr>
            <p:nvPr/>
          </p:nvSpPr>
          <p:spPr bwMode="auto">
            <a:xfrm>
              <a:off x="3948" y="2801"/>
              <a:ext cx="529" cy="281"/>
            </a:xfrm>
            <a:prstGeom prst="flowChartPunchedTape">
              <a:avLst/>
            </a:prstGeom>
            <a:solidFill>
              <a:srgbClr val="339966"/>
            </a:solidFill>
            <a:ln w="12700">
              <a:solidFill>
                <a:srgbClr val="5F5F5F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lang="en-US" sz="1100" dirty="0">
                  <a:latin typeface="Helvetica Light"/>
                </a:rPr>
                <a:t>Design Model</a:t>
              </a:r>
            </a:p>
          </p:txBody>
        </p:sp>
        <p:sp>
          <p:nvSpPr>
            <p:cNvPr id="135176" name="AutoShape 6"/>
            <p:cNvSpPr>
              <a:spLocks noChangeArrowheads="1"/>
            </p:cNvSpPr>
            <p:nvPr/>
          </p:nvSpPr>
          <p:spPr bwMode="auto">
            <a:xfrm>
              <a:off x="5183" y="2801"/>
              <a:ext cx="521" cy="281"/>
            </a:xfrm>
            <a:prstGeom prst="flowChartPunchedTape">
              <a:avLst/>
            </a:prstGeom>
            <a:solidFill>
              <a:srgbClr val="339966"/>
            </a:solidFill>
            <a:ln w="12700">
              <a:solidFill>
                <a:srgbClr val="5F5F5F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lang="en-US" sz="900" dirty="0">
                  <a:latin typeface="Helvetica Light"/>
                </a:rPr>
                <a:t>Customer Model</a:t>
              </a:r>
            </a:p>
          </p:txBody>
        </p:sp>
        <p:sp>
          <p:nvSpPr>
            <p:cNvPr id="135177" name="AutoShape 7"/>
            <p:cNvSpPr>
              <a:spLocks noChangeArrowheads="1"/>
            </p:cNvSpPr>
            <p:nvPr/>
          </p:nvSpPr>
          <p:spPr bwMode="auto">
            <a:xfrm>
              <a:off x="4556" y="3295"/>
              <a:ext cx="541" cy="241"/>
            </a:xfrm>
            <a:prstGeom prst="plaque">
              <a:avLst>
                <a:gd name="adj" fmla="val 16667"/>
              </a:avLst>
            </a:prstGeom>
            <a:solidFill>
              <a:srgbClr val="339966"/>
            </a:solidFill>
            <a:ln w="12700">
              <a:solidFill>
                <a:srgbClr val="5F5F5F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lang="en-US" sz="1000" dirty="0">
                  <a:latin typeface="Helvetica Light"/>
                </a:rPr>
                <a:t>System Image</a:t>
              </a:r>
            </a:p>
          </p:txBody>
        </p:sp>
        <p:cxnSp>
          <p:nvCxnSpPr>
            <p:cNvPr id="135178" name="AutoShape 8"/>
            <p:cNvCxnSpPr>
              <a:cxnSpLocks noChangeShapeType="1"/>
            </p:cNvCxnSpPr>
            <p:nvPr/>
          </p:nvCxnSpPr>
          <p:spPr bwMode="auto">
            <a:xfrm flipV="1">
              <a:off x="5105" y="3118"/>
              <a:ext cx="272" cy="291"/>
            </a:xfrm>
            <a:prstGeom prst="curvedConnector2">
              <a:avLst/>
            </a:prstGeom>
            <a:noFill/>
            <a:ln w="38100">
              <a:solidFill>
                <a:schemeClr val="tx2"/>
              </a:solidFill>
              <a:round/>
              <a:headEnd type="none" w="sm" len="sm"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5179" name="AutoShape 9"/>
            <p:cNvCxnSpPr>
              <a:cxnSpLocks noChangeShapeType="1"/>
            </p:cNvCxnSpPr>
            <p:nvPr/>
          </p:nvCxnSpPr>
          <p:spPr bwMode="auto">
            <a:xfrm rot="5400000">
              <a:off x="5142" y="3081"/>
              <a:ext cx="370" cy="372"/>
            </a:xfrm>
            <a:prstGeom prst="curvedConnector2">
              <a:avLst/>
            </a:prstGeom>
            <a:noFill/>
            <a:ln w="38100">
              <a:solidFill>
                <a:schemeClr val="tx2"/>
              </a:solidFill>
              <a:round/>
              <a:headEnd type="none" w="sm" len="sm"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5180" name="AutoShape 10"/>
            <p:cNvCxnSpPr>
              <a:cxnSpLocks noChangeShapeType="1"/>
            </p:cNvCxnSpPr>
            <p:nvPr/>
          </p:nvCxnSpPr>
          <p:spPr bwMode="auto">
            <a:xfrm rot="16200000" flipH="1">
              <a:off x="4207" y="3109"/>
              <a:ext cx="353" cy="372"/>
            </a:xfrm>
            <a:prstGeom prst="curvedConnector2">
              <a:avLst/>
            </a:prstGeom>
            <a:noFill/>
            <a:ln w="38100">
              <a:solidFill>
                <a:schemeClr val="tx2"/>
              </a:solidFill>
              <a:round/>
              <a:headEnd type="none" w="sm" len="sm"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2"/>
          <p:cNvSpPr>
            <a:spLocks noGrp="1" noChangeArrowheads="1"/>
          </p:cNvSpPr>
          <p:nvPr>
            <p:ph type="title"/>
          </p:nvPr>
        </p:nvSpPr>
        <p:spPr>
          <a:xfrm>
            <a:off x="366059" y="62006"/>
            <a:ext cx="8777941" cy="1143000"/>
          </a:xfrm>
          <a:noFill/>
        </p:spPr>
        <p:txBody>
          <a:bodyPr lIns="92075" tIns="46038" rIns="92075" bIns="46038"/>
          <a:lstStyle/>
          <a:p>
            <a:r>
              <a:rPr lang="en-US" dirty="0"/>
              <a:t>Further Reading</a:t>
            </a:r>
          </a:p>
        </p:txBody>
      </p:sp>
      <p:sp>
        <p:nvSpPr>
          <p:cNvPr id="137218" name="Rectangle 3"/>
          <p:cNvSpPr>
            <a:spLocks noGrp="1" noChangeArrowheads="1"/>
          </p:cNvSpPr>
          <p:nvPr>
            <p:ph idx="1"/>
          </p:nvPr>
        </p:nvSpPr>
        <p:spPr>
          <a:xfrm>
            <a:off x="403412" y="1336675"/>
            <a:ext cx="8404412" cy="5091113"/>
          </a:xfrm>
        </p:spPr>
        <p:txBody>
          <a:bodyPr lIns="92075" tIns="46038" rIns="92075" bIns="46038"/>
          <a:lstStyle/>
          <a:p>
            <a:r>
              <a:rPr lang="en-US" sz="2800" i="1" dirty="0"/>
              <a:t>Design of Everyday Things</a:t>
            </a:r>
            <a:r>
              <a:rPr lang="en-US" sz="2800" dirty="0"/>
              <a:t>, Donald Norman</a:t>
            </a:r>
          </a:p>
          <a:p>
            <a:pPr lvl="2"/>
            <a:endParaRPr lang="en-US" sz="2000" dirty="0"/>
          </a:p>
          <a:p>
            <a:r>
              <a:rPr lang="en-US" sz="2800" dirty="0"/>
              <a:t>Design as Practiced, Donald Norman</a:t>
            </a:r>
          </a:p>
          <a:p>
            <a:pPr lvl="1"/>
            <a:r>
              <a:rPr lang="en-US" sz="2000" dirty="0"/>
              <a:t>Talks about failure to make changes to Macintosh</a:t>
            </a:r>
          </a:p>
          <a:p>
            <a:pPr lvl="1"/>
            <a:r>
              <a:rPr lang="en-US" sz="2000" dirty="0">
                <a:hlinkClick r:id="rId3"/>
              </a:rPr>
              <a:t>http://www.jnd.org/dn.mss/Design_as_Practiced.html</a:t>
            </a:r>
            <a:endParaRPr lang="en-US" sz="2000" dirty="0"/>
          </a:p>
          <a:p>
            <a:pPr lvl="2"/>
            <a:endParaRPr lang="en-US" sz="1800" dirty="0"/>
          </a:p>
          <a:p>
            <a:r>
              <a:rPr lang="en-US" sz="2400" dirty="0"/>
              <a:t>Computing the Case Against User Interface Consistency, Jonathan </a:t>
            </a:r>
            <a:r>
              <a:rPr lang="en-US" sz="2400" dirty="0" err="1"/>
              <a:t>Grudin</a:t>
            </a:r>
            <a:endParaRPr lang="en-US" sz="2400" dirty="0"/>
          </a:p>
          <a:p>
            <a:pPr lvl="1"/>
            <a:r>
              <a:rPr lang="en-US" sz="2000" dirty="0"/>
              <a:t>Talks about why interfaces should not always be consistent</a:t>
            </a:r>
          </a:p>
          <a:p>
            <a:pPr lvl="1"/>
            <a:r>
              <a:rPr lang="en-US" sz="2000" dirty="0">
                <a:hlinkClick r:id="rId4"/>
              </a:rPr>
              <a:t>http://www1.ics.uci.edu/~grudin/Papers/CACM89/CACM89.html</a:t>
            </a:r>
            <a:endParaRPr lang="en-US" sz="2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Next Time</a:t>
            </a:r>
            <a:endParaRPr lang="en-US" dirty="0"/>
          </a:p>
        </p:txBody>
      </p:sp>
      <p:sp>
        <p:nvSpPr>
          <p:cNvPr id="137218" name="Rectangle 3"/>
          <p:cNvSpPr>
            <a:spLocks noGrp="1" noChangeArrowheads="1"/>
          </p:cNvSpPr>
          <p:nvPr>
            <p:ph idx="1"/>
          </p:nvPr>
        </p:nvSpPr>
        <p:spPr>
          <a:xfrm>
            <a:off x="495785" y="1237487"/>
            <a:ext cx="8550585" cy="53301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Visual Information Design</a:t>
            </a:r>
          </a:p>
          <a:p>
            <a:r>
              <a:rPr lang="en-US" dirty="0" smtClean="0"/>
              <a:t>“Readings”</a:t>
            </a:r>
          </a:p>
          <a:p>
            <a:pPr lvl="1"/>
            <a:r>
              <a:rPr lang="en-US" dirty="0" smtClean="0"/>
              <a:t>Watch Scott Klemmer’s </a:t>
            </a:r>
            <a:r>
              <a:rPr lang="en-US" dirty="0" err="1" smtClean="0"/>
              <a:t>HCIOnline</a:t>
            </a:r>
            <a:r>
              <a:rPr lang="en-US" dirty="0" smtClean="0"/>
              <a:t> lectures</a:t>
            </a:r>
          </a:p>
          <a:p>
            <a:pPr lvl="2"/>
            <a:r>
              <a:rPr lang="en-US" dirty="0" smtClean="0">
                <a:hlinkClick r:id="rId3"/>
              </a:rPr>
              <a:t>6.1 Visual Design </a:t>
            </a:r>
            <a:r>
              <a:rPr lang="en-US" dirty="0" smtClean="0"/>
              <a:t>(7:37)</a:t>
            </a:r>
          </a:p>
          <a:p>
            <a:pPr lvl="2"/>
            <a:r>
              <a:rPr lang="en-US" dirty="0" smtClean="0">
                <a:hlinkClick r:id="rId4"/>
              </a:rPr>
              <a:t>6.2 Typography </a:t>
            </a:r>
            <a:r>
              <a:rPr lang="en-US" dirty="0" smtClean="0"/>
              <a:t>(10:47)</a:t>
            </a:r>
          </a:p>
          <a:p>
            <a:pPr lvl="2"/>
            <a:r>
              <a:rPr lang="en-US" dirty="0" smtClean="0">
                <a:hlinkClick r:id="rId5"/>
              </a:rPr>
              <a:t>6.3 Grids &amp; Alignment </a:t>
            </a:r>
            <a:r>
              <a:rPr lang="en-US" dirty="0" smtClean="0"/>
              <a:t>(17:33)</a:t>
            </a:r>
            <a:endParaRPr lang="en-US" i="1" dirty="0"/>
          </a:p>
          <a:p>
            <a:endParaRPr lang="en-US" dirty="0" smtClean="0"/>
          </a:p>
          <a:p>
            <a:r>
              <a:rPr lang="en-US" dirty="0" smtClean="0"/>
              <a:t>Next team assignment</a:t>
            </a:r>
          </a:p>
          <a:p>
            <a:pPr lvl="1"/>
            <a:r>
              <a:rPr lang="en-US" dirty="0" smtClean="0"/>
              <a:t>Medium-fidelity Prototype</a:t>
            </a:r>
          </a:p>
          <a:p>
            <a:pPr lvl="2"/>
            <a:r>
              <a:rPr lang="en-US" dirty="0" smtClean="0"/>
              <a:t>start to think about how idea fits on target platform (doesn’t have to be exact yet)</a:t>
            </a:r>
          </a:p>
          <a:p>
            <a:pPr lvl="2"/>
            <a:r>
              <a:rPr lang="en-US" dirty="0" smtClean="0"/>
              <a:t>use a prototyping tool (we suggest three – ask to use another)</a:t>
            </a:r>
          </a:p>
          <a:p>
            <a:pPr lvl="3"/>
            <a:r>
              <a:rPr lang="en-US" dirty="0" smtClean="0"/>
              <a:t>Marvel</a:t>
            </a:r>
          </a:p>
          <a:p>
            <a:pPr lvl="3"/>
            <a:r>
              <a:rPr lang="en-US" dirty="0" err="1" smtClean="0"/>
              <a:t>InVision</a:t>
            </a:r>
            <a:endParaRPr lang="en-US" dirty="0" smtClean="0"/>
          </a:p>
          <a:p>
            <a:pPr lvl="3"/>
            <a:r>
              <a:rPr lang="en-US" dirty="0" err="1" smtClean="0"/>
              <a:t>proto.io</a:t>
            </a:r>
            <a:endParaRPr lang="en-US" dirty="0" smtClean="0"/>
          </a:p>
          <a:p>
            <a:pPr lvl="2"/>
            <a:r>
              <a:rPr lang="en-US" dirty="0" smtClean="0"/>
              <a:t>Let’s go over it now so it is clear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Autumn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F9046-7345-B649-8343-1046AD18565B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64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2605hl.jpe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00764" cy="706717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82176" y="82176"/>
            <a:ext cx="8979648" cy="1178862"/>
          </a:xfrm>
          <a:prstGeom prst="rect">
            <a:avLst/>
          </a:prstGeom>
          <a:solidFill>
            <a:srgbClr val="000000">
              <a:alpha val="83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elvetica"/>
              <a:cs typeface="Helvetica"/>
            </a:endParaRPr>
          </a:p>
        </p:txBody>
      </p:sp>
      <p:pic>
        <p:nvPicPr>
          <p:cNvPr id="10" name="Picture 9" descr="hallof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745" y="243804"/>
            <a:ext cx="813836" cy="82995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 bwMode="auto">
          <a:xfrm>
            <a:off x="5902596" y="5560223"/>
            <a:ext cx="3951109" cy="886229"/>
          </a:xfrm>
          <a:prstGeom prst="rect">
            <a:avLst/>
          </a:prstGeom>
          <a:solidFill>
            <a:srgbClr val="000000">
              <a:alpha val="67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elvetica"/>
              <a:cs typeface="Helvetica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021380" y="5631056"/>
            <a:ext cx="29969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dirty="0" smtClean="0">
                <a:latin typeface="Helvetica"/>
                <a:ea typeface="ＭＳ Ｐゴシック" pitchFamily="34" charset="-128"/>
                <a:cs typeface="Helvetica"/>
              </a:rPr>
              <a:t>Clear </a:t>
            </a:r>
            <a:r>
              <a:rPr lang="en-US" dirty="0" err="1" smtClean="0">
                <a:latin typeface="Helvetica"/>
                <a:ea typeface="ＭＳ Ｐゴシック" pitchFamily="34" charset="-128"/>
                <a:cs typeface="Helvetica"/>
              </a:rPr>
              <a:t>iOS</a:t>
            </a:r>
            <a:r>
              <a:rPr lang="en-US" dirty="0" smtClean="0">
                <a:latin typeface="Helvetica"/>
                <a:ea typeface="ＭＳ Ｐゴシック" pitchFamily="34" charset="-128"/>
                <a:cs typeface="Helvetica"/>
              </a:rPr>
              <a:t> </a:t>
            </a:r>
            <a:r>
              <a:rPr lang="en-US" dirty="0" smtClean="0">
                <a:latin typeface="Helvetica"/>
                <a:cs typeface="Helvetica"/>
              </a:rPr>
              <a:t>App</a:t>
            </a:r>
            <a:endParaRPr lang="en-US" dirty="0" smtClean="0">
              <a:latin typeface="Helvetica"/>
              <a:ea typeface="ＭＳ Ｐゴシック" pitchFamily="34" charset="-128"/>
              <a:cs typeface="Helvetica"/>
            </a:endParaRPr>
          </a:p>
          <a:p>
            <a:pPr eaLnBrk="1" hangingPunct="1"/>
            <a:r>
              <a:rPr lang="en-US" sz="1600" dirty="0" smtClean="0">
                <a:latin typeface="Helvetica"/>
                <a:ea typeface="ＭＳ Ｐゴシック" pitchFamily="34" charset="-128"/>
                <a:cs typeface="Helvetica"/>
              </a:rPr>
              <a:t>By </a:t>
            </a:r>
            <a:r>
              <a:rPr lang="en-US" sz="1600" dirty="0" err="1" smtClean="0">
                <a:latin typeface="Helvetica"/>
                <a:ea typeface="ＭＳ Ｐゴシック" pitchFamily="34" charset="-128"/>
                <a:cs typeface="Helvetica"/>
              </a:rPr>
              <a:t>Realmac</a:t>
            </a:r>
            <a:r>
              <a:rPr lang="en-US" sz="1600" dirty="0" smtClean="0">
                <a:latin typeface="Helvetica"/>
                <a:ea typeface="ＭＳ Ｐゴシック" pitchFamily="34" charset="-128"/>
                <a:cs typeface="Helvetica"/>
              </a:rPr>
              <a:t> Software</a:t>
            </a:r>
            <a:endParaRPr lang="en-US" sz="1600" dirty="0">
              <a:latin typeface="Helvetica"/>
              <a:ea typeface="ＭＳ Ｐゴシック" pitchFamily="34" charset="-128"/>
              <a:cs typeface="Helvetic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Interface Hall of Fame or Shame?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928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82176" y="82176"/>
            <a:ext cx="8979648" cy="1178862"/>
          </a:xfrm>
          <a:prstGeom prst="rect">
            <a:avLst/>
          </a:prstGeom>
          <a:solidFill>
            <a:srgbClr val="000000">
              <a:alpha val="83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elvetica"/>
              <a:cs typeface="Helvetica"/>
            </a:endParaRPr>
          </a:p>
        </p:txBody>
      </p:sp>
      <p:pic>
        <p:nvPicPr>
          <p:cNvPr id="10" name="Picture 9" descr="hallof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745" y="243804"/>
            <a:ext cx="813836" cy="82995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 bwMode="auto">
          <a:xfrm>
            <a:off x="5902597" y="5560223"/>
            <a:ext cx="3241404" cy="886229"/>
          </a:xfrm>
          <a:prstGeom prst="rect">
            <a:avLst/>
          </a:prstGeom>
          <a:solidFill>
            <a:srgbClr val="000000">
              <a:alpha val="67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elvetica"/>
              <a:cs typeface="Helvetica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021380" y="5631056"/>
            <a:ext cx="29969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dirty="0" smtClean="0">
                <a:latin typeface="Helvetica"/>
                <a:ea typeface="ＭＳ Ｐゴシック" pitchFamily="34" charset="-128"/>
                <a:cs typeface="Helvetica"/>
              </a:rPr>
              <a:t>Clear </a:t>
            </a:r>
            <a:r>
              <a:rPr lang="en-US" dirty="0" err="1" smtClean="0">
                <a:latin typeface="Helvetica"/>
                <a:ea typeface="ＭＳ Ｐゴシック" pitchFamily="34" charset="-128"/>
                <a:cs typeface="Helvetica"/>
              </a:rPr>
              <a:t>iOS</a:t>
            </a:r>
            <a:r>
              <a:rPr lang="en-US" dirty="0" smtClean="0">
                <a:latin typeface="Helvetica"/>
                <a:ea typeface="ＭＳ Ｐゴシック" pitchFamily="34" charset="-128"/>
                <a:cs typeface="Helvetica"/>
              </a:rPr>
              <a:t> </a:t>
            </a:r>
            <a:r>
              <a:rPr lang="en-US" dirty="0" smtClean="0">
                <a:latin typeface="Helvetica"/>
                <a:cs typeface="Helvetica"/>
              </a:rPr>
              <a:t>App</a:t>
            </a:r>
            <a:endParaRPr lang="en-US" dirty="0" smtClean="0">
              <a:latin typeface="Helvetica"/>
              <a:ea typeface="ＭＳ Ｐゴシック" pitchFamily="34" charset="-128"/>
              <a:cs typeface="Helvetica"/>
            </a:endParaRPr>
          </a:p>
          <a:p>
            <a:pPr eaLnBrk="1" hangingPunct="1"/>
            <a:r>
              <a:rPr lang="en-US" sz="1600" dirty="0" smtClean="0">
                <a:latin typeface="Helvetica"/>
                <a:ea typeface="ＭＳ Ｐゴシック" pitchFamily="34" charset="-128"/>
                <a:cs typeface="Helvetica"/>
              </a:rPr>
              <a:t>By </a:t>
            </a:r>
            <a:r>
              <a:rPr lang="en-US" sz="1600" dirty="0" err="1" smtClean="0">
                <a:latin typeface="Helvetica"/>
                <a:ea typeface="ＭＳ Ｐゴシック" pitchFamily="34" charset="-128"/>
                <a:cs typeface="Helvetica"/>
              </a:rPr>
              <a:t>Realmac</a:t>
            </a:r>
            <a:r>
              <a:rPr lang="en-US" sz="1600" dirty="0" smtClean="0">
                <a:latin typeface="Helvetica"/>
                <a:ea typeface="ＭＳ Ｐゴシック" pitchFamily="34" charset="-128"/>
                <a:cs typeface="Helvetica"/>
              </a:rPr>
              <a:t> Software</a:t>
            </a:r>
            <a:endParaRPr lang="en-US" sz="1600" dirty="0">
              <a:latin typeface="Helvetica"/>
              <a:ea typeface="ＭＳ Ｐゴシック" pitchFamily="34" charset="-128"/>
              <a:cs typeface="Helvetica"/>
            </a:endParaRPr>
          </a:p>
        </p:txBody>
      </p:sp>
      <p:pic>
        <p:nvPicPr>
          <p:cNvPr id="6" name="Clear Vide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30365" y="1333536"/>
            <a:ext cx="9622476" cy="54126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Interface Hall of Fame or Shame?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5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2605hl.jpe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00764" cy="706717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82176" y="82176"/>
            <a:ext cx="8979648" cy="1178862"/>
          </a:xfrm>
          <a:prstGeom prst="rect">
            <a:avLst/>
          </a:prstGeom>
          <a:solidFill>
            <a:srgbClr val="000000">
              <a:alpha val="83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elvetica"/>
              <a:cs typeface="Helvetica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5902596" y="5560223"/>
            <a:ext cx="3652285" cy="886229"/>
          </a:xfrm>
          <a:prstGeom prst="rect">
            <a:avLst/>
          </a:prstGeom>
          <a:solidFill>
            <a:srgbClr val="000000">
              <a:alpha val="67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elvetica"/>
              <a:cs typeface="Helvetica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021380" y="5631056"/>
            <a:ext cx="29969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dirty="0" smtClean="0">
                <a:latin typeface="Helvetica"/>
                <a:ea typeface="ＭＳ Ｐゴシック" pitchFamily="34" charset="-128"/>
                <a:cs typeface="Helvetica"/>
              </a:rPr>
              <a:t>Clear </a:t>
            </a:r>
            <a:r>
              <a:rPr lang="en-US" dirty="0" err="1" smtClean="0">
                <a:latin typeface="Helvetica"/>
                <a:ea typeface="ＭＳ Ｐゴシック" pitchFamily="34" charset="-128"/>
                <a:cs typeface="Helvetica"/>
              </a:rPr>
              <a:t>iOS</a:t>
            </a:r>
            <a:r>
              <a:rPr lang="en-US" dirty="0" smtClean="0">
                <a:latin typeface="Helvetica"/>
                <a:ea typeface="ＭＳ Ｐゴシック" pitchFamily="34" charset="-128"/>
                <a:cs typeface="Helvetica"/>
              </a:rPr>
              <a:t> </a:t>
            </a:r>
            <a:r>
              <a:rPr lang="en-US" dirty="0" smtClean="0">
                <a:latin typeface="Helvetica"/>
                <a:cs typeface="Helvetica"/>
              </a:rPr>
              <a:t>App</a:t>
            </a:r>
            <a:endParaRPr lang="en-US" dirty="0" smtClean="0">
              <a:latin typeface="Helvetica"/>
              <a:ea typeface="ＭＳ Ｐゴシック" pitchFamily="34" charset="-128"/>
              <a:cs typeface="Helvetica"/>
            </a:endParaRPr>
          </a:p>
          <a:p>
            <a:pPr eaLnBrk="1" hangingPunct="1"/>
            <a:r>
              <a:rPr lang="en-US" sz="1600" dirty="0" smtClean="0">
                <a:latin typeface="Helvetica"/>
                <a:ea typeface="ＭＳ Ｐゴシック" pitchFamily="34" charset="-128"/>
                <a:cs typeface="Helvetica"/>
              </a:rPr>
              <a:t>By </a:t>
            </a:r>
            <a:r>
              <a:rPr lang="en-US" sz="1600" dirty="0" err="1" smtClean="0">
                <a:latin typeface="Helvetica"/>
                <a:ea typeface="ＭＳ Ｐゴシック" pitchFamily="34" charset="-128"/>
                <a:cs typeface="Helvetica"/>
              </a:rPr>
              <a:t>Realmac</a:t>
            </a:r>
            <a:r>
              <a:rPr lang="en-US" sz="1600" dirty="0" smtClean="0">
                <a:latin typeface="Helvetica"/>
                <a:ea typeface="ＭＳ Ｐゴシック" pitchFamily="34" charset="-128"/>
                <a:cs typeface="Helvetica"/>
              </a:rPr>
              <a:t> Software</a:t>
            </a:r>
            <a:endParaRPr lang="en-US" sz="1600" dirty="0">
              <a:latin typeface="Helvetica"/>
              <a:ea typeface="ＭＳ Ｐゴシック" pitchFamily="34" charset="-128"/>
              <a:cs typeface="Helvetica"/>
            </a:endParaRPr>
          </a:p>
        </p:txBody>
      </p:sp>
      <p:pic>
        <p:nvPicPr>
          <p:cNvPr id="12" name="Picture 11" descr="fame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055" y="238730"/>
            <a:ext cx="802907" cy="82675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 bwMode="auto">
          <a:xfrm>
            <a:off x="246647" y="1585576"/>
            <a:ext cx="5365345" cy="5033818"/>
          </a:xfrm>
          <a:prstGeom prst="rect">
            <a:avLst/>
          </a:prstGeom>
          <a:solidFill>
            <a:srgbClr val="000000">
              <a:alpha val="84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elvetica"/>
              <a:cs typeface="Helvetica"/>
            </a:endParaRPr>
          </a:p>
        </p:txBody>
      </p:sp>
      <p:sp>
        <p:nvSpPr>
          <p:cNvPr id="16" name="Rectangle 9"/>
          <p:cNvSpPr txBox="1">
            <a:spLocks noChangeArrowheads="1"/>
          </p:cNvSpPr>
          <p:nvPr/>
        </p:nvSpPr>
        <p:spPr>
          <a:xfrm>
            <a:off x="360946" y="1670242"/>
            <a:ext cx="5190886" cy="4939274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800" dirty="0" smtClean="0">
                <a:ea typeface="ＭＳ Ｐゴシック" pitchFamily="34" charset="-128"/>
              </a:rPr>
              <a:t>Good</a:t>
            </a:r>
          </a:p>
          <a:p>
            <a:pPr marL="360000" lvl="1"/>
            <a:r>
              <a:rPr lang="en-US" sz="2000" dirty="0" smtClean="0">
                <a:ea typeface="ＭＳ Ｐゴシック" pitchFamily="34" charset="-128"/>
              </a:rPr>
              <a:t>discoverable gestures</a:t>
            </a:r>
            <a:endParaRPr lang="en-US" altLang="ja-JP" sz="2000" dirty="0" smtClean="0">
              <a:ea typeface="ＭＳ Ｐゴシック" pitchFamily="34" charset="-128"/>
            </a:endParaRPr>
          </a:p>
          <a:p>
            <a:pPr marL="360000" lvl="1"/>
            <a:r>
              <a:rPr lang="en-US" sz="2000" dirty="0" smtClean="0">
                <a:ea typeface="ＭＳ Ｐゴシック" pitchFamily="34" charset="-128"/>
              </a:rPr>
              <a:t>keeping things simple means gestures don’t cause unexpected problems</a:t>
            </a:r>
          </a:p>
          <a:p>
            <a:pPr marL="360000" lvl="1"/>
            <a:r>
              <a:rPr lang="en-US" sz="2000" dirty="0" smtClean="0">
                <a:ea typeface="ＭＳ Ｐゴシック" pitchFamily="34" charset="-128"/>
              </a:rPr>
              <a:t>logical hierarchy of items</a:t>
            </a:r>
          </a:p>
          <a:p>
            <a:pPr marL="360000" lvl="1"/>
            <a:r>
              <a:rPr lang="en-US" sz="2000" dirty="0" smtClean="0">
                <a:ea typeface="ＭＳ Ｐゴシック" pitchFamily="34" charset="-128"/>
              </a:rPr>
              <a:t>sounds &amp; animations are pleasurable &amp; beautiful → app is FUN</a:t>
            </a:r>
          </a:p>
          <a:p>
            <a:pPr marL="360000" lvl="1"/>
            <a:endParaRPr lang="en-US" sz="2000" dirty="0" smtClean="0">
              <a:ea typeface="ＭＳ Ｐゴシック" pitchFamily="34" charset="-128"/>
            </a:endParaRPr>
          </a:p>
          <a:p>
            <a:pPr marL="0" indent="0">
              <a:buNone/>
            </a:pPr>
            <a:r>
              <a:rPr lang="en-US" sz="2800" dirty="0" smtClean="0">
                <a:ea typeface="ＭＳ Ｐゴシック" pitchFamily="34" charset="-128"/>
              </a:rPr>
              <a:t>Bad</a:t>
            </a:r>
          </a:p>
          <a:p>
            <a:pPr marL="360000" lvl="1">
              <a:spcBef>
                <a:spcPts val="480"/>
              </a:spcBef>
            </a:pPr>
            <a:r>
              <a:rPr lang="en-US" sz="2000" dirty="0" smtClean="0">
                <a:ea typeface="ＭＳ Ｐゴシック" pitchFamily="34" charset="-128"/>
              </a:rPr>
              <a:t>does not have some features of major competitors (e.g., priorities)</a:t>
            </a:r>
          </a:p>
        </p:txBody>
      </p:sp>
      <p:pic>
        <p:nvPicPr>
          <p:cNvPr id="4" name="Picture 3" descr="when-you-open-the-app-it-even-gives-you-a-brief-and-useful-explainer-on-how-to-use-the-app.jpe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40" t="3585" r="3888" b="9308"/>
          <a:stretch/>
        </p:blipFill>
        <p:spPr>
          <a:xfrm>
            <a:off x="5931648" y="1583764"/>
            <a:ext cx="2570862" cy="39220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Interface Hall of Fame!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85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82176" y="82176"/>
            <a:ext cx="8979648" cy="1178862"/>
          </a:xfrm>
          <a:prstGeom prst="rect">
            <a:avLst/>
          </a:prstGeom>
          <a:solidFill>
            <a:srgbClr val="000000">
              <a:alpha val="83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elvetica"/>
              <a:cs typeface="Helvetica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Interface Hall of Shame!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7578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76400"/>
            <a:ext cx="7924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7578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962400"/>
            <a:ext cx="7924800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75784" name="Rectangle 6"/>
          <p:cNvSpPr>
            <a:spLocks noChangeArrowheads="1"/>
          </p:cNvSpPr>
          <p:nvPr/>
        </p:nvSpPr>
        <p:spPr bwMode="auto">
          <a:xfrm>
            <a:off x="685800" y="4835525"/>
            <a:ext cx="79851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dirty="0">
                <a:latin typeface="Helvetica Light"/>
              </a:rPr>
              <a:t>Inconsistent display of possible tabs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000" dirty="0">
                <a:latin typeface="Helvetica Light"/>
              </a:rPr>
              <a:t>w</a:t>
            </a:r>
            <a:r>
              <a:rPr lang="en-US" sz="2000" dirty="0" smtClean="0">
                <a:latin typeface="Helvetica Light"/>
              </a:rPr>
              <a:t>here </a:t>
            </a:r>
            <a:r>
              <a:rPr lang="en-US" sz="2000" dirty="0">
                <a:latin typeface="Helvetica Light"/>
              </a:rPr>
              <a:t>did the </a:t>
            </a:r>
            <a:r>
              <a:rPr lang="ja-JP" altLang="en-US" sz="2000" dirty="0">
                <a:latin typeface="Helvetica Light"/>
              </a:rPr>
              <a:t>“</a:t>
            </a:r>
            <a:r>
              <a:rPr lang="en-US" altLang="ja-JP" sz="2000" dirty="0">
                <a:latin typeface="Helvetica Light"/>
              </a:rPr>
              <a:t>Editor</a:t>
            </a:r>
            <a:r>
              <a:rPr lang="ja-JP" altLang="en-US" sz="2000" dirty="0">
                <a:latin typeface="Helvetica Light"/>
              </a:rPr>
              <a:t>”</a:t>
            </a:r>
            <a:r>
              <a:rPr lang="en-US" altLang="ja-JP" sz="2000" dirty="0">
                <a:latin typeface="Helvetica Light"/>
              </a:rPr>
              <a:t> tab go?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dirty="0">
                <a:latin typeface="Helvetica Light"/>
              </a:rPr>
              <a:t>Position of arrows awkward (split to each side?)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000" dirty="0">
                <a:latin typeface="Helvetica Light"/>
              </a:rPr>
              <a:t>also, small targets near each other (</a:t>
            </a:r>
            <a:r>
              <a:rPr lang="en-US" sz="2000" dirty="0" err="1">
                <a:latin typeface="Helvetica Light"/>
              </a:rPr>
              <a:t>Fitts</a:t>
            </a:r>
            <a:r>
              <a:rPr lang="ja-JP" altLang="en-US" sz="2000" dirty="0">
                <a:latin typeface="Helvetica Light"/>
              </a:rPr>
              <a:t>’</a:t>
            </a:r>
            <a:r>
              <a:rPr lang="en-US" altLang="ja-JP" sz="2000" dirty="0">
                <a:latin typeface="Helvetica Light"/>
              </a:rPr>
              <a:t> Law)</a:t>
            </a:r>
            <a:endParaRPr lang="en-US" sz="2000" dirty="0">
              <a:latin typeface="Helvetica Light"/>
            </a:endParaRPr>
          </a:p>
        </p:txBody>
      </p:sp>
      <p:pic>
        <p:nvPicPr>
          <p:cNvPr id="13" name="Picture 12" descr="shame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748" y="243804"/>
            <a:ext cx="813836" cy="829952"/>
          </a:xfrm>
          <a:prstGeom prst="rect">
            <a:avLst/>
          </a:prstGeom>
        </p:spPr>
      </p:pic>
      <p:sp>
        <p:nvSpPr>
          <p:cNvPr id="15" name="Rectangle 10"/>
          <p:cNvSpPr>
            <a:spLocks noGrp="1" noChangeArrowheads="1"/>
          </p:cNvSpPr>
          <p:nvPr>
            <p:ph type="body" sz="half" idx="2"/>
          </p:nvPr>
        </p:nvSpPr>
        <p:spPr>
          <a:xfrm>
            <a:off x="685800" y="2649538"/>
            <a:ext cx="8294688" cy="1312862"/>
          </a:xfrm>
          <a:noFill/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/>
              <a:t>Tabbed dialog for setting options in MS Web Studio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more tabs than space to display them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Clicking on the right arrow once gives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5225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8" name="Rectangle 205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Conceptual Models &amp;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Interface </a:t>
            </a:r>
            <a:r>
              <a:rPr lang="en-US" dirty="0"/>
              <a:t>Metaphors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753997" y="5812685"/>
            <a:ext cx="6400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rgbClr val="878787"/>
                </a:solidFill>
                <a:latin typeface="Helvetica"/>
                <a:cs typeface="Helvetica"/>
              </a:rPr>
              <a:t>October 23, 2014</a:t>
            </a:r>
          </a:p>
        </p:txBody>
      </p:sp>
    </p:spTree>
    <p:extLst>
      <p:ext uri="{BB962C8B-B14F-4D97-AF65-F5344CB8AC3E}">
        <p14:creationId xmlns:p14="http://schemas.microsoft.com/office/powerpoint/2010/main" val="281560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79874" name="Rectangle 9"/>
          <p:cNvSpPr>
            <a:spLocks noGrp="1" noChangeArrowheads="1"/>
          </p:cNvSpPr>
          <p:nvPr>
            <p:ph type="body" sz="half" idx="1"/>
          </p:nvPr>
        </p:nvSpPr>
        <p:spPr>
          <a:xfrm>
            <a:off x="558077" y="1351317"/>
            <a:ext cx="8434466" cy="5053331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Mid-quarter Evaluation Summary/Response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Review</a:t>
            </a:r>
          </a:p>
          <a:p>
            <a:pPr>
              <a:lnSpc>
                <a:spcPct val="150000"/>
              </a:lnSpc>
            </a:pPr>
            <a:r>
              <a:rPr lang="en-US" i="1" dirty="0" smtClean="0"/>
              <a:t>Design </a:t>
            </a:r>
            <a:r>
              <a:rPr lang="en-US" i="1" dirty="0"/>
              <a:t>of Everyday Things</a:t>
            </a:r>
          </a:p>
          <a:p>
            <a:pPr>
              <a:lnSpc>
                <a:spcPct val="150000"/>
              </a:lnSpc>
            </a:pPr>
            <a:r>
              <a:rPr lang="en-US" dirty="0"/>
              <a:t>Conceptual </a:t>
            </a:r>
            <a:r>
              <a:rPr lang="en-US" dirty="0" smtClean="0"/>
              <a:t>models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Team Break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Interface metaphors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UI Consistency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dirty="0" smtClean="0"/>
              <a:t>Mid-quarter Evaluation Summary/Response</a:t>
            </a:r>
            <a:endParaRPr lang="en-US" sz="3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119" y="1032351"/>
            <a:ext cx="8672835" cy="529224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Features you like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 smtClean="0"/>
              <a:t>Hall of fame/hall of shame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 smtClean="0"/>
              <a:t>Interactive lectures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 smtClean="0"/>
              <a:t>Overall concept of the class &amp; what is being learned about design/iteration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 smtClean="0"/>
              <a:t>Hands-on assignments that are relevant</a:t>
            </a:r>
          </a:p>
          <a:p>
            <a:pPr marL="514350" indent="-514350">
              <a:buFont typeface="+mj-lt"/>
              <a:buAutoNum type="arabicParenR"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… and lots more! Thanks, we will try to keep those things</a:t>
            </a:r>
          </a:p>
        </p:txBody>
      </p:sp>
    </p:spTree>
    <p:extLst>
      <p:ext uri="{BB962C8B-B14F-4D97-AF65-F5344CB8AC3E}">
        <p14:creationId xmlns:p14="http://schemas.microsoft.com/office/powerpoint/2010/main" val="350193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dirty="0" smtClean="0"/>
              <a:t>Mid-quarter Evaluation Summary/Response</a:t>
            </a:r>
            <a:endParaRPr lang="en-US" sz="3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119" y="1032351"/>
            <a:ext cx="8672835" cy="529224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Things to improve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 smtClean="0"/>
              <a:t>Assignments very fast paced, course load heavy (unlike prior quarters), &amp; feedback not coming back quickly enough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 smtClean="0"/>
              <a:t>Lectures could be shorter given the content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 smtClean="0"/>
              <a:t>Students are struggling to get group work done in such a compressed timeline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 smtClean="0"/>
              <a:t>Assignment instructions / grading unclear or inconsistent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 smtClean="0"/>
              <a:t>Students want more control over projects</a:t>
            </a:r>
          </a:p>
          <a:p>
            <a:pPr marL="514350" indent="-514350">
              <a:buFont typeface="+mj-lt"/>
              <a:buAutoNum type="arabicParenR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53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_Summer HCI">
  <a:themeElements>
    <a:clrScheme name="1_Summer HCI 10">
      <a:dk1>
        <a:srgbClr val="808080"/>
      </a:dk1>
      <a:lt1>
        <a:srgbClr val="FFFFFF"/>
      </a:lt1>
      <a:dk2>
        <a:srgbClr val="A94E31"/>
      </a:dk2>
      <a:lt2>
        <a:srgbClr val="3E4E6C"/>
      </a:lt2>
      <a:accent1>
        <a:srgbClr val="00CC99"/>
      </a:accent1>
      <a:accent2>
        <a:srgbClr val="3333CC"/>
      </a:accent2>
      <a:accent3>
        <a:srgbClr val="D1B2AD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Summer HCI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Summer HCI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ummer HCI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8">
        <a:dk1>
          <a:srgbClr val="808080"/>
        </a:dk1>
        <a:lt1>
          <a:srgbClr val="FFFFFF"/>
        </a:lt1>
        <a:dk2>
          <a:srgbClr val="A94E31"/>
        </a:dk2>
        <a:lt2>
          <a:srgbClr val="FFFFFF"/>
        </a:lt2>
        <a:accent1>
          <a:srgbClr val="00CC99"/>
        </a:accent1>
        <a:accent2>
          <a:srgbClr val="3333CC"/>
        </a:accent2>
        <a:accent3>
          <a:srgbClr val="D1B2AD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ummer HCI 9">
        <a:dk1>
          <a:srgbClr val="808080"/>
        </a:dk1>
        <a:lt1>
          <a:srgbClr val="FFFFFF"/>
        </a:lt1>
        <a:dk2>
          <a:srgbClr val="A94E31"/>
        </a:dk2>
        <a:lt2>
          <a:srgbClr val="3E6C6C"/>
        </a:lt2>
        <a:accent1>
          <a:srgbClr val="00CC99"/>
        </a:accent1>
        <a:accent2>
          <a:srgbClr val="3333CC"/>
        </a:accent2>
        <a:accent3>
          <a:srgbClr val="D1B2AD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ummer HCI 10">
        <a:dk1>
          <a:srgbClr val="808080"/>
        </a:dk1>
        <a:lt1>
          <a:srgbClr val="FFFFFF"/>
        </a:lt1>
        <a:dk2>
          <a:srgbClr val="A94E31"/>
        </a:dk2>
        <a:lt2>
          <a:srgbClr val="3E4E6C"/>
        </a:lt2>
        <a:accent1>
          <a:srgbClr val="00CC99"/>
        </a:accent1>
        <a:accent2>
          <a:srgbClr val="3333CC"/>
        </a:accent2>
        <a:accent3>
          <a:srgbClr val="D1B2AD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5316</TotalTime>
  <Words>2505</Words>
  <Application>Microsoft Macintosh PowerPoint</Application>
  <PresentationFormat>On-screen Show (4:3)</PresentationFormat>
  <Paragraphs>498</Paragraphs>
  <Slides>48</Slides>
  <Notes>41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1_Summer HCI</vt:lpstr>
      <vt:lpstr>Conceptual Models &amp;  Interface Metaphors</vt:lpstr>
      <vt:lpstr>Interface Hall of Fame or Shame?</vt:lpstr>
      <vt:lpstr>Interface Hall of Fame!</vt:lpstr>
      <vt:lpstr>Interface Hall of Fame or Shame?</vt:lpstr>
      <vt:lpstr>Interface Hall of Shame!</vt:lpstr>
      <vt:lpstr>Conceptual Models &amp;  Interface Metaphors</vt:lpstr>
      <vt:lpstr>Outline</vt:lpstr>
      <vt:lpstr>Mid-quarter Evaluation Summary/Response</vt:lpstr>
      <vt:lpstr>Mid-quarter Evaluation Summary/Response</vt:lpstr>
      <vt:lpstr>Mid-quarter Evaluation Summary/Response</vt:lpstr>
      <vt:lpstr>Mid-quarter Evaluation Summary/Response</vt:lpstr>
      <vt:lpstr>Mid-quarter Evaluation Summary/Response</vt:lpstr>
      <vt:lpstr>Mid-quarter Evaluation Summary/Response</vt:lpstr>
      <vt:lpstr>Review of Early Stage Prototyping</vt:lpstr>
      <vt:lpstr>Design of Everyday Things</vt:lpstr>
      <vt:lpstr>Conceptual Models</vt:lpstr>
      <vt:lpstr>Affordances as Perceptual Clues</vt:lpstr>
      <vt:lpstr>Affordances as Perceptual Clues</vt:lpstr>
      <vt:lpstr>Refrigerator</vt:lpstr>
      <vt:lpstr>Refrigerator Controls</vt:lpstr>
      <vt:lpstr>A Common Conceptual Model</vt:lpstr>
      <vt:lpstr>Actual Conceptual Model</vt:lpstr>
      <vt:lpstr>Design Model &amp; Customer Model</vt:lpstr>
      <vt:lpstr>Conceptual Model Mismatch</vt:lpstr>
      <vt:lpstr>Notorious Example</vt:lpstr>
      <vt:lpstr>Car Automatic Shifter</vt:lpstr>
      <vt:lpstr>Design Guides</vt:lpstr>
      <vt:lpstr>Make Things Visible</vt:lpstr>
      <vt:lpstr>Map Interface Controls to Customer’s Model</vt:lpstr>
      <vt:lpstr>Map Interface Controls to Customer’s Model</vt:lpstr>
      <vt:lpstr>Map Interface Controls to Customer’s Model</vt:lpstr>
      <vt:lpstr>Map Interface Controls to Customer’s Model</vt:lpstr>
      <vt:lpstr>PowerPoint Presentation</vt:lpstr>
      <vt:lpstr>Team Exercise</vt:lpstr>
      <vt:lpstr>Metaphor</vt:lpstr>
      <vt:lpstr>Desktop Metaphor</vt:lpstr>
      <vt:lpstr>Example Metaphors</vt:lpstr>
      <vt:lpstr>How to Use Metaphor</vt:lpstr>
      <vt:lpstr>Is Consistent Always Better?</vt:lpstr>
      <vt:lpstr>Is Consistent Always Better?</vt:lpstr>
      <vt:lpstr>PowerPoint Presentation</vt:lpstr>
      <vt:lpstr>Ways of Being Consistent</vt:lpstr>
      <vt:lpstr>Summary</vt:lpstr>
      <vt:lpstr>Further Reading</vt:lpstr>
      <vt:lpstr>Next Time</vt:lpstr>
      <vt:lpstr>Interface Hall of Fame or Shame?</vt:lpstr>
      <vt:lpstr>Interface Hall of Fame or Shame?</vt:lpstr>
      <vt:lpstr>Interface Hall of Fame!</vt:lpstr>
    </vt:vector>
  </TitlesOfParts>
  <Company>Berkeley Summer Engineering Institute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Conceptual Models &amp; Interface Metaphors</dc:title>
  <dc:subject>User Interface Design, Prototyping, and Evaluation</dc:subject>
  <dc:creator>James Landay</dc:creator>
  <cp:keywords>usability, interface design, interaction design, user interface, user interface design, metaphors, conceptual models</cp:keywords>
  <cp:lastModifiedBy>James Landay</cp:lastModifiedBy>
  <cp:revision>396</cp:revision>
  <cp:lastPrinted>2014-10-23T23:28:34Z</cp:lastPrinted>
  <dcterms:created xsi:type="dcterms:W3CDTF">1995-06-02T21:27:28Z</dcterms:created>
  <dcterms:modified xsi:type="dcterms:W3CDTF">2014-10-23T23:29:37Z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2</vt:i4>
  </property>
  <property fmtid="{D5CDD505-2E9C-101B-9397-08002B2CF9AE}" pid="6" name="ScreenUsage">
    <vt:i4>3</vt:i4>
  </property>
  <property fmtid="{D5CDD505-2E9C-101B-9397-08002B2CF9AE}" pid="7" name="MailAddress">
    <vt:lpwstr>landay@cs.berkeley.edu</vt:lpwstr>
  </property>
  <property fmtid="{D5CDD505-2E9C-101B-9397-08002B2CF9AE}" pid="8" name="HomePage">
    <vt:lpwstr>http://bmrc.berkeley.edu/courseware/cs160/fall00/</vt:lpwstr>
  </property>
  <property fmtid="{D5CDD505-2E9C-101B-9397-08002B2CF9AE}" pid="9" name="Other">
    <vt:lpwstr>CS 160, Fall 2000</vt:lpwstr>
  </property>
  <property fmtid="{D5CDD505-2E9C-101B-9397-08002B2CF9AE}" pid="10" name="DownloadOriginal">
    <vt:bool>true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3</vt:i4>
  </property>
  <property fmtid="{D5CDD505-2E9C-101B-9397-08002B2CF9AE}" pid="19" name="ShowNotes">
    <vt:bool>false</vt:bool>
  </property>
  <property fmtid="{D5CDD505-2E9C-101B-9397-08002B2CF9AE}" pid="20" name="NavBtnPos">
    <vt:i4>3</vt:i4>
  </property>
  <property fmtid="{D5CDD505-2E9C-101B-9397-08002B2CF9AE}" pid="21" name="OutputDir">
    <vt:lpwstr>I:\www\documents\courseware\cs160\fall00\Lectures</vt:lpwstr>
  </property>
</Properties>
</file>