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1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98" r:id="rId1"/>
  </p:sldMasterIdLst>
  <p:notesMasterIdLst>
    <p:notesMasterId r:id="rId58"/>
  </p:notesMasterIdLst>
  <p:handoutMasterIdLst>
    <p:handoutMasterId r:id="rId59"/>
  </p:handoutMasterIdLst>
  <p:sldIdLst>
    <p:sldId id="488" r:id="rId2"/>
    <p:sldId id="607" r:id="rId3"/>
    <p:sldId id="606" r:id="rId4"/>
    <p:sldId id="624" r:id="rId5"/>
    <p:sldId id="608" r:id="rId6"/>
    <p:sldId id="609" r:id="rId7"/>
    <p:sldId id="625" r:id="rId8"/>
    <p:sldId id="628" r:id="rId9"/>
    <p:sldId id="627" r:id="rId10"/>
    <p:sldId id="632" r:id="rId11"/>
    <p:sldId id="578" r:id="rId12"/>
    <p:sldId id="631" r:id="rId13"/>
    <p:sldId id="610" r:id="rId14"/>
    <p:sldId id="613" r:id="rId15"/>
    <p:sldId id="611" r:id="rId16"/>
    <p:sldId id="612" r:id="rId17"/>
    <p:sldId id="465" r:id="rId18"/>
    <p:sldId id="472" r:id="rId19"/>
    <p:sldId id="470" r:id="rId20"/>
    <p:sldId id="469" r:id="rId21"/>
    <p:sldId id="478" r:id="rId22"/>
    <p:sldId id="539" r:id="rId23"/>
    <p:sldId id="540" r:id="rId24"/>
    <p:sldId id="576" r:id="rId25"/>
    <p:sldId id="622" r:id="rId26"/>
    <p:sldId id="633" r:id="rId27"/>
    <p:sldId id="639" r:id="rId28"/>
    <p:sldId id="640" r:id="rId29"/>
    <p:sldId id="641" r:id="rId30"/>
    <p:sldId id="642" r:id="rId31"/>
    <p:sldId id="473" r:id="rId32"/>
    <p:sldId id="543" r:id="rId33"/>
    <p:sldId id="544" r:id="rId34"/>
    <p:sldId id="545" r:id="rId35"/>
    <p:sldId id="556" r:id="rId36"/>
    <p:sldId id="557" r:id="rId37"/>
    <p:sldId id="474" r:id="rId38"/>
    <p:sldId id="475" r:id="rId39"/>
    <p:sldId id="542" r:id="rId40"/>
    <p:sldId id="630" r:id="rId41"/>
    <p:sldId id="477" r:id="rId42"/>
    <p:sldId id="466" r:id="rId43"/>
    <p:sldId id="653" r:id="rId44"/>
    <p:sldId id="644" r:id="rId45"/>
    <p:sldId id="467" r:id="rId46"/>
    <p:sldId id="614" r:id="rId47"/>
    <p:sldId id="501" r:id="rId48"/>
    <p:sldId id="646" r:id="rId49"/>
    <p:sldId id="647" r:id="rId50"/>
    <p:sldId id="651" r:id="rId51"/>
    <p:sldId id="652" r:id="rId52"/>
    <p:sldId id="643" r:id="rId53"/>
    <p:sldId id="520" r:id="rId54"/>
    <p:sldId id="527" r:id="rId55"/>
    <p:sldId id="591" r:id="rId56"/>
    <p:sldId id="645" r:id="rId57"/>
  </p:sldIdLst>
  <p:sldSz cx="9144000" cy="6858000" type="screen4x3"/>
  <p:notesSz cx="7200900" cy="9512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es Landay" initials="JAL" lastIdx="2" clrIdx="0"/>
  <p:cmAuthor id="1" name="James Landay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3A4D5"/>
    <a:srgbClr val="F8F8F8"/>
    <a:srgbClr val="FCFCFC"/>
    <a:srgbClr val="EEF4FA"/>
    <a:srgbClr val="E6E8E9"/>
    <a:srgbClr val="0D0D0D"/>
    <a:srgbClr val="000000"/>
    <a:srgbClr val="7888A6"/>
    <a:srgbClr val="F7D7C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42" autoAdjust="0"/>
  </p:normalViewPr>
  <p:slideViewPr>
    <p:cSldViewPr snapToGrid="0">
      <p:cViewPr varScale="1">
        <p:scale>
          <a:sx n="167" d="100"/>
          <a:sy n="167" d="100"/>
        </p:scale>
        <p:origin x="-1048" y="-96"/>
      </p:cViewPr>
      <p:guideLst>
        <p:guide orient="horz" pos="197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23" d="100"/>
        <a:sy n="223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5328" y="-1122"/>
      </p:cViewPr>
      <p:guideLst>
        <p:guide orient="horz" pos="2221"/>
        <p:guide pos="297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commentAuthors" Target="commentAuthors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1-16T16:13:08.236" idx="2">
    <p:pos x="10" y="10"/>
    <p:text>animate with images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79875" y="9037638"/>
            <a:ext cx="31210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b" anchorCtr="0" compatLnSpc="1">
            <a:prstTxWarp prst="textNoShape">
              <a:avLst/>
            </a:prstTxWarp>
          </a:bodyPr>
          <a:lstStyle>
            <a:lvl1pPr algn="r" defTabSz="977900" eaLnBrk="0" hangingPunct="0">
              <a:defRPr sz="1000" i="1"/>
            </a:lvl1pPr>
          </a:lstStyle>
          <a:p>
            <a:fld id="{458BF5A3-2350-4A06-91F7-52EF13FDD7C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90525" y="228600"/>
            <a:ext cx="40005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62" tIns="0" rIns="18962" bIns="0" numCol="1" anchor="t" anchorCtr="0" compatLnSpc="1">
            <a:prstTxWarp prst="textNoShape">
              <a:avLst/>
            </a:prstTxWarp>
          </a:bodyPr>
          <a:lstStyle>
            <a:lvl1pPr defTabSz="944563" eaLnBrk="0" hangingPunct="0">
              <a:defRPr sz="1000" i="1"/>
            </a:lvl1pPr>
          </a:lstStyle>
          <a:p>
            <a:r>
              <a:rPr lang="en-US" dirty="0" smtClean="0"/>
              <a:t>CS 147: HCI+D – </a:t>
            </a:r>
            <a:r>
              <a:rPr lang="en-US" dirty="0"/>
              <a:t>UI Design, Prototyping, and Evaluation, </a:t>
            </a:r>
            <a:r>
              <a:rPr lang="en-US" dirty="0" smtClean="0"/>
              <a:t>Autumn 2014</a:t>
            </a:r>
            <a:endParaRPr lang="en-US" dirty="0"/>
          </a:p>
          <a:p>
            <a:r>
              <a:rPr lang="en-US" dirty="0"/>
              <a:t>Prof. James A. Landay</a:t>
            </a:r>
          </a:p>
          <a:p>
            <a:r>
              <a:rPr lang="en-US" dirty="0" smtClean="0"/>
              <a:t>Stanford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2653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12102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t" anchorCtr="0" compatLnSpc="1">
            <a:prstTxWarp prst="textNoShape">
              <a:avLst/>
            </a:prstTxWarp>
          </a:bodyPr>
          <a:lstStyle>
            <a:lvl1pPr defTabSz="977900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79875" y="-1588"/>
            <a:ext cx="312102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t" anchorCtr="0" compatLnSpc="1">
            <a:prstTxWarp prst="textNoShape">
              <a:avLst/>
            </a:prstTxWarp>
          </a:bodyPr>
          <a:lstStyle>
            <a:lvl1pPr algn="r" defTabSz="977900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3488" y="720725"/>
            <a:ext cx="4738687" cy="3554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8850" y="4516438"/>
            <a:ext cx="528320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9148" rIns="96657" bIns="49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037638"/>
            <a:ext cx="31210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b" anchorCtr="0" compatLnSpc="1">
            <a:prstTxWarp prst="textNoShape">
              <a:avLst/>
            </a:prstTxWarp>
          </a:bodyPr>
          <a:lstStyle>
            <a:lvl1pPr defTabSz="977900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79875" y="9037638"/>
            <a:ext cx="31210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b" anchorCtr="0" compatLnSpc="1">
            <a:prstTxWarp prst="textNoShape">
              <a:avLst/>
            </a:prstTxWarp>
          </a:bodyPr>
          <a:lstStyle>
            <a:lvl1pPr algn="r" defTabSz="977900" eaLnBrk="0" hangingPunct="0">
              <a:defRPr sz="1000" i="1"/>
            </a:lvl1pPr>
          </a:lstStyle>
          <a:p>
            <a:fld id="{F15B023B-A5DD-4615-B2B5-95B18B13BE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612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ribbble.com/mynameispj" TargetMode="External"/><Relationship Id="rId4" Type="http://schemas.openxmlformats.org/officeDocument/2006/relationships/hyperlink" Target="http://dribbble.com/kerem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B7606B1-5F71-48BA-BE55-049CC0F2DE87}" type="slidenum">
              <a:rPr lang="en-US" sz="1000"/>
              <a:pPr/>
              <a:t>1</a:t>
            </a:fld>
            <a:endParaRPr lang="en-US" sz="10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9138"/>
            <a:ext cx="4741862" cy="3556000"/>
          </a:xfrm>
          <a:ln cap="flat"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850" y="4516438"/>
            <a:ext cx="5283200" cy="4281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3" tIns="49064" rIns="96493" bIns="49064"/>
          <a:lstStyle/>
          <a:p>
            <a:r>
              <a:rPr lang="en-US" dirty="0" smtClean="0">
                <a:ea typeface="ＭＳ Ｐゴシック" pitchFamily="34" charset="-128"/>
              </a:rPr>
              <a:t>started 15 minutes late due</a:t>
            </a:r>
            <a:r>
              <a:rPr lang="en-US" baseline="0" dirty="0" smtClean="0">
                <a:ea typeface="ＭＳ Ｐゴシック" pitchFamily="34" charset="-128"/>
              </a:rPr>
              <a:t> to projector malfunction (had 6 minutes left at end for team work – so should have had 20-</a:t>
            </a:r>
            <a:r>
              <a:rPr lang="en-US" baseline="0" smtClean="0">
                <a:ea typeface="ＭＳ Ｐゴシック" pitchFamily="34" charset="-128"/>
              </a:rPr>
              <a:t>25 minutes)</a:t>
            </a:r>
            <a:r>
              <a:rPr lang="en-US" baseline="0" dirty="0" smtClean="0">
                <a:ea typeface="ＭＳ Ｐゴシック" pitchFamily="34" charset="-128"/>
              </a:rPr>
              <a:t>.</a:t>
            </a:r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B7606B1-5F71-48BA-BE55-049CC0F2DE87}" type="slidenum">
              <a:rPr lang="en-US" sz="1000"/>
              <a:pPr/>
              <a:t>10</a:t>
            </a:fld>
            <a:endParaRPr lang="en-US" sz="10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9138"/>
            <a:ext cx="4741862" cy="3556000"/>
          </a:xfrm>
          <a:ln cap="flat"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850" y="4516438"/>
            <a:ext cx="5283200" cy="4281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3" tIns="49064" rIns="96493" bIns="49064"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9A8F17A-F7A2-F74D-BA8D-172A92E38FB7}" type="slidenum">
              <a:rPr lang="en-US" sz="1100"/>
              <a:pPr/>
              <a:t>11</a:t>
            </a:fld>
            <a:endParaRPr lang="en-US" sz="11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937838">
              <a:spcBef>
                <a:spcPct val="0"/>
              </a:spcBef>
            </a:pPr>
            <a:endParaRPr kumimoji="0" lang="en-US" sz="25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04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3960" indent="-282292" defTabSz="97704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9170" indent="-225834" defTabSz="97704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0838" indent="-225834" defTabSz="97704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2505" indent="-225834" defTabSz="97704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84173" indent="-225834" defTabSz="9770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35841" indent="-225834" defTabSz="9770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87509" indent="-225834" defTabSz="9770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39177" indent="-225834" defTabSz="9770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6740C1-EBB4-4E27-836A-17F5FA186AF0}" type="slidenum">
              <a:rPr lang="en-US" sz="1000"/>
              <a:pPr/>
              <a:t>12</a:t>
            </a:fld>
            <a:endParaRPr lang="en-US" sz="10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4" rIns="96644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077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33960" indent="-282292" defTabSz="97077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29170" indent="-225834" defTabSz="97077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580838" indent="-225834" defTabSz="97077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32505" indent="-225834" defTabSz="97077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484173" indent="-225834" defTabSz="9707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35841" indent="-225834" defTabSz="9707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387509" indent="-225834" defTabSz="9707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39177" indent="-225834" defTabSz="9707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654E00C2-41D7-42C3-AC45-763AA23D393B}" type="slidenum">
              <a:rPr lang="en-US" sz="1000"/>
              <a:pPr/>
              <a:t>13</a:t>
            </a:fld>
            <a:endParaRPr lang="en-US" sz="10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5550" y="714375"/>
            <a:ext cx="4751388" cy="3565525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1058" y="4515512"/>
            <a:ext cx="5278785" cy="42827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42" tIns="46771" rIns="93542" bIns="46771"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We are STILL in the exploration phase (especially on your projects). DO NOT narrow down too early.</a:t>
            </a:r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75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842" indent="-285709" defTabSz="97775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2832" indent="-228566" defTabSz="97775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599965" indent="-228566" defTabSz="97775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099" indent="-228566" defTabSz="97775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232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365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8498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5631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FA2A213-8A72-4BF2-BA15-2513CB5CB2D3}" type="slidenum">
              <a:rPr lang="en-US" sz="1000"/>
              <a:pPr/>
              <a:t>14</a:t>
            </a:fld>
            <a:endParaRPr lang="en-US" sz="10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720725"/>
            <a:ext cx="4738688" cy="3554413"/>
          </a:xfrm>
          <a:ln cap="flat"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179" tIns="49921" rIns="98179" bIns="49921"/>
          <a:lstStyle/>
          <a:p>
            <a:pPr defTabSz="958710">
              <a:spcBef>
                <a:spcPct val="0"/>
              </a:spcBef>
            </a:pPr>
            <a:r>
              <a:rPr lang="en-US" sz="1200" dirty="0">
                <a:ea typeface="ＭＳ Ｐゴシック" pitchFamily="34" charset="-128"/>
              </a:rPr>
              <a:t>Jeff Hawkins carried around a block of wood like this in his pocket &amp; pulled it out when meeting people and used a pen to act like he was adding things to his device</a:t>
            </a:r>
          </a:p>
          <a:p>
            <a:pPr defTabSz="958710">
              <a:spcBef>
                <a:spcPct val="0"/>
              </a:spcBef>
            </a:pPr>
            <a:r>
              <a:rPr lang="en-US" sz="1200" dirty="0">
                <a:ea typeface="ＭＳ Ｐゴシック" pitchFamily="34" charset="-128"/>
              </a:rPr>
              <a:t>This led to the prototype in the middle and </a:t>
            </a:r>
          </a:p>
          <a:p>
            <a:pPr defTabSz="958710">
              <a:spcBef>
                <a:spcPct val="0"/>
              </a:spcBef>
            </a:pPr>
            <a:r>
              <a:rPr lang="en-US" sz="1200" dirty="0">
                <a:ea typeface="ＭＳ Ｐゴシック" pitchFamily="34" charset="-128"/>
              </a:rPr>
              <a:t>The final product: The </a:t>
            </a:r>
            <a:r>
              <a:rPr lang="en-US" sz="1200" dirty="0" err="1">
                <a:ea typeface="ＭＳ Ｐゴシック" pitchFamily="34" charset="-128"/>
              </a:rPr>
              <a:t>PalmPilot</a:t>
            </a:r>
            <a:r>
              <a:rPr lang="en-US" sz="1200" dirty="0">
                <a:ea typeface="ＭＳ Ｐゴシック" pitchFamily="34" charset="-128"/>
              </a:rPr>
              <a:t> (right)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713630A-0688-9448-8627-CC3DB939A923}" type="slidenum">
              <a:rPr lang="en-US" sz="1100">
                <a:latin typeface="Helvetica"/>
              </a:rPr>
              <a:pPr/>
              <a:t>15</a:t>
            </a:fld>
            <a:endParaRPr lang="en-US" sz="1100" dirty="0">
              <a:latin typeface="Helvetica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kumimoji="1" lang="en-US" sz="1200" b="1" i="0" u="none" strike="noStrike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  <a:hlinkClick r:id="rId3"/>
              </a:rPr>
              <a:t>PJ McCormick</a:t>
            </a:r>
            <a:r>
              <a:rPr kumimoji="1" lang="en-US" sz="1200" b="1" i="0" u="none" strike="noStrike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</a:rPr>
              <a:t> (left)</a:t>
            </a:r>
            <a:endParaRPr kumimoji="1" lang="en-US" sz="1200" b="0" i="0" kern="1200" dirty="0" smtClean="0">
              <a:solidFill>
                <a:schemeClr val="tx1"/>
              </a:solidFill>
              <a:effectLst/>
              <a:latin typeface="Helvetica"/>
              <a:ea typeface="ＭＳ Ｐゴシック" charset="0"/>
              <a:cs typeface="ＭＳ Ｐゴシック" charset="0"/>
            </a:endParaRPr>
          </a:p>
          <a:p>
            <a:r>
              <a:rPr kumimoji="1" lang="en-US" sz="1200" b="0" i="0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</a:rPr>
              <a:t> </a:t>
            </a:r>
            <a:r>
              <a:rPr kumimoji="1" lang="en-US" sz="1200" b="1" i="0" u="none" strike="noStrike" kern="1200" dirty="0" err="1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  <a:hlinkClick r:id="rId4"/>
              </a:rPr>
              <a:t>Kerem</a:t>
            </a:r>
            <a:r>
              <a:rPr kumimoji="1" lang="en-US" sz="1200" b="1" i="0" u="none" strike="noStrike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  <a:hlinkClick r:id="rId4"/>
              </a:rPr>
              <a:t> </a:t>
            </a:r>
            <a:r>
              <a:rPr kumimoji="1" lang="en-US" sz="1200" b="1" i="0" u="none" strike="noStrike" kern="1200" dirty="0" err="1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  <a:hlinkClick r:id="rId4"/>
              </a:rPr>
              <a:t>Suer</a:t>
            </a:r>
            <a:r>
              <a:rPr kumimoji="1" lang="en-US" sz="1200" b="1" i="0" u="none" strike="noStrike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</a:rPr>
              <a:t> (right)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713630A-0688-9448-8627-CC3DB939A923}" type="slidenum">
              <a:rPr lang="en-US" sz="1100">
                <a:latin typeface="Helvetica"/>
              </a:rPr>
              <a:pPr/>
              <a:t>16</a:t>
            </a:fld>
            <a:endParaRPr lang="en-US" sz="1100" dirty="0">
              <a:latin typeface="Helvetica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D5109659-F5D0-4D37-8AF6-F42F9EA4E7A9}" type="slidenum">
              <a:rPr lang="en-US" sz="1000"/>
              <a:pPr/>
              <a:t>17</a:t>
            </a:fld>
            <a:endParaRPr lang="en-US" sz="1000"/>
          </a:p>
        </p:txBody>
      </p:sp>
      <p:sp>
        <p:nvSpPr>
          <p:cNvPr id="491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lvl="1" indent="0"/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47FACDFD-F04B-44C1-8C1C-23657F07ED4D}" type="slidenum">
              <a:rPr lang="en-US" sz="1000"/>
              <a:pPr/>
              <a:t>18</a:t>
            </a:fld>
            <a:endParaRPr lang="en-US" sz="10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824B5FDA-F6D8-418A-A0ED-9E0EAC580EAA}" type="slidenum">
              <a:rPr lang="en-US" sz="1000"/>
              <a:pPr/>
              <a:t>19</a:t>
            </a:fld>
            <a:endParaRPr lang="en-US" sz="10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33958" indent="-282292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29168" indent="-225834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580834" indent="-225834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32502" indent="-225834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484168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35836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387502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39169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0F189D5-D365-4351-BFDE-B12FD522BE73}" type="slidenum">
              <a:rPr lang="en-US" sz="900"/>
              <a:pPr/>
              <a:t>2</a:t>
            </a:fld>
            <a:endParaRPr lang="en-US" sz="9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DFCE21BF-0B1A-4519-B34A-A74C95BE82E2}" type="slidenum">
              <a:rPr lang="en-US" sz="1000"/>
              <a:pPr/>
              <a:t>20</a:t>
            </a:fld>
            <a:endParaRPr lang="en-US" sz="10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70E174B7-EF9C-4697-8F53-07F7ED315A1D}" type="slidenum">
              <a:rPr lang="en-US" sz="1000"/>
              <a:pPr/>
              <a:t>21</a:t>
            </a:fld>
            <a:endParaRPr lang="en-US" sz="10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DEDBC3E-0DF9-4053-BFE6-112E61BF30F7}" type="slidenum">
              <a:rPr lang="en-US" sz="1000"/>
              <a:pPr/>
              <a:t>22</a:t>
            </a:fld>
            <a:endParaRPr lang="en-US" sz="10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64B1CEE6-E273-4FB0-A03B-FE47AB408048}" type="slidenum">
              <a:rPr lang="en-US" sz="1000"/>
              <a:pPr/>
              <a:t>23</a:t>
            </a:fld>
            <a:endParaRPr lang="en-US" sz="10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E58AD42-B29E-4286-B597-46463CFA985E}" type="slidenum">
              <a:rPr lang="en-US" sz="1000"/>
              <a:pPr/>
              <a:t>24</a:t>
            </a:fld>
            <a:endParaRPr lang="en-US" sz="10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25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26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27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28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29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33958" indent="-282292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29168" indent="-225834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580834" indent="-225834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32502" indent="-225834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484168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35836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387502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39169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0F189D5-D365-4351-BFDE-B12FD522BE73}" type="slidenum">
              <a:rPr lang="en-US" sz="900"/>
              <a:pPr/>
              <a:t>3</a:t>
            </a:fld>
            <a:endParaRPr lang="en-US" sz="9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What do I come to an</a:t>
            </a:r>
            <a:r>
              <a:rPr lang="en-US" baseline="0" dirty="0" smtClean="0">
                <a:latin typeface="Times New Roman" pitchFamily="18" charset="0"/>
                <a:ea typeface="ＭＳ Ｐゴシック" pitchFamily="34" charset="-128"/>
              </a:rPr>
              <a:t> airline site to do????</a:t>
            </a:r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30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74203A54-5467-4FB9-9601-81B306146844}" type="slidenum">
              <a:rPr lang="en-US" sz="1000"/>
              <a:pPr/>
              <a:t>31</a:t>
            </a:fld>
            <a:endParaRPr lang="en-US" sz="10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E00E7C9D-6DCC-4D36-A8AE-B08957E2D7F7}" type="slidenum">
              <a:rPr lang="en-US" sz="1000"/>
              <a:pPr/>
              <a:t>32</a:t>
            </a:fld>
            <a:endParaRPr lang="en-US" sz="10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B7848348-E898-4379-93B2-D78DC0129165}" type="slidenum">
              <a:rPr lang="en-US" sz="1000"/>
              <a:pPr/>
              <a:t>33</a:t>
            </a:fld>
            <a:endParaRPr lang="en-US" sz="10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E884ED9-8D79-4BA4-B3C6-8F7795BB3583}" type="slidenum">
              <a:rPr lang="en-US" sz="1000"/>
              <a:pPr/>
              <a:t>34</a:t>
            </a:fld>
            <a:endParaRPr lang="en-US" sz="10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161A6DD2-DF7A-42CB-80C0-C19F309A7B08}" type="slidenum">
              <a:rPr lang="en-US" sz="1000"/>
              <a:pPr/>
              <a:t>35</a:t>
            </a:fld>
            <a:endParaRPr lang="en-US" sz="10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7F6A76B-4732-4818-8770-CFA15B40093B}" type="slidenum">
              <a:rPr lang="en-US" sz="1000"/>
              <a:pPr/>
              <a:t>36</a:t>
            </a:fld>
            <a:endParaRPr lang="en-US" sz="10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C770F59F-D213-420E-8862-852B2FEFD6E9}" type="slidenum">
              <a:rPr lang="en-US" sz="1000"/>
              <a:pPr/>
              <a:t>37</a:t>
            </a:fld>
            <a:endParaRPr lang="en-US" sz="10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11207CD-73CC-42AB-8B3B-D7B0E21F8920}" type="slidenum">
              <a:rPr lang="en-US" sz="1000"/>
              <a:pPr/>
              <a:t>38</a:t>
            </a:fld>
            <a:endParaRPr lang="en-US" sz="10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1950A6B-3CF6-440B-85BF-0E401AF1354D}" type="slidenum">
              <a:rPr lang="en-US" sz="1000"/>
              <a:pPr/>
              <a:t>39</a:t>
            </a:fld>
            <a:endParaRPr lang="en-US" sz="10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33958" indent="-282292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29168" indent="-225834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580834" indent="-225834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32502" indent="-225834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484168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35836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387502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39169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0F189D5-D365-4351-BFDE-B12FD522BE73}" type="slidenum">
              <a:rPr lang="en-US" sz="900"/>
              <a:pPr/>
              <a:t>4</a:t>
            </a:fld>
            <a:endParaRPr lang="en-US" sz="9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ea typeface="ＭＳ Ｐゴシック" pitchFamily="34" charset="-128"/>
              </a:rPr>
              <a:t>Southwest.com</a:t>
            </a:r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 as of 2/25/2014</a:t>
            </a:r>
          </a:p>
          <a:p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Note how it highlights the obvious things you’ll want to do on a airline web site.</a:t>
            </a:r>
          </a:p>
          <a:p>
            <a:pPr marL="228600" indent="-228600">
              <a:buAutoNum type="arabicParenR"/>
            </a:pPr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Purchase air flights</a:t>
            </a:r>
          </a:p>
          <a:p>
            <a:pPr marL="228600" indent="-228600">
              <a:buAutoNum type="arabicParenR"/>
            </a:pPr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Hotels, cars, vacations</a:t>
            </a:r>
          </a:p>
          <a:p>
            <a:pPr marL="228600" indent="-228600">
              <a:buAutoNum type="arabicParenR"/>
            </a:pPr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Frequent</a:t>
            </a:r>
            <a:r>
              <a:rPr lang="en-US" baseline="0" dirty="0" smtClean="0">
                <a:latin typeface="Times New Roman" pitchFamily="18" charset="0"/>
                <a:ea typeface="ＭＳ Ｐゴシック" pitchFamily="34" charset="-128"/>
              </a:rPr>
              <a:t> flyer</a:t>
            </a:r>
          </a:p>
          <a:p>
            <a:pPr marL="228600" indent="-228600">
              <a:buAutoNum type="arabicParenR"/>
            </a:pPr>
            <a:r>
              <a:rPr lang="en-US" baseline="0" dirty="0" smtClean="0">
                <a:latin typeface="Times New Roman" pitchFamily="18" charset="0"/>
                <a:ea typeface="ＭＳ Ｐゴシック" pitchFamily="34" charset="-128"/>
              </a:rPr>
              <a:t>Special offers</a:t>
            </a:r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11207CD-73CC-42AB-8B3B-D7B0E21F8920}" type="slidenum">
              <a:rPr lang="en-US" sz="1000"/>
              <a:pPr/>
              <a:t>40</a:t>
            </a:fld>
            <a:endParaRPr lang="en-US" sz="10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6F91B03-89EE-45BB-B645-E391363A890F}" type="slidenum">
              <a:rPr lang="en-US" sz="1000"/>
              <a:pPr/>
              <a:t>41</a:t>
            </a:fld>
            <a:endParaRPr lang="en-US" sz="10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596E69F-DBED-4A2B-9D01-170621D23B46}" type="slidenum">
              <a:rPr lang="en-US" sz="1000"/>
              <a:pPr/>
              <a:t>42</a:t>
            </a:fld>
            <a:endParaRPr lang="en-US" sz="10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203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808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E5B9EF5F-7648-4EED-B1A3-725A96AE4E3D}" type="slidenum">
              <a:rPr lang="en-US" sz="1000"/>
              <a:pPr/>
              <a:t>45</a:t>
            </a:fld>
            <a:endParaRPr lang="en-US" sz="10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E5B9EF5F-7648-4EED-B1A3-725A96AE4E3D}" type="slidenum">
              <a:rPr lang="en-US" sz="1000"/>
              <a:pPr/>
              <a:t>46</a:t>
            </a:fld>
            <a:endParaRPr lang="en-US" sz="10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9D59E03-F6D3-4001-B482-479FA8265EA5}" type="slidenum">
              <a:rPr lang="en-US" sz="1000"/>
              <a:pPr/>
              <a:t>47</a:t>
            </a:fld>
            <a:endParaRPr lang="en-US" sz="10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720725"/>
            <a:ext cx="4738688" cy="3554413"/>
          </a:xfrm>
          <a:solidFill>
            <a:srgbClr val="FFFFFF"/>
          </a:solidFill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865" tIns="47932" rIns="95865" bIns="47932"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CE840A6-FE2A-1841-9112-4F9312E6EDB0}" type="slidenum">
              <a:rPr lang="en-US" sz="1000"/>
              <a:pPr/>
              <a:t>48</a:t>
            </a:fld>
            <a:endParaRPr lang="en-US" sz="10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3488" y="722313"/>
            <a:ext cx="4737100" cy="3552825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850" y="4518025"/>
            <a:ext cx="5868988" cy="4278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30" tIns="48065" rIns="96130" bIns="48065"/>
          <a:lstStyle/>
          <a:p>
            <a:r>
              <a:rPr lang="en-US">
                <a:latin typeface="Times New Roman" charset="0"/>
              </a:rPr>
              <a:t>We don</a:t>
            </a:r>
            <a:r>
              <a:rPr lang="ja-JP" altLang="en-US">
                <a:latin typeface="Times New Roman" charset="0"/>
              </a:rPr>
              <a:t>’</a:t>
            </a:r>
            <a:r>
              <a:rPr lang="en-US">
                <a:latin typeface="Times New Roman" charset="0"/>
              </a:rPr>
              <a:t>t have the tried and true theories of other fields.  Can</a:t>
            </a:r>
            <a:r>
              <a:rPr lang="ja-JP" altLang="en-US">
                <a:latin typeface="Times New Roman" charset="0"/>
              </a:rPr>
              <a:t>’</a:t>
            </a:r>
            <a:r>
              <a:rPr lang="en-US">
                <a:latin typeface="Times New Roman" charset="0"/>
              </a:rPr>
              <a:t>t follow a book, build it, and expect it to work.</a:t>
            </a:r>
          </a:p>
          <a:p>
            <a:endParaRPr lang="en-US">
              <a:latin typeface="Times New Roman" charset="0"/>
            </a:endParaRPr>
          </a:p>
          <a:p>
            <a:r>
              <a:rPr lang="en-US">
                <a:latin typeface="Times New Roman" charset="0"/>
              </a:rPr>
              <a:t>The best tools let you enter a design, create an interactive prototype, &amp; support testing it</a:t>
            </a:r>
          </a:p>
          <a:p>
            <a:r>
              <a:rPr lang="en-US">
                <a:latin typeface="Times New Roman" charset="0"/>
              </a:rPr>
              <a:t/>
            </a:r>
            <a:br>
              <a:rPr lang="en-US">
                <a:latin typeface="Times New Roman" charset="0"/>
              </a:rPr>
            </a:br>
            <a:r>
              <a:rPr lang="en-US">
                <a:latin typeface="Times New Roman" charset="0"/>
              </a:rPr>
              <a:t>This is the philosophy that our work supports!</a:t>
            </a:r>
          </a:p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6B7E01-798F-6E48-AB1F-B267C26CD223}" type="slidenum">
              <a:rPr lang="en-US" sz="1000"/>
              <a:pPr/>
              <a:t>49</a:t>
            </a:fld>
            <a:endParaRPr lang="en-US" sz="1000"/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8850" y="4516438"/>
            <a:ext cx="5283200" cy="4281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81" tIns="45871" rIns="93381" bIns="45871"/>
          <a:lstStyle/>
          <a:p>
            <a:pPr defTabSz="944563">
              <a:spcBef>
                <a:spcPct val="0"/>
              </a:spcBef>
            </a:pPr>
            <a:r>
              <a:rPr kumimoji="0" lang="en-US" sz="1600">
                <a:latin typeface="Times New Roman" charset="0"/>
              </a:rPr>
              <a:t>Unlike designing a computer program, you do not need to consider all cases this early.</a:t>
            </a:r>
          </a:p>
          <a:p>
            <a:pPr defTabSz="944563">
              <a:spcBef>
                <a:spcPct val="0"/>
              </a:spcBef>
            </a:pPr>
            <a:endParaRPr kumimoji="0" lang="en-US" sz="1600">
              <a:latin typeface="Times New Roman" charset="0"/>
            </a:endParaRPr>
          </a:p>
          <a:p>
            <a:pPr defTabSz="944563">
              <a:spcBef>
                <a:spcPct val="0"/>
              </a:spcBef>
            </a:pPr>
            <a:r>
              <a:rPr kumimoji="0" lang="en-US" sz="1600">
                <a:latin typeface="Times New Roman" charset="0"/>
              </a:rPr>
              <a:t>present several designs to give the client an idea of what I as the designer am thinking about.</a:t>
            </a:r>
          </a:p>
        </p:txBody>
      </p:sp>
      <p:sp>
        <p:nvSpPr>
          <p:cNvPr id="9421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714375"/>
            <a:ext cx="4756150" cy="3567113"/>
          </a:xfrm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33958" indent="-282292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29168" indent="-225834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580834" indent="-225834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32502" indent="-225834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484168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35836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387502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39169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0F189D5-D365-4351-BFDE-B12FD522BE73}" type="slidenum">
              <a:rPr lang="en-US" sz="900"/>
              <a:pPr/>
              <a:t>5</a:t>
            </a:fld>
            <a:endParaRPr lang="en-US" sz="9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What was good about this when it came out?</a:t>
            </a:r>
          </a:p>
          <a:p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/>
            </a:r>
            <a:br>
              <a:rPr lang="en-US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What might have been wrong?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280357C-48C4-F747-A0C6-7A107EAF1DC4}" type="slidenum">
              <a:rPr lang="en-US" sz="1000"/>
              <a:pPr/>
              <a:t>50</a:t>
            </a:fld>
            <a:endParaRPr lang="en-US" sz="10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3963" y="714375"/>
            <a:ext cx="4754562" cy="3565525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850" y="4514850"/>
            <a:ext cx="5283200" cy="4283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95" tIns="47098" rIns="94195" bIns="47098"/>
          <a:lstStyle/>
          <a:p>
            <a:r>
              <a:rPr lang="en-US">
                <a:latin typeface="Times New Roman" charset="0"/>
              </a:rPr>
              <a:t>Follows Outpost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9D4CD45-BABC-5645-AD5C-FA5692286DB0}" type="slidenum">
              <a:rPr lang="en-US" sz="1000"/>
              <a:pPr/>
              <a:t>51</a:t>
            </a:fld>
            <a:endParaRPr lang="en-US" sz="10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3963" y="714375"/>
            <a:ext cx="4754562" cy="3565525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850" y="4514850"/>
            <a:ext cx="5283200" cy="4283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95" tIns="47098" rIns="94195" bIns="47098"/>
          <a:lstStyle/>
          <a:p>
            <a:r>
              <a:rPr lang="en-US" dirty="0">
                <a:latin typeface="Times New Roman" charset="0"/>
              </a:rPr>
              <a:t> mention Chris Long</a:t>
            </a:r>
            <a:r>
              <a:rPr lang="ja-JP" altLang="en-US" dirty="0">
                <a:latin typeface="Times New Roman" charset="0"/>
              </a:rPr>
              <a:t>’</a:t>
            </a:r>
            <a:r>
              <a:rPr lang="en-US" dirty="0">
                <a:latin typeface="Times New Roman" charset="0"/>
              </a:rPr>
              <a:t>s GDT for designing </a:t>
            </a:r>
            <a:r>
              <a:rPr lang="en-US" dirty="0" smtClean="0">
                <a:latin typeface="Times New Roman" charset="0"/>
              </a:rPr>
              <a:t>gestures</a:t>
            </a:r>
          </a:p>
          <a:p>
            <a:endParaRPr lang="en-US" dirty="0" smtClean="0">
              <a:latin typeface="Times New Roman" charset="0"/>
            </a:endParaRPr>
          </a:p>
          <a:p>
            <a:r>
              <a:rPr lang="en-US" dirty="0" smtClean="0">
                <a:latin typeface="Times New Roman" charset="0"/>
              </a:rPr>
              <a:t>6:30 minutes long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9D59E03-F6D3-4001-B482-479FA8265EA5}" type="slidenum">
              <a:rPr lang="en-US" sz="1000"/>
              <a:pPr/>
              <a:t>52</a:t>
            </a:fld>
            <a:endParaRPr lang="en-US" sz="10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720725"/>
            <a:ext cx="4738688" cy="3554413"/>
          </a:xfrm>
          <a:solidFill>
            <a:srgbClr val="FFFFFF"/>
          </a:solidFill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865" tIns="47932" rIns="95865" bIns="47932"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FA2A213-8A72-4BF2-BA15-2513CB5CB2D3}" type="slidenum">
              <a:rPr lang="en-US" sz="1000"/>
              <a:pPr/>
              <a:t>53</a:t>
            </a:fld>
            <a:endParaRPr lang="en-US" sz="10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720725"/>
            <a:ext cx="4738688" cy="3554413"/>
          </a:xfrm>
          <a:ln cap="flat"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194" tIns="49928" rIns="98194" bIns="49928"/>
          <a:lstStyle/>
          <a:p>
            <a:pPr defTabSz="958850">
              <a:spcBef>
                <a:spcPct val="0"/>
              </a:spcBef>
            </a:pPr>
            <a:endParaRPr kumimoji="0" lang="en-US" sz="25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530648D-9120-48A6-BAD4-25C00235E38A}" type="slidenum">
              <a:rPr lang="en-US" sz="1000"/>
              <a:pPr/>
              <a:t>54</a:t>
            </a:fld>
            <a:endParaRPr lang="en-US" sz="10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9138"/>
            <a:ext cx="4741862" cy="355600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850" y="4516438"/>
            <a:ext cx="5283200" cy="4281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9325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842" indent="-285709"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2832" indent="-228566"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99965" indent="-228566"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099" indent="-228566"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232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365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8498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5631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613BEB9-C64B-024D-A13B-45C3B1A659CB}" type="slidenum">
              <a:rPr lang="en-US" sz="1000"/>
              <a:pPr/>
              <a:t>55</a:t>
            </a:fld>
            <a:endParaRPr lang="en-US" sz="10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3488" y="720725"/>
            <a:ext cx="4737100" cy="3552825"/>
          </a:xfrm>
          <a:ln cap="flat"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9" y="4514850"/>
            <a:ext cx="5280025" cy="4281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28" tIns="49134" rIns="96628" bIns="49134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55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33958" indent="-282292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29168" indent="-225834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580834" indent="-225834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32502" indent="-225834" defTabSz="977044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484168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35836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387502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39169" indent="-225834" defTabSz="977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0F189D5-D365-4351-BFDE-B12FD522BE73}" type="slidenum">
              <a:rPr lang="en-US" sz="900"/>
              <a:pPr/>
              <a:t>6</a:t>
            </a:fld>
            <a:endParaRPr lang="en-US" sz="9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76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853" indent="-282251" defTabSz="97376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005" indent="-225801" defTabSz="97376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606" indent="-225801" defTabSz="97376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207" indent="-225801" defTabSz="97376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3809" indent="-225801" defTabSz="9737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411" indent="-225801" defTabSz="9737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013" indent="-225801" defTabSz="9737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8615" indent="-225801" defTabSz="9737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DDEAB95-A661-754B-8636-3734D3ACD8F2}" type="slidenum">
              <a:rPr lang="en-US" sz="1100">
                <a:latin typeface="Helvetica"/>
              </a:rPr>
              <a:pPr/>
              <a:t>7</a:t>
            </a:fld>
            <a:endParaRPr lang="en-US" sz="1100" dirty="0">
              <a:latin typeface="Helvetica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9495" y="4518659"/>
            <a:ext cx="5281910" cy="42795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76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853" indent="-282251" defTabSz="97376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005" indent="-225801" defTabSz="97376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606" indent="-225801" defTabSz="97376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207" indent="-225801" defTabSz="97376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3809" indent="-225801" defTabSz="9737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411" indent="-225801" defTabSz="9737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013" indent="-225801" defTabSz="9737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8615" indent="-225801" defTabSz="9737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81EE713-03A4-E544-A02C-CFF0B4A1C2A7}" type="slidenum">
              <a:rPr lang="en-US" sz="1100">
                <a:latin typeface="Helvetica"/>
              </a:rPr>
              <a:pPr/>
              <a:t>8</a:t>
            </a:fld>
            <a:endParaRPr lang="en-US" sz="1100" dirty="0">
              <a:latin typeface="Helvetica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9495" y="4518659"/>
            <a:ext cx="5281910" cy="42795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New version of the site</a:t>
            </a:r>
          </a:p>
          <a:p>
            <a:r>
              <a:rPr lang="en-US" dirty="0" smtClean="0"/>
              <a:t>Not as good in my opinion as the</a:t>
            </a:r>
            <a:r>
              <a:rPr lang="en-US" baseline="0" dirty="0" smtClean="0"/>
              <a:t> first but better than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as the </a:t>
            </a:r>
            <a:r>
              <a:rPr lang="en-US" dirty="0" smtClean="0"/>
              <a:t>3 tasks are again </a:t>
            </a:r>
            <a:r>
              <a:rPr lang="en-US" baseline="0" dirty="0" smtClean="0"/>
              <a:t>dominant</a:t>
            </a:r>
          </a:p>
          <a:p>
            <a:r>
              <a:rPr lang="en-US" baseline="0" dirty="0" smtClean="0"/>
              <a:t>2</a:t>
            </a:r>
            <a:r>
              <a:rPr lang="en-US" baseline="30000" dirty="0" smtClean="0"/>
              <a:t>nd</a:t>
            </a:r>
            <a:r>
              <a:rPr lang="en-US" baseline="0" dirty="0" smtClean="0"/>
              <a:t> version May be they really want to move people to this License Express system and they emphasize this!</a:t>
            </a:r>
          </a:p>
          <a:p>
            <a:endParaRPr lang="en-US" baseline="0" dirty="0" smtClean="0"/>
          </a:p>
          <a:p>
            <a:r>
              <a:rPr lang="en-US" baseline="0" dirty="0" smtClean="0"/>
              <a:t>“How can we help you today?” seems like a REAL waste of space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76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853" indent="-282251" defTabSz="97376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005" indent="-225801" defTabSz="97376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606" indent="-225801" defTabSz="97376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207" indent="-225801" defTabSz="97376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3809" indent="-225801" defTabSz="9737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411" indent="-225801" defTabSz="9737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013" indent="-225801" defTabSz="9737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8615" indent="-225801" defTabSz="9737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81EE713-03A4-E544-A02C-CFF0B4A1C2A7}" type="slidenum">
              <a:rPr lang="en-US" sz="1100">
                <a:latin typeface="Helvetica"/>
              </a:rPr>
              <a:pPr/>
              <a:t>9</a:t>
            </a:fld>
            <a:endParaRPr lang="en-US" sz="1100" dirty="0">
              <a:latin typeface="Helvetica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9495" y="4518659"/>
            <a:ext cx="5281910" cy="42795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9144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3998" y="3892718"/>
            <a:ext cx="60198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Computer Science Department</a:t>
            </a: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Stanford University</a:t>
            </a:r>
            <a:endParaRPr lang="en-US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3998" y="2102662"/>
            <a:ext cx="8077200" cy="1143000"/>
          </a:xfrm>
        </p:spPr>
        <p:txBody>
          <a:bodyPr/>
          <a:lstStyle>
            <a:lvl1pPr>
              <a:defRPr>
                <a:solidFill>
                  <a:srgbClr val="5A5A5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3998" y="4922792"/>
            <a:ext cx="59836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dirty="0" smtClean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2014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069" y="0"/>
            <a:ext cx="8894980" cy="40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dirty="0" smtClean="0"/>
              <a:t>HCI+D: USER INTERFACE DESIGN +</a:t>
            </a:r>
            <a:r>
              <a:rPr lang="en-US" sz="2000" baseline="0" dirty="0" smtClean="0"/>
              <a:t> PROTOTYPING + EVALUATION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454778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4FF0FC-04E2-44EC-BF30-352C130B58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1033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8D80AE-0EBF-4B22-ACF4-B1B1E7BC7D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6729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D4C4A5-A381-4B60-8D21-4F8836C429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88676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E442F-41FC-4F8E-9503-FAA14E71D4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9453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5B93AD-B859-4C7A-A6D0-33B6FE854A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18330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9D41E-D158-46EB-9372-D5D54839BE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575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9425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894EB-1C92-46EF-91F0-6A4B6B5702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6323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53E7BD-64AD-4C6F-BCFE-7D69150647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93594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3D843253-44E5-D34E-8E4D-46716FE9C1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18814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D9908C-9638-4E46-AE12-AD37C08643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09981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51813" y="6553201"/>
            <a:ext cx="990600" cy="457200"/>
          </a:xfrm>
          <a:ln/>
        </p:spPr>
        <p:txBody>
          <a:bodyPr/>
          <a:lstStyle>
            <a:lvl1pPr>
              <a:defRPr/>
            </a:lvl1pPr>
          </a:lstStyle>
          <a:p>
            <a:fld id="{48573CA7-35FD-4F26-8712-3E7EAA6D87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7016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32390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82CC2C-F604-434C-9EA2-4696114F00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87925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DBC1C3-86EC-46A0-AC57-7462094765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9962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652A6-79DF-483A-BD26-0F50B98E5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6137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 dirty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49DCA-4B18-234C-AD4E-11144FC203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933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BEEAF-5D2A-4602-8034-D458828A96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1117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239872-40CC-4D50-AEA4-BE94684608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884542"/>
      </p:ext>
    </p:extLst>
  </p:cSld>
  <p:clrMapOvr>
    <a:masterClrMapping/>
  </p:clrMapOvr>
  <p:transition xmlns:p14="http://schemas.microsoft.com/office/powerpoint/2010/main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7053E7BD-64AD-4C6F-BCFE-7D69150647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9" r:id="rId17"/>
    <p:sldLayoutId id="2147483921" r:id="rId18"/>
    <p:sldLayoutId id="2147483923" r:id="rId19"/>
  </p:sldLayoutIdLst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b="0" i="0">
          <a:solidFill>
            <a:srgbClr val="E87A40"/>
          </a:solidFill>
          <a:latin typeface="Helvetica Light"/>
          <a:ea typeface="ＭＳ Ｐゴシック" charset="0"/>
          <a:cs typeface="Helvetica Light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comments" Target="../comments/commen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4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file:///D:\Dropbox\uw\research-aug\design%20tools\denim\video\denim450.wmv" TargetMode="External"/><Relationship Id="rId4" Type="http://schemas.openxmlformats.org/officeDocument/2006/relationships/video" Target="file:///D:\Dropbox\uw\research-aug\design%20tools\denim\video\denim450.wmv" TargetMode="Externa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51.xml"/><Relationship Id="rId7" Type="http://schemas.openxmlformats.org/officeDocument/2006/relationships/image" Target="../media/image55.png"/><Relationship Id="rId8" Type="http://schemas.openxmlformats.org/officeDocument/2006/relationships/hyperlink" Target="file:///\\rfilesrv2.cs.washington.edu\faculty\landay\uw\research\topiary\video\uist04-submission-720x480.mov" TargetMode="External"/><Relationship Id="rId9" Type="http://schemas.openxmlformats.org/officeDocument/2006/relationships/image" Target="../media/image5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2.xml"/><Relationship Id="rId7" Type="http://schemas.openxmlformats.org/officeDocument/2006/relationships/image" Target="../media/image56.png"/><Relationship Id="rId8" Type="http://schemas.openxmlformats.org/officeDocument/2006/relationships/hyperlink" Target="http://support.balsamiq.com/customer/portal/articles/107999" TargetMode="External"/><Relationship Id="rId9" Type="http://schemas.openxmlformats.org/officeDocument/2006/relationships/image" Target="../media/image5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exec/obidos/ASIN/1558608702/qid=1055223413/sr=2-1/ref=sr_2_1/002-6533914-5825627" TargetMode="External"/><Relationship Id="rId4" Type="http://schemas.openxmlformats.org/officeDocument/2006/relationships/hyperlink" Target="http://www.acm.org/pubs/articles/journals/cacm/1994-37-4/p21-rettig/p21-rettig.pdf" TargetMode="External"/><Relationship Id="rId5" Type="http://schemas.openxmlformats.org/officeDocument/2006/relationships/hyperlink" Target="http://world.std.com/~uieweb/paper.htm" TargetMode="External"/><Relationship Id="rId6" Type="http://schemas.openxmlformats.org/officeDocument/2006/relationships/hyperlink" Target="http://www.chi-sa.org.za/Documents/articles/perils.htm" TargetMode="External"/><Relationship Id="rId7" Type="http://schemas.openxmlformats.org/officeDocument/2006/relationships/hyperlink" Target="http://dub.washington.edu/" TargetMode="External"/><Relationship Id="rId8" Type="http://schemas.openxmlformats.org/officeDocument/2006/relationships/hyperlink" Target="http://www.infodesign.com.au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.wa.gov/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.wa.gov/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Early Stage Prototyping</a:t>
            </a:r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-2322513" y="68151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53997" y="5812685"/>
            <a:ext cx="640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878787"/>
                </a:solidFill>
                <a:latin typeface="Helvetica"/>
                <a:cs typeface="Helvetica"/>
              </a:rPr>
              <a:t>October 16, 2014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Early Stage Prototyping</a:t>
            </a:r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-2322513" y="68151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53997" y="5812685"/>
            <a:ext cx="640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878787"/>
                </a:solidFill>
                <a:latin typeface="Helvetica"/>
                <a:cs typeface="Helvetica"/>
              </a:rPr>
              <a:t>October 16, 2014</a:t>
            </a:r>
          </a:p>
        </p:txBody>
      </p:sp>
    </p:spTree>
    <p:extLst>
      <p:ext uri="{BB962C8B-B14F-4D97-AF65-F5344CB8AC3E}">
        <p14:creationId xmlns:p14="http://schemas.microsoft.com/office/powerpoint/2010/main" val="333593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174" name="Rectangle 5"/>
          <p:cNvSpPr>
            <a:spLocks noGrp="1" noChangeArrowheads="1"/>
          </p:cNvSpPr>
          <p:nvPr>
            <p:ph idx="1"/>
          </p:nvPr>
        </p:nvSpPr>
        <p:spPr>
          <a:xfrm>
            <a:off x="403058" y="1687513"/>
            <a:ext cx="8698831" cy="425608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Human Abilities Review</a:t>
            </a:r>
            <a:br>
              <a:rPr lang="en-US" sz="2800" dirty="0" smtClean="0"/>
            </a:b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Types of Prototypes</a:t>
            </a:r>
            <a:br>
              <a:rPr lang="en-US" sz="2800" dirty="0" smtClean="0"/>
            </a:br>
            <a:endParaRPr lang="en-US" sz="2800" dirty="0" smtClean="0"/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Low-fi prototyping</a:t>
            </a:r>
            <a:br>
              <a:rPr lang="en-US" sz="2800" dirty="0" smtClean="0">
                <a:ea typeface="ＭＳ Ｐゴシック" pitchFamily="34" charset="-128"/>
              </a:rPr>
            </a:br>
            <a:endParaRPr lang="en-US" sz="28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Wizard of Oz technique</a:t>
            </a:r>
          </a:p>
          <a:p>
            <a:pPr eaLnBrk="1" hangingPunct="1"/>
            <a:endParaRPr lang="en-US" sz="2800" dirty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Part II: Project Team Meetings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8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Human Abilities Review</a:t>
            </a:r>
          </a:p>
        </p:txBody>
      </p:sp>
      <p:sp>
        <p:nvSpPr>
          <p:cNvPr id="955397" name="Rectangle 5"/>
          <p:cNvSpPr>
            <a:spLocks noGrp="1" noChangeArrowheads="1"/>
          </p:cNvSpPr>
          <p:nvPr>
            <p:ph idx="1"/>
          </p:nvPr>
        </p:nvSpPr>
        <p:spPr>
          <a:xfrm>
            <a:off x="165728" y="924250"/>
            <a:ext cx="8913042" cy="5692575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Why is blue a poor choice for small text/objects?</a:t>
            </a:r>
          </a:p>
          <a:p>
            <a:pPr lvl="1">
              <a:defRPr/>
            </a:pPr>
            <a:r>
              <a:rPr lang="en-US" dirty="0" smtClean="0"/>
              <a:t>no blue cones in center of retina, fewer of them, lens yellows w/age</a:t>
            </a:r>
          </a:p>
          <a:p>
            <a:pPr>
              <a:defRPr/>
            </a:pPr>
            <a:r>
              <a:rPr lang="en-US" dirty="0" smtClean="0"/>
              <a:t>Why not use spectrally distant colors together?</a:t>
            </a:r>
          </a:p>
          <a:p>
            <a:pPr lvl="1">
              <a:defRPr/>
            </a:pPr>
            <a:r>
              <a:rPr lang="en-US" dirty="0" smtClean="0"/>
              <a:t>constant refocusing (change lens shape) can cause fatigue</a:t>
            </a:r>
          </a:p>
          <a:p>
            <a:pPr>
              <a:defRPr/>
            </a:pPr>
            <a:r>
              <a:rPr lang="en-US" dirty="0" smtClean="0"/>
              <a:t>Color can be helpful, but pay attention to</a:t>
            </a:r>
          </a:p>
          <a:p>
            <a:pPr lvl="1" eaLnBrk="1" hangingPunct="1">
              <a:defRPr/>
            </a:pPr>
            <a:r>
              <a:rPr lang="en-US" dirty="0" smtClean="0"/>
              <a:t>how colors combine</a:t>
            </a:r>
          </a:p>
          <a:p>
            <a:pPr lvl="1" eaLnBrk="1" hangingPunct="1">
              <a:defRPr/>
            </a:pPr>
            <a:r>
              <a:rPr lang="en-US" dirty="0" smtClean="0"/>
              <a:t>limitations of human perception</a:t>
            </a:r>
          </a:p>
          <a:p>
            <a:pPr lvl="1" eaLnBrk="1" hangingPunct="1">
              <a:defRPr/>
            </a:pPr>
            <a:r>
              <a:rPr lang="en-US" dirty="0" smtClean="0"/>
              <a:t>people with color deficiency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Model Human Processor</a:t>
            </a:r>
          </a:p>
          <a:p>
            <a:pPr lvl="1">
              <a:defRPr/>
            </a:pPr>
            <a:r>
              <a:rPr lang="en-US" dirty="0" smtClean="0"/>
              <a:t>3 processors </a:t>
            </a:r>
            <a:r>
              <a:rPr lang="en-US" sz="2300" dirty="0" smtClean="0"/>
              <a:t>?</a:t>
            </a:r>
            <a:r>
              <a:rPr lang="en-US" sz="2400" dirty="0" smtClean="0"/>
              <a:t>	</a:t>
            </a:r>
          </a:p>
          <a:p>
            <a:pPr lvl="2">
              <a:defRPr/>
            </a:pPr>
            <a:r>
              <a:rPr lang="en-US" dirty="0" smtClean="0"/>
              <a:t>perceptual, motor, cognitive</a:t>
            </a:r>
          </a:p>
          <a:p>
            <a:pPr lvl="1" eaLnBrk="1" hangingPunct="1">
              <a:defRPr/>
            </a:pPr>
            <a:r>
              <a:rPr lang="en-US" dirty="0" smtClean="0"/>
              <a:t>3 types of memory </a:t>
            </a:r>
            <a:r>
              <a:rPr lang="en-US" sz="2000" dirty="0" smtClean="0"/>
              <a:t>?</a:t>
            </a:r>
            <a:endParaRPr lang="en-US" dirty="0" smtClean="0"/>
          </a:p>
          <a:p>
            <a:pPr lvl="2">
              <a:defRPr/>
            </a:pPr>
            <a:r>
              <a:rPr lang="en-US" dirty="0" smtClean="0"/>
              <a:t>sensor, WM, &amp; LTM</a:t>
            </a:r>
          </a:p>
          <a:p>
            <a:pPr lvl="1">
              <a:defRPr/>
            </a:pPr>
            <a:r>
              <a:rPr lang="en-US" dirty="0" smtClean="0"/>
              <a:t>Key time to remember in MHP model </a:t>
            </a:r>
            <a:r>
              <a:rPr lang="en-US" sz="2000" dirty="0" smtClean="0"/>
              <a:t>?</a:t>
            </a:r>
            <a:endParaRPr lang="en-US" dirty="0" smtClean="0"/>
          </a:p>
          <a:p>
            <a:pPr lvl="2">
              <a:defRPr/>
            </a:pPr>
            <a:r>
              <a:rPr lang="en-US" dirty="0" smtClean="0"/>
              <a:t>100ms – ~cycle time, memory access time, …</a:t>
            </a:r>
          </a:p>
          <a:p>
            <a:pPr lvl="1" eaLnBrk="1" hangingPunct="1">
              <a:defRPr/>
            </a:pPr>
            <a:r>
              <a:rPr lang="en-US" dirty="0" smtClean="0"/>
              <a:t>interference can make hard to access LTM</a:t>
            </a:r>
          </a:p>
          <a:p>
            <a:pPr lvl="1" eaLnBrk="1" hangingPunct="1">
              <a:defRPr/>
            </a:pPr>
            <a:r>
              <a:rPr lang="en-US" dirty="0" smtClean="0"/>
              <a:t>cues in WM can make it easier to access LTM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CE7163-8A16-4010-B450-66840EB101B9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39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47663"/>
            <a:ext cx="8461375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Design Process: Exploration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29200" y="1720850"/>
            <a:ext cx="4114800" cy="4708525"/>
          </a:xfrm>
          <a:solidFill>
            <a:srgbClr val="808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900" dirty="0" smtClean="0">
                <a:ea typeface="ＭＳ Ｐゴシック" pitchFamily="34" charset="-128"/>
              </a:rPr>
              <a:t>Expand Design Space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ja-JP" sz="2800" dirty="0" smtClean="0">
                <a:ea typeface="ＭＳ Ｐゴシック" pitchFamily="34" charset="-128"/>
              </a:rPr>
              <a:t>Brainstorming</a:t>
            </a:r>
          </a:p>
          <a:p>
            <a:pPr eaLnBrk="1" hangingPunct="1">
              <a:buClr>
                <a:schemeClr val="tx1"/>
              </a:buClr>
            </a:pPr>
            <a:r>
              <a:rPr lang="en-US" sz="2800" dirty="0" smtClean="0">
                <a:ea typeface="ＭＳ Ｐゴシック" pitchFamily="34" charset="-128"/>
              </a:rPr>
              <a:t>Sketching</a:t>
            </a:r>
          </a:p>
          <a:p>
            <a:pPr eaLnBrk="1" hangingPunct="1">
              <a:buClr>
                <a:schemeClr val="tx1"/>
              </a:buClr>
            </a:pPr>
            <a:r>
              <a:rPr lang="en-US" sz="2800" dirty="0" smtClean="0">
                <a:ea typeface="ＭＳ Ｐゴシック" pitchFamily="34" charset="-128"/>
              </a:rPr>
              <a:t>Storyboarding</a:t>
            </a:r>
          </a:p>
          <a:p>
            <a:pPr eaLnBrk="1" hangingPunct="1">
              <a:buClr>
                <a:schemeClr val="tx1"/>
              </a:buClr>
            </a:pPr>
            <a:r>
              <a:rPr lang="en-US" sz="2900" b="1" dirty="0" smtClean="0">
                <a:solidFill>
                  <a:srgbClr val="3366FF"/>
                </a:solidFill>
                <a:ea typeface="ＭＳ Ｐゴシック" pitchFamily="34" charset="-128"/>
              </a:rPr>
              <a:t>Prototyping</a:t>
            </a: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3202857" y="3530227"/>
            <a:ext cx="1251253" cy="2913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V="1">
            <a:off x="3202857" y="1708955"/>
            <a:ext cx="1241915" cy="1141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535858" y="4787527"/>
            <a:ext cx="2667000" cy="685800"/>
          </a:xfrm>
          <a:prstGeom prst="rect">
            <a:avLst/>
          </a:prstGeom>
          <a:solidFill>
            <a:srgbClr val="CEC0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200">
                <a:solidFill>
                  <a:schemeClr val="bg2"/>
                </a:solidFill>
                <a:latin typeface="Arial" pitchFamily="34" charset="0"/>
              </a:rPr>
              <a:t>Production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535858" y="3815977"/>
            <a:ext cx="2667000" cy="685800"/>
          </a:xfrm>
          <a:prstGeom prst="rect">
            <a:avLst/>
          </a:prstGeom>
          <a:solidFill>
            <a:srgbClr val="CEC0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200" dirty="0">
                <a:solidFill>
                  <a:schemeClr val="bg2"/>
                </a:solidFill>
                <a:latin typeface="Arial" pitchFamily="34" charset="0"/>
              </a:rPr>
              <a:t>Design Refinement</a:t>
            </a: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535858" y="2844427"/>
            <a:ext cx="2667000" cy="685800"/>
          </a:xfrm>
          <a:prstGeom prst="rect">
            <a:avLst/>
          </a:prstGeom>
          <a:solidFill>
            <a:srgbClr val="808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200" b="1">
                <a:latin typeface="Arial" pitchFamily="34" charset="0"/>
              </a:rPr>
              <a:t>Design Exploration</a:t>
            </a: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535858" y="1872877"/>
            <a:ext cx="2667000" cy="685800"/>
          </a:xfrm>
          <a:prstGeom prst="rect">
            <a:avLst/>
          </a:prstGeom>
          <a:solidFill>
            <a:srgbClr val="CEC0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200">
                <a:solidFill>
                  <a:schemeClr val="bg2"/>
                </a:solidFill>
                <a:latin typeface="Arial" pitchFamily="34" charset="0"/>
              </a:rPr>
              <a:t>Discovery</a:t>
            </a:r>
          </a:p>
        </p:txBody>
      </p:sp>
      <p:sp>
        <p:nvSpPr>
          <p:cNvPr id="43018" name="AutoShape 10"/>
          <p:cNvSpPr>
            <a:spLocks noChangeArrowheads="1"/>
          </p:cNvSpPr>
          <p:nvPr/>
        </p:nvSpPr>
        <p:spPr bwMode="auto">
          <a:xfrm>
            <a:off x="1755058" y="2625352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AutoShape 11"/>
          <p:cNvSpPr>
            <a:spLocks noChangeArrowheads="1"/>
          </p:cNvSpPr>
          <p:nvPr/>
        </p:nvSpPr>
        <p:spPr bwMode="auto">
          <a:xfrm>
            <a:off x="1755058" y="3596902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AutoShape 12"/>
          <p:cNvSpPr>
            <a:spLocks noChangeArrowheads="1"/>
          </p:cNvSpPr>
          <p:nvPr/>
        </p:nvSpPr>
        <p:spPr bwMode="auto">
          <a:xfrm>
            <a:off x="1755058" y="4568452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2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Prototype?</a:t>
            </a:r>
            <a:endParaRPr lang="en-US" dirty="0"/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76103" y="1196975"/>
            <a:ext cx="7182010" cy="1981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ea typeface="ＭＳ Ｐゴシック" pitchFamily="34" charset="-128"/>
              </a:rPr>
              <a:t>“</a:t>
            </a:r>
            <a:r>
              <a:rPr lang="en-US" dirty="0"/>
              <a:t>A prototype is an early sample or model built to test a concept or process or to act as a thing to be replicated or learned from</a:t>
            </a:r>
            <a:r>
              <a:rPr lang="en-US" dirty="0" smtClean="0"/>
              <a:t>.” – Wikipedia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ea typeface="ＭＳ Ｐゴシック" pitchFamily="34" charset="-128"/>
              </a:rPr>
              <a:t>a working representation of a final artifact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3264647"/>
            <a:ext cx="9144000" cy="359335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r="55316"/>
          <a:stretch/>
        </p:blipFill>
        <p:spPr bwMode="auto">
          <a:xfrm>
            <a:off x="386186" y="3496236"/>
            <a:ext cx="2394830" cy="313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3064740"/>
            <a:ext cx="5923298" cy="3793262"/>
            <a:chOff x="1429034" y="2764790"/>
            <a:chExt cx="4992883" cy="319742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188" y="2933701"/>
              <a:ext cx="2307729" cy="3028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429034" y="2764790"/>
              <a:ext cx="2353790" cy="1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rgbClr val="D0D0D0"/>
                  </a:solidFill>
                  <a:latin typeface="Helvetica Light"/>
                </a:rPr>
                <a:t>http://www.computerhistory.org/collections/accession/102716262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788" y="3324413"/>
            <a:ext cx="2606032" cy="35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9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Prototypes</a:t>
            </a:r>
            <a:endParaRPr lang="en-US" dirty="0"/>
          </a:p>
        </p:txBody>
      </p:sp>
      <p:sp>
        <p:nvSpPr>
          <p:cNvPr id="690179" name="Rectangle 3"/>
          <p:cNvSpPr>
            <a:spLocks noGrp="1" noChangeArrowheads="1"/>
          </p:cNvSpPr>
          <p:nvPr>
            <p:ph idx="1"/>
          </p:nvPr>
        </p:nvSpPr>
        <p:spPr>
          <a:xfrm>
            <a:off x="433136" y="1177636"/>
            <a:ext cx="8602579" cy="5308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Prototypes are concrete </a:t>
            </a:r>
            <a:r>
              <a:rPr lang="en-US" sz="2800" dirty="0" smtClean="0">
                <a:solidFill>
                  <a:srgbClr val="00B0F0"/>
                </a:solidFill>
              </a:rPr>
              <a:t>representations</a:t>
            </a:r>
            <a:r>
              <a:rPr lang="en-US" sz="2800" dirty="0" smtClean="0"/>
              <a:t> of a design</a:t>
            </a:r>
            <a:br>
              <a:rPr lang="en-US" sz="2800" dirty="0" smtClean="0"/>
            </a:b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Prototype dimensions</a:t>
            </a:r>
          </a:p>
          <a:p>
            <a:pPr lvl="1"/>
            <a:r>
              <a:rPr lang="en-US" sz="2000" dirty="0" smtClean="0"/>
              <a:t>representation: form of the prototype </a:t>
            </a:r>
          </a:p>
          <a:p>
            <a:pPr lvl="2"/>
            <a:r>
              <a:rPr lang="en-US" sz="1800" dirty="0" smtClean="0">
                <a:solidFill>
                  <a:srgbClr val="A6A6A6"/>
                </a:solidFill>
              </a:rPr>
              <a:t>off-line (paper) or on-line (software)</a:t>
            </a:r>
          </a:p>
          <a:p>
            <a:pPr lvl="1"/>
            <a:r>
              <a:rPr lang="en-US" sz="2000" dirty="0" smtClean="0"/>
              <a:t>precision: level of detail (e.g., informal or polished)</a:t>
            </a:r>
          </a:p>
          <a:p>
            <a:pPr lvl="1"/>
            <a:r>
              <a:rPr lang="en-US" sz="2000" dirty="0" smtClean="0"/>
              <a:t>interactivity: watch-only vs. fully interactive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fixed prototype (video clips)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fixed-path prototype (each step triggered by specified actions)</a:t>
            </a:r>
          </a:p>
          <a:p>
            <a:pPr lvl="3"/>
            <a:r>
              <a:rPr lang="en-US" sz="1600" dirty="0" smtClean="0">
                <a:solidFill>
                  <a:schemeClr val="tx1">
                    <a:lumMod val="65000"/>
                  </a:schemeClr>
                </a:solidFill>
              </a:rPr>
              <a:t>at extreme could be 1 path or possibly more open (e.g., Denim)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open prototype (real, but limited error handling or performance)</a:t>
            </a:r>
          </a:p>
          <a:p>
            <a:pPr lvl="1"/>
            <a:r>
              <a:rPr lang="en-US" sz="2400" dirty="0" smtClean="0"/>
              <a:t>evolution: expected life cycle of prototype</a:t>
            </a:r>
          </a:p>
          <a:p>
            <a:pPr lvl="2"/>
            <a:r>
              <a:rPr lang="en-US" sz="1800" dirty="0" smtClean="0">
                <a:solidFill>
                  <a:srgbClr val="A6A6A6"/>
                </a:solidFill>
              </a:rPr>
              <a:t>e.g., throw away or iterative</a:t>
            </a:r>
            <a:endParaRPr lang="en-US" sz="1800" dirty="0">
              <a:solidFill>
                <a:srgbClr val="A6A6A6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47393" y="3735807"/>
            <a:ext cx="7623996" cy="2857500"/>
            <a:chOff x="847393" y="3735807"/>
            <a:chExt cx="7623996" cy="2857500"/>
          </a:xfrm>
        </p:grpSpPr>
        <p:pic>
          <p:nvPicPr>
            <p:cNvPr id="1026" name="Picture 2" descr="http://dribbble.s3.amazonaws.com/users/10149/screenshots/175785/wirefram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389" y="3735807"/>
              <a:ext cx="38100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Dribbb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393" y="3735807"/>
              <a:ext cx="38100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284001" y="6316308"/>
              <a:ext cx="10038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  <a:latin typeface="Helvetica" pitchFamily="34" charset="0"/>
                </a:rPr>
                <a:t>Karem</a:t>
              </a:r>
              <a:r>
                <a:rPr lang="en-US" sz="1200" dirty="0" smtClean="0">
                  <a:solidFill>
                    <a:schemeClr val="bg1"/>
                  </a:solidFill>
                  <a:latin typeface="Helvetica" pitchFamily="34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Helvetica" pitchFamily="34" charset="0"/>
                </a:rPr>
                <a:t>Suer</a:t>
              </a:r>
              <a:endParaRPr lang="en-US" sz="1200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40211" y="6316308"/>
              <a:ext cx="1175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Helvetica" pitchFamily="34" charset="0"/>
                </a:rPr>
                <a:t>PJ McCormick</a:t>
              </a:r>
              <a:endParaRPr lang="en-US" sz="1200" dirty="0"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190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17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Prototypes</a:t>
            </a:r>
            <a:endParaRPr lang="en-US" dirty="0"/>
          </a:p>
        </p:txBody>
      </p:sp>
      <p:sp>
        <p:nvSpPr>
          <p:cNvPr id="690179" name="Rectangle 3"/>
          <p:cNvSpPr>
            <a:spLocks noGrp="1" noChangeArrowheads="1"/>
          </p:cNvSpPr>
          <p:nvPr>
            <p:ph idx="1"/>
          </p:nvPr>
        </p:nvSpPr>
        <p:spPr>
          <a:xfrm>
            <a:off x="433136" y="1177636"/>
            <a:ext cx="8602579" cy="5308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Prototypes are concrete </a:t>
            </a:r>
            <a:r>
              <a:rPr lang="en-US" sz="2800" dirty="0" smtClean="0">
                <a:solidFill>
                  <a:srgbClr val="00B0F0"/>
                </a:solidFill>
              </a:rPr>
              <a:t>representations</a:t>
            </a:r>
            <a:r>
              <a:rPr lang="en-US" sz="2800" dirty="0" smtClean="0"/>
              <a:t> of a design</a:t>
            </a:r>
            <a:br>
              <a:rPr lang="en-US" sz="2800" dirty="0" smtClean="0"/>
            </a:b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Prototype dimensions</a:t>
            </a:r>
          </a:p>
          <a:p>
            <a:pPr lvl="1"/>
            <a:r>
              <a:rPr lang="en-US" sz="2000" dirty="0" smtClean="0"/>
              <a:t>representation: form of the prototype </a:t>
            </a:r>
          </a:p>
          <a:p>
            <a:pPr lvl="2"/>
            <a:r>
              <a:rPr lang="en-US" sz="1800" dirty="0" smtClean="0">
                <a:solidFill>
                  <a:srgbClr val="A6A6A6"/>
                </a:solidFill>
              </a:rPr>
              <a:t>off-line (paper) or on-line (software)</a:t>
            </a:r>
          </a:p>
          <a:p>
            <a:pPr lvl="1"/>
            <a:r>
              <a:rPr lang="en-US" sz="2000" dirty="0" smtClean="0"/>
              <a:t>precision: level of detail (e.g., informal or polished)</a:t>
            </a:r>
          </a:p>
          <a:p>
            <a:pPr lvl="1"/>
            <a:r>
              <a:rPr lang="en-US" sz="2000" dirty="0" smtClean="0"/>
              <a:t>interactivity: watch-only vs. fully interactive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fixed prototype (video clips)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fixed-path prototype (each step triggered by specified actions)</a:t>
            </a:r>
          </a:p>
          <a:p>
            <a:pPr lvl="3"/>
            <a:r>
              <a:rPr lang="en-US" sz="1600" dirty="0" smtClean="0">
                <a:solidFill>
                  <a:schemeClr val="tx1">
                    <a:lumMod val="65000"/>
                  </a:schemeClr>
                </a:solidFill>
              </a:rPr>
              <a:t>at extreme could be 1 path or possibly more open (e.g., Denim)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open prototype (real, but limited error handling or performance)</a:t>
            </a:r>
          </a:p>
          <a:p>
            <a:pPr lvl="1"/>
            <a:r>
              <a:rPr lang="en-US" sz="2400" dirty="0" smtClean="0"/>
              <a:t>evolution: expected life cycle of prototype</a:t>
            </a:r>
          </a:p>
          <a:p>
            <a:pPr lvl="2"/>
            <a:r>
              <a:rPr lang="en-US" sz="1800" dirty="0" smtClean="0">
                <a:solidFill>
                  <a:srgbClr val="A6A6A6"/>
                </a:solidFill>
              </a:rPr>
              <a:t>e.g., throw away or iterative</a:t>
            </a:r>
            <a:endParaRPr lang="en-US" sz="1800" dirty="0">
              <a:solidFill>
                <a:srgbClr val="A6A6A6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17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0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Fidelity in Prototyping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806925" name="Rectangle 1037"/>
          <p:cNvSpPr>
            <a:spLocks noGrp="1" noChangeArrowheads="1"/>
          </p:cNvSpPr>
          <p:nvPr>
            <p:ph type="body" sz="half" idx="1"/>
          </p:nvPr>
        </p:nvSpPr>
        <p:spPr>
          <a:xfrm>
            <a:off x="500297" y="1600200"/>
            <a:ext cx="6026986" cy="47244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Fidelity refers to the level of detail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High fidelity?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prototypes look like the </a:t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final product</a:t>
            </a:r>
          </a:p>
          <a:p>
            <a:pPr eaLnBrk="1" hangingPunct="1"/>
            <a:endParaRPr lang="en-US" sz="28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Low fidelity?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artists renditions with </a:t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many details missing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908C-9638-4E46-AE12-AD37C086433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06917" name="Picture 1029" descr="low-fi-music-on-dem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9" t="14171" r="19170" b="47105"/>
          <a:stretch>
            <a:fillRect/>
          </a:stretch>
        </p:blipFill>
        <p:spPr bwMode="auto">
          <a:xfrm>
            <a:off x="5952879" y="4080911"/>
            <a:ext cx="2712517" cy="207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6918" name="Picture 1030" descr="cvu-mock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357642"/>
            <a:ext cx="27273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6925" grpId="0" uiExpand="1" build="p" bldLvl="2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Grp="1" noChangeArrowheads="1"/>
          </p:cNvSpPr>
          <p:nvPr>
            <p:ph type="title"/>
          </p:nvPr>
        </p:nvSpPr>
        <p:spPr>
          <a:xfrm>
            <a:off x="479425" y="350838"/>
            <a:ext cx="8351838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Hi-fi Prototypes Warp</a:t>
            </a:r>
          </a:p>
        </p:txBody>
      </p:sp>
      <p:sp>
        <p:nvSpPr>
          <p:cNvPr id="823300" name="Rectangle 4"/>
          <p:cNvSpPr>
            <a:spLocks noGrp="1" noChangeArrowheads="1"/>
          </p:cNvSpPr>
          <p:nvPr>
            <p:ph idx="1"/>
          </p:nvPr>
        </p:nvSpPr>
        <p:spPr>
          <a:xfrm>
            <a:off x="568615" y="1557338"/>
            <a:ext cx="8118475" cy="432435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Perceptions of the tester/reviewer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representation communicates </a:t>
            </a:r>
            <a:r>
              <a:rPr lang="ja-JP" altLang="en-US" dirty="0" smtClean="0">
                <a:ea typeface="ＭＳ Ｐゴシック" pitchFamily="34" charset="-128"/>
              </a:rPr>
              <a:t>“</a:t>
            </a:r>
            <a:r>
              <a:rPr lang="en-US" altLang="ja-JP" dirty="0" smtClean="0">
                <a:ea typeface="ＭＳ Ｐゴシック" pitchFamily="34" charset="-128"/>
              </a:rPr>
              <a:t>finished</a:t>
            </a:r>
            <a:r>
              <a:rPr lang="ja-JP" altLang="en-US" dirty="0" smtClean="0">
                <a:ea typeface="ＭＳ Ｐゴシック" pitchFamily="34" charset="-128"/>
              </a:rPr>
              <a:t>”</a:t>
            </a:r>
            <a:endParaRPr lang="en-US" altLang="ja-JP" dirty="0" smtClean="0">
              <a:ea typeface="ＭＳ Ｐゴシック" pitchFamily="34" charset="-128"/>
            </a:endParaRP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comments focus on color, fonts, &amp; alignment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Time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encourage precision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specifying details takes more time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Creativity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lose track of the big picture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3" descr="emmenthaler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532" y="4464532"/>
            <a:ext cx="2393467" cy="23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300" grpId="0" build="p" bldLvl="2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50838"/>
            <a:ext cx="8351838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Why Use Low-fi Prototypes?</a:t>
            </a:r>
          </a:p>
        </p:txBody>
      </p:sp>
      <p:sp>
        <p:nvSpPr>
          <p:cNvPr id="819203" name="Rectangle 3"/>
          <p:cNvSpPr>
            <a:spLocks noGrp="1" noChangeArrowheads="1"/>
          </p:cNvSpPr>
          <p:nvPr>
            <p:ph idx="1"/>
          </p:nvPr>
        </p:nvSpPr>
        <p:spPr>
          <a:xfrm>
            <a:off x="478218" y="1455231"/>
            <a:ext cx="8625649" cy="4745038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Traditional methods take too long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sketches </a:t>
            </a:r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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smtClean="0">
                <a:solidFill>
                  <a:srgbClr val="73A4D5"/>
                </a:solidFill>
                <a:ea typeface="ＭＳ Ｐゴシック" pitchFamily="34" charset="-128"/>
              </a:rPr>
              <a:t>prototype </a:t>
            </a:r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</a:t>
            </a:r>
            <a:r>
              <a:rPr lang="en-US" dirty="0" smtClean="0">
                <a:ea typeface="ＭＳ Ｐゴシック" pitchFamily="34" charset="-128"/>
              </a:rPr>
              <a:t> evaluate </a:t>
            </a:r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</a:t>
            </a:r>
            <a:r>
              <a:rPr lang="en-US" dirty="0" smtClean="0">
                <a:ea typeface="ＭＳ Ｐゴシック" pitchFamily="34" charset="-128"/>
              </a:rPr>
              <a:t> iterate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Can instead </a:t>
            </a:r>
            <a:r>
              <a:rPr lang="en-US" i="1" dirty="0" smtClean="0">
                <a:ea typeface="ＭＳ Ｐゴシック" pitchFamily="34" charset="-128"/>
              </a:rPr>
              <a:t>simulate</a:t>
            </a:r>
            <a:r>
              <a:rPr lang="en-US" dirty="0" smtClean="0">
                <a:ea typeface="ＭＳ Ｐゴシック" pitchFamily="34" charset="-128"/>
              </a:rPr>
              <a:t> the prototype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sketches </a:t>
            </a:r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</a:t>
            </a:r>
            <a:r>
              <a:rPr lang="en-US" dirty="0" smtClean="0">
                <a:ea typeface="ＭＳ Ｐゴシック" pitchFamily="34" charset="-128"/>
              </a:rPr>
              <a:t> evaluate </a:t>
            </a:r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</a:t>
            </a:r>
            <a:r>
              <a:rPr lang="en-US" dirty="0" smtClean="0">
                <a:ea typeface="ＭＳ Ｐゴシック" pitchFamily="34" charset="-128"/>
              </a:rPr>
              <a:t> iterate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sketches act as prototypes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designer </a:t>
            </a:r>
            <a:r>
              <a:rPr lang="ja-JP" altLang="en-US" dirty="0" smtClean="0">
                <a:ea typeface="ＭＳ Ｐゴシック" pitchFamily="34" charset="-128"/>
              </a:rPr>
              <a:t>“</a:t>
            </a:r>
            <a:r>
              <a:rPr lang="en-US" altLang="ja-JP" dirty="0" smtClean="0">
                <a:ea typeface="ＭＳ Ｐゴシック" pitchFamily="34" charset="-128"/>
              </a:rPr>
              <a:t>plays computer</a:t>
            </a:r>
            <a:r>
              <a:rPr lang="ja-JP" altLang="en-US" dirty="0" smtClean="0">
                <a:ea typeface="ＭＳ Ｐゴシック" pitchFamily="34" charset="-128"/>
              </a:rPr>
              <a:t>”</a:t>
            </a:r>
            <a:r>
              <a:rPr lang="en-US" altLang="ja-JP" dirty="0" smtClean="0">
                <a:ea typeface="ＭＳ Ｐゴシック" pitchFamily="34" charset="-128"/>
              </a:rPr>
              <a:t>; </a:t>
            </a:r>
            <a:r>
              <a:rPr lang="en-US" dirty="0" smtClean="0">
                <a:ea typeface="ＭＳ Ｐゴシック" pitchFamily="34" charset="-128"/>
              </a:rPr>
              <a:t>others observe &amp; record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Kindergarten implementation skills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allows non-programmers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to participate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3250" name="Picture 2" descr="http://img.ehowcdn.com/article-new/ehow/images/a07/fh/rj/kindergarten-cutting-activities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166" y="5156989"/>
            <a:ext cx="2313834" cy="170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03" grpId="0" uiExpand="1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363" name="Picture 3" descr="southwest-ticket-counter-metaph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9" y="3288050"/>
            <a:ext cx="4264196" cy="315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3253-44E5-D34E-8E4D-46716FE9C19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6629" name="Picture 2" descr="ibm-realphon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2" y="1259717"/>
            <a:ext cx="3846512" cy="19954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/>
              <a:t>Hall of Fame or Shame?</a:t>
            </a:r>
          </a:p>
        </p:txBody>
      </p:sp>
      <p:pic>
        <p:nvPicPr>
          <p:cNvPr id="14" name="Picture 13" descr="hallof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243804"/>
            <a:ext cx="813836" cy="829952"/>
          </a:xfrm>
          <a:prstGeom prst="rect">
            <a:avLst/>
          </a:prstGeom>
        </p:spPr>
      </p:pic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4714875" y="1600200"/>
            <a:ext cx="44291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FontTx/>
              <a:buNone/>
            </a:pPr>
            <a:r>
              <a:rPr lang="en-US" sz="2000" dirty="0" smtClean="0">
                <a:ea typeface="ＭＳ Ｐゴシック" pitchFamily="34" charset="-128"/>
              </a:rPr>
              <a:t>Direct translations</a:t>
            </a:r>
          </a:p>
          <a:p>
            <a:pPr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software telephony solution where users dial a number by clicking on a simulated keypad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airline web site that simulates a ticket counter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en-US" sz="2000" dirty="0" smtClean="0">
                <a:ea typeface="ＭＳ Ｐゴシック" pitchFamily="34" charset="-128"/>
              </a:rPr>
              <a:t/>
            </a:r>
            <a:br>
              <a:rPr lang="en-US" sz="2000" dirty="0" smtClean="0">
                <a:ea typeface="ＭＳ Ｐゴシック" pitchFamily="34" charset="-128"/>
              </a:rPr>
            </a:br>
            <a:endParaRPr lang="en-US" sz="2000" dirty="0" smtClean="0">
              <a:ea typeface="ＭＳ Ｐゴシック" pitchFamily="34" charset="-128"/>
            </a:endParaRP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en-US" sz="2000" dirty="0" smtClean="0">
                <a:solidFill>
                  <a:srgbClr val="3366FF"/>
                </a:solidFill>
                <a:ea typeface="ＭＳ Ｐゴシック" pitchFamily="34" charset="-128"/>
              </a:rPr>
              <a:t>       </a:t>
            </a:r>
            <a:endParaRPr lang="en-US" sz="20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83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50838"/>
            <a:ext cx="8351838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The Basic Materials 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578780" y="1544637"/>
            <a:ext cx="8235950" cy="4986791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Large, heavy, white paper (A3 or 11x17)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5x8 in./A5/A6 index cards</a:t>
            </a:r>
          </a:p>
          <a:p>
            <a:r>
              <a:rPr lang="en-US" dirty="0">
                <a:ea typeface="ＭＳ Ｐゴシック" pitchFamily="34" charset="-128"/>
              </a:rPr>
              <a:t>Tape, stick glue, correction tape</a:t>
            </a:r>
          </a:p>
          <a:p>
            <a:r>
              <a:rPr lang="en-US" dirty="0">
                <a:ea typeface="ＭＳ Ｐゴシック" pitchFamily="34" charset="-128"/>
              </a:rPr>
              <a:t>Pens &amp; markers (many colors </a:t>
            </a:r>
            <a:r>
              <a:rPr lang="en-US" dirty="0" smtClean="0">
                <a:ea typeface="ＭＳ Ｐゴシック" pitchFamily="34" charset="-128"/>
              </a:rPr>
              <a:t>&amp; sizes)</a:t>
            </a:r>
          </a:p>
          <a:p>
            <a:r>
              <a:rPr lang="en-US" dirty="0">
                <a:ea typeface="ＭＳ Ｐゴシック" pitchFamily="34" charset="-128"/>
              </a:rPr>
              <a:t>Post-its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Overhead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transparencies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Scissors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X-</a:t>
            </a:r>
            <a:r>
              <a:rPr lang="en-US" dirty="0" err="1" smtClean="0">
                <a:ea typeface="ＭＳ Ｐゴシック" pitchFamily="34" charset="-128"/>
              </a:rPr>
              <a:t>acto</a:t>
            </a:r>
            <a:r>
              <a:rPr lang="en-US" dirty="0" smtClean="0">
                <a:ea typeface="ＭＳ Ｐゴシック" pitchFamily="34" charset="-128"/>
              </a:rPr>
              <a:t> knives, etc.</a:t>
            </a:r>
          </a:p>
          <a:p>
            <a:pPr eaLnBrk="1" hangingPunct="1">
              <a:buFontTx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 descr="http://farm3.staticflickr.com/2474/3651034642_5f2db72062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668" y="3872001"/>
            <a:ext cx="3981332" cy="29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62668" y="6621488"/>
            <a:ext cx="4006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pitchFamily="34" charset="0"/>
              </a:rPr>
              <a:t>http://www.flickr.com/photos/latitude14/3651034642/sizes/l/in/photostream/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 descr="low-f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" b="1141"/>
          <a:stretch>
            <a:fillRect/>
          </a:stretch>
        </p:blipFill>
        <p:spPr bwMode="auto">
          <a:xfrm>
            <a:off x="260350" y="9525"/>
            <a:ext cx="873125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381000" y="6584950"/>
            <a:ext cx="37268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latin typeface="+mn-lt"/>
              </a:rPr>
              <a:t>from </a:t>
            </a:r>
            <a:r>
              <a:rPr lang="ja-JP" altLang="en-US" sz="1400" dirty="0">
                <a:latin typeface="+mn-lt"/>
              </a:rPr>
              <a:t>“</a:t>
            </a:r>
            <a:r>
              <a:rPr lang="en-US" altLang="ja-JP" sz="1400" dirty="0">
                <a:latin typeface="+mn-lt"/>
              </a:rPr>
              <a:t>Prototyping for Tiny Fingers</a:t>
            </a:r>
            <a:r>
              <a:rPr lang="ja-JP" altLang="en-US" sz="1400" dirty="0">
                <a:latin typeface="+mn-lt"/>
              </a:rPr>
              <a:t>”</a:t>
            </a:r>
            <a:r>
              <a:rPr lang="en-US" altLang="ja-JP" sz="1400" dirty="0">
                <a:latin typeface="+mn-lt"/>
              </a:rPr>
              <a:t> by </a:t>
            </a:r>
            <a:r>
              <a:rPr lang="en-US" altLang="ja-JP" sz="1400" dirty="0" err="1">
                <a:latin typeface="+mn-lt"/>
              </a:rPr>
              <a:t>Rettig</a:t>
            </a:r>
            <a:endParaRPr 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8" descr="rentalitity-low-f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2113" r="7169" b="2022"/>
          <a:stretch>
            <a:fillRect/>
          </a:stretch>
        </p:blipFill>
        <p:spPr bwMode="auto">
          <a:xfrm>
            <a:off x="0" y="0"/>
            <a:ext cx="9144000" cy="721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2"/>
          <p:cNvGrpSpPr>
            <a:grpSpLocks/>
          </p:cNvGrpSpPr>
          <p:nvPr/>
        </p:nvGrpSpPr>
        <p:grpSpPr bwMode="auto">
          <a:xfrm>
            <a:off x="0" y="0"/>
            <a:ext cx="9149367" cy="6850533"/>
            <a:chOff x="544" y="1086"/>
            <a:chExt cx="4733" cy="3087"/>
          </a:xfrm>
        </p:grpSpPr>
        <p:pic>
          <p:nvPicPr>
            <p:cNvPr id="60422" name="Picture 3" descr="lf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1086"/>
              <a:ext cx="4733" cy="2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3" name="Text Box 4"/>
            <p:cNvSpPr txBox="1">
              <a:spLocks noChangeArrowheads="1"/>
            </p:cNvSpPr>
            <p:nvPr/>
          </p:nvSpPr>
          <p:spPr bwMode="auto">
            <a:xfrm>
              <a:off x="2763" y="4007"/>
              <a:ext cx="295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1800" dirty="0">
                  <a:latin typeface="+mn-lt"/>
                </a:rPr>
                <a:t>ESP</a:t>
              </a:r>
            </a:p>
          </p:txBody>
        </p:sp>
      </p:grpSp>
      <p:pic>
        <p:nvPicPr>
          <p:cNvPr id="988165" name="Picture 5" descr="l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339725"/>
            <a:ext cx="8008937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8418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latin typeface="Helvetica" pitchFamily="34" charset="0"/>
              </a:rPr>
              <a:t>ZAPT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13" y="1231523"/>
            <a:ext cx="3156599" cy="41016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99510" y="2574410"/>
            <a:ext cx="10190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0" i="0" dirty="0" smtClean="0">
                <a:latin typeface="Wingdings"/>
                <a:ea typeface="Wingdings"/>
                <a:cs typeface="Wingdings"/>
              </a:rPr>
              <a:t></a:t>
            </a:r>
            <a:endParaRPr lang="en-US" sz="8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363" y="991116"/>
            <a:ext cx="1946579" cy="2285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398" y="991116"/>
            <a:ext cx="2104058" cy="2285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362" y="3364193"/>
            <a:ext cx="1946579" cy="2630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1398" y="3364193"/>
            <a:ext cx="2104058" cy="263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88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 smtClean="0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16" name="Shape 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720" y="-1"/>
            <a:ext cx="5605358" cy="6526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2023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 smtClean="0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7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5458" y="0"/>
            <a:ext cx="6318867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2171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 smtClean="0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6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4927" y="0"/>
            <a:ext cx="2682549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1394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 smtClean="0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6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885" y="0"/>
            <a:ext cx="2682549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003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43253-44E5-D34E-8E4D-46716FE9C19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3936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4875" y="1600200"/>
            <a:ext cx="4429125" cy="47244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000" dirty="0" smtClean="0">
                <a:ea typeface="ＭＳ Ｐゴシック" pitchFamily="34" charset="-128"/>
              </a:rPr>
              <a:t>Direct translations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software telephony solution where users dial a number by clicking on a simulated keypad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</a:t>
            </a:r>
            <a:r>
              <a:rPr lang="en-US" sz="2000" dirty="0" smtClean="0">
                <a:ea typeface="ＭＳ Ｐゴシック" pitchFamily="34" charset="-128"/>
              </a:rPr>
              <a:t>irline web site that simulates a ticket counter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000" dirty="0" smtClean="0">
                <a:ea typeface="ＭＳ Ｐゴシック" pitchFamily="34" charset="-128"/>
              </a:rPr>
              <a:t/>
            </a:r>
            <a:br>
              <a:rPr lang="en-US" sz="2000" dirty="0" smtClean="0">
                <a:ea typeface="ＭＳ Ｐゴシック" pitchFamily="34" charset="-128"/>
              </a:rPr>
            </a:br>
            <a:endParaRPr lang="en-US" sz="20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000" dirty="0" smtClean="0">
                <a:solidFill>
                  <a:srgbClr val="3366FF"/>
                </a:solidFill>
                <a:ea typeface="ＭＳ Ｐゴシック" pitchFamily="34" charset="-128"/>
              </a:rPr>
              <a:t>       </a:t>
            </a:r>
            <a:r>
              <a:rPr lang="en-US" sz="2800" b="1" dirty="0" smtClean="0">
                <a:solidFill>
                  <a:srgbClr val="3366FF"/>
                </a:solidFill>
                <a:ea typeface="ＭＳ Ｐゴシック" pitchFamily="34" charset="-128"/>
              </a:rPr>
              <a:t>Misused Metaphors!</a:t>
            </a:r>
            <a:endParaRPr lang="en-US" b="1" dirty="0" smtClean="0">
              <a:solidFill>
                <a:srgbClr val="3366FF"/>
              </a:solidFill>
              <a:ea typeface="ＭＳ Ｐゴシック" pitchFamily="34" charset="-128"/>
            </a:endParaRP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of Shame!</a:t>
            </a:r>
            <a:endParaRPr lang="en-US" dirty="0"/>
          </a:p>
        </p:txBody>
      </p:sp>
      <p:pic>
        <p:nvPicPr>
          <p:cNvPr id="14" name="Picture 13" descr="sham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8" y="243804"/>
            <a:ext cx="813836" cy="829952"/>
          </a:xfrm>
          <a:prstGeom prst="rect">
            <a:avLst/>
          </a:prstGeom>
        </p:spPr>
      </p:pic>
      <p:pic>
        <p:nvPicPr>
          <p:cNvPr id="11" name="Picture 3" descr="southwest-ticket-counter-metaph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9" y="3288050"/>
            <a:ext cx="4264196" cy="315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ibm-realphon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2" y="1259717"/>
            <a:ext cx="3846512" cy="19954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5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 smtClean="0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6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3231" y="0"/>
            <a:ext cx="2721172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7051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90773" y="1567740"/>
            <a:ext cx="8320088" cy="4311650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Set a deadline</a:t>
            </a:r>
          </a:p>
          <a:p>
            <a:pPr lvl="1" eaLnBrk="1" hangingPunct="1"/>
            <a:r>
              <a:rPr lang="en-US" sz="2400" dirty="0">
                <a:ea typeface="ＭＳ Ｐゴシック" pitchFamily="34" charset="-128"/>
              </a:rPr>
              <a:t>d</a:t>
            </a:r>
            <a:r>
              <a:rPr lang="en-US" sz="2400" dirty="0" smtClean="0">
                <a:ea typeface="ＭＳ Ｐゴシック" pitchFamily="34" charset="-128"/>
              </a:rPr>
              <a:t>on’</a:t>
            </a:r>
            <a:r>
              <a:rPr lang="en-US" altLang="ja-JP" sz="2400" dirty="0" smtClean="0">
                <a:ea typeface="ＭＳ Ｐゴシック" pitchFamily="34" charset="-128"/>
              </a:rPr>
              <a:t>t think too long - </a:t>
            </a:r>
            <a:r>
              <a:rPr lang="en-US" altLang="ja-JP" sz="2400" dirty="0" smtClean="0">
                <a:solidFill>
                  <a:srgbClr val="73A4D5"/>
                </a:solidFill>
                <a:ea typeface="ＭＳ Ｐゴシック" pitchFamily="34" charset="-128"/>
              </a:rPr>
              <a:t>build it!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Draw a window frame on large paper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Put different screen regions on cards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anything that moves, changes, appears/disappears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Ready response for any user action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e.g., have those pull-down menus already made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Use </a:t>
            </a:r>
            <a:r>
              <a:rPr lang="en-US" sz="2800" dirty="0" smtClean="0">
                <a:ea typeface="ＭＳ Ｐゴシック" pitchFamily="34" charset="-128"/>
              </a:rPr>
              <a:t>photocopier/printer </a:t>
            </a:r>
            <a:r>
              <a:rPr lang="en-US" sz="2800" dirty="0" smtClean="0">
                <a:ea typeface="ＭＳ Ｐゴシック" pitchFamily="34" charset="-128"/>
              </a:rPr>
              <a:t>to make many versions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357" name="Picture 5" descr="lofi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1" y="17080"/>
            <a:ext cx="9109000" cy="682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6358" name="Picture 6" descr="lof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27" y="0"/>
            <a:ext cx="5148902" cy="686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0" y="235437"/>
            <a:ext cx="5429501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63665" y="0"/>
            <a:ext cx="8980335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6" descr="lofi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09820" cy="705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0" y="235437"/>
            <a:ext cx="5429501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229131" y="0"/>
            <a:ext cx="8914869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Picture 3" descr="lofi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2" y="0"/>
            <a:ext cx="9155037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0" y="235437"/>
            <a:ext cx="5429501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242225" y="0"/>
            <a:ext cx="8901775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7" t="35881" r="7509" b="35919"/>
          <a:stretch>
            <a:fillRect/>
          </a:stretch>
        </p:blipFill>
        <p:spPr bwMode="auto">
          <a:xfrm>
            <a:off x="0" y="-11073"/>
            <a:ext cx="9138493" cy="686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0" y="235437"/>
            <a:ext cx="5429501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29133" y="0"/>
            <a:ext cx="8914868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5859176"/>
            <a:ext cx="9144000" cy="998824"/>
          </a:xfrm>
          <a:prstGeom prst="rect">
            <a:avLst/>
          </a:prstGeom>
          <a:solidFill>
            <a:srgbClr val="0D0D0D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-1"/>
            <a:ext cx="9144000" cy="1312741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47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0" b="3323"/>
          <a:stretch>
            <a:fillRect/>
          </a:stretch>
        </p:blipFill>
        <p:spPr bwMode="auto">
          <a:xfrm>
            <a:off x="8926" y="1298385"/>
            <a:ext cx="9135074" cy="598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0" y="235437"/>
            <a:ext cx="5429501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2225" y="0"/>
            <a:ext cx="8901775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Preparing for a Test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52538"/>
            <a:ext cx="7985125" cy="4935537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Select your </a:t>
            </a:r>
            <a:r>
              <a:rPr lang="ja-JP" altLang="en-US" sz="2800" dirty="0" smtClean="0">
                <a:ea typeface="ＭＳ Ｐゴシック" pitchFamily="34" charset="-128"/>
              </a:rPr>
              <a:t>“</a:t>
            </a:r>
            <a:r>
              <a:rPr lang="en-US" altLang="ja-JP" sz="2800" dirty="0" smtClean="0">
                <a:ea typeface="ＭＳ Ｐゴシック" pitchFamily="34" charset="-128"/>
              </a:rPr>
              <a:t>customers</a:t>
            </a:r>
            <a:r>
              <a:rPr lang="ja-JP" altLang="en-US" sz="2800" dirty="0" smtClean="0">
                <a:ea typeface="ＭＳ Ｐゴシック" pitchFamily="34" charset="-128"/>
              </a:rPr>
              <a:t>”</a:t>
            </a:r>
            <a:endParaRPr lang="en-US" altLang="ja-JP" sz="2800" dirty="0" smtClean="0">
              <a:ea typeface="ＭＳ Ｐゴシック" pitchFamily="34" charset="-128"/>
            </a:endParaRP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understand background of intended users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use a questionnaire to get the people you need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don’</a:t>
            </a:r>
            <a:r>
              <a:rPr lang="en-US" altLang="ja-JP" sz="2400" dirty="0" smtClean="0">
                <a:ea typeface="ＭＳ Ｐゴシック" pitchFamily="34" charset="-128"/>
              </a:rPr>
              <a:t>t use friends or family</a:t>
            </a:r>
          </a:p>
          <a:p>
            <a:pPr lvl="2" eaLnBrk="1" hangingPunct="1"/>
            <a:r>
              <a:rPr lang="en-US" sz="2000" dirty="0" smtClean="0">
                <a:ea typeface="ＭＳ Ｐゴシック" pitchFamily="34" charset="-128"/>
              </a:rPr>
              <a:t>I think existing </a:t>
            </a:r>
            <a:r>
              <a:rPr lang="ja-JP" altLang="en-US" sz="2000" dirty="0" smtClean="0">
                <a:ea typeface="ＭＳ Ｐゴシック" pitchFamily="34" charset="-128"/>
              </a:rPr>
              <a:t>“</a:t>
            </a:r>
            <a:r>
              <a:rPr lang="en-US" altLang="ja-JP" sz="2000" dirty="0" smtClean="0">
                <a:ea typeface="ＭＳ Ｐゴシック" pitchFamily="34" charset="-128"/>
              </a:rPr>
              <a:t>customers</a:t>
            </a:r>
            <a:r>
              <a:rPr lang="ja-JP" altLang="en-US" sz="2000" dirty="0" smtClean="0">
                <a:ea typeface="ＭＳ Ｐゴシック" pitchFamily="34" charset="-128"/>
              </a:rPr>
              <a:t>”</a:t>
            </a:r>
            <a:r>
              <a:rPr lang="en-US" altLang="ja-JP" sz="2000" dirty="0" smtClean="0">
                <a:ea typeface="ＭＳ Ｐゴシック" pitchFamily="34" charset="-128"/>
              </a:rPr>
              <a:t> are OK (</a:t>
            </a:r>
            <a:r>
              <a:rPr lang="en-US" altLang="ja-JP" sz="2000" dirty="0" err="1" smtClean="0">
                <a:ea typeface="ＭＳ Ｐゴシック" pitchFamily="34" charset="-128"/>
              </a:rPr>
              <a:t>Rettig</a:t>
            </a:r>
            <a:r>
              <a:rPr lang="en-US" altLang="ja-JP" sz="2000" dirty="0" smtClean="0">
                <a:ea typeface="ＭＳ Ｐゴシック" pitchFamily="34" charset="-128"/>
              </a:rPr>
              <a:t> disagrees)</a:t>
            </a:r>
            <a:br>
              <a:rPr lang="en-US" altLang="ja-JP" sz="2000" dirty="0" smtClean="0">
                <a:ea typeface="ＭＳ Ｐゴシック" pitchFamily="34" charset="-128"/>
              </a:rPr>
            </a:br>
            <a:endParaRPr lang="en-US" altLang="ja-JP" sz="20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Prepare scenarios that are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typical of the product during actual use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make prototype support these (small, yet broad)</a:t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Practice to avoid </a:t>
            </a:r>
            <a:r>
              <a:rPr lang="ja-JP" altLang="en-US" sz="2800" dirty="0" smtClean="0">
                <a:ea typeface="ＭＳ Ｐゴシック" pitchFamily="34" charset="-128"/>
              </a:rPr>
              <a:t>“</a:t>
            </a:r>
            <a:r>
              <a:rPr lang="en-US" altLang="ja-JP" sz="2800" dirty="0" smtClean="0">
                <a:ea typeface="ＭＳ Ｐゴシック" pitchFamily="34" charset="-128"/>
              </a:rPr>
              <a:t>bugs</a:t>
            </a:r>
            <a:r>
              <a:rPr lang="ja-JP" altLang="en-US" sz="2800" dirty="0" smtClean="0">
                <a:ea typeface="ＭＳ Ｐゴシック" pitchFamily="34" charset="-128"/>
              </a:rPr>
              <a:t>”</a:t>
            </a:r>
            <a:endParaRPr lang="en-US" sz="28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371" grpId="0" uiExpand="1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dirty="0" smtClean="0"/>
              <a:t>Conducting a Test</a:t>
            </a:r>
            <a:endParaRPr lang="en-US" dirty="0"/>
          </a:p>
        </p:txBody>
      </p:sp>
      <p:sp>
        <p:nvSpPr>
          <p:cNvPr id="78850" name="Rectangle 3"/>
          <p:cNvSpPr>
            <a:spLocks noGrp="1" noChangeArrowheads="1"/>
          </p:cNvSpPr>
          <p:nvPr>
            <p:ph idx="1"/>
          </p:nvPr>
        </p:nvSpPr>
        <p:spPr>
          <a:xfrm>
            <a:off x="535296" y="1115039"/>
            <a:ext cx="7985125" cy="47037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Four roles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greeter – puts users at ease &amp; gets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facilitator – only team member who speaks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gives instructions &amp; encourages thoughts, opinions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computer – knows application logic &amp; controls it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always simulates the response, w/o explanation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observers – take notes &amp; recommendations</a:t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 smtClean="0">
                <a:ea typeface="ＭＳ Ｐゴシック" pitchFamily="34" charset="-128"/>
              </a:rPr>
              <a:t/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809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72A07C8-6E72-4D96-8B1E-140477248C6F}" type="slidenum">
              <a:rPr lang="en-US" sz="1100">
                <a:solidFill>
                  <a:srgbClr val="D4E8F4"/>
                </a:solidFill>
                <a:latin typeface="Arial" pitchFamily="34" charset="0"/>
              </a:rPr>
              <a:pPr eaLnBrk="1" hangingPunct="1"/>
              <a:t>39</a:t>
            </a:fld>
            <a:endParaRPr lang="en-US" sz="1100">
              <a:solidFill>
                <a:srgbClr val="D4E8F4"/>
              </a:solidFill>
              <a:latin typeface="Arial" pitchFamily="34" charset="0"/>
            </a:endParaRPr>
          </a:p>
        </p:txBody>
      </p:sp>
      <p:pic>
        <p:nvPicPr>
          <p:cNvPr id="80901" name="Picture 5" descr="P0002641-mosa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391" y="0"/>
            <a:ext cx="10230391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0" y="235437"/>
            <a:ext cx="4480587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26065" y="0"/>
            <a:ext cx="8917935" cy="1143000"/>
          </a:xfrm>
        </p:spPr>
        <p:txBody>
          <a:bodyPr/>
          <a:lstStyle/>
          <a:p>
            <a:r>
              <a:rPr lang="en-US" dirty="0" smtClean="0"/>
              <a:t>Conducting a Test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35091" y="79924"/>
            <a:ext cx="8735919" cy="119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dirty="0">
                <a:solidFill>
                  <a:srgbClr val="E87A40"/>
                </a:solidFill>
              </a:rPr>
              <a:t>Improved </a:t>
            </a:r>
            <a:r>
              <a:rPr lang="en-US" dirty="0" err="1">
                <a:solidFill>
                  <a:srgbClr val="E87A40"/>
                </a:solidFill>
              </a:rPr>
              <a:t>southwest.com</a:t>
            </a:r>
            <a:endParaRPr lang="en-US" dirty="0">
              <a:solidFill>
                <a:srgbClr val="E87A4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843253-44E5-D34E-8E4D-46716FE9C19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Screen Shot 2014-02-25 at 8.07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680"/>
            <a:ext cx="9144000" cy="541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0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dirty="0" smtClean="0"/>
              <a:t>Conducting a Test</a:t>
            </a:r>
            <a:endParaRPr lang="en-US" dirty="0"/>
          </a:p>
        </p:txBody>
      </p:sp>
      <p:sp>
        <p:nvSpPr>
          <p:cNvPr id="78850" name="Rectangle 3"/>
          <p:cNvSpPr>
            <a:spLocks noGrp="1" noChangeArrowheads="1"/>
          </p:cNvSpPr>
          <p:nvPr>
            <p:ph idx="1"/>
          </p:nvPr>
        </p:nvSpPr>
        <p:spPr>
          <a:xfrm>
            <a:off x="535296" y="1115039"/>
            <a:ext cx="7985125" cy="47037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Four roles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greeter – puts users at ease &amp; gets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facilitator – only team member who speaks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gives instructions &amp; encourages thoughts, opinions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computer – knows application logic &amp; controls it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always simulates the response, w/o explanation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observers – take notes &amp; recommendations</a:t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Typical session is 1 hour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preparation, the test, debriefing</a:t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Read the </a:t>
            </a:r>
            <a:r>
              <a:rPr lang="en-US" sz="2800" dirty="0" err="1" smtClean="0">
                <a:ea typeface="ＭＳ Ｐゴシック" pitchFamily="34" charset="-128"/>
              </a:rPr>
              <a:t>Gommol</a:t>
            </a:r>
            <a:r>
              <a:rPr lang="en-US" sz="2800" dirty="0" smtClean="0">
                <a:ea typeface="ＭＳ Ｐゴシック" pitchFamily="34" charset="-128"/>
              </a:rPr>
              <a:t> paper (1 page) for details on conducting a test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Evaluating Results</a:t>
            </a:r>
          </a:p>
        </p:txBody>
      </p:sp>
      <p:sp>
        <p:nvSpPr>
          <p:cNvPr id="82946" name="Rectangle 3"/>
          <p:cNvSpPr>
            <a:spLocks noGrp="1" noChangeArrowheads="1"/>
          </p:cNvSpPr>
          <p:nvPr>
            <p:ph idx="1"/>
          </p:nvPr>
        </p:nvSpPr>
        <p:spPr>
          <a:xfrm>
            <a:off x="407544" y="1350494"/>
            <a:ext cx="8591251" cy="47244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Sort &amp; prioritize observations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what was important?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lots of problems in the same area?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Create a written report on findings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gives agenda for meeting on design changes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Make changes &amp; iterate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4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431213" cy="1143000"/>
          </a:xfrm>
        </p:spPr>
        <p:txBody>
          <a:bodyPr/>
          <a:lstStyle/>
          <a:p>
            <a:pPr eaLnBrk="1" hangingPunct="1"/>
            <a:r>
              <a:rPr lang="en-US" sz="3300" dirty="0" smtClean="0">
                <a:ea typeface="ＭＳ Ｐゴシック" pitchFamily="34" charset="-128"/>
              </a:rPr>
              <a:t>Advantages of Low-fi Prototyping</a:t>
            </a:r>
          </a:p>
        </p:txBody>
      </p:sp>
      <p:sp>
        <p:nvSpPr>
          <p:cNvPr id="84994" name="Rectangle 5"/>
          <p:cNvSpPr>
            <a:spLocks noGrp="1" noChangeArrowheads="1"/>
          </p:cNvSpPr>
          <p:nvPr>
            <p:ph idx="1"/>
          </p:nvPr>
        </p:nvSpPr>
        <p:spPr>
          <a:xfrm>
            <a:off x="464625" y="1502670"/>
            <a:ext cx="7772400" cy="4782789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Takes only a few hours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no expensive equipment needed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Can test multiple alternatives 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fast iterations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number of iterations is tied to final quality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Almost all interaction can be faked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4" y="274638"/>
            <a:ext cx="8411633" cy="63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57989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36139" y="2602991"/>
            <a:ext cx="35632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6600"/>
                </a:solidFill>
                <a:latin typeface="Helvetica Light"/>
                <a:cs typeface="Helvetica Light"/>
              </a:rPr>
              <a:t>B R E A K</a:t>
            </a:r>
            <a:endParaRPr lang="en-US" sz="6000" dirty="0">
              <a:solidFill>
                <a:srgbClr val="FF66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8566852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351838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Wizard of Oz Technique</a:t>
            </a:r>
          </a:p>
        </p:txBody>
      </p:sp>
      <p:sp>
        <p:nvSpPr>
          <p:cNvPr id="808963" name="Rectangle 3"/>
          <p:cNvSpPr>
            <a:spLocks noGrp="1" noChangeArrowheads="1"/>
          </p:cNvSpPr>
          <p:nvPr>
            <p:ph idx="1"/>
          </p:nvPr>
        </p:nvSpPr>
        <p:spPr>
          <a:xfrm>
            <a:off x="550241" y="1229917"/>
            <a:ext cx="7772400" cy="535518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Faking the interaction. Comes from?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the film </a:t>
            </a:r>
            <a:r>
              <a:rPr lang="ja-JP" altLang="en-US" dirty="0" smtClean="0">
                <a:ea typeface="ＭＳ Ｐゴシック" pitchFamily="34" charset="-128"/>
              </a:rPr>
              <a:t>“</a:t>
            </a:r>
            <a:r>
              <a:rPr lang="en-US" altLang="ja-JP" dirty="0" smtClean="0">
                <a:ea typeface="ＭＳ Ｐゴシック" pitchFamily="34" charset="-128"/>
              </a:rPr>
              <a:t>The Wizard of OZ</a:t>
            </a:r>
            <a:r>
              <a:rPr lang="ja-JP" altLang="en-US" dirty="0" smtClean="0">
                <a:ea typeface="ＭＳ Ｐゴシック" pitchFamily="34" charset="-128"/>
              </a:rPr>
              <a:t>”</a:t>
            </a:r>
            <a:endParaRPr lang="en-US" altLang="ja-JP" dirty="0" smtClean="0">
              <a:ea typeface="ＭＳ Ｐゴシック" pitchFamily="34" charset="-128"/>
            </a:endParaRPr>
          </a:p>
          <a:p>
            <a:pPr lvl="2" eaLnBrk="1" hangingPunct="1">
              <a:lnSpc>
                <a:spcPct val="90000"/>
              </a:lnSpc>
            </a:pPr>
            <a:r>
              <a:rPr lang="ja-JP" altLang="en-US" dirty="0" smtClean="0">
                <a:ea typeface="ＭＳ Ｐゴシック" pitchFamily="34" charset="-128"/>
              </a:rPr>
              <a:t>“</a:t>
            </a:r>
            <a:r>
              <a:rPr lang="en-US" altLang="ja-JP" dirty="0" smtClean="0">
                <a:ea typeface="ＭＳ Ｐゴシック" pitchFamily="34" charset="-128"/>
              </a:rPr>
              <a:t>the man behind the curtain</a:t>
            </a:r>
            <a:r>
              <a:rPr lang="ja-JP" altLang="en-US" dirty="0" smtClean="0">
                <a:ea typeface="ＭＳ Ｐゴシック" pitchFamily="34" charset="-128"/>
              </a:rPr>
              <a:t>”</a:t>
            </a:r>
            <a:r>
              <a:rPr lang="en-US" altLang="ja-JP" dirty="0" smtClean="0">
                <a:ea typeface="ＭＳ Ｐゴシック" pitchFamily="34" charset="-128"/>
              </a:rPr>
              <a:t/>
            </a:r>
            <a:br>
              <a:rPr lang="en-US" altLang="ja-JP" dirty="0" smtClean="0">
                <a:ea typeface="ＭＳ Ｐゴシック" pitchFamily="34" charset="-128"/>
              </a:rPr>
            </a:br>
            <a:endParaRPr lang="en-US" altLang="ja-JP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Long tradition in computer industry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e.g., prototype of a PC w/ a DEC VAX behind the curtain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3250" name="Picture 2" descr="http://news.cs.washington.edu/wp-content/uploads/2010/04/20100401-_DSC0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446" y="4155424"/>
            <a:ext cx="3505554" cy="280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63" grpId="0" uiExpand="1" build="p" bldLvl="2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351838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Wizard of Oz Technique</a:t>
            </a:r>
          </a:p>
        </p:txBody>
      </p:sp>
      <p:sp>
        <p:nvSpPr>
          <p:cNvPr id="808963" name="Rectangle 3"/>
          <p:cNvSpPr>
            <a:spLocks noGrp="1" noChangeArrowheads="1"/>
          </p:cNvSpPr>
          <p:nvPr>
            <p:ph idx="1"/>
          </p:nvPr>
        </p:nvSpPr>
        <p:spPr>
          <a:xfrm>
            <a:off x="550241" y="1229917"/>
            <a:ext cx="7772400" cy="535518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Faking the interaction. Comes from?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the film “</a:t>
            </a:r>
            <a:r>
              <a:rPr lang="en-US" altLang="ja-JP" dirty="0" smtClean="0">
                <a:ea typeface="ＭＳ Ｐゴシック" pitchFamily="34" charset="-128"/>
              </a:rPr>
              <a:t>The Wizard of OZ”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ja-JP" dirty="0" smtClean="0">
                <a:ea typeface="ＭＳ Ｐゴシック" pitchFamily="34" charset="-128"/>
              </a:rPr>
              <a:t>“the man behind the curtain”</a:t>
            </a:r>
            <a:br>
              <a:rPr lang="en-US" altLang="ja-JP" dirty="0" smtClean="0">
                <a:ea typeface="ＭＳ Ｐゴシック" pitchFamily="34" charset="-128"/>
              </a:rPr>
            </a:br>
            <a:endParaRPr lang="en-US" altLang="ja-JP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Long tradition in computer industry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e.g., prototype of a PC w/ a DEC VAX behind the curtain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Much more important for hard to implement features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speech &amp; handwriting recognition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1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513763" cy="1143000"/>
          </a:xfrm>
        </p:spPr>
        <p:txBody>
          <a:bodyPr/>
          <a:lstStyle/>
          <a:p>
            <a:pPr eaLnBrk="1" hangingPunct="1"/>
            <a:r>
              <a:rPr lang="en-US" sz="3300" dirty="0" smtClean="0">
                <a:ea typeface="ＭＳ Ｐゴシック" pitchFamily="34" charset="-128"/>
              </a:rPr>
              <a:t>Problems with Low-fi Prototypes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4025" y="1506538"/>
            <a:ext cx="4951448" cy="49768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sz="2400" dirty="0" smtClean="0">
                <a:ea typeface="ＭＳ Ｐゴシック" pitchFamily="34" charset="-128"/>
              </a:rPr>
              <a:t>“Computer” inherently buggy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Slow compared to real app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timings not accurate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Hard to implement some functionality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err="1" smtClean="0">
                <a:ea typeface="ＭＳ Ｐゴシック" pitchFamily="34" charset="-128"/>
              </a:rPr>
              <a:t>pulldowns</a:t>
            </a:r>
            <a:r>
              <a:rPr lang="en-US" sz="2000" dirty="0" smtClean="0">
                <a:ea typeface="ＭＳ Ｐゴシック" pitchFamily="34" charset="-128"/>
              </a:rPr>
              <a:t>, feedback, drag, </a:t>
            </a:r>
            <a:r>
              <a:rPr lang="en-US" sz="2000" dirty="0" err="1" smtClean="0">
                <a:ea typeface="ＭＳ Ｐゴシック" pitchFamily="34" charset="-128"/>
              </a:rPr>
              <a:t>viz</a:t>
            </a:r>
            <a:r>
              <a:rPr lang="en-US" sz="2000" dirty="0" smtClean="0">
                <a:ea typeface="ＭＳ Ｐゴシック" pitchFamily="34" charset="-128"/>
              </a:rPr>
              <a:t> …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Won’</a:t>
            </a:r>
            <a:r>
              <a:rPr lang="en-US" altLang="ja-JP" sz="2400" dirty="0" smtClean="0">
                <a:ea typeface="ＭＳ Ｐゴシック" pitchFamily="34" charset="-128"/>
              </a:rPr>
              <a:t>t look like final product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sometimes hard to recognize widgets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End-users can’</a:t>
            </a:r>
            <a:r>
              <a:rPr lang="en-US" altLang="ja-JP" sz="2400" dirty="0" smtClean="0">
                <a:ea typeface="ＭＳ Ｐゴシック" pitchFamily="34" charset="-128"/>
              </a:rPr>
              <a:t>t use by themselves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not in context of user’</a:t>
            </a:r>
            <a:r>
              <a:rPr lang="en-US" altLang="ja-JP" sz="2000" dirty="0" smtClean="0">
                <a:ea typeface="ＭＳ Ｐゴシック" pitchFamily="34" charset="-128"/>
              </a:rPr>
              <a:t>s work environment</a:t>
            </a: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442F-41FC-4F8E-9503-FAA14E71D4F0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89094" name="Picture 4" descr="l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109788"/>
            <a:ext cx="3565525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 pitchFamily="34" charset="0"/>
              </a:rPr>
              <a:t>Informal UI Prototyping Tools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7834-23CB-3344-B42F-BB3C863F1847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38918" name="Group 7"/>
          <p:cNvGrpSpPr>
            <a:grpSpLocks/>
          </p:cNvGrpSpPr>
          <p:nvPr/>
        </p:nvGrpSpPr>
        <p:grpSpPr bwMode="auto">
          <a:xfrm>
            <a:off x="3357563" y="1466850"/>
            <a:ext cx="2239962" cy="2193925"/>
            <a:chOff x="2270" y="1046"/>
            <a:chExt cx="1411" cy="1382"/>
          </a:xfrm>
        </p:grpSpPr>
        <p:pic>
          <p:nvPicPr>
            <p:cNvPr id="38931" name="Picture 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" y="1046"/>
              <a:ext cx="1411" cy="1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38932" name="Text Box 9"/>
            <p:cNvSpPr txBox="1">
              <a:spLocks noChangeArrowheads="1"/>
            </p:cNvSpPr>
            <p:nvPr/>
          </p:nvSpPr>
          <p:spPr bwMode="auto">
            <a:xfrm>
              <a:off x="2656" y="2140"/>
              <a:ext cx="6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 dirty="0">
                  <a:latin typeface="Comic Sans MS" charset="0"/>
                </a:rPr>
                <a:t>Denim</a:t>
              </a:r>
            </a:p>
          </p:txBody>
        </p:sp>
      </p:grpSp>
      <p:grpSp>
        <p:nvGrpSpPr>
          <p:cNvPr id="38919" name="Group 16"/>
          <p:cNvGrpSpPr>
            <a:grpSpLocks/>
          </p:cNvGrpSpPr>
          <p:nvPr/>
        </p:nvGrpSpPr>
        <p:grpSpPr bwMode="auto">
          <a:xfrm>
            <a:off x="420688" y="1190625"/>
            <a:ext cx="2259012" cy="2511425"/>
            <a:chOff x="524" y="1045"/>
            <a:chExt cx="1423" cy="1582"/>
          </a:xfrm>
        </p:grpSpPr>
        <p:pic>
          <p:nvPicPr>
            <p:cNvPr id="38929" name="Picture 17" descr="Outpost-usersview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" y="1045"/>
              <a:ext cx="1095" cy="1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30" name="Text Box 18"/>
            <p:cNvSpPr txBox="1">
              <a:spLocks noChangeArrowheads="1"/>
            </p:cNvSpPr>
            <p:nvPr/>
          </p:nvSpPr>
          <p:spPr bwMode="auto">
            <a:xfrm>
              <a:off x="1101" y="2331"/>
              <a:ext cx="84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 dirty="0">
                  <a:latin typeface="Comic Sans MS" charset="0"/>
                </a:rPr>
                <a:t>Outpost</a:t>
              </a:r>
            </a:p>
          </p:txBody>
        </p:sp>
      </p:grpSp>
      <p:grpSp>
        <p:nvGrpSpPr>
          <p:cNvPr id="38920" name="Group 10"/>
          <p:cNvGrpSpPr>
            <a:grpSpLocks/>
          </p:cNvGrpSpPr>
          <p:nvPr/>
        </p:nvGrpSpPr>
        <p:grpSpPr bwMode="auto">
          <a:xfrm>
            <a:off x="6653213" y="1398588"/>
            <a:ext cx="2239962" cy="2211387"/>
            <a:chOff x="2588" y="2815"/>
            <a:chExt cx="1411" cy="1393"/>
          </a:xfrm>
        </p:grpSpPr>
        <p:pic>
          <p:nvPicPr>
            <p:cNvPr id="38927" name="Picture 11" descr="design1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6" r="24631" b="17583"/>
            <a:stretch>
              <a:fillRect/>
            </a:stretch>
          </p:blipFill>
          <p:spPr bwMode="auto">
            <a:xfrm>
              <a:off x="2588" y="2815"/>
              <a:ext cx="1411" cy="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8" name="Text Box 12"/>
            <p:cNvSpPr txBox="1">
              <a:spLocks noChangeArrowheads="1"/>
            </p:cNvSpPr>
            <p:nvPr/>
          </p:nvSpPr>
          <p:spPr bwMode="auto">
            <a:xfrm>
              <a:off x="2955" y="3920"/>
              <a:ext cx="6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>
                  <a:latin typeface="Comic Sans MS" charset="0"/>
                </a:rPr>
                <a:t>Suede</a:t>
              </a:r>
            </a:p>
          </p:txBody>
        </p:sp>
      </p:grpSp>
      <p:grpSp>
        <p:nvGrpSpPr>
          <p:cNvPr id="38921" name="Group 23"/>
          <p:cNvGrpSpPr>
            <a:grpSpLocks/>
          </p:cNvGrpSpPr>
          <p:nvPr/>
        </p:nvGrpSpPr>
        <p:grpSpPr bwMode="auto">
          <a:xfrm>
            <a:off x="5332413" y="4089400"/>
            <a:ext cx="2620962" cy="2146300"/>
            <a:chOff x="5331854" y="4089041"/>
            <a:chExt cx="2620933" cy="2146005"/>
          </a:xfrm>
        </p:grpSpPr>
        <p:pic>
          <p:nvPicPr>
            <p:cNvPr id="38925" name="Picture 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13" b="7552"/>
            <a:stretch>
              <a:fillRect/>
            </a:stretch>
          </p:blipFill>
          <p:spPr bwMode="auto">
            <a:xfrm>
              <a:off x="5331854" y="4089041"/>
              <a:ext cx="2620933" cy="165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6" name="Text Box 12"/>
            <p:cNvSpPr txBox="1">
              <a:spLocks noChangeArrowheads="1"/>
            </p:cNvSpPr>
            <p:nvPr/>
          </p:nvSpPr>
          <p:spPr bwMode="auto">
            <a:xfrm>
              <a:off x="5528770" y="5773381"/>
              <a:ext cx="228940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>
                  <a:latin typeface="Comic Sans MS" charset="0"/>
                </a:rPr>
                <a:t>SketchWizard</a:t>
              </a:r>
            </a:p>
          </p:txBody>
        </p:sp>
      </p:grpSp>
      <p:grpSp>
        <p:nvGrpSpPr>
          <p:cNvPr id="38922" name="Group 22"/>
          <p:cNvGrpSpPr>
            <a:grpSpLocks/>
          </p:cNvGrpSpPr>
          <p:nvPr/>
        </p:nvGrpSpPr>
        <p:grpSpPr bwMode="auto">
          <a:xfrm>
            <a:off x="1446213" y="4003675"/>
            <a:ext cx="2233612" cy="2220913"/>
            <a:chOff x="1446162" y="4004130"/>
            <a:chExt cx="2233467" cy="2220183"/>
          </a:xfrm>
        </p:grpSpPr>
        <p:sp>
          <p:nvSpPr>
            <p:cNvPr id="38923" name="Text Box 12"/>
            <p:cNvSpPr txBox="1">
              <a:spLocks noChangeArrowheads="1"/>
            </p:cNvSpPr>
            <p:nvPr/>
          </p:nvSpPr>
          <p:spPr bwMode="auto">
            <a:xfrm>
              <a:off x="2034303" y="5762648"/>
              <a:ext cx="130195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>
                  <a:latin typeface="Comic Sans MS" charset="0"/>
                </a:rPr>
                <a:t>Topiary</a:t>
              </a:r>
            </a:p>
          </p:txBody>
        </p:sp>
        <p:pic>
          <p:nvPicPr>
            <p:cNvPr id="38924" name="Picture 9" descr="topiary-activemapworkspace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25"/>
            <a:stretch>
              <a:fillRect/>
            </a:stretch>
          </p:blipFill>
          <p:spPr bwMode="auto">
            <a:xfrm>
              <a:off x="1446162" y="4004130"/>
              <a:ext cx="2233467" cy="1804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422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 pitchFamily="34" charset="0"/>
              </a:rPr>
              <a:t>Informal UI Prototyping Tools</a:t>
            </a:r>
          </a:p>
        </p:txBody>
      </p:sp>
      <p:sp>
        <p:nvSpPr>
          <p:cNvPr id="742411" name="Rectangle 11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4582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Support advantages of low-fi paper prototypes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brainstorming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>
                <a:latin typeface="Arial" charset="0"/>
              </a:rPr>
              <a:t>consider different ideas rapidly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>
                <a:latin typeface="Arial" charset="0"/>
              </a:rPr>
              <a:t>do not require specification of details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incomplete designs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>
                <a:latin typeface="Arial" charset="0"/>
              </a:rPr>
              <a:t>need not cover all cases, just illustrate important examples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Add advantages of electronic tools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evolve easily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support for </a:t>
            </a:r>
            <a:r>
              <a:rPr lang="ja-JP" altLang="en-US" sz="2400">
                <a:latin typeface="Arial" charset="0"/>
              </a:rPr>
              <a:t>“</a:t>
            </a:r>
            <a:r>
              <a:rPr lang="en-US" sz="2400">
                <a:latin typeface="Arial" charset="0"/>
              </a:rPr>
              <a:t>design memory</a:t>
            </a:r>
            <a:r>
              <a:rPr lang="ja-JP" altLang="en-US" sz="2400">
                <a:latin typeface="Arial" charset="0"/>
              </a:rPr>
              <a:t>”</a:t>
            </a:r>
            <a:endParaRPr lang="en-US" sz="240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transition to other electronic tools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allow end-user interaction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CAFF255-896A-E94B-A1FE-1DCB43E081C8}" type="slidenum">
              <a:rPr lang="en-US" sz="1000">
                <a:solidFill>
                  <a:srgbClr val="6D6D6D"/>
                </a:solidFill>
                <a:latin typeface="Helvetica Light"/>
                <a:ea typeface="+mn-ea"/>
              </a:rPr>
              <a:pPr eaLnBrk="1" hangingPunct="1"/>
              <a:t>49</a:t>
            </a:fld>
            <a:endParaRPr lang="en-US" sz="1000" dirty="0">
              <a:solidFill>
                <a:srgbClr val="6D6D6D"/>
              </a:solidFill>
              <a:latin typeface="Helvetica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85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1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7134"/>
            <a:ext cx="9144000" cy="10292649"/>
            <a:chOff x="0" y="7134"/>
            <a:chExt cx="9144000" cy="10292649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7134"/>
              <a:ext cx="9144000" cy="1269934"/>
            </a:xfrm>
            <a:prstGeom prst="rect">
              <a:avLst/>
            </a:prstGeom>
            <a:gradFill flip="none" rotWithShape="1">
              <a:gsLst>
                <a:gs pos="0">
                  <a:srgbClr val="E6E8E9"/>
                </a:gs>
                <a:gs pos="51000">
                  <a:srgbClr val="FCFCFC"/>
                </a:gs>
                <a:gs pos="100000">
                  <a:srgbClr val="E6E8E9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5" name="Picture 4" descr="Wii_nunstyle2_0501.jpe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55783"/>
              <a:ext cx="9144000" cy="9144000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/>
              <a:t>Hall of Fame or Shame?</a:t>
            </a:r>
          </a:p>
        </p:txBody>
      </p:sp>
      <p:pic>
        <p:nvPicPr>
          <p:cNvPr id="14" name="Picture 13" descr="hallof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243804"/>
            <a:ext cx="813836" cy="8299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1" y="2007262"/>
            <a:ext cx="3296228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0188" y="2078095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n-US" dirty="0" err="1" smtClean="0">
                <a:latin typeface="Helvetica"/>
                <a:ea typeface="ＭＳ Ｐゴシック" pitchFamily="34" charset="-128"/>
                <a:cs typeface="Helvetica"/>
              </a:rPr>
              <a:t>Wiimote</a:t>
            </a:r>
            <a:endParaRPr lang="en-US" dirty="0" smtClean="0">
              <a:latin typeface="Helvetica"/>
              <a:ea typeface="ＭＳ Ｐゴシック" pitchFamily="34" charset="-128"/>
              <a:cs typeface="Helvetica"/>
            </a:endParaRPr>
          </a:p>
          <a:p>
            <a:pPr algn="r" eaLnBrk="1" hangingPunct="1"/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By Nintendo</a:t>
            </a:r>
            <a:endParaRPr lang="en-US" sz="1600" dirty="0">
              <a:latin typeface="Helvetica"/>
              <a:ea typeface="ＭＳ Ｐゴシック" pitchFamily="34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8913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>
          <a:xfrm>
            <a:off x="471488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300" dirty="0">
                <a:latin typeface="Helvetica" pitchFamily="34" charset="0"/>
              </a:rPr>
              <a:t>DENIM:</a:t>
            </a:r>
            <a:r>
              <a:rPr lang="en-US" sz="2900" dirty="0">
                <a:latin typeface="Helvetica" pitchFamily="34" charset="0"/>
              </a:rPr>
              <a:t> </a:t>
            </a:r>
            <a:br>
              <a:rPr lang="en-US" sz="2900" dirty="0">
                <a:latin typeface="Helvetica" pitchFamily="34" charset="0"/>
              </a:rPr>
            </a:br>
            <a:r>
              <a:rPr lang="en-US" sz="2500" dirty="0">
                <a:latin typeface="Helvetica" pitchFamily="34" charset="0"/>
              </a:rPr>
              <a:t>Designing Web Sites by Sketching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7050" y="1609725"/>
            <a:ext cx="8286750" cy="1609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Early-phase navigation &amp; interaction design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Integrates multiple views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</a:rPr>
              <a:t>site map – storyboard – page sketch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1FA8-685F-C74D-AC13-2F5E0DDDAB30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45063" name="Picture 4" descr="denim-on-tablet"/>
          <p:cNvPicPr>
            <a:picLocks noChangeAspect="1" noChangeArrowheads="1"/>
          </p:cNvPicPr>
          <p:nvPr/>
        </p:nvPicPr>
        <p:blipFill>
          <a:blip r:embed="rId3" cstate="email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3252788"/>
            <a:ext cx="345440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3252788"/>
            <a:ext cx="35782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54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nim45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669" y="513044"/>
            <a:ext cx="8516886" cy="5677924"/>
          </a:xfrm>
          <a:prstGeom prst="rect">
            <a:avLst/>
          </a:prstGeom>
        </p:spPr>
      </p:pic>
      <p:sp>
        <p:nvSpPr>
          <p:cNvPr id="46082" name="Rectangle 7"/>
          <p:cNvSpPr>
            <a:spLocks noChangeArrowheads="1"/>
          </p:cNvSpPr>
          <p:nvPr/>
        </p:nvSpPr>
        <p:spPr bwMode="auto">
          <a:xfrm>
            <a:off x="-25400" y="0"/>
            <a:ext cx="9234488" cy="3286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19600" y="6553200"/>
            <a:ext cx="47244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HCI+D: User Interface Design, Prototyping, &amp; Evaluation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3400" y="6553200"/>
            <a:ext cx="990600" cy="45720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E9CA0A5-DC7E-B34B-A0A0-B4CDCD4E9AE2}" type="slidenum">
              <a:rPr lang="en-US" sz="1100">
                <a:solidFill>
                  <a:srgbClr val="D4E8F4"/>
                </a:solidFill>
                <a:latin typeface="Arial" charset="0"/>
              </a:rPr>
              <a:pPr eaLnBrk="1" hangingPunct="1"/>
              <a:t>51</a:t>
            </a:fld>
            <a:endParaRPr lang="en-US" sz="1100">
              <a:solidFill>
                <a:srgbClr val="D4E8F4"/>
              </a:solidFill>
              <a:latin typeface="Arial" charset="0"/>
            </a:endParaRPr>
          </a:p>
        </p:txBody>
      </p:sp>
      <p:sp>
        <p:nvSpPr>
          <p:cNvPr id="46086" name="Text Box 2">
            <a:hlinkClick r:id="rId8" action="ppaction://hlinkfile"/>
          </p:cNvPr>
          <p:cNvSpPr txBox="1">
            <a:spLocks noChangeArrowheads="1"/>
          </p:cNvSpPr>
          <p:nvPr/>
        </p:nvSpPr>
        <p:spPr bwMode="auto">
          <a:xfrm>
            <a:off x="2482850" y="2744788"/>
            <a:ext cx="42306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4400">
                <a:latin typeface="Comic Sans MS" charset="0"/>
              </a:rPr>
              <a:t>Video</a:t>
            </a:r>
          </a:p>
        </p:txBody>
      </p:sp>
      <p:pic>
        <p:nvPicPr>
          <p:cNvPr id="6" name="denim450.wmv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0" y="296863"/>
            <a:ext cx="9166225" cy="611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-31750" y="6372225"/>
            <a:ext cx="9234488" cy="4857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4450"/>
            <a:ext cx="85185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4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300" dirty="0" smtClean="0">
                <a:ea typeface="ＭＳ Ｐゴシック" pitchFamily="34" charset="-128"/>
              </a:rPr>
              <a:t>Commercial Tools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442F-41FC-4F8E-9503-FAA14E71D4F0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3" name="balsamiq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7139" t="12411" r="8294" b="12057"/>
          <a:stretch/>
        </p:blipFill>
        <p:spPr>
          <a:xfrm>
            <a:off x="868082" y="1302076"/>
            <a:ext cx="3277640" cy="2237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7677" y="3507249"/>
            <a:ext cx="282699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mic Sans MS"/>
                <a:cs typeface="Comic Sans MS"/>
              </a:rPr>
              <a:t>Balsamiq</a:t>
            </a:r>
            <a:r>
              <a:rPr lang="en-US" dirty="0" smtClean="0">
                <a:latin typeface="Comic Sans MS"/>
                <a:cs typeface="Comic Sans MS"/>
              </a:rPr>
              <a:t> Mockups</a:t>
            </a:r>
          </a:p>
          <a:p>
            <a:r>
              <a:rPr lang="en-US" sz="700" dirty="0" smtClean="0">
                <a:latin typeface="Comic Sans MS"/>
                <a:cs typeface="Comic Sans MS"/>
              </a:rPr>
              <a:t>see tutorial here</a:t>
            </a:r>
          </a:p>
          <a:p>
            <a:r>
              <a:rPr lang="en-US" sz="700" dirty="0">
                <a:latin typeface="Comic Sans MS"/>
                <a:cs typeface="Comic Sans MS"/>
                <a:hlinkClick r:id="rId8"/>
              </a:rPr>
              <a:t>http://</a:t>
            </a:r>
            <a:r>
              <a:rPr lang="en-US" sz="700" dirty="0" err="1">
                <a:latin typeface="Comic Sans MS"/>
                <a:cs typeface="Comic Sans MS"/>
                <a:hlinkClick r:id="rId8"/>
              </a:rPr>
              <a:t>support.balsamiq.com</a:t>
            </a:r>
            <a:r>
              <a:rPr lang="en-US" sz="700" dirty="0">
                <a:latin typeface="Comic Sans MS"/>
                <a:cs typeface="Comic Sans MS"/>
                <a:hlinkClick r:id="rId8"/>
              </a:rPr>
              <a:t>/customer/portal/articles/</a:t>
            </a:r>
            <a:r>
              <a:rPr lang="en-US" sz="700" dirty="0" smtClean="0">
                <a:latin typeface="Comic Sans MS"/>
                <a:cs typeface="Comic Sans MS"/>
                <a:hlinkClick r:id="rId8"/>
              </a:rPr>
              <a:t>107999</a:t>
            </a:r>
            <a:endParaRPr lang="en-US" sz="700" dirty="0" smtClean="0">
              <a:latin typeface="Comic Sans MS"/>
              <a:cs typeface="Comic Sans MS"/>
            </a:endParaRPr>
          </a:p>
          <a:p>
            <a:endParaRPr lang="en-US" sz="700" dirty="0">
              <a:latin typeface="Comic Sans MS"/>
              <a:cs typeface="Comic Sans MS"/>
            </a:endParaRPr>
          </a:p>
        </p:txBody>
      </p:sp>
      <p:pic>
        <p:nvPicPr>
          <p:cNvPr id="8" name="pop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62129" y="1299702"/>
            <a:ext cx="3967497" cy="2231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 cmpd="sng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780980" y="3553133"/>
            <a:ext cx="750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POP</a:t>
            </a:r>
          </a:p>
        </p:txBody>
      </p:sp>
    </p:spTree>
    <p:extLst>
      <p:ext uri="{BB962C8B-B14F-4D97-AF65-F5344CB8AC3E}">
        <p14:creationId xmlns:p14="http://schemas.microsoft.com/office/powerpoint/2010/main" val="254275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351838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Summary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pitchFamily="34" charset="-128"/>
              </a:rPr>
              <a:t>P</a:t>
            </a:r>
            <a:r>
              <a:rPr lang="en-US" sz="2800" dirty="0" smtClean="0">
                <a:ea typeface="ＭＳ Ｐゴシック" pitchFamily="34" charset="-128"/>
              </a:rPr>
              <a:t>rototypes are a concrete representation of a design or final product</a:t>
            </a:r>
            <a:br>
              <a:rPr lang="en-US" sz="2800" dirty="0" smtClean="0">
                <a:ea typeface="ＭＳ Ｐゴシック" pitchFamily="34" charset="-128"/>
              </a:rPr>
            </a:br>
            <a:endParaRPr lang="en-US" sz="28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Low-fi testing allows us to quickly iterate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get feedback from users &amp; change right away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4"/>
          <p:cNvSpPr>
            <a:spLocks noGrp="1" noChangeArrowheads="1"/>
          </p:cNvSpPr>
          <p:nvPr>
            <p:ph type="title"/>
          </p:nvPr>
        </p:nvSpPr>
        <p:spPr>
          <a:xfrm>
            <a:off x="978853" y="125413"/>
            <a:ext cx="7772400" cy="1143000"/>
          </a:xfrm>
        </p:spPr>
        <p:txBody>
          <a:bodyPr/>
          <a:lstStyle/>
          <a:p>
            <a:pPr algn="r" eaLnBrk="1" hangingPunct="1"/>
            <a:r>
              <a:rPr lang="en-US" dirty="0" smtClean="0">
                <a:ea typeface="ＭＳ Ｐゴシック" pitchFamily="34" charset="-128"/>
              </a:rPr>
              <a:t>Further Reading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sz="2900" i="1" dirty="0" smtClean="0">
                <a:ea typeface="ＭＳ Ｐゴシック" pitchFamily="34" charset="-128"/>
              </a:rPr>
              <a:t>Prototyping</a:t>
            </a:r>
          </a:p>
        </p:txBody>
      </p:sp>
      <p:sp>
        <p:nvSpPr>
          <p:cNvPr id="95234" name="Rectangle 5"/>
          <p:cNvSpPr>
            <a:spLocks noGrp="1" noChangeArrowheads="1"/>
          </p:cNvSpPr>
          <p:nvPr>
            <p:ph idx="1"/>
          </p:nvPr>
        </p:nvSpPr>
        <p:spPr>
          <a:xfrm>
            <a:off x="304800" y="1363663"/>
            <a:ext cx="8599296" cy="50371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Books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  <a:hlinkClick r:id="rId3"/>
              </a:rPr>
              <a:t>Paper Prototyping: The Fast and Easy Way to Design and Refine User Interfaces</a:t>
            </a:r>
            <a:r>
              <a:rPr lang="en-US" sz="2000" dirty="0" smtClean="0">
                <a:ea typeface="ＭＳ Ｐゴシック" pitchFamily="34" charset="-128"/>
              </a:rPr>
              <a:t>, by Carolyn Snyder, Morgan Kaufmann, 2003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Articles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sz="2000" dirty="0" smtClean="0">
                <a:ea typeface="ＭＳ Ｐゴシック" pitchFamily="34" charset="-128"/>
                <a:hlinkClick r:id="rId4"/>
              </a:rPr>
              <a:t>“</a:t>
            </a:r>
            <a:r>
              <a:rPr lang="en-US" altLang="ja-JP" sz="2000" dirty="0" smtClean="0">
                <a:ea typeface="ＭＳ Ｐゴシック" pitchFamily="34" charset="-128"/>
                <a:hlinkClick r:id="rId4"/>
              </a:rPr>
              <a:t>Prototyping for Tiny Fingers</a:t>
            </a:r>
            <a:r>
              <a:rPr lang="ja-JP" altLang="en-US" sz="2000" dirty="0" smtClean="0">
                <a:ea typeface="ＭＳ Ｐゴシック" pitchFamily="34" charset="-128"/>
                <a:hlinkClick r:id="rId4"/>
              </a:rPr>
              <a:t>”</a:t>
            </a:r>
            <a:r>
              <a:rPr lang="en-US" altLang="ja-JP" sz="2000" dirty="0" smtClean="0">
                <a:ea typeface="ＭＳ Ｐゴシック" pitchFamily="34" charset="-128"/>
                <a:hlinkClick r:id="rId4"/>
              </a:rPr>
              <a:t> </a:t>
            </a:r>
            <a:r>
              <a:rPr lang="en-US" altLang="ja-JP" sz="2000" dirty="0" smtClean="0">
                <a:ea typeface="ＭＳ Ｐゴシック" pitchFamily="34" charset="-128"/>
              </a:rPr>
              <a:t>by Marc </a:t>
            </a:r>
            <a:r>
              <a:rPr lang="en-US" altLang="ja-JP" sz="2000" dirty="0" err="1" smtClean="0">
                <a:ea typeface="ＭＳ Ｐゴシック" pitchFamily="34" charset="-128"/>
              </a:rPr>
              <a:t>Rettig</a:t>
            </a:r>
            <a:r>
              <a:rPr lang="en-US" altLang="ja-JP" sz="2000" dirty="0" smtClean="0">
                <a:ea typeface="ＭＳ Ｐゴシック" pitchFamily="34" charset="-128"/>
              </a:rPr>
              <a:t>, in </a:t>
            </a:r>
            <a:r>
              <a:rPr lang="en-US" altLang="ja-JP" sz="2000" i="1" dirty="0" smtClean="0">
                <a:ea typeface="ＭＳ Ｐゴシック" pitchFamily="34" charset="-128"/>
              </a:rPr>
              <a:t>Communications of the ACM</a:t>
            </a:r>
            <a:r>
              <a:rPr lang="en-US" altLang="ja-JP" sz="2000" dirty="0" smtClean="0">
                <a:ea typeface="ＭＳ Ｐゴシック" pitchFamily="34" charset="-128"/>
              </a:rPr>
              <a:t>, 1994 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sz="2000" dirty="0" smtClean="0">
                <a:ea typeface="ＭＳ Ｐゴシック" pitchFamily="34" charset="-128"/>
                <a:hlinkClick r:id="rId5"/>
              </a:rPr>
              <a:t>“</a:t>
            </a:r>
            <a:r>
              <a:rPr lang="en-US" altLang="ja-JP" sz="2000" dirty="0" smtClean="0">
                <a:ea typeface="ＭＳ Ｐゴシック" pitchFamily="34" charset="-128"/>
                <a:hlinkClick r:id="rId5"/>
              </a:rPr>
              <a:t>Using Paper Prototypes to Manage Risk</a:t>
            </a:r>
            <a:r>
              <a:rPr lang="ja-JP" altLang="en-US" sz="2000" dirty="0" smtClean="0">
                <a:ea typeface="ＭＳ Ｐゴシック" pitchFamily="34" charset="-128"/>
                <a:hlinkClick r:id="rId5"/>
              </a:rPr>
              <a:t>”</a:t>
            </a:r>
            <a:r>
              <a:rPr lang="en-US" altLang="ja-JP" sz="2000" dirty="0" smtClean="0">
                <a:ea typeface="ＭＳ Ｐゴシック" pitchFamily="34" charset="-128"/>
                <a:hlinkClick r:id="rId5"/>
              </a:rPr>
              <a:t> </a:t>
            </a:r>
            <a:r>
              <a:rPr lang="en-US" altLang="ja-JP" sz="2000" dirty="0" smtClean="0">
                <a:ea typeface="ＭＳ Ｐゴシック" pitchFamily="34" charset="-128"/>
              </a:rPr>
              <a:t>by Carolyn Snyder, http://</a:t>
            </a:r>
            <a:r>
              <a:rPr lang="en-US" altLang="ja-JP" sz="2000" dirty="0" err="1" smtClean="0">
                <a:ea typeface="ＭＳ Ｐゴシック" pitchFamily="34" charset="-128"/>
              </a:rPr>
              <a:t>world.std.com</a:t>
            </a:r>
            <a:r>
              <a:rPr lang="en-US" altLang="ja-JP" sz="2000" dirty="0" smtClean="0">
                <a:ea typeface="ＭＳ Ｐゴシック" pitchFamily="34" charset="-128"/>
              </a:rPr>
              <a:t>/~</a:t>
            </a:r>
            <a:r>
              <a:rPr lang="en-US" altLang="ja-JP" sz="2000" dirty="0" err="1" smtClean="0">
                <a:ea typeface="ＭＳ Ｐゴシック" pitchFamily="34" charset="-128"/>
              </a:rPr>
              <a:t>uieweb</a:t>
            </a:r>
            <a:r>
              <a:rPr lang="en-US" altLang="ja-JP" sz="2000" dirty="0" smtClean="0">
                <a:ea typeface="ＭＳ Ｐゴシック" pitchFamily="34" charset="-128"/>
              </a:rPr>
              <a:t>/</a:t>
            </a:r>
            <a:r>
              <a:rPr lang="en-US" altLang="ja-JP" sz="2000" dirty="0" err="1" smtClean="0">
                <a:ea typeface="ＭＳ Ｐゴシック" pitchFamily="34" charset="-128"/>
              </a:rPr>
              <a:t>paper.htm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ja-JP" altLang="en-US" sz="2000" dirty="0" smtClean="0">
                <a:ea typeface="ＭＳ Ｐゴシック" pitchFamily="34" charset="-128"/>
                <a:hlinkClick r:id="rId6"/>
              </a:rPr>
              <a:t>“</a:t>
            </a:r>
            <a:r>
              <a:rPr lang="en-US" altLang="ja-JP" sz="2000" dirty="0" smtClean="0">
                <a:ea typeface="ＭＳ Ｐゴシック" pitchFamily="34" charset="-128"/>
                <a:hlinkClick r:id="rId6"/>
              </a:rPr>
              <a:t>The Perils of Prototyping</a:t>
            </a:r>
            <a:r>
              <a:rPr lang="ja-JP" altLang="en-US" sz="2000" dirty="0" smtClean="0">
                <a:ea typeface="ＭＳ Ｐゴシック" pitchFamily="34" charset="-128"/>
                <a:hlinkClick r:id="rId6"/>
              </a:rPr>
              <a:t>”</a:t>
            </a:r>
            <a:r>
              <a:rPr lang="en-US" altLang="ja-JP" sz="2000" dirty="0" smtClean="0">
                <a:ea typeface="ＭＳ Ｐゴシック" pitchFamily="34" charset="-128"/>
              </a:rPr>
              <a:t> by Alan Cooper,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>
                <a:ea typeface="ＭＳ Ｐゴシック" pitchFamily="34" charset="-128"/>
              </a:rPr>
              <a:t>	http://</a:t>
            </a:r>
            <a:r>
              <a:rPr lang="en-US" sz="2000" dirty="0" err="1" smtClean="0">
                <a:ea typeface="ＭＳ Ｐゴシック" pitchFamily="34" charset="-128"/>
              </a:rPr>
              <a:t>www.chi-sa.org.za</a:t>
            </a:r>
            <a:r>
              <a:rPr lang="en-US" sz="2000" dirty="0" smtClean="0">
                <a:ea typeface="ＭＳ Ｐゴシック" pitchFamily="34" charset="-128"/>
              </a:rPr>
              <a:t>/Documents/articles/</a:t>
            </a:r>
            <a:r>
              <a:rPr lang="en-US" sz="2000" dirty="0" err="1" smtClean="0">
                <a:ea typeface="ＭＳ Ｐゴシック" pitchFamily="34" charset="-128"/>
              </a:rPr>
              <a:t>perils.htm</a:t>
            </a:r>
            <a:endParaRPr lang="en-US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Web Sites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  <a:hlinkClick r:id="rId7"/>
              </a:rPr>
              <a:t>dub Group</a:t>
            </a:r>
            <a:r>
              <a:rPr lang="en-US" sz="2000" dirty="0" smtClean="0">
                <a:ea typeface="ＭＳ Ｐゴシック" pitchFamily="34" charset="-128"/>
              </a:rPr>
              <a:t> web site, for DENIM &amp; SUEDE downloads, </a:t>
            </a:r>
            <a:r>
              <a:rPr lang="en-US" sz="2000" dirty="0" smtClean="0">
                <a:ea typeface="ＭＳ Ｐゴシック" pitchFamily="34" charset="-128"/>
                <a:hlinkClick r:id="rId7"/>
              </a:rPr>
              <a:t>http://dub.washington.edu </a:t>
            </a:r>
            <a:endParaRPr lang="en-US" sz="20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  <a:hlinkClick r:id="rId8"/>
              </a:rPr>
              <a:t>InfoDesign Toolkit</a:t>
            </a:r>
            <a:r>
              <a:rPr lang="en-US" sz="2000" dirty="0" smtClean="0">
                <a:ea typeface="ＭＳ Ｐゴシック" pitchFamily="34" charset="-128"/>
              </a:rPr>
              <a:t>, </a:t>
            </a:r>
            <a:r>
              <a:rPr lang="en-US" sz="2000" dirty="0" smtClean="0">
                <a:ea typeface="ＭＳ Ｐゴシック" pitchFamily="34" charset="-128"/>
                <a:hlinkClick r:id="rId8"/>
              </a:rPr>
              <a:t>http://www.infodesign.com.au</a:t>
            </a: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</a:t>
            </a:r>
            <a:endParaRPr lang="en-US" dirty="0"/>
          </a:p>
        </p:txBody>
      </p:sp>
      <p:sp>
        <p:nvSpPr>
          <p:cNvPr id="5530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311236" cy="4953000"/>
          </a:xfrm>
        </p:spPr>
        <p:txBody>
          <a:bodyPr/>
          <a:lstStyle/>
          <a:p>
            <a:pPr eaLnBrk="1" hangingPunct="1"/>
            <a:r>
              <a:rPr lang="en-US" dirty="0" smtClean="0"/>
              <a:t>Watch, Critique &amp; Vote on Concept Videos</a:t>
            </a:r>
          </a:p>
          <a:p>
            <a:pPr eaLnBrk="1" hangingPunct="1"/>
            <a:r>
              <a:rPr lang="en-US" dirty="0" smtClean="0"/>
              <a:t>Mid-term course evaluation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smtClean="0"/>
              <a:t>No Reading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7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73000" y="2472204"/>
            <a:ext cx="659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6600"/>
                </a:solidFill>
                <a:latin typeface="Helvetica Light"/>
                <a:cs typeface="Helvetica Light"/>
              </a:rPr>
              <a:t>T E A M</a:t>
            </a:r>
          </a:p>
          <a:p>
            <a:pPr algn="ctr"/>
            <a:r>
              <a:rPr lang="en-US" sz="6000" dirty="0" smtClean="0">
                <a:solidFill>
                  <a:srgbClr val="FF6600"/>
                </a:solidFill>
                <a:latin typeface="Helvetica Light"/>
                <a:cs typeface="Helvetica Light"/>
              </a:rPr>
              <a:t>M E E T I N G S</a:t>
            </a:r>
            <a:endParaRPr lang="en-US" sz="6000" dirty="0">
              <a:solidFill>
                <a:srgbClr val="FF66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10493736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7134"/>
            <a:ext cx="9144000" cy="6850866"/>
          </a:xfrm>
          <a:prstGeom prst="rect">
            <a:avLst/>
          </a:prstGeom>
          <a:gradFill flip="none" rotWithShape="1">
            <a:gsLst>
              <a:gs pos="0">
                <a:srgbClr val="E6E8E9"/>
              </a:gs>
              <a:gs pos="31000">
                <a:srgbClr val="F8F8F8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 descr="Wiimote-Safety-First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45" y="1248531"/>
            <a:ext cx="7414256" cy="56094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1" y="2007262"/>
            <a:ext cx="3296228" cy="4634921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0188" y="2078095"/>
            <a:ext cx="299698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n-US" sz="1800" dirty="0" smtClean="0">
                <a:latin typeface="Helvetica Light"/>
                <a:cs typeface="Helvetica Light"/>
              </a:rPr>
              <a:t>The main thing that differentiated the product (movement in gaming)</a:t>
            </a:r>
            <a:br>
              <a:rPr lang="en-US" sz="1800" dirty="0" smtClean="0">
                <a:latin typeface="Helvetica Light"/>
                <a:cs typeface="Helvetica Light"/>
              </a:rPr>
            </a:br>
            <a:r>
              <a:rPr lang="en-US" sz="1800" dirty="0" smtClean="0">
                <a:latin typeface="Helvetica Light"/>
                <a:cs typeface="Helvetica Light"/>
              </a:rPr>
              <a:t> </a:t>
            </a:r>
            <a:r>
              <a:rPr lang="en-US" sz="2000" dirty="0" smtClean="0">
                <a:solidFill>
                  <a:srgbClr val="73A4D5"/>
                </a:solidFill>
                <a:latin typeface="Helvetica Light"/>
                <a:cs typeface="Helvetica Light"/>
              </a:rPr>
              <a:t>resulted in it being thrown at windows/TVs</a:t>
            </a:r>
            <a:endParaRPr lang="en-US" sz="1400" dirty="0">
              <a:solidFill>
                <a:srgbClr val="73A4D5"/>
              </a:solidFill>
              <a:latin typeface="Helvetica Light"/>
              <a:cs typeface="Helvetica Light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pic>
        <p:nvPicPr>
          <p:cNvPr id="20" name="Picture 19" descr="sham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8" y="243804"/>
            <a:ext cx="813836" cy="82995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42760" y="3901522"/>
            <a:ext cx="299698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buFontTx/>
              <a:buChar char="-"/>
            </a:pPr>
            <a:r>
              <a:rPr lang="en-US" sz="1600" dirty="0" smtClean="0">
                <a:latin typeface="Helvetica Light"/>
                <a:cs typeface="Helvetica Light"/>
              </a:rPr>
              <a:t>Slippery plastic hard to hold onto. Later designs added rubber case &amp; strap </a:t>
            </a:r>
            <a:br>
              <a:rPr lang="en-US" sz="1600" dirty="0" smtClean="0">
                <a:latin typeface="Helvetica Light"/>
                <a:cs typeface="Helvetica Light"/>
              </a:rPr>
            </a:br>
            <a:endParaRPr lang="en-US" sz="1600" dirty="0" smtClean="0">
              <a:latin typeface="Helvetica Light"/>
              <a:cs typeface="Helvetica Light"/>
            </a:endParaRPr>
          </a:p>
          <a:p>
            <a:pPr marL="285750" indent="-285750" eaLnBrk="1" hangingPunct="1">
              <a:buFontTx/>
              <a:buChar char="-"/>
            </a:pPr>
            <a:r>
              <a:rPr lang="en-US" sz="1600" dirty="0" smtClean="0">
                <a:latin typeface="Helvetica Light"/>
                <a:cs typeface="Helvetica Light"/>
              </a:rPr>
              <a:t>Lack of a joystick was initial problem resulting in a second controller</a:t>
            </a:r>
            <a:br>
              <a:rPr lang="en-US" sz="1600" dirty="0" smtClean="0">
                <a:latin typeface="Helvetica Light"/>
                <a:cs typeface="Helvetica Light"/>
              </a:rPr>
            </a:br>
            <a:endParaRPr lang="en-US" sz="1200" dirty="0">
              <a:latin typeface="Helvetica Light"/>
              <a:cs typeface="Helvetica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of Shame!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4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699751" y="1938866"/>
            <a:ext cx="3552666" cy="4724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hlinkClick r:id="rId3" tooltip="blocked::http://www.dol.wa.gov/"/>
              </a:rPr>
              <a:t>http://www.dol.wa.gov/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9144000" cy="1343214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pic>
        <p:nvPicPr>
          <p:cNvPr id="12" name="Picture 11" descr="hallof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243804"/>
            <a:ext cx="813836" cy="829952"/>
          </a:xfrm>
          <a:prstGeom prst="rect">
            <a:avLst/>
          </a:prstGeom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35" y="79925"/>
            <a:ext cx="8664575" cy="1143000"/>
          </a:xfrm>
        </p:spPr>
        <p:txBody>
          <a:bodyPr/>
          <a:lstStyle/>
          <a:p>
            <a:r>
              <a:rPr lang="en-US" kern="1200" dirty="0"/>
              <a:t>Hall of Fame or Shame?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358" y="1685966"/>
            <a:ext cx="5630475" cy="662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creen Shot 2014-10-16 at 10.20.0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617"/>
            <a:ext cx="5572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09394" y="6553200"/>
            <a:ext cx="6239612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CS 147: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3400" y="6553201"/>
            <a:ext cx="990600" cy="457200"/>
          </a:xfrm>
          <a:prstGeom prst="rect">
            <a:avLst/>
          </a:prstGeom>
        </p:spPr>
        <p:txBody>
          <a:bodyPr/>
          <a:lstStyle/>
          <a:p>
            <a:fld id="{E9FE5C6A-93CB-440C-B05E-F3950C24966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 descr="Screen Shot 2014-10-16 at 10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54" y="0"/>
            <a:ext cx="8808892" cy="1084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4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0951E-6 5.21055E-6 L -3.20951E-6 -0.47894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Autumn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10459" y="1346200"/>
            <a:ext cx="3533541" cy="52085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hlinkClick r:id="rId3" tooltip="blocked::http://www.dol.wa.gov/"/>
              </a:rPr>
              <a:t>http://www.dol.wa.gov/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marL="0" indent="0">
              <a:spcAft>
                <a:spcPts val="800"/>
              </a:spcAft>
              <a:buNone/>
            </a:pPr>
            <a:r>
              <a:rPr lang="en-US" sz="2000" dirty="0" smtClean="0"/>
              <a:t>+ UI is clean &amp; uncluttered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2000" dirty="0" smtClean="0"/>
              <a:t>+ Multiple language options are clearly indicated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2000" dirty="0" smtClean="0"/>
              <a:t>+ Similarity &amp; connectedness gives strong aesthetic &amp; indicates navigation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+ “How can we help you today?” wastes real estate</a:t>
            </a:r>
            <a:endParaRPr lang="en-US" sz="2000" dirty="0"/>
          </a:p>
        </p:txBody>
      </p:sp>
      <p:pic>
        <p:nvPicPr>
          <p:cNvPr id="5127" name="Picture 4" descr="wa-do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895475"/>
            <a:ext cx="4799013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0" y="0"/>
            <a:ext cx="9144000" cy="1343214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pic>
        <p:nvPicPr>
          <p:cNvPr id="15" name="Picture 14" descr="fa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13" y="253672"/>
            <a:ext cx="802907" cy="826756"/>
          </a:xfrm>
          <a:prstGeom prst="rect">
            <a:avLst/>
          </a:prstGeom>
        </p:spPr>
      </p:pic>
      <p:sp>
        <p:nvSpPr>
          <p:cNvPr id="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9425" y="79375"/>
            <a:ext cx="8664575" cy="1143000"/>
          </a:xfrm>
        </p:spPr>
        <p:txBody>
          <a:bodyPr/>
          <a:lstStyle/>
          <a:p>
            <a:r>
              <a:rPr lang="en-US" kern="1200" dirty="0"/>
              <a:t>Hall of Fame!</a:t>
            </a:r>
          </a:p>
        </p:txBody>
      </p:sp>
      <p:pic>
        <p:nvPicPr>
          <p:cNvPr id="11" name="Picture 10" descr="Screen Shot 2014-10-16 at 10.20.0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617"/>
            <a:ext cx="5572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9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true"/>
</p:tagLst>
</file>

<file path=ppt/theme/theme1.xml><?xml version="1.0" encoding="utf-8"?>
<a:theme xmlns:a="http://schemas.openxmlformats.org/drawingml/2006/main" name="1_Summer HCI">
  <a:themeElements>
    <a:clrScheme name="1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15524</TotalTime>
  <Words>2169</Words>
  <Application>Microsoft Macintosh PowerPoint</Application>
  <PresentationFormat>On-screen Show (4:3)</PresentationFormat>
  <Paragraphs>531</Paragraphs>
  <Slides>56</Slides>
  <Notes>56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1_Summer HCI</vt:lpstr>
      <vt:lpstr>Early Stage Prototyping</vt:lpstr>
      <vt:lpstr>Hall of Fame or Shame?</vt:lpstr>
      <vt:lpstr>Hall of Shame!</vt:lpstr>
      <vt:lpstr>PowerPoint Presentation</vt:lpstr>
      <vt:lpstr>Hall of Fame or Shame?</vt:lpstr>
      <vt:lpstr>Hall of Shame!</vt:lpstr>
      <vt:lpstr>Hall of Fame or Shame?</vt:lpstr>
      <vt:lpstr>PowerPoint Presentation</vt:lpstr>
      <vt:lpstr>Hall of Fame!</vt:lpstr>
      <vt:lpstr>Early Stage Prototyping</vt:lpstr>
      <vt:lpstr>Outline</vt:lpstr>
      <vt:lpstr>Human Abilities Review</vt:lpstr>
      <vt:lpstr>Design Process: Exploration</vt:lpstr>
      <vt:lpstr>What is a Prototype?</vt:lpstr>
      <vt:lpstr>Types of Prototypes</vt:lpstr>
      <vt:lpstr>Types of Prototypes</vt:lpstr>
      <vt:lpstr>Fidelity in Prototyping</vt:lpstr>
      <vt:lpstr>Hi-fi Prototypes Warp</vt:lpstr>
      <vt:lpstr>Why Use Low-fi Prototypes?</vt:lpstr>
      <vt:lpstr>The Basic Materials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Constructing the Model</vt:lpstr>
      <vt:lpstr>Constructing the Model</vt:lpstr>
      <vt:lpstr>Constructing the Model</vt:lpstr>
      <vt:lpstr>Constructing the Model</vt:lpstr>
      <vt:lpstr>Constructing the Model</vt:lpstr>
      <vt:lpstr>Constructing the Model</vt:lpstr>
      <vt:lpstr>Preparing for a Test</vt:lpstr>
      <vt:lpstr>Conducting a Test</vt:lpstr>
      <vt:lpstr>Conducting a Test</vt:lpstr>
      <vt:lpstr>Conducting a Test</vt:lpstr>
      <vt:lpstr>Evaluating Results</vt:lpstr>
      <vt:lpstr>Advantages of Low-fi Prototyping</vt:lpstr>
      <vt:lpstr>PowerPoint Presentation</vt:lpstr>
      <vt:lpstr>PowerPoint Presentation</vt:lpstr>
      <vt:lpstr>Wizard of Oz Technique</vt:lpstr>
      <vt:lpstr>Wizard of Oz Technique</vt:lpstr>
      <vt:lpstr>Problems with Low-fi Prototypes</vt:lpstr>
      <vt:lpstr>Informal UI Prototyping Tools</vt:lpstr>
      <vt:lpstr>Informal UI Prototyping Tools</vt:lpstr>
      <vt:lpstr>DENIM:  Designing Web Sites by Sketching</vt:lpstr>
      <vt:lpstr>PowerPoint Presentation</vt:lpstr>
      <vt:lpstr>Commercial Tools</vt:lpstr>
      <vt:lpstr>Summary</vt:lpstr>
      <vt:lpstr>Further Reading Prototyping</vt:lpstr>
      <vt:lpstr>Next Time</vt:lpstr>
      <vt:lpstr>PowerPoint Presentation</vt:lpstr>
    </vt:vector>
  </TitlesOfParts>
  <Company>Berkeley Summer Engineering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Stage Prototyping</dc:title>
  <dc:subject>User Interface Design, Prototyping, and Evaluation</dc:subject>
  <dc:creator>James Landay</dc:creator>
  <cp:lastModifiedBy>James Landay</cp:lastModifiedBy>
  <cp:revision>469</cp:revision>
  <cp:lastPrinted>2014-03-05T14:32:41Z</cp:lastPrinted>
  <dcterms:created xsi:type="dcterms:W3CDTF">1997-02-10T23:02:31Z</dcterms:created>
  <dcterms:modified xsi:type="dcterms:W3CDTF">2014-10-17T18:20:19Z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http://bmrc.berkeley.edu/courseware/cs160/fall00/</vt:lpwstr>
  </property>
  <property fmtid="{D5CDD505-2E9C-101B-9397-08002B2CF9AE}" pid="9" name="Other">
    <vt:lpwstr>CS 160, Fall 2000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I:\www\documents\courseware\cs160\fall00\Lectures</vt:lpwstr>
  </property>
</Properties>
</file>