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4" r:id="rId1"/>
  </p:sldMasterIdLst>
  <p:notesMasterIdLst>
    <p:notesMasterId r:id="rId61"/>
  </p:notesMasterIdLst>
  <p:handoutMasterIdLst>
    <p:handoutMasterId r:id="rId62"/>
  </p:handoutMasterIdLst>
  <p:sldIdLst>
    <p:sldId id="532" r:id="rId2"/>
    <p:sldId id="570" r:id="rId3"/>
    <p:sldId id="590" r:id="rId4"/>
    <p:sldId id="592" r:id="rId5"/>
    <p:sldId id="591" r:id="rId6"/>
    <p:sldId id="574" r:id="rId7"/>
    <p:sldId id="573" r:id="rId8"/>
    <p:sldId id="571" r:id="rId9"/>
    <p:sldId id="588" r:id="rId10"/>
    <p:sldId id="325" r:id="rId11"/>
    <p:sldId id="593" r:id="rId12"/>
    <p:sldId id="464" r:id="rId13"/>
    <p:sldId id="454" r:id="rId14"/>
    <p:sldId id="471" r:id="rId15"/>
    <p:sldId id="448" r:id="rId16"/>
    <p:sldId id="480" r:id="rId17"/>
    <p:sldId id="449" r:id="rId18"/>
    <p:sldId id="469" r:id="rId19"/>
    <p:sldId id="597" r:id="rId20"/>
    <p:sldId id="473" r:id="rId21"/>
    <p:sldId id="453" r:id="rId22"/>
    <p:sldId id="452" r:id="rId23"/>
    <p:sldId id="455" r:id="rId24"/>
    <p:sldId id="456" r:id="rId25"/>
    <p:sldId id="483" r:id="rId26"/>
    <p:sldId id="457" r:id="rId27"/>
    <p:sldId id="594" r:id="rId28"/>
    <p:sldId id="601" r:id="rId29"/>
    <p:sldId id="595" r:id="rId30"/>
    <p:sldId id="596" r:id="rId31"/>
    <p:sldId id="600" r:id="rId32"/>
    <p:sldId id="491" r:id="rId33"/>
    <p:sldId id="493" r:id="rId34"/>
    <p:sldId id="579" r:id="rId35"/>
    <p:sldId id="495" r:id="rId36"/>
    <p:sldId id="585" r:id="rId37"/>
    <p:sldId id="494" r:id="rId38"/>
    <p:sldId id="496" r:id="rId39"/>
    <p:sldId id="497" r:id="rId40"/>
    <p:sldId id="587" r:id="rId41"/>
    <p:sldId id="586" r:id="rId42"/>
    <p:sldId id="578" r:id="rId43"/>
    <p:sldId id="583" r:id="rId44"/>
    <p:sldId id="500" r:id="rId45"/>
    <p:sldId id="501" r:id="rId46"/>
    <p:sldId id="569" r:id="rId47"/>
    <p:sldId id="504" r:id="rId48"/>
    <p:sldId id="505" r:id="rId49"/>
    <p:sldId id="506" r:id="rId50"/>
    <p:sldId id="507" r:id="rId51"/>
    <p:sldId id="528" r:id="rId52"/>
    <p:sldId id="599" r:id="rId53"/>
    <p:sldId id="598" r:id="rId54"/>
    <p:sldId id="508" r:id="rId55"/>
    <p:sldId id="509" r:id="rId56"/>
    <p:sldId id="514" r:id="rId57"/>
    <p:sldId id="516" r:id="rId58"/>
    <p:sldId id="534" r:id="rId59"/>
    <p:sldId id="546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93CD"/>
    <a:srgbClr val="4AD2E4"/>
    <a:srgbClr val="24D511"/>
    <a:srgbClr val="0D2ED1"/>
    <a:srgbClr val="E26274"/>
    <a:srgbClr val="C8001D"/>
    <a:srgbClr val="2DCADF"/>
    <a:srgbClr val="7888A6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5" autoAdjust="0"/>
    <p:restoredTop sz="88633" autoAdjust="0"/>
  </p:normalViewPr>
  <p:slideViewPr>
    <p:cSldViewPr snapToGrid="0">
      <p:cViewPr varScale="1">
        <p:scale>
          <a:sx n="171" d="100"/>
          <a:sy n="171" d="100"/>
        </p:scale>
        <p:origin x="-128" y="-312"/>
      </p:cViewPr>
      <p:guideLst>
        <p:guide orient="horz" pos="2401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27144"/>
    </p:cViewPr>
  </p:sorterViewPr>
  <p:notesViewPr>
    <p:cSldViewPr snapToGrid="0">
      <p:cViewPr>
        <p:scale>
          <a:sx n="351" d="100"/>
          <a:sy n="351" d="100"/>
        </p:scale>
        <p:origin x="-1720" y="920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5T16:29:35.482" idx="1">
    <p:pos x="10" y="10"/>
    <p:text>make yellow and orange more distinct. projector doesn't always show difference.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2"/>
            <a:ext cx="5013326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dirty="0" smtClean="0"/>
              <a:t>CS 147: </a:t>
            </a:r>
            <a:r>
              <a:rPr lang="en-US" dirty="0" smtClean="0"/>
              <a:t>HCI+D – </a:t>
            </a:r>
            <a:r>
              <a:rPr lang="en-US" dirty="0"/>
              <a:t>UI Design, Prototyping, and Evaluation, </a:t>
            </a:r>
            <a:r>
              <a:rPr lang="en-US" dirty="0" smtClean="0"/>
              <a:t>Autumn 2014</a:t>
            </a:r>
            <a:endParaRPr lang="en-US" dirty="0"/>
          </a:p>
          <a:p>
            <a:r>
              <a:rPr lang="en-US" dirty="0"/>
              <a:t>Prof. James A. Landay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051925"/>
            <a:ext cx="3271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exactly</a:t>
            </a:r>
            <a:r>
              <a:rPr lang="en-US" baseline="0" dirty="0" smtClean="0"/>
              <a:t> 1:50 min with 5 min for quiz and two in class experiments.  Cut 5 more slides if to fit in 1:20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>
                <a:latin typeface="Helvetica"/>
              </a:rPr>
              <a:pPr/>
              <a:t>11</a:t>
            </a:fld>
            <a:endParaRPr lang="en-US" sz="1000" dirty="0">
              <a:latin typeface="Helvetica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382" tIns="50532" rIns="99382" bIns="50532"/>
          <a:lstStyle/>
          <a:p>
            <a:pPr defTabSz="970452">
              <a:spcBef>
                <a:spcPct val="0"/>
              </a:spcBef>
            </a:pPr>
            <a:endParaRPr lang="en-US" sz="25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See anything interesting here?</a:t>
            </a:r>
          </a:p>
          <a:p>
            <a:endParaRPr lang="en-US" dirty="0" smtClean="0"/>
          </a:p>
          <a:p>
            <a:r>
              <a:rPr lang="en-US" dirty="0" smtClean="0"/>
              <a:t>We are NOT as sensitive to blue</a:t>
            </a:r>
          </a:p>
          <a:p>
            <a:r>
              <a:rPr lang="en-US" dirty="0" smtClean="0"/>
              <a:t>There is lots of overlap between the 3 </a:t>
            </a:r>
            <a:r>
              <a:rPr lang="en-US" dirty="0" err="1" smtClean="0"/>
              <a:t>photopigments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 smtClean="0"/>
              <a:t>Original</a:t>
            </a:r>
            <a:r>
              <a:rPr lang="en-US" sz="2000" baseline="0" dirty="0" smtClean="0"/>
              <a:t> choice of blue links on the web was a bad idea!</a:t>
            </a:r>
            <a:endParaRPr lang="en-US" sz="20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C004BA-8E0A-437B-84F9-6E4C0E645C03}" type="slidenum">
              <a:rPr lang="en-US" sz="1000" smtClean="0"/>
              <a:pPr/>
              <a:t>21</a:t>
            </a:fld>
            <a:endParaRPr lang="en-US" sz="10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Left image saturated, right </a:t>
            </a:r>
            <a:r>
              <a:rPr lang="en-US" dirty="0" err="1" smtClean="0"/>
              <a:t>desaturated</a:t>
            </a:r>
            <a:r>
              <a:rPr lang="en-US" dirty="0" smtClean="0"/>
              <a:t> (how much gray)</a:t>
            </a:r>
          </a:p>
          <a:p>
            <a:r>
              <a:rPr lang="en-US" dirty="0" smtClean="0"/>
              <a:t>Decreasing lightness helps, but much better on right with </a:t>
            </a:r>
            <a:r>
              <a:rPr lang="en-US" dirty="0" err="1" smtClean="0"/>
              <a:t>desaturated</a:t>
            </a:r>
            <a:r>
              <a:rPr lang="en-US" dirty="0" smtClean="0"/>
              <a:t> colors than</a:t>
            </a:r>
            <a:r>
              <a:rPr lang="en-US" baseline="0" dirty="0" smtClean="0"/>
              <a:t> saturated</a:t>
            </a:r>
          </a:p>
          <a:p>
            <a:r>
              <a:rPr lang="en-US" baseline="0" dirty="0" smtClean="0"/>
              <a:t>(sweater will still “pop”)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23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24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25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26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mtClean="0"/>
              <a:t>blue makes a fine background color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9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CAD5A1-0BE4-4268-A7C8-13588B3E226B}" type="slidenum">
              <a:rPr lang="en-US" sz="1000" smtClean="0"/>
              <a:pPr/>
              <a:t>32</a:t>
            </a:fld>
            <a:endParaRPr lang="en-US" sz="10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This is the classic image form the book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34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35</a:t>
            </a:fld>
            <a:endParaRPr lang="en-US" sz="10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Perception of Touch… Smell… Taste….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38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40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41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42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43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44</a:t>
            </a:fld>
            <a:endParaRPr lang="en-US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45</a:t>
            </a:fld>
            <a:endParaRPr 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5C708C-93F3-4662-8F83-B9978D29A48D}" type="slidenum">
              <a:rPr lang="en-US" sz="1000" smtClean="0"/>
              <a:pPr/>
              <a:t>47</a:t>
            </a:fld>
            <a:endParaRPr lang="en-US" sz="10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E0B38-F842-4445-A4EA-44871E1407FF}" type="slidenum">
              <a:rPr lang="en-US" sz="1000" smtClean="0"/>
              <a:pPr/>
              <a:t>48</a:t>
            </a:fld>
            <a:endParaRPr lang="en-US" sz="10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49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50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51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52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53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54</a:t>
            </a:fld>
            <a:endParaRPr lang="en-US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55</a:t>
            </a:fld>
            <a:endParaRPr lang="en-US" sz="10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56</a:t>
            </a:fld>
            <a:endParaRPr lang="en-US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57</a:t>
            </a:fld>
            <a:endParaRPr lang="en-US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58</a:t>
            </a:fld>
            <a:endParaRPr lang="en-US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59</a:t>
            </a:fld>
            <a:endParaRPr lang="en-US" sz="10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EA0C0E-0427-4CC8-874E-257B5E44D26E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Cut 1-2 more slides.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6168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-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56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C9-A298-40C9-A580-C86AFEE6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430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239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comments" Target="../comments/commen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14, </a:t>
            </a:r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64186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Video Prototyping / Concept Video Review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Human </a:t>
            </a:r>
            <a:r>
              <a:rPr lang="en-US" dirty="0" smtClean="0"/>
              <a:t>visual system</a:t>
            </a:r>
          </a:p>
          <a:p>
            <a:pPr eaLnBrk="1" hangingPunct="1"/>
            <a:r>
              <a:rPr lang="en-US" dirty="0" smtClean="0"/>
              <a:t>Guidelines for design</a:t>
            </a:r>
          </a:p>
          <a:p>
            <a:pPr eaLnBrk="1" hangingPunct="1"/>
            <a:r>
              <a:rPr lang="en-US" dirty="0" smtClean="0"/>
              <a:t>Models of human performance (MHP)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Review</a:t>
            </a:r>
            <a:endParaRPr lang="en-US" dirty="0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348914" y="1407775"/>
            <a:ext cx="8795085" cy="5043014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3100" dirty="0" smtClean="0"/>
              <a:t>Video prototypes allow us to quickly communicate how a user will </a:t>
            </a:r>
            <a:r>
              <a:rPr lang="en-US" sz="3100" kern="1200" dirty="0">
                <a:solidFill>
                  <a:srgbClr val="00B0F0"/>
                </a:solidFill>
              </a:rPr>
              <a:t>use</a:t>
            </a:r>
            <a:r>
              <a:rPr lang="en-US" sz="3100" dirty="0" smtClean="0">
                <a:solidFill>
                  <a:srgbClr val="3366FF"/>
                </a:solidFill>
              </a:rPr>
              <a:t> </a:t>
            </a:r>
            <a:r>
              <a:rPr lang="en-US" sz="3100" dirty="0" smtClean="0"/>
              <a:t>a </a:t>
            </a:r>
            <a:r>
              <a:rPr lang="en-US" sz="3100" dirty="0" smtClean="0"/>
              <a:t>design</a:t>
            </a:r>
            <a:endParaRPr lang="en-US" sz="3100" dirty="0" smtClean="0"/>
          </a:p>
          <a:p>
            <a:pPr>
              <a:spcAft>
                <a:spcPts val="1200"/>
              </a:spcAft>
            </a:pPr>
            <a:r>
              <a:rPr lang="en-US" sz="3100" dirty="0" smtClean="0"/>
              <a:t>Concept videos set up more of </a:t>
            </a:r>
            <a:r>
              <a:rPr lang="en-US" sz="3100" kern="1200" dirty="0">
                <a:solidFill>
                  <a:srgbClr val="00B0F0"/>
                </a:solidFill>
              </a:rPr>
              <a:t>the</a:t>
            </a:r>
            <a:r>
              <a:rPr lang="en-US" sz="3100" dirty="0" smtClean="0">
                <a:solidFill>
                  <a:srgbClr val="3366FF"/>
                </a:solidFill>
              </a:rPr>
              <a:t> </a:t>
            </a:r>
            <a:r>
              <a:rPr lang="en-US" sz="3100" kern="1200" dirty="0">
                <a:solidFill>
                  <a:srgbClr val="00B0F0"/>
                </a:solidFill>
              </a:rPr>
              <a:t>story</a:t>
            </a:r>
            <a:r>
              <a:rPr lang="en-US" sz="3100" dirty="0" smtClean="0">
                <a:solidFill>
                  <a:srgbClr val="3366FF"/>
                </a:solidFill>
              </a:rPr>
              <a:t> </a:t>
            </a:r>
            <a:r>
              <a:rPr lang="en-US" sz="3100" dirty="0" smtClean="0"/>
              <a:t>of </a:t>
            </a:r>
            <a:r>
              <a:rPr lang="en-US" sz="3100" dirty="0" smtClean="0"/>
              <a:t>use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3100" dirty="0" smtClean="0"/>
              <a:t>Video planning storyboards allow quick design/iteration on a video before shooting</a:t>
            </a:r>
            <a:endParaRPr lang="en-US" sz="3100" dirty="0"/>
          </a:p>
          <a:p>
            <a:pPr>
              <a:spcAft>
                <a:spcPts val="1200"/>
              </a:spcAft>
            </a:pPr>
            <a:r>
              <a:rPr lang="en-US" sz="3100" dirty="0" smtClean="0"/>
              <a:t>Keep it short! (~2 minutes)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Use music/tempo to highlight impact of product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Questions?</a:t>
            </a:r>
            <a:endParaRPr lang="en-US" sz="31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5C6A-93CB-440C-B05E-F3950C2496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Color can be a powerful tool to </a:t>
            </a:r>
            <a:r>
              <a:rPr lang="en-US" i="1" dirty="0" smtClean="0">
                <a:solidFill>
                  <a:srgbClr val="6293CD"/>
                </a:solidFill>
              </a:rPr>
              <a:t>improve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endParaRPr lang="en-US" dirty="0" smtClean="0"/>
          </a:p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Inappropriate use of color can severely </a:t>
            </a:r>
            <a:r>
              <a:rPr lang="en-US" i="1" dirty="0" smtClean="0"/>
              <a:t>reduce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6293CD"/>
                </a:solidFill>
              </a:rPr>
              <a:t>the performance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0325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35525"/>
            <a:ext cx="7772400" cy="1247775"/>
          </a:xfrm>
        </p:spPr>
        <p:txBody>
          <a:bodyPr/>
          <a:lstStyle/>
          <a:p>
            <a:pPr eaLnBrk="1" hangingPunct="1"/>
            <a:r>
              <a:rPr lang="en-US" smtClean="0"/>
              <a:t>Light passes through lens</a:t>
            </a:r>
          </a:p>
          <a:p>
            <a:pPr eaLnBrk="1" hangingPunct="1"/>
            <a:r>
              <a:rPr lang="en-US" smtClean="0"/>
              <a:t>Focussed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965325" y="1285875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Retina covered with light-sensitive receptors</a:t>
            </a:r>
            <a:r>
              <a:rPr lang="en-US" sz="1200" dirty="0" smtClean="0"/>
              <a:t>?</a:t>
            </a:r>
          </a:p>
          <a:p>
            <a:pPr lvl="1" eaLnBrk="1" hangingPunct="1"/>
            <a:r>
              <a:rPr lang="en-US" dirty="0" smtClean="0"/>
              <a:t>rods</a:t>
            </a:r>
          </a:p>
          <a:p>
            <a:pPr lvl="2" eaLnBrk="1" hangingPunct="1"/>
            <a:r>
              <a:rPr lang="en-US" dirty="0" smtClean="0"/>
              <a:t>primarily for night vision &amp; perceiving movement</a:t>
            </a:r>
          </a:p>
          <a:p>
            <a:pPr lvl="2" eaLnBrk="1" hangingPunct="1"/>
            <a:r>
              <a:rPr lang="en-US" dirty="0" smtClean="0"/>
              <a:t>sensitive to broad spectrum of light</a:t>
            </a:r>
          </a:p>
          <a:p>
            <a:pPr lvl="2" eaLnBrk="1" hangingPunct="1"/>
            <a:r>
              <a:rPr lang="en-US" dirty="0" smtClean="0"/>
              <a:t>can’t discriminate between colors</a:t>
            </a:r>
          </a:p>
          <a:p>
            <a:pPr lvl="2" eaLnBrk="1" hangingPunct="1"/>
            <a:r>
              <a:rPr lang="en-US" dirty="0" smtClean="0"/>
              <a:t>sense intensity or shades of gray</a:t>
            </a:r>
          </a:p>
          <a:p>
            <a:pPr lvl="1" eaLnBrk="1" hangingPunct="1"/>
            <a:r>
              <a:rPr lang="en-US" dirty="0" smtClean="0"/>
              <a:t>cones</a:t>
            </a:r>
          </a:p>
          <a:p>
            <a:pPr lvl="2" eaLnBrk="1" hangingPunct="1"/>
            <a:r>
              <a:rPr lang="en-US" dirty="0" smtClean="0"/>
              <a:t>used to sense color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141499"/>
            <a:ext cx="7985125" cy="52601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Center of retina has most of the cones </a:t>
            </a:r>
            <a:r>
              <a:rPr lang="en-US" sz="2800" dirty="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dirty="0" smtClean="0"/>
              <a:t>allows for high acuity of objects focused at center</a:t>
            </a:r>
            <a:endParaRPr lang="en-US" sz="2400" dirty="0" smtClean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Edge </a:t>
            </a:r>
            <a:r>
              <a:rPr lang="en-US" sz="2800" dirty="0" smtClean="0"/>
              <a:t>of retina is dominated by rods </a:t>
            </a:r>
            <a:r>
              <a:rPr lang="en-US" sz="2800" dirty="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dirty="0" smtClean="0"/>
              <a:t>allows detecting motion of threats in periphery</a:t>
            </a:r>
            <a:endParaRPr lang="en-US" sz="2400" dirty="0" smtClean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35" y="2370497"/>
            <a:ext cx="283388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63" y="2370656"/>
            <a:ext cx="294534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628" y="4595685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1034154" y="2370415"/>
            <a:ext cx="2139823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133" y="4595685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  <a:endParaRPr lang="en-US" sz="75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20843" y="1828800"/>
            <a:ext cx="882315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Photopigments</a:t>
            </a:r>
            <a:r>
              <a:rPr lang="en-US" dirty="0" smtClean="0"/>
              <a:t>” used to sense color</a:t>
            </a:r>
          </a:p>
          <a:p>
            <a:pPr eaLnBrk="1" hangingPunct="1"/>
            <a:r>
              <a:rPr lang="en-US" dirty="0" smtClean="0"/>
              <a:t>3 types: </a:t>
            </a:r>
            <a:r>
              <a:rPr lang="en-US" dirty="0" smtClean="0">
                <a:solidFill>
                  <a:srgbClr val="0D2ED1"/>
                </a:solidFill>
              </a:rPr>
              <a:t>blue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24D511"/>
                </a:solidFill>
              </a:rPr>
              <a:t>green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rgbClr val="FF2121"/>
                </a:solidFill>
              </a:rPr>
              <a:t>red</a:t>
            </a:r>
            <a:r>
              <a:rPr lang="en-US" dirty="0" smtClean="0"/>
              <a:t>” (really </a:t>
            </a:r>
            <a:r>
              <a:rPr lang="en-US" dirty="0" smtClean="0">
                <a:solidFill>
                  <a:srgbClr val="E8E428"/>
                </a:solidFill>
              </a:rPr>
              <a:t>yellow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each sensitive to different band of spectrum </a:t>
            </a:r>
          </a:p>
          <a:p>
            <a:pPr lvl="1" eaLnBrk="1" hangingPunct="1"/>
            <a:r>
              <a:rPr lang="en-US" dirty="0" smtClean="0"/>
              <a:t>ratio of neural activity of the 3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color</a:t>
            </a:r>
          </a:p>
          <a:p>
            <a:pPr lvl="2" eaLnBrk="1" hangingPunct="1"/>
            <a:r>
              <a:rPr lang="en-US" sz="2500" dirty="0" smtClean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898650" y="1843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861050" y="1954213"/>
            <a:ext cx="16922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omic Sans MS" pitchFamily="66" charset="0"/>
              </a:rPr>
              <a:t>Really yellow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>
            <a:off x="5907088" y="2366963"/>
            <a:ext cx="395287" cy="37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3673477"/>
            <a:ext cx="4894263" cy="928688"/>
            <a:chOff x="0" y="2314"/>
            <a:chExt cx="3083" cy="585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0" y="2376"/>
              <a:ext cx="15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>
              <a:off x="1567" y="2593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1601" y="2314"/>
              <a:ext cx="1482" cy="2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14963" y="5381625"/>
            <a:ext cx="2538412" cy="785813"/>
            <a:chOff x="3411" y="3390"/>
            <a:chExt cx="1599" cy="495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3411" y="3597"/>
              <a:ext cx="1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lots of 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-9218312">
              <a:off x="3424" y="3390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1329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58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07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542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121982" y="1469831"/>
            <a:ext cx="6916971" cy="52320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distributed evenly – mainly reds (64%) &amp; very few blues (4%)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ym typeface="ZapfDingbats" pitchFamily="82" charset="2"/>
              </a:rPr>
              <a:t></a:t>
            </a:r>
            <a:r>
              <a:rPr lang="en-US" sz="2800" dirty="0" smtClean="0">
                <a:sym typeface="ZapfDingbats" pitchFamily="82" charset="2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insensitivity to short wavelengths (blue)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blue cones in retina center (high acuity) </a:t>
            </a:r>
            <a:r>
              <a:rPr lang="en-US" sz="2800" dirty="0" smtClean="0">
                <a:sym typeface="ZapfDingbats" pitchFamily="82" charset="2"/>
              </a:rPr>
              <a:t>?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“disappearance” of small blue objects you fixate 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 we age lens yellows &amp; absorbs shorter wavelengths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ym typeface="ZapfDingbats" pitchFamily="82" charset="2"/>
              </a:rPr>
              <a:t></a:t>
            </a:r>
            <a:r>
              <a:rPr lang="en-US" sz="2800" dirty="0" smtClean="0">
                <a:sym typeface="ZapfDingbats" pitchFamily="82" charset="2"/>
              </a:rPr>
              <a:t>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sensitivity to blue is even more reduced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857"/>
          <a:stretch/>
        </p:blipFill>
        <p:spPr>
          <a:xfrm>
            <a:off x="7004177" y="1652863"/>
            <a:ext cx="2139823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7156" y="3878133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  <a:endParaRPr lang="en-US" sz="75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664575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Color Sensitivity &amp; Image Detection</a:t>
            </a:r>
          </a:p>
        </p:txBody>
      </p:sp>
      <p:sp>
        <p:nvSpPr>
          <p:cNvPr id="20488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38275"/>
            <a:ext cx="8162925" cy="38052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sensitive to the center of the spectrum</a:t>
            </a:r>
          </a:p>
          <a:p>
            <a:pPr lvl="1" eaLnBrk="1" hangingPunct="1"/>
            <a:r>
              <a:rPr lang="en-US" sz="2400" dirty="0" smtClean="0"/>
              <a:t>blues &amp; reds must be brighter than greens &amp; yellows</a:t>
            </a:r>
          </a:p>
          <a:p>
            <a:pPr eaLnBrk="1" hangingPunct="1"/>
            <a:r>
              <a:rPr lang="en-US" sz="2800" dirty="0" smtClean="0"/>
              <a:t>Brightness determined mainly by </a:t>
            </a:r>
            <a:r>
              <a:rPr lang="en-US" sz="2800" dirty="0" smtClean="0"/>
              <a:t>G+R cones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Shapes detected by finding edges</a:t>
            </a:r>
          </a:p>
          <a:p>
            <a:pPr lvl="1" eaLnBrk="1" hangingPunct="1"/>
            <a:r>
              <a:rPr lang="en-US" sz="2400" dirty="0" smtClean="0"/>
              <a:t>we use brightness &amp; color differences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Implication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hard to deal w/ blue edges &amp; shapes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6D4D7-C161-4287-B133-91AAFBE8A77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8436" name="Picture 38" descr="lu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807" name="Picture 39" descr="lucky-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0"/>
            <a:ext cx="8299450" cy="31510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 smtClean="0"/>
              <a:t>need for constant refocusing </a:t>
            </a:r>
            <a:r>
              <a:rPr lang="en-US" sz="2400" dirty="0" smtClean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 smtClean="0"/>
              <a:t>causes fatigue</a:t>
            </a:r>
          </a:p>
          <a:p>
            <a:pPr lvl="1" eaLnBrk="1" hangingPunct="1"/>
            <a:r>
              <a:rPr lang="en-US" sz="2400" dirty="0" smtClean="0"/>
              <a:t>be careful about color combinations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Pure (saturated) colors require more focusing then less pure (</a:t>
            </a:r>
            <a:r>
              <a:rPr lang="en-US" sz="2800" dirty="0" err="1" smtClean="0"/>
              <a:t>desaturated</a:t>
            </a:r>
            <a:r>
              <a:rPr lang="en-US" sz="2800" dirty="0" smtClean="0"/>
              <a:t>)</a:t>
            </a:r>
            <a:endParaRPr lang="en-US" sz="1800" dirty="0" smtClean="0">
              <a:sym typeface="Symbol" pitchFamily="18" charset="2"/>
            </a:endParaRP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don’t use saturated colors in UIs unless you really need something to stand out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smtClean="0">
                <a:sym typeface="Symbol" pitchFamily="18" charset="2"/>
              </a:rPr>
              <a:t>your product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6" y="4129687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2416" y="6327731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Color Deficiency </a:t>
            </a:r>
            <a:br>
              <a:rPr lang="en-US" smtClean="0"/>
            </a:br>
            <a:r>
              <a:rPr lang="en-US" sz="3300" smtClean="0"/>
              <a:t>(AKA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431292" y="1828800"/>
            <a:ext cx="871270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different </a:t>
            </a:r>
            <a:r>
              <a:rPr lang="en-US" i="1" dirty="0" err="1" smtClean="0"/>
              <a:t>photopigment</a:t>
            </a:r>
            <a:r>
              <a:rPr lang="en-US" i="1" dirty="0" smtClean="0"/>
              <a:t> response</a:t>
            </a:r>
            <a:r>
              <a:rPr lang="en-US" dirty="0" smtClean="0"/>
              <a:t> 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reduces capability to discern small color </a:t>
            </a:r>
            <a:r>
              <a:rPr lang="en-US" dirty="0" smtClean="0"/>
              <a:t>diffs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red-green deficiency</a:t>
            </a:r>
            <a:r>
              <a:rPr lang="en-US" dirty="0" smtClean="0"/>
              <a:t> 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lack of either green or red </a:t>
            </a:r>
            <a:r>
              <a:rPr lang="en-US" dirty="0" err="1" smtClean="0"/>
              <a:t>photopigment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can’t discriminate colors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383459" y="1194010"/>
            <a:ext cx="8707448" cy="52521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Avoid simultaneous display of highly saturated, spectrally extreme colors</a:t>
            </a:r>
          </a:p>
          <a:p>
            <a:pPr lvl="1" eaLnBrk="1" hangingPunct="1"/>
            <a:r>
              <a:rPr lang="en-US" sz="2400" dirty="0" smtClean="0"/>
              <a:t>e.g., no </a:t>
            </a:r>
            <a:r>
              <a:rPr lang="en-US" sz="2400" dirty="0" err="1" smtClean="0"/>
              <a:t>cyans</a:t>
            </a:r>
            <a:r>
              <a:rPr lang="en-US" sz="2400" dirty="0" smtClean="0"/>
              <a:t>/blues at the same time as reds, why?</a:t>
            </a:r>
          </a:p>
          <a:p>
            <a:pPr lvl="2" eaLnBrk="1" hangingPunct="1"/>
            <a:r>
              <a:rPr lang="en-US" sz="2000" dirty="0" smtClean="0"/>
              <a:t>refocusing!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desaturated</a:t>
            </a:r>
            <a:r>
              <a:rPr lang="en-US" sz="2400" dirty="0" smtClean="0"/>
              <a:t> combinations are better </a:t>
            </a:r>
            <a:r>
              <a:rPr lang="en-US" sz="2400" dirty="0" smtClean="0">
                <a:sym typeface="Symbol" pitchFamily="18" charset="2"/>
              </a:rPr>
              <a:t> pastels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2846779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4071633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28263"/>
            <a:ext cx="896112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</a:t>
            </a:r>
            <a:r>
              <a:rPr lang="en-US" dirty="0" smtClean="0"/>
              <a:t>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213" y="1368311"/>
            <a:ext cx="4417167" cy="423978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Pick non-adjacent colors</a:t>
            </a:r>
          </a:p>
          <a:p>
            <a:pPr lvl="1" eaLnBrk="1" hangingPunct="1"/>
            <a:r>
              <a:rPr lang="en-US" sz="2400" dirty="0" smtClean="0"/>
              <a:t>opponent colors </a:t>
            </a:r>
            <a:br>
              <a:rPr lang="en-US" sz="2400" dirty="0" smtClean="0"/>
            </a:br>
            <a:r>
              <a:rPr lang="en-US" sz="2400" dirty="0" smtClean="0"/>
              <a:t>go well together</a:t>
            </a:r>
          </a:p>
          <a:p>
            <a:pPr lvl="2" eaLnBrk="1" hangingPunct="1"/>
            <a:r>
              <a:rPr lang="en-US" sz="2000" dirty="0" smtClean="0"/>
              <a:t>(red &amp; green) or </a:t>
            </a:r>
            <a:br>
              <a:rPr lang="en-US" sz="2000" dirty="0" smtClean="0"/>
            </a:br>
            <a:r>
              <a:rPr lang="en-US" sz="2000" dirty="0" smtClean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4540250" y="1058807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520893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5689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older users need higher brightness levels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both brightness &amp; color differences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red &amp; green in the periphery (</a:t>
            </a:r>
            <a:r>
              <a:rPr lang="en-US" sz="2000" dirty="0" smtClean="0"/>
              <a:t>no RG cones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pure blue for text, lines,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avoid adjacent colors that differ only in blue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6546" y="2601711"/>
            <a:ext cx="2664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Helvetica Light"/>
                <a:cs typeface="Helvetica Light"/>
              </a:rPr>
              <a:t>Q U I Z</a:t>
            </a:r>
            <a:endParaRPr lang="en-US" sz="6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868389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1640" y="2803352"/>
            <a:ext cx="7125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Helvetica"/>
                <a:cs typeface="Helvetica"/>
              </a:rPr>
              <a:t>IN CLASS ONLY  URL</a:t>
            </a:r>
            <a:endParaRPr lang="en-US" sz="5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487513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7198" y="2601711"/>
            <a:ext cx="3563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Helvetica Light"/>
                <a:cs typeface="Helvetica Light"/>
              </a:rPr>
              <a:t>B R E A K</a:t>
            </a:r>
            <a:endParaRPr lang="en-US" sz="6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43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Autumn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89537" y="6553200"/>
            <a:ext cx="623961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9144000" cy="11999635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033274"/>
            <a:ext cx="8240251" cy="5291326"/>
          </a:xfrm>
        </p:spPr>
        <p:txBody>
          <a:bodyPr/>
          <a:lstStyle/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should have been Pages </a:t>
            </a:r>
            <a:r>
              <a:rPr lang="en-US" b="1" dirty="0">
                <a:solidFill>
                  <a:srgbClr val="2DCADF"/>
                </a:solidFill>
              </a:rPr>
              <a:t>66</a:t>
            </a:r>
            <a:r>
              <a:rPr lang="en-US" b="1" dirty="0" smtClean="0">
                <a:solidFill>
                  <a:srgbClr val="2DCADF"/>
                </a:solidFill>
              </a:rPr>
              <a:t>-99 </a:t>
            </a:r>
            <a:r>
              <a:rPr lang="en-US" dirty="0" smtClean="0"/>
              <a:t>(NOT 85) for  </a:t>
            </a:r>
            <a:r>
              <a:rPr lang="en-US" dirty="0"/>
              <a:t>"Cognitive Aspects in Interaction </a:t>
            </a:r>
            <a:r>
              <a:rPr lang="en-US" dirty="0" smtClean="0"/>
              <a:t>Design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Grading:</a:t>
            </a:r>
          </a:p>
          <a:p>
            <a:pPr lvl="1"/>
            <a:r>
              <a:rPr lang="en-US" dirty="0" smtClean="0"/>
              <a:t>Assignment #1 (Project Proposals)	</a:t>
            </a:r>
          </a:p>
          <a:p>
            <a:pPr lvl="2"/>
            <a:r>
              <a:rPr lang="en-US" dirty="0" smtClean="0"/>
              <a:t>avg.=89/100, low=67, high=100</a:t>
            </a:r>
          </a:p>
          <a:p>
            <a:pPr lvl="1"/>
            <a:r>
              <a:rPr lang="en-US" dirty="0" smtClean="0"/>
              <a:t>Assignment #2 (Problem Finding/Research)</a:t>
            </a:r>
          </a:p>
          <a:p>
            <a:pPr lvl="2"/>
            <a:r>
              <a:rPr lang="en-US" dirty="0" smtClean="0"/>
              <a:t>avg.=97.7, median=100, </a:t>
            </a:r>
            <a:r>
              <a:rPr lang="en-US" dirty="0" err="1" smtClean="0"/>
              <a:t>stdev</a:t>
            </a:r>
            <a:r>
              <a:rPr lang="en-US" dirty="0" smtClean="0"/>
              <a:t>=7</a:t>
            </a:r>
          </a:p>
          <a:p>
            <a:pPr lvl="1"/>
            <a:r>
              <a:rPr lang="en-US" dirty="0" smtClean="0"/>
              <a:t>Assignment #3 (Hall of Fame/Shame)</a:t>
            </a:r>
          </a:p>
          <a:p>
            <a:pPr lvl="2"/>
            <a:r>
              <a:rPr lang="en-US" dirty="0"/>
              <a:t>avg.</a:t>
            </a:r>
            <a:r>
              <a:rPr lang="en-US" dirty="0" smtClean="0"/>
              <a:t>=92/</a:t>
            </a:r>
            <a:r>
              <a:rPr lang="en-US" dirty="0"/>
              <a:t>100, low=</a:t>
            </a:r>
            <a:r>
              <a:rPr lang="en-US" dirty="0" smtClean="0"/>
              <a:t>69, </a:t>
            </a:r>
            <a:r>
              <a:rPr lang="en-US" dirty="0"/>
              <a:t>high=</a:t>
            </a: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5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557" y="0"/>
            <a:ext cx="8957443" cy="1143000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805" y="925635"/>
            <a:ext cx="9029196" cy="5783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Quiz #1:</a:t>
            </a:r>
          </a:p>
          <a:p>
            <a:pPr lvl="1"/>
            <a:r>
              <a:rPr lang="en-US" dirty="0" smtClean="0"/>
              <a:t>avg.=4.2</a:t>
            </a:r>
          </a:p>
          <a:p>
            <a:pPr lvl="1"/>
            <a:r>
              <a:rPr lang="en-US" dirty="0" smtClean="0"/>
              <a:t>scores: 5/5 (80), 4/5 (49), 3/5 (28), 2/5 (9), 1/5 (2)</a:t>
            </a:r>
          </a:p>
          <a:p>
            <a:pPr lvl="1"/>
            <a:r>
              <a:rPr lang="en-US" dirty="0" smtClean="0"/>
              <a:t>47% got 100%</a:t>
            </a:r>
          </a:p>
          <a:p>
            <a:pPr lvl="1"/>
            <a:r>
              <a:rPr lang="en-US" dirty="0" smtClean="0"/>
              <a:t>answers:</a:t>
            </a:r>
          </a:p>
          <a:p>
            <a:pPr lvl="2"/>
            <a:r>
              <a:rPr lang="en-US" sz="2200" dirty="0"/>
              <a:t>Douglas </a:t>
            </a:r>
            <a:r>
              <a:rPr lang="en-US" sz="2200" dirty="0" err="1" smtClean="0"/>
              <a:t>Engelbart</a:t>
            </a:r>
            <a:r>
              <a:rPr lang="en-US" sz="2200" dirty="0" smtClean="0"/>
              <a:t> </a:t>
            </a:r>
            <a:r>
              <a:rPr lang="en-US" sz="2200" dirty="0"/>
              <a:t>showed NLS </a:t>
            </a:r>
            <a:r>
              <a:rPr lang="en-US" sz="2200" dirty="0" smtClean="0"/>
              <a:t>in</a:t>
            </a:r>
            <a:r>
              <a:rPr lang="en-US" sz="2200" dirty="0"/>
              <a:t> </a:t>
            </a:r>
            <a:r>
              <a:rPr lang="en-US" sz="2200" b="1" i="1" dirty="0" smtClean="0"/>
              <a:t>“</a:t>
            </a:r>
            <a:r>
              <a:rPr lang="en-US" sz="2200" b="1" i="1" dirty="0"/>
              <a:t>The Mother of All </a:t>
            </a:r>
            <a:r>
              <a:rPr lang="en-US" sz="2200" b="1" i="1" dirty="0" smtClean="0"/>
              <a:t>Demos”</a:t>
            </a:r>
            <a:endParaRPr lang="en-US" sz="2200" b="1" i="1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 err="1"/>
              <a:t>Dynabook</a:t>
            </a:r>
            <a:r>
              <a:rPr lang="en-US" sz="2200" dirty="0"/>
              <a:t> was invented </a:t>
            </a:r>
            <a:r>
              <a:rPr lang="en-US" sz="2200" dirty="0" smtClean="0"/>
              <a:t>by:</a:t>
            </a:r>
            <a:r>
              <a:rPr lang="en-US" sz="2200" dirty="0"/>
              <a:t> </a:t>
            </a:r>
            <a:r>
              <a:rPr lang="en-US" sz="2200" b="1" i="1" dirty="0" smtClean="0"/>
              <a:t>Alan </a:t>
            </a:r>
            <a:r>
              <a:rPr lang="en-US" sz="2200" b="1" i="1" dirty="0"/>
              <a:t>Kay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key observation technique used in Contextual Inquiry </a:t>
            </a:r>
            <a:r>
              <a:rPr lang="en-US" sz="2200" dirty="0" smtClean="0"/>
              <a:t>is:</a:t>
            </a:r>
            <a:r>
              <a:rPr lang="en-US" sz="2200" dirty="0"/>
              <a:t> </a:t>
            </a:r>
            <a:r>
              <a:rPr lang="en-US" sz="2200" b="1" i="1" dirty="0" smtClean="0"/>
              <a:t>Master</a:t>
            </a:r>
            <a:r>
              <a:rPr lang="en-US" sz="2200" b="1" i="1" dirty="0"/>
              <a:t>-apprentice model</a:t>
            </a:r>
          </a:p>
          <a:p>
            <a:pPr lvl="2"/>
            <a:r>
              <a:rPr lang="en-US" sz="2200" dirty="0" smtClean="0"/>
              <a:t>Which </a:t>
            </a:r>
            <a:r>
              <a:rPr lang="en-US" sz="2200" dirty="0"/>
              <a:t>group in the ceramics class described in the Buxton reading produced the highest quality </a:t>
            </a:r>
            <a:r>
              <a:rPr lang="en-US" sz="2200" dirty="0" smtClean="0"/>
              <a:t>pots: </a:t>
            </a:r>
            <a:r>
              <a:rPr lang="en-US" sz="2200" b="1" i="1" dirty="0" smtClean="0"/>
              <a:t>Graded </a:t>
            </a:r>
            <a:r>
              <a:rPr lang="en-US" sz="2200" b="1" i="1" dirty="0"/>
              <a:t>by Quantity Group</a:t>
            </a:r>
          </a:p>
          <a:p>
            <a:pPr lvl="2"/>
            <a:r>
              <a:rPr lang="en-US" sz="2200" dirty="0" smtClean="0"/>
              <a:t>At </a:t>
            </a:r>
            <a:r>
              <a:rPr lang="en-US" sz="2200" dirty="0"/>
              <a:t>IDEO the person who gets the most credit is</a:t>
            </a:r>
          </a:p>
          <a:p>
            <a:pPr lvl="3"/>
            <a:r>
              <a:rPr lang="en-US" sz="2200" b="1" i="1" dirty="0"/>
              <a:t>The person with the best </a:t>
            </a:r>
            <a:r>
              <a:rPr lang="en-US" sz="2200" b="1" i="1" dirty="0" smtClean="0"/>
              <a:t>idea</a:t>
            </a:r>
          </a:p>
          <a:p>
            <a:pPr lvl="3"/>
            <a:r>
              <a:rPr lang="en-US" sz="2200" b="1" i="1" dirty="0" smtClean="0"/>
              <a:t>The </a:t>
            </a:r>
            <a:r>
              <a:rPr lang="en-US" sz="2200" b="1" i="1" dirty="0"/>
              <a:t>person with the wildest </a:t>
            </a:r>
            <a:r>
              <a:rPr lang="en-US" sz="2200" b="1" i="1" dirty="0" smtClean="0"/>
              <a:t>idea</a:t>
            </a:r>
            <a:endParaRPr lang="en-US" sz="2200" b="1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HCI+D: User Interface Design, Prototyping, and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230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328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smtClean="0"/>
              <a:t>Why Model Human Performance?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49450"/>
            <a:ext cx="8307388" cy="43751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To test </a:t>
            </a:r>
            <a:r>
              <a:rPr lang="en-US" dirty="0" smtClean="0"/>
              <a:t>understanding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To predict influence of new 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41B36-FCA8-420C-8021-DB0CFFF19E6D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4390798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Moran </a:t>
            </a:r>
            <a:r>
              <a:rPr lang="en-US" sz="2500" dirty="0" smtClean="0"/>
              <a:t>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0" y="1142999"/>
            <a:ext cx="4651750" cy="595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</a:t>
            </a:r>
            <a:r>
              <a:rPr lang="en-US" sz="2500" dirty="0" smtClean="0"/>
              <a:t>Moran </a:t>
            </a:r>
            <a:r>
              <a:rPr lang="en-US" sz="2500" dirty="0" smtClean="0"/>
              <a:t>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42899" y="202406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36" y="1296"/>
                <a:ext cx="3367" cy="1162"/>
                <a:chOff x="1536" y="1296"/>
                <a:chExt cx="3367" cy="1162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2012"/>
                  <a:ext cx="1048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11" y="2012"/>
                  <a:ext cx="1224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17832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serial, sometimes parallel</a:t>
            </a:r>
          </a:p>
          <a:p>
            <a:pPr lvl="1" eaLnBrk="1" hangingPunct="1"/>
            <a:r>
              <a:rPr lang="en-US" sz="2400" dirty="0" smtClean="0"/>
              <a:t>serial in action &amp; parallel in recognition</a:t>
            </a:r>
          </a:p>
          <a:p>
            <a:pPr lvl="2" eaLnBrk="1" hangingPunct="1"/>
            <a:r>
              <a:rPr lang="en-US" dirty="0" smtClean="0"/>
              <a:t>pressing key in response to light (serial)</a:t>
            </a:r>
          </a:p>
          <a:p>
            <a:pPr lvl="2" eaLnBrk="1" hangingPunct="1"/>
            <a:r>
              <a:rPr lang="en-US" dirty="0" smtClean="0"/>
              <a:t>driving, reading signs, &amp; hearing at once (parallel)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Parameters</a:t>
            </a:r>
          </a:p>
          <a:p>
            <a:pPr lvl="1" eaLnBrk="1" hangingPunct="1"/>
            <a:r>
              <a:rPr lang="en-US" sz="2400" dirty="0" smtClean="0"/>
              <a:t>processors have cycle time (T) ~ </a:t>
            </a:r>
            <a:r>
              <a:rPr lang="en-US" sz="2400" dirty="0" smtClean="0"/>
              <a:t>100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memories have capacity, decay time,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36" y="1296"/>
                <a:ext cx="3367" cy="1162"/>
                <a:chOff x="1536" y="1296"/>
                <a:chExt cx="3367" cy="1162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2012"/>
                  <a:ext cx="1048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11" y="2012"/>
                  <a:ext cx="1224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Haptic memory</a:t>
            </a:r>
          </a:p>
          <a:p>
            <a:pPr lvl="1" eaLnBrk="1" hangingPunct="1"/>
            <a:r>
              <a:rPr lang="en-US" dirty="0" smtClean="0"/>
              <a:t>for </a:t>
            </a:r>
            <a:r>
              <a:rPr lang="en-US" dirty="0" smtClean="0"/>
              <a:t>touch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sensory memory to WM</a:t>
            </a:r>
          </a:p>
          <a:p>
            <a:pPr lvl="1" eaLnBrk="1" hangingPunct="1"/>
            <a:r>
              <a:rPr lang="en-US" dirty="0" smtClean="0"/>
              <a:t>attention filters stimuli &amp; passes to </a:t>
            </a:r>
            <a:r>
              <a:rPr lang="en-US" dirty="0" smtClean="0"/>
              <a:t>WM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WM to LTM</a:t>
            </a:r>
          </a:p>
          <a:p>
            <a:pPr lvl="1" eaLnBrk="1" hangingPunct="1"/>
            <a:r>
              <a:rPr lang="en-US" dirty="0" smtClean="0"/>
              <a:t>elaboration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463942" y="1600200"/>
            <a:ext cx="8360971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Working memory (short term)</a:t>
            </a:r>
          </a:p>
          <a:p>
            <a:pPr lvl="1" eaLnBrk="1" hangingPunct="1"/>
            <a:r>
              <a:rPr lang="en-US" sz="2400" dirty="0" smtClean="0"/>
              <a:t>small capacity (7 ± 2 “chunks”)</a:t>
            </a:r>
          </a:p>
          <a:p>
            <a:pPr lvl="2" eaLnBrk="1" hangingPunct="1"/>
            <a:r>
              <a:rPr lang="en-US" sz="2000" dirty="0" smtClean="0"/>
              <a:t>6174591765 vs. (617) 459-1765</a:t>
            </a:r>
          </a:p>
          <a:p>
            <a:pPr lvl="2" eaLnBrk="1" hangingPunct="1"/>
            <a:r>
              <a:rPr lang="en-US" sz="2000" dirty="0" smtClean="0"/>
              <a:t>NBCIBMGMC </a:t>
            </a:r>
            <a:r>
              <a:rPr lang="en-US" sz="2000" dirty="0" smtClean="0"/>
              <a:t>vs. </a:t>
            </a:r>
            <a:r>
              <a:rPr lang="en-US" sz="2000" dirty="0" smtClean="0"/>
              <a:t>NBC IBM </a:t>
            </a:r>
            <a:r>
              <a:rPr lang="en-US" sz="2000" dirty="0" smtClean="0"/>
              <a:t>GMC</a:t>
            </a:r>
          </a:p>
          <a:p>
            <a:pPr lvl="1" eaLnBrk="1" hangingPunct="1"/>
            <a:r>
              <a:rPr lang="en-US" sz="2400" dirty="0" smtClean="0"/>
              <a:t>rapid access (~ 70ms) &amp; decay (~200 </a:t>
            </a:r>
            <a:r>
              <a:rPr lang="en-US" sz="2400" dirty="0" err="1" smtClean="0"/>
              <a:t>ms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pass to LTM after a few seconds of continued storage</a:t>
            </a:r>
          </a:p>
          <a:p>
            <a:pPr lvl="2" eaLnBrk="1" hangingPunct="1"/>
            <a:endParaRPr lang="en-US" sz="2000" dirty="0" smtClean="0"/>
          </a:p>
          <a:p>
            <a:pPr eaLnBrk="1" hangingPunct="1"/>
            <a:r>
              <a:rPr lang="en-US" sz="2800" dirty="0" smtClean="0"/>
              <a:t>Long-term memory</a:t>
            </a:r>
          </a:p>
          <a:p>
            <a:pPr lvl="1" eaLnBrk="1" hangingPunct="1"/>
            <a:r>
              <a:rPr lang="en-US" sz="2400" dirty="0" smtClean="0"/>
              <a:t>huge (if not “unlimited”)</a:t>
            </a:r>
          </a:p>
          <a:p>
            <a:pPr lvl="1" eaLnBrk="1" hangingPunct="1"/>
            <a:r>
              <a:rPr lang="en-US" sz="2400" dirty="0" smtClean="0"/>
              <a:t>slower access time (~100 </a:t>
            </a:r>
            <a:r>
              <a:rPr lang="en-US" sz="2400" dirty="0" err="1" smtClean="0"/>
              <a:t>ms</a:t>
            </a:r>
            <a:r>
              <a:rPr lang="en-US" sz="2400" dirty="0" smtClean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76" y="78"/>
            <a:ext cx="3391124" cy="2970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5567975" cy="7306831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</a:t>
            </a:r>
            <a:r>
              <a:rPr lang="en-US" dirty="0" smtClean="0"/>
              <a:t>Fame!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960" y="1600200"/>
            <a:ext cx="31995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Clearly highlights error (red text &amp; box)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Tells me what I did wrong/how to fix it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user’s language</a:t>
            </a:r>
          </a:p>
          <a:p>
            <a:pPr marL="0" indent="0">
              <a:buNone/>
            </a:pPr>
            <a:r>
              <a:rPr lang="en-US" sz="2400" dirty="0" smtClean="0"/>
              <a:t>(careful w/ humor)</a:t>
            </a:r>
            <a:endParaRPr lang="en-US" sz="2400" dirty="0"/>
          </a:p>
        </p:txBody>
      </p:sp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57" y="253672"/>
            <a:ext cx="802907" cy="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36" y="1296"/>
                <a:ext cx="3367" cy="1162"/>
                <a:chOff x="1536" y="1296"/>
                <a:chExt cx="3367" cy="1162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2012"/>
                  <a:ext cx="1048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11" y="2012"/>
                  <a:ext cx="1224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  <a:p>
            <a:pPr eaLnBrk="1" hangingPunct="1"/>
            <a:r>
              <a:rPr lang="en-US" sz="2800" dirty="0" smtClean="0"/>
              <a:t>Discrimination Principle</a:t>
            </a:r>
          </a:p>
          <a:p>
            <a:pPr lvl="1" eaLnBrk="1" hangingPunct="1"/>
            <a:r>
              <a:rPr lang="en-US" sz="2400" dirty="0" smtClean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dirty="0" smtClean="0"/>
              <a:t>interference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7" y="1065541"/>
            <a:ext cx="8781264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6”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 (no accuracy required)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1707888" y="3102158"/>
            <a:ext cx="7436112" cy="37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pPr lvl="1" eaLnBrk="1" hangingPunct="1"/>
            <a:r>
              <a:rPr lang="en-US" dirty="0" smtClean="0"/>
              <a:t>moving hand is a series of </a:t>
            </a:r>
            <a:r>
              <a:rPr lang="en-US" dirty="0" err="1" smtClean="0"/>
              <a:t>microcorrections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correction takes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p</a:t>
            </a:r>
            <a:r>
              <a:rPr lang="en-US" sz="2800" baseline="-18000" dirty="0" smtClean="0"/>
              <a:t> +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c</a:t>
            </a:r>
            <a:r>
              <a:rPr lang="en-US" sz="2800" baseline="-18000" dirty="0" smtClean="0"/>
              <a:t> + </a:t>
            </a:r>
            <a:r>
              <a:rPr lang="en-US" dirty="0" smtClean="0"/>
              <a:t>T</a:t>
            </a:r>
            <a:r>
              <a:rPr lang="en-US" sz="2800" baseline="-18000" dirty="0" smtClean="0"/>
              <a:t>m </a:t>
            </a:r>
            <a:r>
              <a:rPr lang="en-US" dirty="0" smtClean="0"/>
              <a:t>= 240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time </a:t>
            </a:r>
            <a:r>
              <a:rPr lang="en-US" dirty="0" err="1" smtClean="0"/>
              <a:t>T</a:t>
            </a:r>
            <a:r>
              <a:rPr lang="en-US" sz="3200" baseline="-18000" dirty="0" err="1" smtClean="0"/>
              <a:t>pos</a:t>
            </a:r>
            <a:r>
              <a:rPr lang="en-US" dirty="0" smtClean="0"/>
              <a:t> to move the hand to target size S which is distance D away is given by:</a:t>
            </a:r>
          </a:p>
          <a:p>
            <a:pPr lvl="2" eaLnBrk="1" hangingPunct="1"/>
            <a:r>
              <a:rPr lang="en-US" dirty="0" err="1" smtClean="0"/>
              <a:t>T</a:t>
            </a:r>
            <a:r>
              <a:rPr lang="en-US" baseline="-18000" dirty="0" err="1" smtClean="0"/>
              <a:t>pos</a:t>
            </a:r>
            <a:r>
              <a:rPr lang="en-US" dirty="0" smtClean="0"/>
              <a:t> = a + b</a:t>
            </a:r>
            <a:r>
              <a:rPr lang="en-US" baseline="-18000" dirty="0" smtClean="0"/>
              <a:t> </a:t>
            </a:r>
            <a:r>
              <a:rPr lang="en-US" dirty="0" smtClean="0"/>
              <a:t>log</a:t>
            </a:r>
            <a:r>
              <a:rPr lang="en-US" baseline="-18000" dirty="0" smtClean="0"/>
              <a:t>2</a:t>
            </a:r>
            <a:r>
              <a:rPr lang="en-US" dirty="0" smtClean="0"/>
              <a:t> (D/S + 1)</a:t>
            </a:r>
          </a:p>
          <a:p>
            <a:pPr lvl="1" eaLnBrk="1" hangingPunct="1"/>
            <a:r>
              <a:rPr lang="en-US" dirty="0" smtClean="0"/>
              <a:t>summary</a:t>
            </a:r>
          </a:p>
          <a:p>
            <a:pPr lvl="2" eaLnBrk="1" hangingPunct="1"/>
            <a:r>
              <a:rPr lang="en-US" dirty="0" smtClean="0"/>
              <a:t>time to move the hand depends only on the </a:t>
            </a:r>
            <a:r>
              <a:rPr lang="en-US" b="0" i="1" dirty="0" smtClean="0"/>
              <a:t>relative precision</a:t>
            </a:r>
            <a:r>
              <a:rPr lang="en-US" dirty="0" smtClean="0"/>
              <a:t>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447800" y="2329991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295400" y="1676400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5181600" y="1676400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224267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77327" y="209817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8848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111964" y="4239636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0" y="4810916"/>
            <a:ext cx="3247181" cy="196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Perception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47063" cy="45243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Stimuli that occur within one PP cycle fuse into a single concept</a:t>
            </a:r>
          </a:p>
          <a:p>
            <a:pPr lvl="1" eaLnBrk="1" hangingPunct="1"/>
            <a:r>
              <a:rPr lang="en-US" dirty="0" smtClean="0"/>
              <a:t>frame rate needed for movies to look real?</a:t>
            </a:r>
          </a:p>
          <a:p>
            <a:pPr lvl="2" eaLnBrk="1" hangingPunct="1"/>
            <a:r>
              <a:rPr lang="en-US" dirty="0" smtClean="0"/>
              <a:t>time for  1 frame &lt; </a:t>
            </a:r>
            <a:r>
              <a:rPr lang="en-US" dirty="0" err="1" smtClean="0"/>
              <a:t>Tp</a:t>
            </a:r>
            <a:r>
              <a:rPr lang="en-US" dirty="0" smtClean="0"/>
              <a:t> (100 </a:t>
            </a:r>
            <a:r>
              <a:rPr lang="en-US" dirty="0" err="1" smtClean="0"/>
              <a:t>msec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10 frame/sec.</a:t>
            </a:r>
          </a:p>
          <a:p>
            <a:pPr eaLnBrk="1" hangingPunct="1"/>
            <a:r>
              <a:rPr lang="en-US" dirty="0" smtClean="0"/>
              <a:t>Perceptual causality</a:t>
            </a:r>
          </a:p>
          <a:p>
            <a:pPr lvl="1" eaLnBrk="1" hangingPunct="1"/>
            <a:r>
              <a:rPr lang="en-US" dirty="0" smtClean="0"/>
              <a:t>two distinct stimuli can fuse if the first event appears to </a:t>
            </a:r>
            <a:r>
              <a:rPr lang="en-US" i="1" dirty="0" smtClean="0"/>
              <a:t>cause</a:t>
            </a:r>
            <a:r>
              <a:rPr lang="en-US" dirty="0" smtClean="0"/>
              <a:t> the other</a:t>
            </a:r>
          </a:p>
          <a:p>
            <a:pPr lvl="1" eaLnBrk="1" hangingPunct="1"/>
            <a:r>
              <a:rPr lang="en-US" dirty="0" smtClean="0"/>
              <a:t>events must occur in the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BC353-DA93-4507-BA73-230F32EEAA02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Perceptual Causality</a:t>
            </a:r>
          </a:p>
        </p:txBody>
      </p:sp>
      <p:sp>
        <p:nvSpPr>
          <p:cNvPr id="9328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486400"/>
            <a:ext cx="7070725" cy="762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How soon must red ball move after cue ball collides with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must move in &lt; Tp (100 msec)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E545-70E2-4891-A769-88488E88EE0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828800" y="1676400"/>
            <a:ext cx="5791200" cy="36576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4191000" y="3276600"/>
            <a:ext cx="685800" cy="685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638800" y="2667000"/>
            <a:ext cx="685800" cy="685800"/>
          </a:xfrm>
          <a:prstGeom prst="ellipse">
            <a:avLst/>
          </a:prstGeom>
          <a:solidFill>
            <a:srgbClr val="FF212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 rot="-1140000">
            <a:off x="228600" y="4343400"/>
            <a:ext cx="3886200" cy="76200"/>
          </a:xfrm>
          <a:prstGeom prst="rect">
            <a:avLst/>
          </a:prstGeom>
          <a:solidFill>
            <a:srgbClr val="E6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Volunteer</a:t>
            </a:r>
          </a:p>
          <a:p>
            <a:pPr eaLnBrk="1" hangingPunct="1"/>
            <a:r>
              <a:rPr lang="en-US" dirty="0" smtClean="0"/>
              <a:t>Start saying </a:t>
            </a:r>
            <a:r>
              <a:rPr lang="en-US" i="1" dirty="0" smtClean="0">
                <a:solidFill>
                  <a:srgbClr val="6293CD"/>
                </a:solidFill>
              </a:rPr>
              <a:t>colors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you see in list of words</a:t>
            </a:r>
          </a:p>
          <a:p>
            <a:pPr lvl="1" eaLnBrk="1" hangingPunct="1"/>
            <a:r>
              <a:rPr lang="en-US" dirty="0" smtClean="0"/>
              <a:t>when slide comes up</a:t>
            </a:r>
          </a:p>
          <a:p>
            <a:pPr lvl="1" eaLnBrk="1" hangingPunct="1"/>
            <a:r>
              <a:rPr lang="en-US" dirty="0" smtClean="0"/>
              <a:t>as fast as you can</a:t>
            </a:r>
          </a:p>
          <a:p>
            <a:pPr eaLnBrk="1" hangingPunct="1"/>
            <a:r>
              <a:rPr lang="en-US" dirty="0" smtClean="0"/>
              <a:t>Say “done” when finished</a:t>
            </a:r>
          </a:p>
          <a:p>
            <a:pPr eaLnBrk="1" hangingPunct="1"/>
            <a:r>
              <a:rPr lang="en-US" dirty="0" smtClean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Paper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Page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2121"/>
                </a:solidFill>
              </a:rPr>
              <a:t>Test</a:t>
            </a:r>
            <a:endParaRPr lang="en-US" dirty="0">
              <a:solidFill>
                <a:srgbClr val="FF212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Paper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Black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Interference</a:t>
            </a:r>
          </a:p>
          <a:p>
            <a:pPr lvl="1" eaLnBrk="1" hangingPunct="1"/>
            <a:r>
              <a:rPr lang="en-US" sz="2400" dirty="0" smtClean="0"/>
              <a:t>two strong cues in working memory</a:t>
            </a:r>
          </a:p>
          <a:p>
            <a:pPr lvl="1" eaLnBrk="1" hangingPunct="1"/>
            <a:r>
              <a:rPr lang="en-US" sz="2400" dirty="0" smtClean="0"/>
              <a:t>link to different chunks in long term memory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Why learn about memory?</a:t>
            </a:r>
          </a:p>
          <a:p>
            <a:pPr lvl="1" eaLnBrk="1" hangingPunct="1"/>
            <a:r>
              <a:rPr lang="en-US" sz="2400" dirty="0" smtClean="0"/>
              <a:t>know what’s behind many HCI techniques</a:t>
            </a:r>
          </a:p>
          <a:p>
            <a:pPr lvl="1" eaLnBrk="1" hangingPunct="1"/>
            <a:r>
              <a:rPr lang="en-US" sz="2400" dirty="0" smtClean="0"/>
              <a:t>helps you understand what users will “get”</a:t>
            </a:r>
          </a:p>
          <a:p>
            <a:pPr lvl="1" eaLnBrk="1" hangingPunct="1"/>
            <a:r>
              <a:rPr lang="en-US" sz="2400" dirty="0" smtClean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61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dirty="0" smtClean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2921791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name &amp; semantics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78704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95325" y="1182990"/>
            <a:ext cx="8448675" cy="5416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with color </a:t>
            </a:r>
            <a:r>
              <a:rPr lang="en-US" sz="2400" dirty="0" smtClean="0"/>
              <a:t>deficiency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model allows us to make </a:t>
            </a:r>
            <a:r>
              <a:rPr lang="en-US" sz="2400" dirty="0" smtClean="0"/>
              <a:t>predictions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Memory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types: sensor, WM,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cues in WM can make it easier to access </a:t>
            </a:r>
            <a:r>
              <a:rPr lang="en-US" sz="2400" dirty="0" smtClean="0"/>
              <a:t>LTM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293CD"/>
                </a:solidFill>
              </a:rPr>
              <a:t>Key time to remember: 100 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Further Reading</a:t>
            </a:r>
            <a:br>
              <a:rPr lang="en-US" smtClean="0"/>
            </a:br>
            <a:r>
              <a:rPr lang="en-US" sz="2900" i="1" smtClean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946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The Psychology Of Human-Computer Interaction</a:t>
            </a:r>
            <a:r>
              <a:rPr lang="en-US" sz="2400" dirty="0" smtClean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Human-Computer Interaction</a:t>
            </a:r>
            <a:r>
              <a:rPr lang="en-US" sz="2400" dirty="0" smtClean="0"/>
              <a:t>, by Dix, Finlay, </a:t>
            </a:r>
            <a:r>
              <a:rPr lang="en-US" sz="2400" dirty="0" err="1" smtClean="0"/>
              <a:t>Abowd</a:t>
            </a:r>
            <a:r>
              <a:rPr lang="en-US" sz="2400" dirty="0" smtClean="0"/>
              <a:t>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Perception</a:t>
            </a:r>
            <a:r>
              <a:rPr lang="en-US" sz="2400" dirty="0" smtClean="0"/>
              <a:t>, Irvin Rock, 1995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97516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Early Stage Prototyping</a:t>
            </a:r>
            <a:endParaRPr lang="en-US" dirty="0" smtClean="0"/>
          </a:p>
          <a:p>
            <a:pPr lvl="1"/>
            <a:r>
              <a:rPr lang="en-US" dirty="0" smtClean="0"/>
              <a:t>“Involving </a:t>
            </a:r>
            <a:r>
              <a:rPr lang="en-US" dirty="0"/>
              <a:t>Customers with Iterative </a:t>
            </a:r>
            <a:r>
              <a:rPr lang="en-US" dirty="0" smtClean="0"/>
              <a:t>Design” </a:t>
            </a:r>
            <a:r>
              <a:rPr lang="en-US" dirty="0"/>
              <a:t>(</a:t>
            </a:r>
            <a:r>
              <a:rPr lang="en-US" dirty="0" err="1"/>
              <a:t>Ch</a:t>
            </a:r>
            <a:r>
              <a:rPr lang="en-US" dirty="0"/>
              <a:t> 4) of </a:t>
            </a:r>
            <a:r>
              <a:rPr lang="en-US" i="1" dirty="0"/>
              <a:t>The Design of </a:t>
            </a:r>
            <a:r>
              <a:rPr lang="en-US" i="1" dirty="0" smtClean="0"/>
              <a:t>Sites</a:t>
            </a:r>
            <a:endParaRPr lang="en-US" i="1" dirty="0"/>
          </a:p>
          <a:p>
            <a:pPr lvl="1"/>
            <a:r>
              <a:rPr lang="en-US" dirty="0" smtClean="0"/>
              <a:t>“Making </a:t>
            </a:r>
            <a:r>
              <a:rPr lang="en-US" dirty="0"/>
              <a:t>a Paper </a:t>
            </a:r>
            <a:r>
              <a:rPr lang="en-US" dirty="0" smtClean="0"/>
              <a:t>Prototype” </a:t>
            </a:r>
            <a:r>
              <a:rPr lang="en-US" dirty="0"/>
              <a:t>(</a:t>
            </a:r>
            <a:r>
              <a:rPr lang="en-US" dirty="0" err="1"/>
              <a:t>Ch</a:t>
            </a:r>
            <a:r>
              <a:rPr lang="en-US" dirty="0"/>
              <a:t> 4) from </a:t>
            </a:r>
            <a:r>
              <a:rPr lang="en-US" i="1" dirty="0"/>
              <a:t>Paper Prototyping </a:t>
            </a:r>
            <a:r>
              <a:rPr lang="en-US" dirty="0"/>
              <a:t>by Carolyn </a:t>
            </a:r>
            <a:r>
              <a:rPr lang="en-US" dirty="0" smtClean="0"/>
              <a:t>Snyder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Studio</a:t>
            </a:r>
            <a:endParaRPr lang="en-US" dirty="0" smtClean="0"/>
          </a:p>
          <a:p>
            <a:pPr lvl="1"/>
            <a:r>
              <a:rPr lang="en-US" dirty="0" smtClean="0"/>
              <a:t>Show concept videos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Shame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120" y="1600200"/>
            <a:ext cx="4653330" cy="4724400"/>
          </a:xfrm>
        </p:spPr>
        <p:txBody>
          <a:bodyPr/>
          <a:lstStyle/>
          <a:p>
            <a:r>
              <a:rPr lang="en-US" dirty="0" smtClean="0"/>
              <a:t>Error Messages</a:t>
            </a:r>
          </a:p>
          <a:p>
            <a:pPr lvl="1"/>
            <a:r>
              <a:rPr lang="en-US" dirty="0" smtClean="0"/>
              <a:t>where is error?</a:t>
            </a:r>
          </a:p>
          <a:p>
            <a:pPr lvl="1"/>
            <a:r>
              <a:rPr lang="en-US" dirty="0" smtClean="0"/>
              <a:t>what’s wrong with it?</a:t>
            </a:r>
          </a:p>
          <a:p>
            <a:pPr lvl="1"/>
            <a:r>
              <a:rPr lang="en-US" dirty="0" smtClean="0"/>
              <a:t>parse &amp; fix it yourself!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pic>
        <p:nvPicPr>
          <p:cNvPr id="4101" name="Picture 3" descr="3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>
          <a:xfrm>
            <a:off x="0" y="1312863"/>
            <a:ext cx="4510088" cy="5545137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538663" y="1290638"/>
            <a:ext cx="4605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Design based on a top retailer’s site</a:t>
            </a:r>
          </a:p>
          <a:p>
            <a:r>
              <a:rPr lang="en-US" dirty="0"/>
              <a:t>In study, user could not get by this screen, 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Shame!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8663" y="1290638"/>
            <a:ext cx="4605337" cy="5305425"/>
          </a:xfrm>
        </p:spPr>
        <p:txBody>
          <a:bodyPr/>
          <a:lstStyle/>
          <a:p>
            <a:r>
              <a:rPr lang="en-US" dirty="0" smtClean="0"/>
              <a:t>Design based on a top retailer’s site</a:t>
            </a:r>
          </a:p>
          <a:p>
            <a:r>
              <a:rPr lang="en-US" dirty="0" smtClean="0"/>
              <a:t>In study, user could not get by this screen, why?</a:t>
            </a:r>
          </a:p>
          <a:p>
            <a:r>
              <a:rPr lang="en-US" dirty="0" smtClean="0"/>
              <a:t>Color deficiency</a:t>
            </a:r>
          </a:p>
          <a:p>
            <a:pPr lvl="1"/>
            <a:r>
              <a:rPr lang="en-US" dirty="0" smtClean="0"/>
              <a:t>can’t distinguish between red &amp; green</a:t>
            </a:r>
          </a:p>
          <a:p>
            <a:r>
              <a:rPr lang="en-US" dirty="0" smtClean="0"/>
              <a:t>How to fix?</a:t>
            </a:r>
          </a:p>
          <a:p>
            <a:pPr lvl="1"/>
            <a:r>
              <a:rPr lang="en-US" dirty="0" smtClean="0"/>
              <a:t>redundant cues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08A6-BEDF-48B0-92F3-26D1784B2E7B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5127" name="Picture 3" descr="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 bwMode="auto">
          <a:xfrm>
            <a:off x="0" y="1312863"/>
            <a:ext cx="45100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14, </a:t>
            </a:r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543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0108A"/>
    </a:dk2>
    <a:lt2>
      <a:srgbClr val="F8F8F8"/>
    </a:lt2>
    <a:accent1>
      <a:srgbClr val="A19862"/>
    </a:accent1>
    <a:accent2>
      <a:srgbClr val="70A373"/>
    </a:accent2>
    <a:accent3>
      <a:srgbClr val="AAAAC4"/>
    </a:accent3>
    <a:accent4>
      <a:srgbClr val="DADADA"/>
    </a:accent4>
    <a:accent5>
      <a:srgbClr val="CDCAB7"/>
    </a:accent5>
    <a:accent6>
      <a:srgbClr val="659368"/>
    </a:accent6>
    <a:hlink>
      <a:srgbClr val="468293"/>
    </a:hlink>
    <a:folHlink>
      <a:srgbClr val="876A8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25435</TotalTime>
  <Words>2929</Words>
  <Application>Microsoft Macintosh PowerPoint</Application>
  <PresentationFormat>On-screen Show (4:3)</PresentationFormat>
  <Paragraphs>707</Paragraphs>
  <Slides>59</Slides>
  <Notes>54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1_Summer HCI</vt:lpstr>
      <vt:lpstr>Human Abilities:  Vision &amp; Cognition</vt:lpstr>
      <vt:lpstr>Hall of Fame or Shame?</vt:lpstr>
      <vt:lpstr>Hall of Fame or Shame?</vt:lpstr>
      <vt:lpstr>Hall of Fame!</vt:lpstr>
      <vt:lpstr>Hall of Fame or Shame?</vt:lpstr>
      <vt:lpstr>Hall of Shame!</vt:lpstr>
      <vt:lpstr>Hall of Fame or Shame?</vt:lpstr>
      <vt:lpstr>Hall of Shame!</vt:lpstr>
      <vt:lpstr>Human Abilities:  Vision &amp; Cognition</vt:lpstr>
      <vt:lpstr>Outline</vt:lpstr>
      <vt:lpstr>Video Review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Color Sensitivity &amp; Image Detection</vt:lpstr>
      <vt:lpstr>Focus</vt:lpstr>
      <vt:lpstr>Color Deficiency  (AKA “color blindness”)</vt:lpstr>
      <vt:lpstr>Color Guidelines</vt:lpstr>
      <vt:lpstr>Use the Hue Circle</vt:lpstr>
      <vt:lpstr>Color Guidelines (cont.)</vt:lpstr>
      <vt:lpstr>PowerPoint Presentation</vt:lpstr>
      <vt:lpstr>PowerPoint Presentation</vt:lpstr>
      <vt:lpstr>PowerPoint Presentation</vt:lpstr>
      <vt:lpstr>Administrivia</vt:lpstr>
      <vt:lpstr>Administrivia</vt:lpstr>
      <vt:lpstr>Why Model Human Performance?</vt:lpstr>
      <vt:lpstr>The Model Human Processor</vt:lpstr>
      <vt:lpstr>The Model Human Processor</vt:lpstr>
      <vt:lpstr>MHP Basics</vt:lpstr>
      <vt:lpstr>What is missing from MHP?</vt:lpstr>
      <vt:lpstr>What is missing from MHP?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Principles of Operation (cont.)</vt:lpstr>
      <vt:lpstr>Fitts’ Law Example</vt:lpstr>
      <vt:lpstr>Pie Menus in Use Today</vt:lpstr>
      <vt:lpstr>Perception</vt:lpstr>
      <vt:lpstr>Perceptual Causality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Landay</cp:lastModifiedBy>
  <cp:revision>412</cp:revision>
  <cp:lastPrinted>2014-10-14T20:17:53Z</cp:lastPrinted>
  <dcterms:created xsi:type="dcterms:W3CDTF">1997-02-10T23:02:31Z</dcterms:created>
  <dcterms:modified xsi:type="dcterms:W3CDTF">2014-10-14T20:18:24Z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