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758" r:id="rId1"/>
  </p:sldMasterIdLst>
  <p:notesMasterIdLst>
    <p:notesMasterId r:id="rId58"/>
  </p:notesMasterIdLst>
  <p:handoutMasterIdLst>
    <p:handoutMasterId r:id="rId59"/>
  </p:handoutMasterIdLst>
  <p:sldIdLst>
    <p:sldId id="433" r:id="rId2"/>
    <p:sldId id="366" r:id="rId3"/>
    <p:sldId id="432" r:id="rId4"/>
    <p:sldId id="438" r:id="rId5"/>
    <p:sldId id="439" r:id="rId6"/>
    <p:sldId id="447" r:id="rId7"/>
    <p:sldId id="335" r:id="rId8"/>
    <p:sldId id="440" r:id="rId9"/>
    <p:sldId id="370" r:id="rId10"/>
    <p:sldId id="421" r:id="rId11"/>
    <p:sldId id="372" r:id="rId12"/>
    <p:sldId id="373" r:id="rId13"/>
    <p:sldId id="374" r:id="rId14"/>
    <p:sldId id="375" r:id="rId15"/>
    <p:sldId id="376" r:id="rId16"/>
    <p:sldId id="377" r:id="rId17"/>
    <p:sldId id="378" r:id="rId18"/>
    <p:sldId id="451" r:id="rId19"/>
    <p:sldId id="450" r:id="rId20"/>
    <p:sldId id="452" r:id="rId21"/>
    <p:sldId id="380" r:id="rId22"/>
    <p:sldId id="422" r:id="rId23"/>
    <p:sldId id="382" r:id="rId24"/>
    <p:sldId id="383" r:id="rId25"/>
    <p:sldId id="384" r:id="rId26"/>
    <p:sldId id="385" r:id="rId27"/>
    <p:sldId id="386" r:id="rId28"/>
    <p:sldId id="387" r:id="rId29"/>
    <p:sldId id="388" r:id="rId30"/>
    <p:sldId id="389" r:id="rId31"/>
    <p:sldId id="390" r:id="rId32"/>
    <p:sldId id="391" r:id="rId33"/>
    <p:sldId id="392" r:id="rId34"/>
    <p:sldId id="436" r:id="rId35"/>
    <p:sldId id="393" r:id="rId36"/>
    <p:sldId id="453" r:id="rId37"/>
    <p:sldId id="454" r:id="rId38"/>
    <p:sldId id="394" r:id="rId39"/>
    <p:sldId id="396" r:id="rId40"/>
    <p:sldId id="397" r:id="rId41"/>
    <p:sldId id="398" r:id="rId42"/>
    <p:sldId id="423" r:id="rId43"/>
    <p:sldId id="424" r:id="rId44"/>
    <p:sldId id="402" r:id="rId45"/>
    <p:sldId id="403" r:id="rId46"/>
    <p:sldId id="404" r:id="rId47"/>
    <p:sldId id="405" r:id="rId48"/>
    <p:sldId id="406" r:id="rId49"/>
    <p:sldId id="425" r:id="rId50"/>
    <p:sldId id="408" r:id="rId51"/>
    <p:sldId id="409" r:id="rId52"/>
    <p:sldId id="410" r:id="rId53"/>
    <p:sldId id="429" r:id="rId54"/>
    <p:sldId id="431" r:id="rId55"/>
    <p:sldId id="418" r:id="rId56"/>
    <p:sldId id="363" r:id="rId5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5CBFF"/>
    <a:srgbClr val="242424"/>
    <a:srgbClr val="000000"/>
    <a:srgbClr val="878787"/>
    <a:srgbClr val="FFFF99"/>
    <a:srgbClr val="FFFFFF"/>
    <a:srgbClr val="FF0000"/>
    <a:srgbClr val="E9F7FF"/>
    <a:srgbClr val="DDF2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66" autoAdjust="0"/>
    <p:restoredTop sz="92688" autoAdjust="0"/>
  </p:normalViewPr>
  <p:slideViewPr>
    <p:cSldViewPr snapToGrid="0">
      <p:cViewPr varScale="1">
        <p:scale>
          <a:sx n="196" d="100"/>
          <a:sy n="196" d="100"/>
        </p:scale>
        <p:origin x="-1384" y="-112"/>
      </p:cViewPr>
      <p:guideLst>
        <p:guide orient="horz" pos="2174"/>
        <p:guide pos="289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18" d="100"/>
        <a:sy n="318" d="100"/>
      </p:scale>
      <p:origin x="0" y="0"/>
    </p:cViewPr>
  </p:sorterViewPr>
  <p:notesViewPr>
    <p:cSldViewPr snapToGrid="0">
      <p:cViewPr>
        <p:scale>
          <a:sx n="100" d="100"/>
          <a:sy n="100" d="100"/>
        </p:scale>
        <p:origin x="-5292" y="-1092"/>
      </p:cViewPr>
      <p:guideLst>
        <p:guide orient="horz" pos="2244"/>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588"/>
            <a:ext cx="4200525"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dirty="0"/>
            </a:lvl1pPr>
          </a:lstStyle>
          <a:p>
            <a:r>
              <a:rPr lang="en-US" dirty="0"/>
              <a:t>CS 147 – HCI+D: UI Design, Prototyping, and Evaluation, Autumn 2014</a:t>
            </a:r>
          </a:p>
          <a:p>
            <a:r>
              <a:rPr lang="en-US" dirty="0"/>
              <a:t>Prof. James A. Landay</a:t>
            </a:r>
          </a:p>
          <a:p>
            <a:r>
              <a:rPr lang="en-US" dirty="0"/>
              <a:t>Stanford University</a:t>
            </a:r>
          </a:p>
        </p:txBody>
      </p:sp>
      <p:sp>
        <p:nvSpPr>
          <p:cNvPr id="4099" name="Rectangle 3"/>
          <p:cNvSpPr>
            <a:spLocks noGrp="1" noChangeArrowheads="1"/>
          </p:cNvSpPr>
          <p:nvPr>
            <p:ph type="dt" sz="quarter" idx="1"/>
          </p:nvPr>
        </p:nvSpPr>
        <p:spPr bwMode="auto">
          <a:xfrm>
            <a:off x="414655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endParaRPr lang="en-US"/>
          </a:p>
        </p:txBody>
      </p:sp>
      <p:sp>
        <p:nvSpPr>
          <p:cNvPr id="4101" name="Rectangle 5"/>
          <p:cNvSpPr>
            <a:spLocks noGrp="1" noChangeArrowheads="1"/>
          </p:cNvSpPr>
          <p:nvPr>
            <p:ph type="sldNum" sz="quarter" idx="3"/>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94523516-F9CD-436C-BD1B-B5E572FD7F6B}" type="slidenum">
              <a:rPr lang="en-US"/>
              <a:pPr>
                <a:defRPr/>
              </a:pPr>
              <a:t>‹#›</a:t>
            </a:fld>
            <a:endParaRPr lang="en-US"/>
          </a:p>
        </p:txBody>
      </p:sp>
    </p:spTree>
    <p:extLst>
      <p:ext uri="{BB962C8B-B14F-4D97-AF65-F5344CB8AC3E}">
        <p14:creationId xmlns:p14="http://schemas.microsoft.com/office/powerpoint/2010/main" val="1904511248"/>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9600" units="in"/>
          <inkml:channel name="Y" type="integer" max="7200" units="in"/>
          <inkml:channel name="F" type="integer" max="256" units="dev"/>
        </inkml:traceFormat>
        <inkml:channelProperties>
          <inkml:channelProperty channel="X" name="resolution" value="999.99994" units="1/in"/>
          <inkml:channelProperty channel="Y" name="resolution" value="999.99994" units="1/in"/>
          <inkml:channelProperty channel="F" name="resolution" value="0" units="1/dev"/>
        </inkml:channelProperties>
      </inkml:inkSource>
      <inkml:timestamp xml:id="ts0" timeString="2010-01-20T04:04:43.34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0 426 37,'0'0'1,"0"0"0,0 0 3,0-3 3,0 6 0,0-9-1,0 6 4,0 3-1,0-3-6,0-3 3,0 0-2,0 6-5,0-3 6,3-3-1,1 3-1,-4 0-3,0 0-3,4 0 6,-4 3-1,3-3 1,1-3 0,-1 3 1,-3 0 0,4 3 0,-1-6-1,4 3 0,0 3 0,4-3-1,6 3-1,1 0 0,3-6 0,8 0 2,-1 0-2,7 0-1,-7 0 1,4 0-1,3-3 0,4-9-1,-7 3 1,3 1 0,0-1 0,-3-3 0,-4 0 0,-3-2 0,0 8 0,-1 0 0,5 0 0,6 3 0,0 3 1,4-3-2,-4 3 0,1-3 2,-5 6 0,5-3-3,-1-3 3,0 12-1,4-6-1,0 0 1,-7 3 1,-4-3-1,0 3 0,0 0 0,-3 3 0,14 0 0,-4-3 0,4 3 0,7 0 1,-4-3-1,7 3-1,-3-6 1,7 3 2,-3-3-1,-8-9-1,-3 3 1,3 0-1,7-3 1,8-3 0,3-3 0,0-6-2,3 6 1,4-5 0,-3 5 0,-11 3 1,3 3-2,4 6 1,7 0 0,0 9 0,4-3-1,-1 9 0,1-9 1,-8 6 2,-6 0 0,-4 3 0,7-4 0,3 4-1,-3-9 0,4-9 1,3-6 0,0 7-1,-4-19-1,-10-3 1,0-3 1,7 7-2,4-1-2,-5 6 0,9 4-8,-5-7-10,1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a:lvl1pPr>
          </a:lstStyle>
          <a:p>
            <a:pPr>
              <a:defRPr/>
            </a:pPr>
            <a:endParaRPr lang="en-US"/>
          </a:p>
        </p:txBody>
      </p:sp>
      <p:sp>
        <p:nvSpPr>
          <p:cNvPr id="2051" name="Rectangle 3"/>
          <p:cNvSpPr>
            <a:spLocks noGrp="1" noChangeArrowheads="1"/>
          </p:cNvSpPr>
          <p:nvPr>
            <p:ph type="dt" idx="1"/>
          </p:nvPr>
        </p:nvSpPr>
        <p:spPr bwMode="auto">
          <a:xfrm>
            <a:off x="414655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endParaRPr lang="en-US"/>
          </a:p>
        </p:txBody>
      </p:sp>
      <p:sp>
        <p:nvSpPr>
          <p:cNvPr id="43012" name="Rectangle 4"/>
          <p:cNvSpPr>
            <a:spLocks noGrp="1" noRot="1" noChangeAspect="1" noChangeArrowheads="1" noTextEdit="1"/>
          </p:cNvSpPr>
          <p:nvPr>
            <p:ph type="sldImg" idx="2"/>
          </p:nvPr>
        </p:nvSpPr>
        <p:spPr bwMode="auto">
          <a:xfrm>
            <a:off x="1266825" y="725488"/>
            <a:ext cx="4783138" cy="3587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a:effectLst/>
        </p:spPr>
        <p:txBody>
          <a:bodyPr vert="horz" wrap="square" lIns="97015" tIns="49330" rIns="97015" bIns="4933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defTabSz="982663" eaLnBrk="0" hangingPunct="0">
              <a:defRPr sz="1100" i="1"/>
            </a:lvl1pPr>
          </a:lstStyle>
          <a:p>
            <a:pPr>
              <a:defRPr/>
            </a:pPr>
            <a:endParaRPr lang="en-US"/>
          </a:p>
        </p:txBody>
      </p:sp>
      <p:sp>
        <p:nvSpPr>
          <p:cNvPr id="2055" name="Rectangle 7"/>
          <p:cNvSpPr>
            <a:spLocks noGrp="1" noChangeArrowheads="1"/>
          </p:cNvSpPr>
          <p:nvPr>
            <p:ph type="sldNum" sz="quarter" idx="5"/>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D9EA6F11-1A67-43D5-B7BD-00285BA4EBAC}" type="slidenum">
              <a:rPr lang="en-US"/>
              <a:pPr>
                <a:defRPr/>
              </a:pPr>
              <a:t>‹#›</a:t>
            </a:fld>
            <a:endParaRPr lang="en-US"/>
          </a:p>
        </p:txBody>
      </p:sp>
    </p:spTree>
    <p:extLst>
      <p:ext uri="{BB962C8B-B14F-4D97-AF65-F5344CB8AC3E}">
        <p14:creationId xmlns:p14="http://schemas.microsoft.com/office/powerpoint/2010/main" val="973954964"/>
      </p:ext>
    </p:extLst>
  </p:cSld>
  <p:clrMap bg1="lt1" tx1="dk1" bg2="lt2" tx2="dk2" accent1="accent1" accent2="accent2" accent3="accent3" accent4="accent4" accent5="accent5" accent6="accent6" hlink="hlink" folHlink="folHlink"/>
  <p:hf hdr="0" ftr="0" dt="0"/>
  <p:notesStyle>
    <a:lvl1pPr algn="l" defTabSz="949325" rtl="0" eaLnBrk="0" fontAlgn="base" hangingPunct="0">
      <a:spcBef>
        <a:spcPct val="30000"/>
      </a:spcBef>
      <a:spcAft>
        <a:spcPct val="0"/>
      </a:spcAft>
      <a:defRPr sz="1200" kern="1200">
        <a:solidFill>
          <a:schemeClr val="tx1"/>
        </a:solidFill>
        <a:latin typeface="Arial" charset="0"/>
        <a:ea typeface="+mn-ea"/>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mn-ea"/>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mn-ea"/>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1</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baseline="0" dirty="0" smtClean="0"/>
              <a:t>Took 1:52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10</a:t>
            </a:fld>
            <a:endParaRPr lang="en-US" sz="1000"/>
          </a:p>
        </p:txBody>
      </p:sp>
      <p:sp>
        <p:nvSpPr>
          <p:cNvPr id="44034" name="Rectangle 2"/>
          <p:cNvSpPr>
            <a:spLocks noGrp="1" noRot="1" noChangeAspect="1" noChangeArrowheads="1" noTextEdit="1"/>
          </p:cNvSpPr>
          <p:nvPr>
            <p:ph type="sldImg"/>
          </p:nvPr>
        </p:nvSpPr>
        <p:spPr>
          <a:xfrm>
            <a:off x="1258888" y="720725"/>
            <a:ext cx="4799012" cy="3598863"/>
          </a:xfrm>
          <a:ln/>
        </p:spPr>
      </p:sp>
      <p:sp>
        <p:nvSpPr>
          <p:cNvPr id="4403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AA994DD-1F8E-47CE-855E-28AACD5ABC5D}" type="slidenum">
              <a:rPr lang="en-US" sz="1000"/>
              <a:pPr/>
              <a:t>11</a:t>
            </a:fld>
            <a:endParaRPr lang="en-US" sz="10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C7B9936-0F3D-4DED-88C6-C00FDD2AAB80}" type="slidenum">
              <a:rPr lang="en-US" sz="1000"/>
              <a:pPr/>
              <a:t>12</a:t>
            </a:fld>
            <a:endParaRPr lang="en-US" sz="10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3" tIns="47341" rIns="94683" bIns="47341"/>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EB9F4CB7-045A-4CE0-BE6C-C3AE4910022B}" type="slidenum">
              <a:rPr lang="en-US" sz="1000"/>
              <a:pPr/>
              <a:t>13</a:t>
            </a:fld>
            <a:endParaRPr lang="en-US" sz="10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3" tIns="47341" rIns="94683" bIns="47341"/>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AFD7A69-83A8-42AB-B0DB-19D86ACAFABD}" type="slidenum">
              <a:rPr lang="en-US" sz="1000"/>
              <a:pPr/>
              <a:t>14</a:t>
            </a:fld>
            <a:endParaRPr lang="en-US" sz="10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3" tIns="47341" rIns="94683" bIns="47341"/>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7659226-EE95-4DBF-9B71-90380068DF53}" type="slidenum">
              <a:rPr lang="en-US" sz="1000"/>
              <a:pPr/>
              <a:t>15</a:t>
            </a:fld>
            <a:endParaRPr lang="en-US" sz="10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E3B614F-209D-4FE8-A95C-58008AF2451A}" type="slidenum">
              <a:rPr lang="en-US" sz="1000"/>
              <a:pPr/>
              <a:t>16</a:t>
            </a:fld>
            <a:endParaRPr lang="en-US" sz="10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42F7F1D-2C78-4DA0-890D-37BCABF5164F}" type="slidenum">
              <a:rPr lang="en-US" sz="1000"/>
              <a:pPr/>
              <a:t>17</a:t>
            </a:fld>
            <a:endParaRPr lang="en-US" sz="10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5E87995-EBDB-43F6-9640-5B4A47AAE02F}" type="slidenum">
              <a:rPr lang="en-US" sz="1000"/>
              <a:pPr/>
              <a:t>18</a:t>
            </a:fld>
            <a:endParaRPr lang="en-US" sz="10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Master apprentice in contrast to other kinds of relationships, ex. scientist-observer or parent-child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key technique used by Contextual Inquiry?
https://www.polleverywhere.com/multiple_choice_polls/DQMd8IaBp9IuRBS</a:t>
            </a:r>
          </a:p>
        </p:txBody>
      </p:sp>
      <p:sp>
        <p:nvSpPr>
          <p:cNvPr id="4" name="Slide Number Placeholder 3"/>
          <p:cNvSpPr>
            <a:spLocks noGrp="1"/>
          </p:cNvSpPr>
          <p:nvPr>
            <p:ph type="sldNum" sz="quarter" idx="10"/>
          </p:nvPr>
        </p:nvSpPr>
        <p:spPr/>
        <p:txBody>
          <a:bodyPr/>
          <a:lstStyle/>
          <a:p>
            <a:fld id="{1C4BCB7D-BF4E-1446-AA25-7CBBEE977063}" type="slidenum">
              <a:rPr lang="en-US" smtClean="0"/>
              <a:t>19</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2</a:t>
            </a:fld>
            <a:endParaRPr lang="en-US" sz="1000"/>
          </a:p>
        </p:txBody>
      </p:sp>
      <p:sp>
        <p:nvSpPr>
          <p:cNvPr id="23554" name="Rectangle 2"/>
          <p:cNvSpPr>
            <a:spLocks noGrp="1" noRot="1" noChangeAspect="1" noChangeArrowheads="1" noTextEdit="1"/>
          </p:cNvSpPr>
          <p:nvPr>
            <p:ph type="sldImg"/>
          </p:nvPr>
        </p:nvSpPr>
        <p:spPr>
          <a:xfrm>
            <a:off x="1268413" y="728663"/>
            <a:ext cx="478155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5E87995-EBDB-43F6-9640-5B4A47AAE02F}" type="slidenum">
              <a:rPr lang="en-US" sz="1000"/>
              <a:pPr/>
              <a:t>20</a:t>
            </a:fld>
            <a:endParaRPr lang="en-US" sz="10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Master apprentice in contrast to other kinds of relationships, ex. scientist-observer or parent-child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5CBA537-A486-4146-8AC6-7055489D5DA3}" type="slidenum">
              <a:rPr lang="en-US" sz="1000"/>
              <a:pPr/>
              <a:t>21</a:t>
            </a:fld>
            <a:endParaRPr lang="en-US" sz="10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smtClean="0">
                <a:latin typeface="Arial" pitchFamily="34" charset="0"/>
                <a:ea typeface="ＭＳ Ｐゴシック" pitchFamily="34" charset="-128"/>
              </a:rPr>
              <a:t>not there to get a list of questions answered</a:t>
            </a:r>
          </a:p>
          <a:p>
            <a:pPr eaLnBrk="1" hangingPunct="1"/>
            <a:r>
              <a:rPr lang="en-US" smtClean="0">
                <a:latin typeface="Arial" pitchFamily="34" charset="0"/>
                <a:ea typeface="ＭＳ Ｐゴシック" pitchFamily="34" charset="-128"/>
              </a:rPr>
              <a:t>not there to answer their questions either (easy traps to fall into)</a:t>
            </a:r>
          </a:p>
          <a:p>
            <a:pPr eaLnBrk="1" hangingPunct="1"/>
            <a:r>
              <a:rPr lang="en-US" smtClean="0">
                <a:latin typeface="Arial" pitchFamily="34" charset="0"/>
                <a:ea typeface="ＭＳ Ｐゴシック" pitchFamily="34" charset="-128"/>
              </a:rPr>
              <a:t>Contextual inquiry is not an interview, more of an process for understanding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5CBA537-A486-4146-8AC6-7055489D5DA3}" type="slidenum">
              <a:rPr lang="en-US" sz="1000"/>
              <a:pPr/>
              <a:t>22</a:t>
            </a:fld>
            <a:endParaRPr lang="en-US" sz="10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smtClean="0">
                <a:latin typeface="Arial" pitchFamily="34" charset="0"/>
                <a:ea typeface="ＭＳ Ｐゴシック" pitchFamily="34" charset="-128"/>
              </a:rPr>
              <a:t>not there to get a list of questions answered</a:t>
            </a:r>
          </a:p>
          <a:p>
            <a:pPr eaLnBrk="1" hangingPunct="1"/>
            <a:r>
              <a:rPr lang="en-US" smtClean="0">
                <a:latin typeface="Arial" pitchFamily="34" charset="0"/>
                <a:ea typeface="ＭＳ Ｐゴシック" pitchFamily="34" charset="-128"/>
              </a:rPr>
              <a:t>not there to answer their questions either (easy traps to fall into)</a:t>
            </a:r>
          </a:p>
          <a:p>
            <a:pPr eaLnBrk="1" hangingPunct="1"/>
            <a:r>
              <a:rPr lang="en-US" smtClean="0">
                <a:latin typeface="Arial" pitchFamily="34" charset="0"/>
                <a:ea typeface="ＭＳ Ｐゴシック" pitchFamily="34" charset="-128"/>
              </a:rPr>
              <a:t>Contextual inquiry is not an interview, more of an process for understanding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F88E0A9-F2FE-4351-BEAB-46FEB6A68DEF}" type="slidenum">
              <a:rPr lang="en-US" sz="1000"/>
              <a:pPr/>
              <a:t>23</a:t>
            </a:fld>
            <a:endParaRPr lang="en-US" sz="10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DEA31CF-0589-4560-9185-4A775CDBBD7C}" type="slidenum">
              <a:rPr lang="en-US" sz="1000"/>
              <a:pPr/>
              <a:t>24</a:t>
            </a:fld>
            <a:endParaRPr lang="en-US" sz="10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ADA080B-6967-4EB9-AF7A-2524335F6024}" type="slidenum">
              <a:rPr lang="en-US" sz="1000"/>
              <a:pPr/>
              <a:t>25</a:t>
            </a:fld>
            <a:endParaRPr lang="en-US" sz="10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E68985E6-B9E4-49F4-92D8-71929EDD4C69}" type="slidenum">
              <a:rPr lang="en-US" sz="1000"/>
              <a:pPr/>
              <a:t>26</a:t>
            </a:fld>
            <a:endParaRPr lang="en-US" sz="10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AA454AF-6833-458A-8C31-6D0D3FB2CE16}" type="slidenum">
              <a:rPr lang="en-US" sz="1000"/>
              <a:pPr/>
              <a:t>27</a:t>
            </a:fld>
            <a:endParaRPr lang="en-US" sz="1000"/>
          </a:p>
        </p:txBody>
      </p:sp>
      <p:sp>
        <p:nvSpPr>
          <p:cNvPr id="74754" name="Rectangle 2"/>
          <p:cNvSpPr>
            <a:spLocks noGrp="1" noRot="1" noChangeAspect="1" noChangeArrowheads="1" noTextEdit="1"/>
          </p:cNvSpPr>
          <p:nvPr>
            <p:ph type="sldImg"/>
          </p:nvPr>
        </p:nvSpPr>
        <p:spPr>
          <a:xfrm>
            <a:off x="1257300" y="720725"/>
            <a:ext cx="4800600" cy="3600450"/>
          </a:xfrm>
          <a:ln/>
        </p:spPr>
      </p:sp>
      <p:sp>
        <p:nvSpPr>
          <p:cNvPr id="7475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smtClean="0">
                <a:latin typeface="Arial" pitchFamily="34" charset="0"/>
                <a:ea typeface="ＭＳ Ｐゴシック" pitchFamily="34" charset="-128"/>
              </a:rPr>
              <a:t>This problem is important because it is in precisely these environments that people will</a:t>
            </a:r>
          </a:p>
          <a:p>
            <a:pPr eaLnBrk="1" hangingPunct="1"/>
            <a:r>
              <a:rPr lang="en-US" sz="1000" smtClean="0">
                <a:latin typeface="Arial" pitchFamily="34" charset="0"/>
                <a:ea typeface="ＭＳ Ｐゴシック" pitchFamily="34" charset="-128"/>
              </a:rPr>
              <a:t>want to deploy contextually-aware applications. Researchers attempting to study</a:t>
            </a:r>
          </a:p>
          <a:p>
            <a:pPr eaLnBrk="1" hangingPunct="1"/>
            <a:r>
              <a:rPr lang="en-US" sz="1000" smtClean="0">
                <a:latin typeface="Arial" pitchFamily="34" charset="0"/>
                <a:ea typeface="ＭＳ Ｐゴシック" pitchFamily="34" charset="-128"/>
              </a:rPr>
              <a:t>people in natural settings must carefully design their studies to collect sufficient data</a:t>
            </a:r>
          </a:p>
          <a:p>
            <a:pPr eaLnBrk="1" hangingPunct="1"/>
            <a:r>
              <a:rPr lang="en-US" sz="1000" smtClean="0">
                <a:latin typeface="Arial" pitchFamily="34" charset="0"/>
                <a:ea typeface="ＭＳ Ｐゴシック" pitchFamily="34" charset="-128"/>
              </a:rPr>
              <a:t>describing a subject's context without significantly influencing their environment or</a:t>
            </a:r>
          </a:p>
          <a:p>
            <a:pPr eaLnBrk="1" hangingPunct="1"/>
            <a:r>
              <a:rPr lang="en-US" sz="1000" smtClean="0">
                <a:latin typeface="Arial" pitchFamily="34" charset="0"/>
                <a:ea typeface="ＭＳ Ｐゴシック" pitchFamily="34" charset="-128"/>
              </a:rPr>
              <a:t>behavior. The ideal balance between these factors is diffcult to achieve because the</a:t>
            </a:r>
          </a:p>
          <a:p>
            <a:pPr eaLnBrk="1" hangingPunct="1"/>
            <a:r>
              <a:rPr lang="en-US" sz="1000" smtClean="0">
                <a:latin typeface="Arial" pitchFamily="34" charset="0"/>
                <a:ea typeface="ＭＳ Ｐゴシック" pitchFamily="34" charset="-128"/>
              </a:rPr>
              <a:t>strategies that are the most descriptive, such as direct observation, also tend to be the</a:t>
            </a:r>
          </a:p>
          <a:p>
            <a:pPr eaLnBrk="1" hangingPunct="1"/>
            <a:r>
              <a:rPr lang="en-US" sz="1000" smtClean="0">
                <a:latin typeface="Arial" pitchFamily="34" charset="0"/>
                <a:ea typeface="ＭＳ Ｐゴシック" pitchFamily="34" charset="-128"/>
              </a:rPr>
              <a:t>most disruptive and expensive. However, by leveraging new tools and technologies</a:t>
            </a:r>
          </a:p>
          <a:p>
            <a:pPr eaLnBrk="1" hangingPunct="1"/>
            <a:r>
              <a:rPr lang="en-US" sz="1000" smtClean="0">
                <a:latin typeface="Arial" pitchFamily="34" charset="0"/>
                <a:ea typeface="ＭＳ Ｐゴシック" pitchFamily="34" charset="-128"/>
              </a:rPr>
              <a:t>to acquire context-specific information while minimizing the burden on the subject,</a:t>
            </a:r>
          </a:p>
          <a:p>
            <a:pPr eaLnBrk="1" hangingPunct="1"/>
            <a:r>
              <a:rPr lang="en-US" sz="1000" smtClean="0">
                <a:latin typeface="Arial" pitchFamily="34" charset="0"/>
                <a:ea typeface="ＭＳ Ｐゴシック" pitchFamily="34" charset="-128"/>
              </a:rPr>
              <a:t>naturalistic and cost-effective data can be collected.</a:t>
            </a:r>
          </a:p>
          <a:p>
            <a:pPr eaLnBrk="1" hangingPunct="1"/>
            <a:endParaRPr lang="en-US" sz="1000" smtClean="0">
              <a:latin typeface="Arial" pitchFamily="34" charset="0"/>
              <a:ea typeface="ＭＳ Ｐゴシック" pitchFamily="34" charset="-128"/>
            </a:endParaRPr>
          </a:p>
          <a:p>
            <a:pPr eaLnBrk="1" hangingPunct="1"/>
            <a:r>
              <a:rPr lang="en-US" sz="1000" smtClean="0">
                <a:latin typeface="Arial" pitchFamily="34" charset="0"/>
                <a:ea typeface="ＭＳ Ｐゴシック" pitchFamily="34" charset="-128"/>
              </a:rPr>
              <a:t>More intrusive data collection techniques provide more detailed data but are also</a:t>
            </a:r>
          </a:p>
          <a:p>
            <a:pPr eaLnBrk="1" hangingPunct="1"/>
            <a:r>
              <a:rPr lang="en-US" sz="1000" smtClean="0">
                <a:latin typeface="Arial" pitchFamily="34" charset="0"/>
                <a:ea typeface="ＭＳ Ｐゴシック" pitchFamily="34" charset="-128"/>
              </a:rPr>
              <a:t>more likely to impact subjects' actions or environment in a signi¯cant manner. For</a:t>
            </a:r>
          </a:p>
          <a:p>
            <a:pPr eaLnBrk="1" hangingPunct="1"/>
            <a:r>
              <a:rPr lang="en-US" sz="1000" smtClean="0">
                <a:latin typeface="Arial" pitchFamily="34" charset="0"/>
                <a:ea typeface="ＭＳ Ｐゴシック" pitchFamily="34" charset="-128"/>
              </a:rPr>
              <a:t>example, subjects that know they are being observed may be careful to wash their</a:t>
            </a:r>
          </a:p>
          <a:p>
            <a:pPr eaLnBrk="1" hangingPunct="1"/>
            <a:r>
              <a:rPr lang="en-US" sz="1000" smtClean="0">
                <a:latin typeface="Arial" pitchFamily="34" charset="0"/>
                <a:ea typeface="ＭＳ Ｐゴシック" pitchFamily="34" charset="-128"/>
              </a:rPr>
              <a:t>hands after using the bathroom. However, those same subjects may occasionally</a:t>
            </a:r>
          </a:p>
          <a:p>
            <a:pPr eaLnBrk="1" hangingPunct="1"/>
            <a:r>
              <a:rPr lang="en-US" sz="1000" smtClean="0">
                <a:latin typeface="Arial" pitchFamily="34" charset="0"/>
                <a:ea typeface="ＭＳ Ｐゴシック" pitchFamily="34" charset="-128"/>
              </a:rPr>
              <a:t>forget to do so in the absence of an observer.</a:t>
            </a:r>
          </a:p>
          <a:p>
            <a:pPr eaLnBrk="1" hangingPunct="1"/>
            <a:r>
              <a:rPr lang="en-US" sz="1000" smtClean="0">
                <a:latin typeface="Arial" pitchFamily="34" charset="0"/>
                <a:ea typeface="ＭＳ Ｐゴシック" pitchFamily="34" charset="-128"/>
              </a:rPr>
              <a:t>From http://architecture.mit.edu/house_n/documents/Rondoni03.pdf</a:t>
            </a:r>
          </a:p>
          <a:p>
            <a:pPr eaLnBrk="1" hangingPunct="1"/>
            <a:endParaRPr lang="en-US" sz="1000"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sz="1300" dirty="0">
                <a:latin typeface="+mn-lt"/>
                <a:ea typeface="+mn-ea"/>
                <a:cs typeface="+mn-cs"/>
              </a:rPr>
              <a:t>pronounced Me-high Chick-sent-me-high-</a:t>
            </a:r>
            <a:r>
              <a:rPr lang="en-US" sz="1300" dirty="0" err="1">
                <a:latin typeface="+mn-lt"/>
                <a:ea typeface="+mn-ea"/>
                <a:cs typeface="+mn-cs"/>
              </a:rPr>
              <a:t>ee</a:t>
            </a:r>
            <a:endParaRPr lang="en-US" dirty="0">
              <a:cs typeface="+mn-cs"/>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51FCED1-0436-4928-99FB-E84A14617E46}" type="slidenum">
              <a:rPr lang="en-US" sz="1000"/>
              <a:pPr/>
              <a:t>28</a:t>
            </a:fld>
            <a:endParaRPr lang="en-US"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eaLnBrk="1" hangingPunct="1">
              <a:spcBef>
                <a:spcPct val="0"/>
              </a:spcBef>
            </a:pPr>
            <a:r>
              <a:rPr lang="en-US" smtClean="0">
                <a:latin typeface="Arial" pitchFamily="34" charset="0"/>
                <a:ea typeface="ＭＳ Ｐゴシック" pitchFamily="34" charset="-128"/>
              </a:rPr>
              <a:t>Barrett, 1998, Are Women the ``More Emotional</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 Sex? Evidence From Emotional Experiences in Social Context, COGNITION AND EMOTION, 1998, </a:t>
            </a:r>
            <a:r>
              <a:rPr lang="en-US" i="1" smtClean="0">
                <a:latin typeface="Arial" pitchFamily="34" charset="0"/>
                <a:ea typeface="ＭＳ Ｐゴシック" pitchFamily="34" charset="-128"/>
              </a:rPr>
              <a:t>12 (4), 555± 578</a:t>
            </a:r>
          </a:p>
          <a:p>
            <a:pPr defTabSz="965200" eaLnBrk="1" hangingPunct="1">
              <a:spcBef>
                <a:spcPct val="0"/>
              </a:spcBef>
            </a:pPr>
            <a:endParaRPr lang="en-US" i="1" smtClean="0">
              <a:latin typeface="Arial" pitchFamily="34" charset="0"/>
              <a:ea typeface="ＭＳ Ｐゴシック" pitchFamily="34" charset="-128"/>
            </a:endParaRPr>
          </a:p>
          <a:p>
            <a:pPr defTabSz="965200" eaLnBrk="1" hangingPunct="1">
              <a:spcBef>
                <a:spcPct val="0"/>
              </a:spcBef>
            </a:pPr>
            <a:r>
              <a:rPr lang="en-US" smtClean="0">
                <a:latin typeface="Arial" pitchFamily="34" charset="0"/>
                <a:ea typeface="ＭＳ Ｐゴシック" pitchFamily="34" charset="-128"/>
              </a:rPr>
              <a:t>You can also collect data on things </a:t>
            </a:r>
            <a:r>
              <a:rPr lang="en-US" i="1" smtClean="0">
                <a:latin typeface="Arial" pitchFamily="34" charset="0"/>
                <a:ea typeface="ＭＳ Ｐゴシック" pitchFamily="34" charset="-128"/>
              </a:rPr>
              <a:t>in the moment</a:t>
            </a:r>
            <a:r>
              <a:rPr lang="en-US" smtClean="0">
                <a:latin typeface="Arial" pitchFamily="34" charset="0"/>
                <a:ea typeface="ＭＳ Ｐゴシック" pitchFamily="34" charset="-128"/>
              </a:rPr>
              <a:t>, like a user</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s current location, what their current activity is, etc.</a:t>
            </a: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80AFD28-5E2F-4577-A968-8EB1B3199E0B}" type="slidenum">
              <a:rPr lang="en-US" sz="1000"/>
              <a:pPr/>
              <a:t>29</a:t>
            </a:fld>
            <a:endParaRPr lang="en-US"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3</a:t>
            </a:fld>
            <a:endParaRPr lang="en-US" sz="1000"/>
          </a:p>
        </p:txBody>
      </p:sp>
      <p:sp>
        <p:nvSpPr>
          <p:cNvPr id="23554" name="Rectangle 2"/>
          <p:cNvSpPr>
            <a:spLocks noGrp="1" noRot="1" noChangeAspect="1" noChangeArrowheads="1" noTextEdit="1"/>
          </p:cNvSpPr>
          <p:nvPr>
            <p:ph type="sldImg"/>
          </p:nvPr>
        </p:nvSpPr>
        <p:spPr>
          <a:xfrm>
            <a:off x="1268413" y="728663"/>
            <a:ext cx="478155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E7B1C82-A7D0-480F-BBBC-B9B1F6A1B76A}" type="slidenum">
              <a:rPr lang="en-US" sz="1000"/>
              <a:pPr/>
              <a:t>30</a:t>
            </a:fld>
            <a:endParaRPr lang="en-US" sz="1000"/>
          </a:p>
        </p:txBody>
      </p:sp>
      <p:sp>
        <p:nvSpPr>
          <p:cNvPr id="80898" name="Rectangle 2"/>
          <p:cNvSpPr>
            <a:spLocks noGrp="1" noRot="1" noChangeAspect="1" noChangeArrowheads="1" noTextEdit="1"/>
          </p:cNvSpPr>
          <p:nvPr>
            <p:ph type="sldImg"/>
          </p:nvPr>
        </p:nvSpPr>
        <p:spPr>
          <a:xfrm>
            <a:off x="1257300" y="720725"/>
            <a:ext cx="4800600" cy="3600450"/>
          </a:xfrm>
          <a:ln/>
        </p:spPr>
      </p:sp>
      <p:sp>
        <p:nvSpPr>
          <p:cNvPr id="80899"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4531308-8AD4-4BB6-9EE6-A53158E58909}" type="slidenum">
              <a:rPr lang="en-US" sz="1000"/>
              <a:pPr/>
              <a:t>31</a:t>
            </a:fld>
            <a:endParaRPr lang="en-US" sz="1000"/>
          </a:p>
        </p:txBody>
      </p:sp>
      <p:sp>
        <p:nvSpPr>
          <p:cNvPr id="82946" name="Rectangle 2"/>
          <p:cNvSpPr>
            <a:spLocks noGrp="1" noRot="1" noChangeAspect="1" noChangeArrowheads="1" noTextEdit="1"/>
          </p:cNvSpPr>
          <p:nvPr>
            <p:ph type="sldImg"/>
          </p:nvPr>
        </p:nvSpPr>
        <p:spPr>
          <a:xfrm>
            <a:off x="1257300" y="720725"/>
            <a:ext cx="4800600" cy="3600450"/>
          </a:xfrm>
          <a:ln/>
        </p:spPr>
      </p:sp>
      <p:sp>
        <p:nvSpPr>
          <p:cNvPr id="82947"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76871ED-8204-42E8-883A-B0BF3610DB5E}" type="slidenum">
              <a:rPr lang="en-US" sz="1000"/>
              <a:pPr/>
              <a:t>32</a:t>
            </a:fld>
            <a:endParaRPr lang="en-US" sz="1000"/>
          </a:p>
        </p:txBody>
      </p:sp>
      <p:sp>
        <p:nvSpPr>
          <p:cNvPr id="84994" name="Rectangle 2"/>
          <p:cNvSpPr>
            <a:spLocks noGrp="1" noRot="1" noChangeAspect="1" noChangeArrowheads="1" noTextEdit="1"/>
          </p:cNvSpPr>
          <p:nvPr>
            <p:ph type="sldImg"/>
          </p:nvPr>
        </p:nvSpPr>
        <p:spPr>
          <a:xfrm>
            <a:off x="1257300" y="720725"/>
            <a:ext cx="4800600" cy="3600450"/>
          </a:xfrm>
          <a:ln/>
        </p:spPr>
      </p:sp>
      <p:sp>
        <p:nvSpPr>
          <p:cNvPr id="8499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EB38B66-877A-40EA-B1B6-B6A1E8148053}" type="slidenum">
              <a:rPr lang="en-US" sz="1000"/>
              <a:pPr/>
              <a:t>33</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NOT: 30 sketches including multiple screens of same UI!</a:t>
            </a:r>
          </a:p>
          <a:p>
            <a:r>
              <a:rPr lang="en-US" sz="1200" kern="1200" dirty="0" smtClean="0">
                <a:solidFill>
                  <a:schemeClr val="tx1"/>
                </a:solidFill>
                <a:effectLst/>
                <a:latin typeface="Arial" charset="0"/>
                <a:ea typeface="+mn-ea"/>
                <a:cs typeface="+mn-cs"/>
              </a:rPr>
              <a:t>imagine some piece of software is being made simultaneously by Google, Apple, and Microsoft - it will probably end up supporting similar features, but do it in pretty different ways. Get even more divergent than that (like exploring different interaction methods, physical and digital).</a:t>
            </a:r>
          </a:p>
          <a:p>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34</a:t>
            </a:fld>
            <a:endParaRPr lang="en-US"/>
          </a:p>
        </p:txBody>
      </p:sp>
    </p:spTree>
    <p:extLst>
      <p:ext uri="{BB962C8B-B14F-4D97-AF65-F5344CB8AC3E}">
        <p14:creationId xmlns:p14="http://schemas.microsoft.com/office/powerpoint/2010/main" val="2357755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minutes</a:t>
            </a:r>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35</a:t>
            </a:fld>
            <a:endParaRPr lang="en-US"/>
          </a:p>
        </p:txBody>
      </p:sp>
    </p:spTree>
    <p:extLst>
      <p:ext uri="{BB962C8B-B14F-4D97-AF65-F5344CB8AC3E}">
        <p14:creationId xmlns:p14="http://schemas.microsoft.com/office/powerpoint/2010/main" val="2541759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36</a:t>
            </a:fld>
            <a:endParaRPr lang="en-US"/>
          </a:p>
        </p:txBody>
      </p:sp>
    </p:spTree>
    <p:extLst>
      <p:ext uri="{BB962C8B-B14F-4D97-AF65-F5344CB8AC3E}">
        <p14:creationId xmlns:p14="http://schemas.microsoft.com/office/powerpoint/2010/main" val="3404944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of the key terms you learned about scheduling appointments? (tools, issues, etc. - up to 3)
http://www.polleverywhere.com/free_text_polls/M6wzASOHj2TqSxU</a:t>
            </a:r>
          </a:p>
        </p:txBody>
      </p:sp>
      <p:sp>
        <p:nvSpPr>
          <p:cNvPr id="4" name="Slide Number Placeholder 3"/>
          <p:cNvSpPr>
            <a:spLocks noGrp="1"/>
          </p:cNvSpPr>
          <p:nvPr>
            <p:ph type="sldNum" sz="quarter" idx="10"/>
          </p:nvPr>
        </p:nvSpPr>
        <p:spPr/>
        <p:txBody>
          <a:bodyPr/>
          <a:lstStyle/>
          <a:p>
            <a:fld id="{1C4BCB7D-BF4E-1446-AA25-7CBBEE977063}" type="slidenum">
              <a:rPr lang="en-US" smtClean="0"/>
              <a:t>37</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4D0FF31-B526-445B-94B4-E6448492C659}" type="slidenum">
              <a:rPr lang="en-US" sz="1000"/>
              <a:pPr/>
              <a:t>38</a:t>
            </a:fld>
            <a:endParaRPr lang="en-US" sz="1000"/>
          </a:p>
        </p:txBody>
      </p:sp>
      <p:sp>
        <p:nvSpPr>
          <p:cNvPr id="90114" name="Rectangle 2"/>
          <p:cNvSpPr>
            <a:spLocks noGrp="1" noRot="1" noChangeAspect="1" noChangeArrowheads="1" noTextEdit="1"/>
          </p:cNvSpPr>
          <p:nvPr>
            <p:ph type="sldImg"/>
          </p:nvPr>
        </p:nvSpPr>
        <p:spPr>
          <a:ln cap="flat"/>
        </p:spPr>
      </p:sp>
      <p:sp>
        <p:nvSpPr>
          <p:cNvPr id="9011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FFBF26E-B5A7-472E-9B80-94E1AC39AE61}" type="slidenum">
              <a:rPr lang="en-US" sz="1000"/>
              <a:pPr/>
              <a:t>39</a:t>
            </a:fld>
            <a:endParaRPr lang="en-US" sz="10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16FC9E5-4F93-4F6A-9368-9ADE7CCE896A}" type="slidenum">
              <a:rPr lang="en-US" sz="1000" smtClean="0"/>
              <a:pPr/>
              <a:t>4</a:t>
            </a:fld>
            <a:endParaRPr lang="en-US" sz="1000" smtClean="0"/>
          </a:p>
        </p:txBody>
      </p:sp>
      <p:sp>
        <p:nvSpPr>
          <p:cNvPr id="44035" name="Rectangle 2"/>
          <p:cNvSpPr>
            <a:spLocks noGrp="1" noRot="1" noChangeAspect="1" noChangeArrowheads="1" noTextEdit="1"/>
          </p:cNvSpPr>
          <p:nvPr>
            <p:ph type="sldImg"/>
          </p:nvPr>
        </p:nvSpPr>
        <p:spPr>
          <a:xfrm>
            <a:off x="1270000" y="727075"/>
            <a:ext cx="4781550" cy="3586163"/>
          </a:xfrm>
          <a:ln/>
        </p:spPr>
      </p:sp>
      <p:sp>
        <p:nvSpPr>
          <p:cNvPr id="4403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5" rIns="93311" bIns="46655"/>
          <a:lstStyle/>
          <a:p>
            <a:pPr defTabSz="914400"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01D5029-9B4C-4270-9817-F52BB0B7ACD1}" type="slidenum">
              <a:rPr lang="en-US" sz="1000"/>
              <a:pPr/>
              <a:t>40</a:t>
            </a:fld>
            <a:endParaRPr lang="en-US" sz="10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D5FB97C-D798-48B5-AE47-D2FB1598341C}" type="slidenum">
              <a:rPr lang="en-US" sz="1000"/>
              <a:pPr/>
              <a:t>41</a:t>
            </a:fld>
            <a:endParaRPr lang="en-US" sz="10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42</a:t>
            </a:fld>
            <a:endParaRPr lang="en-US"/>
          </a:p>
        </p:txBody>
      </p:sp>
    </p:spTree>
    <p:extLst>
      <p:ext uri="{BB962C8B-B14F-4D97-AF65-F5344CB8AC3E}">
        <p14:creationId xmlns:p14="http://schemas.microsoft.com/office/powerpoint/2010/main" val="4103229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217FCD-FDA3-4E9E-93E2-68034A00B483}" type="slidenum">
              <a:rPr lang="en-US" sz="1000"/>
              <a:pPr/>
              <a:t>43</a:t>
            </a:fld>
            <a:endParaRPr lang="en-US" sz="10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73243A3-65A3-48BA-881C-7B14E301C43B}" type="slidenum">
              <a:rPr lang="en-US" sz="1000"/>
              <a:pPr/>
              <a:t>44</a:t>
            </a:fld>
            <a:endParaRPr lang="en-US" sz="10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87AB666-FA1F-43A4-A389-75FE01681A23}" type="slidenum">
              <a:rPr lang="en-US" sz="1000"/>
              <a:pPr/>
              <a:t>45</a:t>
            </a:fld>
            <a:endParaRPr lang="en-US" sz="10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D44947E-55E3-4D04-B0AD-9765E95E2E24}" type="slidenum">
              <a:rPr lang="en-US" sz="1000"/>
              <a:pPr/>
              <a:t>46</a:t>
            </a:fld>
            <a:endParaRPr lang="en-US" sz="10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5BDC0C6-5AAB-4771-B806-BCF2253D45FE}" type="slidenum">
              <a:rPr lang="en-US" sz="1000"/>
              <a:pPr/>
              <a:t>47</a:t>
            </a:fld>
            <a:endParaRPr lang="en-US" sz="10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6A71357-B03C-48B4-956E-10C624B27C51}" type="slidenum">
              <a:rPr lang="en-US" sz="1000"/>
              <a:pPr/>
              <a:t>48</a:t>
            </a:fld>
            <a:endParaRPr lang="en-US" sz="10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B6D0473-B03B-4E41-9D23-6744DAB497AC}" type="slidenum">
              <a:rPr lang="en-US" sz="1000"/>
              <a:pPr/>
              <a:t>49</a:t>
            </a:fld>
            <a:endParaRPr lang="en-US" sz="10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dirty="0" smtClean="0">
                <a:latin typeface="Arial" pitchFamily="34" charset="0"/>
                <a:ea typeface="ＭＳ Ｐゴシック" pitchFamily="34" charset="-128"/>
              </a:rPr>
              <a:t>Harry </a:t>
            </a:r>
            <a:r>
              <a:rPr lang="en-US" dirty="0" err="1" smtClean="0">
                <a:latin typeface="Arial" pitchFamily="34" charset="0"/>
                <a:ea typeface="ＭＳ Ｐゴシック" pitchFamily="34" charset="-128"/>
              </a:rPr>
              <a:t>Hersh</a:t>
            </a:r>
            <a:r>
              <a:rPr lang="en-US" dirty="0" smtClean="0">
                <a:latin typeface="Arial" pitchFamily="34" charset="0"/>
                <a:ea typeface="ＭＳ Ｐゴシック" pitchFamily="34" charset="-128"/>
              </a:rPr>
              <a:t> 1982 Electronic Mail Usage Analysis</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At the inter-personal l e v e l , we found that users saw the EMS system as providing increased f l e x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b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l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t y in inter-personal communication through t h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s additional, welcomed communication mode. I t avoids the real-time, two-party requirements for telephone</a:t>
            </a:r>
          </a:p>
          <a:p>
            <a:pPr eaLnBrk="1" hangingPunct="1"/>
            <a:r>
              <a:rPr lang="en-US" dirty="0" smtClean="0">
                <a:latin typeface="Arial" pitchFamily="34" charset="0"/>
                <a:ea typeface="ＭＳ Ｐゴシック" pitchFamily="34" charset="-128"/>
              </a:rPr>
              <a:t>usage while </a:t>
            </a:r>
            <a:r>
              <a:rPr lang="en-US" dirty="0" err="1" smtClean="0">
                <a:latin typeface="Arial" pitchFamily="34" charset="0"/>
                <a:ea typeface="ＭＳ Ｐゴシック" pitchFamily="34" charset="-128"/>
              </a:rPr>
              <a:t>preseving</a:t>
            </a:r>
            <a:r>
              <a:rPr lang="en-US" dirty="0" smtClean="0">
                <a:latin typeface="Arial" pitchFamily="34" charset="0"/>
                <a:ea typeface="ＭＳ Ｐゴシック" pitchFamily="34" charset="-128"/>
              </a:rPr>
              <a:t> the phone's 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m e l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n e s </a:t>
            </a:r>
            <a:r>
              <a:rPr lang="en-US" dirty="0" err="1" smtClean="0">
                <a:latin typeface="Arial" pitchFamily="34" charset="0"/>
                <a:ea typeface="ＭＳ Ｐゴシック" pitchFamily="34" charset="-128"/>
              </a:rPr>
              <a:t>s</a:t>
            </a:r>
            <a:r>
              <a:rPr lang="en-US" dirty="0" smtClean="0">
                <a:latin typeface="Arial" pitchFamily="34" charset="0"/>
                <a:ea typeface="ＭＳ Ｐゴシック" pitchFamily="34" charset="-128"/>
              </a:rPr>
              <a:t> . I n t e r e s 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n g l y , 49% of the respondents access the</a:t>
            </a:r>
          </a:p>
          <a:p>
            <a:pPr eaLnBrk="1" hangingPunct="1"/>
            <a:r>
              <a:rPr lang="en-US" dirty="0" smtClean="0">
                <a:latin typeface="Arial" pitchFamily="34" charset="0"/>
                <a:ea typeface="ＭＳ Ｐゴシック" pitchFamily="34" charset="-128"/>
              </a:rPr>
              <a:t>mail system from locations in addition to t h e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r o f </a:t>
            </a:r>
            <a:r>
              <a:rPr lang="en-US" dirty="0" err="1" smtClean="0">
                <a:latin typeface="Arial" pitchFamily="34" charset="0"/>
                <a:ea typeface="ＭＳ Ｐゴシック" pitchFamily="34" charset="-128"/>
              </a:rPr>
              <a:t>f</a:t>
            </a:r>
            <a:r>
              <a:rPr lang="en-US" dirty="0" smtClean="0">
                <a:latin typeface="Arial" pitchFamily="34" charset="0"/>
                <a:ea typeface="ＭＳ Ｐゴシック" pitchFamily="34" charset="-128"/>
              </a:rPr>
              <a: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c e s , with h a l f of these people accessing the</a:t>
            </a:r>
          </a:p>
          <a:p>
            <a:pPr eaLnBrk="1" hangingPunct="1"/>
            <a:r>
              <a:rPr lang="en-US" dirty="0" smtClean="0">
                <a:latin typeface="Arial" pitchFamily="34" charset="0"/>
                <a:ea typeface="ＭＳ Ｐゴシック" pitchFamily="34" charset="-128"/>
              </a:rPr>
              <a:t>system from t h e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r homes. Also at the inter-personal l e v e l , we found that users were adjusting the</a:t>
            </a:r>
          </a:p>
          <a:p>
            <a:pPr eaLnBrk="1" hangingPunct="1"/>
            <a:r>
              <a:rPr lang="en-US" dirty="0" smtClean="0">
                <a:latin typeface="Arial" pitchFamily="34" charset="0"/>
                <a:ea typeface="ＭＳ Ｐゴシック" pitchFamily="34" charset="-128"/>
              </a:rPr>
              <a:t>intended purpose of the system in order to preserve e x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s 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n g organizational relations. For example,</a:t>
            </a:r>
          </a:p>
          <a:p>
            <a:pPr eaLnBrk="1" hangingPunct="1"/>
            <a:r>
              <a:rPr lang="en-US" dirty="0" smtClean="0">
                <a:latin typeface="Arial" pitchFamily="34" charset="0"/>
                <a:ea typeface="ＭＳ Ｐゴシック" pitchFamily="34" charset="-128"/>
              </a:rPr>
              <a:t>within the current organization there is t y p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c a l </a:t>
            </a:r>
            <a:r>
              <a:rPr lang="en-US" dirty="0" err="1" smtClean="0">
                <a:latin typeface="Arial" pitchFamily="34" charset="0"/>
                <a:ea typeface="ＭＳ Ｐゴシック" pitchFamily="34" charset="-128"/>
              </a:rPr>
              <a:t>l</a:t>
            </a:r>
            <a:r>
              <a:rPr lang="en-US" dirty="0" smtClean="0">
                <a:latin typeface="Arial" pitchFamily="34" charset="0"/>
                <a:ea typeface="ＭＳ Ｐゴシック" pitchFamily="34" charset="-128"/>
              </a:rPr>
              <a:t> y manager. Secretaries often produce and distribute</a:t>
            </a:r>
          </a:p>
          <a:p>
            <a:pPr eaLnBrk="1" hangingPunct="1"/>
            <a:r>
              <a:rPr lang="en-US" dirty="0" smtClean="0">
                <a:latin typeface="Arial" pitchFamily="34" charset="0"/>
                <a:ea typeface="ＭＳ Ｐゴシック" pitchFamily="34" charset="-128"/>
              </a:rPr>
              <a:t>outgoing mail, as well as screen incoming mail. As a result, the secretary is often an integral part</a:t>
            </a:r>
          </a:p>
          <a:p>
            <a:pPr eaLnBrk="1" hangingPunct="1"/>
            <a:r>
              <a:rPr lang="en-US" dirty="0" smtClean="0">
                <a:latin typeface="Arial" pitchFamily="34" charset="0"/>
                <a:ea typeface="ＭＳ Ｐゴシック" pitchFamily="34" charset="-128"/>
              </a:rPr>
              <a:t>of the communications loop involving the manager. The EMS system, however, only recognizes one type</a:t>
            </a:r>
          </a:p>
          <a:p>
            <a:pPr eaLnBrk="1" hangingPunct="1"/>
            <a:r>
              <a:rPr lang="en-US" dirty="0" smtClean="0">
                <a:latin typeface="Arial" pitchFamily="34" charset="0"/>
                <a:ea typeface="ＭＳ Ｐゴシック" pitchFamily="34" charset="-128"/>
              </a:rPr>
              <a:t>of user, and messages only go to designated users. I f a manager is an official user of the EMS system,</a:t>
            </a:r>
          </a:p>
          <a:p>
            <a:pPr eaLnBrk="1" hangingPunct="1"/>
            <a:r>
              <a:rPr lang="en-US" dirty="0" smtClean="0">
                <a:latin typeface="Arial" pitchFamily="34" charset="0"/>
                <a:ea typeface="ＭＳ Ｐゴシック" pitchFamily="34" charset="-128"/>
              </a:rPr>
              <a:t>but the secretary is not, the secretary is effectively cut out of the </a:t>
            </a:r>
            <a:r>
              <a:rPr lang="en-US" dirty="0" err="1" smtClean="0">
                <a:latin typeface="Arial" pitchFamily="34" charset="0"/>
                <a:ea typeface="ＭＳ Ｐゴシック" pitchFamily="34" charset="-128"/>
              </a:rPr>
              <a:t>communiications</a:t>
            </a:r>
            <a:r>
              <a:rPr lang="en-US" dirty="0" smtClean="0">
                <a:latin typeface="Arial" pitchFamily="34" charset="0"/>
                <a:ea typeface="ＭＳ Ｐゴシック" pitchFamily="34" charset="-128"/>
              </a:rPr>
              <a:t> loop.</a:t>
            </a:r>
          </a:p>
          <a:p>
            <a:pPr eaLnBrk="1" hangingPunct="1"/>
            <a:r>
              <a:rPr lang="en-US" dirty="0" smtClean="0">
                <a:latin typeface="Arial" pitchFamily="34" charset="0"/>
                <a:ea typeface="ＭＳ Ｐゴシック" pitchFamily="34" charset="-128"/>
              </a:rPr>
              <a:t>In response to this situation, a significant number of the respondents (29%) reinserted the</a:t>
            </a:r>
          </a:p>
          <a:p>
            <a:pPr eaLnBrk="1" hangingPunct="1"/>
            <a:r>
              <a:rPr lang="en-US" dirty="0" smtClean="0">
                <a:latin typeface="Arial" pitchFamily="34" charset="0"/>
                <a:ea typeface="ＭＳ Ｐゴシック" pitchFamily="34" charset="-128"/>
              </a:rPr>
              <a:t>secretary into the communications loop by making the secretary an unofficial, but actual, user. The</a:t>
            </a:r>
          </a:p>
          <a:p>
            <a:pPr eaLnBrk="1" hangingPunct="1"/>
            <a:r>
              <a:rPr lang="en-US" dirty="0" smtClean="0">
                <a:latin typeface="Arial" pitchFamily="34" charset="0"/>
                <a:ea typeface="ＭＳ Ｐゴシック" pitchFamily="34" charset="-128"/>
              </a:rPr>
              <a:t>result is that many of the respondents never go near the system, but send and receive their </a:t>
            </a:r>
            <a:r>
              <a:rPr lang="en-US" dirty="0" err="1" smtClean="0">
                <a:latin typeface="Arial" pitchFamily="34" charset="0"/>
                <a:ea typeface="ＭＳ Ｐゴシック" pitchFamily="34" charset="-128"/>
              </a:rPr>
              <a:t>messag</a:t>
            </a:r>
            <a:r>
              <a:rPr lang="en-US" dirty="0" smtClean="0">
                <a:latin typeface="Arial" pitchFamily="34" charset="0"/>
                <a:ea typeface="ＭＳ Ｐゴシック" pitchFamily="34" charset="-128"/>
              </a:rPr>
              <a:t>-</a:t>
            </a:r>
          </a:p>
          <a:p>
            <a:pPr eaLnBrk="1" hangingPunct="1"/>
            <a:r>
              <a:rPr lang="en-US" dirty="0" err="1" smtClean="0">
                <a:latin typeface="Arial" pitchFamily="34" charset="0"/>
                <a:ea typeface="ＭＳ Ｐゴシック" pitchFamily="34" charset="-128"/>
              </a:rPr>
              <a:t>es</a:t>
            </a:r>
            <a:r>
              <a:rPr lang="en-US" dirty="0" smtClean="0">
                <a:latin typeface="Arial" pitchFamily="34" charset="0"/>
                <a:ea typeface="ＭＳ Ｐゴシック" pitchFamily="34" charset="-128"/>
              </a:rPr>
              <a:t> through an intermediary. Becoming an indirect user of the EMS system accomplishes several </a:t>
            </a:r>
            <a:r>
              <a:rPr lang="en-US" dirty="0" err="1" smtClean="0">
                <a:latin typeface="Arial" pitchFamily="34" charset="0"/>
                <a:ea typeface="ＭＳ Ｐゴシック" pitchFamily="34" charset="-128"/>
              </a:rPr>
              <a:t>objec</a:t>
            </a:r>
            <a:r>
              <a:rPr lang="en-US" dirty="0" smtClean="0">
                <a:latin typeface="Arial" pitchFamily="34" charset="0"/>
                <a:ea typeface="ＭＳ Ｐゴシック" pitchFamily="34" charset="-128"/>
              </a:rPr>
              <a:t>-</a:t>
            </a:r>
          </a:p>
          <a:p>
            <a:pPr eaLnBrk="1" hangingPunct="1"/>
            <a:r>
              <a:rPr lang="en-US" dirty="0" err="1" smtClean="0">
                <a:latin typeface="Arial" pitchFamily="34" charset="0"/>
                <a:ea typeface="ＭＳ Ｐゴシック" pitchFamily="34" charset="-128"/>
              </a:rPr>
              <a:t>tives</a:t>
            </a:r>
            <a:r>
              <a:rPr lang="en-US" dirty="0" smtClean="0">
                <a:latin typeface="Arial" pitchFamily="34" charset="0"/>
                <a:ea typeface="ＭＳ Ｐゴシック" pitchFamily="34" charset="-128"/>
              </a:rPr>
              <a:t> from the user's perspective: (a) The secretary is now put back in the communications loop, (b)</a:t>
            </a:r>
          </a:p>
          <a:p>
            <a:pPr eaLnBrk="1" hangingPunct="1"/>
            <a:r>
              <a:rPr lang="en-US" dirty="0" smtClean="0">
                <a:latin typeface="Arial" pitchFamily="34" charset="0"/>
                <a:ea typeface="ＭＳ Ｐゴシック" pitchFamily="34" charset="-128"/>
              </a:rPr>
              <a:t>the secretary retains the job function of producing and distributing internal mail, and (c) the manager</a:t>
            </a:r>
          </a:p>
          <a:p>
            <a:pPr eaLnBrk="1" hangingPunct="1"/>
            <a:r>
              <a:rPr lang="en-US" dirty="0" smtClean="0">
                <a:latin typeface="Arial" pitchFamily="34" charset="0"/>
                <a:ea typeface="ＭＳ Ｐゴシック" pitchFamily="34" charset="-128"/>
              </a:rPr>
              <a:t>can continue to interact with paper copies of messages, as was previously done.</a:t>
            </a:r>
          </a:p>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BFC6984B-C72C-44D3-8BA3-02A40ED8C73D}" type="slidenum">
              <a:rPr lang="en-US" sz="1000" smtClean="0"/>
              <a:pPr/>
              <a:t>5</a:t>
            </a:fld>
            <a:endParaRPr lang="en-US" sz="1000" smtClean="0"/>
          </a:p>
        </p:txBody>
      </p:sp>
      <p:sp>
        <p:nvSpPr>
          <p:cNvPr id="45059" name="Rectangle 2"/>
          <p:cNvSpPr>
            <a:spLocks noGrp="1" noRot="1" noChangeAspect="1" noChangeArrowheads="1" noTextEdit="1"/>
          </p:cNvSpPr>
          <p:nvPr>
            <p:ph type="sldImg"/>
          </p:nvPr>
        </p:nvSpPr>
        <p:spPr>
          <a:xfrm>
            <a:off x="1270000" y="727075"/>
            <a:ext cx="4781550" cy="3586163"/>
          </a:xfrm>
          <a:ln/>
        </p:spPr>
      </p:sp>
      <p:sp>
        <p:nvSpPr>
          <p:cNvPr id="45060"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5" rIns="93311" bIns="46655"/>
          <a:lstStyle/>
          <a:p>
            <a:pPr defTabSz="914400" eaLnBrk="1" hangingPunct="1"/>
            <a:r>
              <a:rPr lang="en-US" dirty="0" smtClean="0"/>
              <a:t>How could we fix this?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6B6EFD6-ED15-49B6-A625-0431E4764BCC}" type="slidenum">
              <a:rPr lang="en-US" sz="1000"/>
              <a:pPr/>
              <a:t>50</a:t>
            </a:fld>
            <a:endParaRPr lang="en-US" sz="10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16F0B4D4-51B5-4EAC-BFF1-20759CC31980}" type="slidenum">
              <a:rPr lang="en-US" sz="1000"/>
              <a:pPr/>
              <a:t>51</a:t>
            </a:fld>
            <a:endParaRPr lang="en-US" sz="10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8245D34-C0FC-4A95-A98E-B4A49FEB9DC3}" type="slidenum">
              <a:rPr lang="en-US" sz="1000"/>
              <a:pPr/>
              <a:t>52</a:t>
            </a:fld>
            <a:endParaRPr lang="en-US" sz="10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853E14B-EF7A-4D7E-B3B5-2D7D25165E7A}" type="slidenum">
              <a:rPr lang="en-US" sz="1000"/>
              <a:pPr/>
              <a:t>53</a:t>
            </a:fld>
            <a:endParaRPr lang="en-US" sz="10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lvl="2"/>
            <a:r>
              <a:rPr lang="en-US" dirty="0" smtClean="0"/>
              <a:t>not system customers </a:t>
            </a:r>
            <a:r>
              <a:rPr lang="en-US" i="1" dirty="0" smtClean="0">
                <a:solidFill>
                  <a:srgbClr val="00B0F0"/>
                </a:solidFill>
              </a:rPr>
              <a:t>say</a:t>
            </a:r>
            <a:r>
              <a:rPr lang="en-US" dirty="0" smtClean="0">
                <a:solidFill>
                  <a:srgbClr val="00B0F0"/>
                </a:solidFill>
              </a:rPr>
              <a:t> </a:t>
            </a:r>
            <a:r>
              <a:rPr lang="en-US" dirty="0" smtClean="0"/>
              <a:t>they want</a:t>
            </a:r>
          </a:p>
          <a:p>
            <a:pPr lvl="2"/>
            <a:r>
              <a:rPr lang="en-US" dirty="0" smtClean="0"/>
              <a:t>be very careful about this (you are outsider)</a:t>
            </a:r>
          </a:p>
          <a:p>
            <a:pPr lvl="3"/>
            <a:r>
              <a:rPr lang="en-US" dirty="0" smtClean="0"/>
              <a:t>if you can’</a:t>
            </a:r>
            <a:r>
              <a:rPr lang="en-US" altLang="ja-JP" dirty="0" smtClean="0"/>
              <a:t>t get customers interested in your hot idea, you’re probably missing something</a:t>
            </a:r>
          </a:p>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F7330CA3-073B-4386-82E6-05A1944DCFAB}" type="slidenum">
              <a:rPr lang="en-US" sz="1000" smtClean="0"/>
              <a:pPr/>
              <a:t>54</a:t>
            </a:fld>
            <a:endParaRPr lang="en-US" sz="10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EB6BA2F-A859-426C-A9DC-A185EA9BF89E}" type="slidenum">
              <a:rPr lang="en-US" sz="1000"/>
              <a:pPr/>
              <a:t>55</a:t>
            </a:fld>
            <a:endParaRPr lang="en-US" sz="1000"/>
          </a:p>
        </p:txBody>
      </p:sp>
      <p:sp>
        <p:nvSpPr>
          <p:cNvPr id="139266" name="Rectangle 2"/>
          <p:cNvSpPr>
            <a:spLocks noGrp="1" noRot="1" noChangeAspect="1" noChangeArrowheads="1" noTextEdit="1"/>
          </p:cNvSpPr>
          <p:nvPr>
            <p:ph type="sldImg"/>
          </p:nvPr>
        </p:nvSpPr>
        <p:spPr>
          <a:ln cap="flat"/>
        </p:spPr>
      </p:sp>
      <p:sp>
        <p:nvSpPr>
          <p:cNvPr id="1392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smtClean="0"/>
              <a:pPr/>
              <a:t>56</a:t>
            </a:fld>
            <a:endParaRPr lang="en-US" sz="11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6</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baseline="0" dirty="0" smtClean="0"/>
              <a:t>Took ? minutes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C32BDB0-0917-4BE0-8E43-A3BAE2E5CF23}" type="slidenum">
              <a:rPr lang="en-US" sz="1100" smtClean="0"/>
              <a:pPr/>
              <a:t>7</a:t>
            </a:fld>
            <a:endParaRPr lang="en-US" sz="1100" smtClean="0"/>
          </a:p>
        </p:txBody>
      </p:sp>
      <p:sp>
        <p:nvSpPr>
          <p:cNvPr id="49155" name="Rectangle 2"/>
          <p:cNvSpPr>
            <a:spLocks noGrp="1" noRot="1" noChangeAspect="1" noChangeArrowheads="1" noTextEdit="1"/>
          </p:cNvSpPr>
          <p:nvPr>
            <p:ph type="sldImg"/>
          </p:nvPr>
        </p:nvSpPr>
        <p:spPr>
          <a:ln cap="flat"/>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AFB4F84-72BE-487C-8BF1-620A3E576C7D}" type="slidenum">
              <a:rPr lang="en-US" sz="1100" smtClean="0"/>
              <a:pPr/>
              <a:t>8</a:t>
            </a:fld>
            <a:endParaRPr lang="en-US" sz="1100" smtClean="0"/>
          </a:p>
        </p:txBody>
      </p:sp>
      <p:sp>
        <p:nvSpPr>
          <p:cNvPr id="50179" name="Rectangle 2"/>
          <p:cNvSpPr>
            <a:spLocks noGrp="1" noRot="1" noChangeAspect="1" noChangeArrowheads="1" noTextEdit="1"/>
          </p:cNvSpPr>
          <p:nvPr>
            <p:ph type="sldImg"/>
          </p:nvPr>
        </p:nvSpPr>
        <p:spPr>
          <a:ln cap="flat"/>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08" tIns="49327" rIns="97008" bIns="49327"/>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FD63938-2D81-4435-A911-F72851565ABB}" type="slidenum">
              <a:rPr lang="en-US" sz="1000"/>
              <a:pPr/>
              <a:t>9</a:t>
            </a:fld>
            <a:endParaRPr lang="en-US" sz="1000"/>
          </a:p>
        </p:txBody>
      </p:sp>
      <p:sp>
        <p:nvSpPr>
          <p:cNvPr id="41986" name="Rectangle 2"/>
          <p:cNvSpPr>
            <a:spLocks noGrp="1" noRot="1" noChangeAspect="1" noChangeArrowheads="1" noTextEdit="1"/>
          </p:cNvSpPr>
          <p:nvPr>
            <p:ph type="sldImg"/>
          </p:nvPr>
        </p:nvSpPr>
        <p:spPr>
          <a:ln cap="flat"/>
        </p:spPr>
      </p:sp>
      <p:sp>
        <p:nvSpPr>
          <p:cNvPr id="4198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Autumn 2014</a:t>
            </a:r>
          </a:p>
        </p:txBody>
      </p:sp>
      <p:sp>
        <p:nvSpPr>
          <p:cNvPr id="8" name="Rectangle 2"/>
          <p:cNvSpPr txBox="1">
            <a:spLocks noChangeArrowheads="1"/>
          </p:cNvSpPr>
          <p:nvPr/>
        </p:nvSpPr>
        <p:spPr bwMode="auto">
          <a:xfrm>
            <a:off x="36069" y="0"/>
            <a:ext cx="8894980"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dirty="0" smtClean="0"/>
              <a:t>HCI+D: USER INTERFACE DESIGN +</a:t>
            </a:r>
            <a:r>
              <a:rPr lang="en-US" sz="2000" baseline="0" dirty="0" smtClean="0"/>
              <a:t> PROTOTYPING + EVALUATION</a:t>
            </a:r>
            <a:endParaRPr lang="en-US" sz="2000" dirty="0"/>
          </a:p>
        </p:txBody>
      </p:sp>
    </p:spTree>
    <p:extLst>
      <p:ext uri="{BB962C8B-B14F-4D97-AF65-F5344CB8AC3E}">
        <p14:creationId xmlns:p14="http://schemas.microsoft.com/office/powerpoint/2010/main" val="2804547785"/>
      </p:ext>
    </p:extLst>
  </p:cSld>
  <p:clrMapOvr>
    <a:masterClrMapping/>
  </p:clrMapOvr>
  <p:transition xmlns:p14="http://schemas.microsoft.com/office/powerpoint/2010/main">
    <p:dissolv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4205510334"/>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036667297"/>
      </p:ext>
    </p:extLst>
  </p:cSld>
  <p:clrMapOvr>
    <a:masterClrMapping/>
  </p:clrMapOvr>
  <p:transition xmlns:p14="http://schemas.microsoft.com/office/powerpoint/2010/mai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385038867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Spring 2014</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10396945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93518330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41208575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73706323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Spring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dirty="0"/>
          </a:p>
        </p:txBody>
      </p:sp>
      <p:sp>
        <p:nvSpPr>
          <p:cNvPr id="6" name="Slide Number Placeholder 5"/>
          <p:cNvSpPr>
            <a:spLocks noGrp="1"/>
          </p:cNvSpPr>
          <p:nvPr>
            <p:ph type="sldNum" sz="quarter" idx="12"/>
          </p:nvPr>
        </p:nvSpPr>
        <p:spPr/>
        <p:txBody>
          <a:body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47251547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Spring 2014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5313239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
        <p:nvSpPr>
          <p:cNvPr id="8" name="Rectangle 7"/>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1810299624"/>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
        <p:nvSpPr>
          <p:cNvPr id="6" name="Rectangle 5"/>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9/23/2014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4175311174"/>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Spring 2014</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3471884542"/>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dirty="0" smtClean="0"/>
              <a:t>Autumn 2014</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 User Interface Design, Prototyping, and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6.png"/><Relationship Id="rId5" Type="http://schemas.openxmlformats.org/officeDocument/2006/relationships/hyperlink" Target="http://www.polleverywhere.com/app" TargetMode="External"/><Relationship Id="rId6" Type="http://schemas.openxmlformats.org/officeDocument/2006/relationships/hyperlink" Target="http://www.polleverywhere.com/app/help" TargetMode="External"/><Relationship Id="rId7" Type="http://schemas.openxmlformats.org/officeDocument/2006/relationships/hyperlink" Target="https://www.polleverywhere.com/multiple_choice_polls/DQMd8IaBp9IuRBS?preview=true" TargetMode="External"/><Relationship Id="rId8" Type="http://schemas.openxmlformats.org/officeDocument/2006/relationships/image" Target="../media/image17.png"/><Relationship Id="rId1" Type="http://schemas.openxmlformats.org/officeDocument/2006/relationships/tags" Target="../tags/tag1.xml"/><Relationship Id="rId2"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customXml" Target="../ink/ink1.xml"/><Relationship Id="rId8" Type="http://schemas.openxmlformats.org/officeDocument/2006/relationships/image" Target="../media/image240.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coursework.stanford.edu/portal/site/F14-CS-147-01"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6.png"/><Relationship Id="rId5" Type="http://schemas.openxmlformats.org/officeDocument/2006/relationships/hyperlink" Target="http://www.polleverywhere.com/app" TargetMode="External"/><Relationship Id="rId6" Type="http://schemas.openxmlformats.org/officeDocument/2006/relationships/hyperlink" Target="http://www.polleverywhere.com/app/help" TargetMode="External"/><Relationship Id="rId7" Type="http://schemas.openxmlformats.org/officeDocument/2006/relationships/hyperlink" Target="http://www.polleverywhere.com/free_text_polls/M6wzASOHj2TqSxU?preview=true" TargetMode="External"/><Relationship Id="rId8" Type="http://schemas.openxmlformats.org/officeDocument/2006/relationships/image" Target="../media/image35.png"/><Relationship Id="rId1" Type="http://schemas.openxmlformats.org/officeDocument/2006/relationships/tags" Target="../tags/tag2.xml"/><Relationship Id="rId2"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hyperlink" Target="http://hci.stanford.edu/courses/cs147/2014/au/readings/restricted/Buxton_lowRes.pdf" TargetMode="External"/><Relationship Id="rId4" Type="http://schemas.openxmlformats.org/officeDocument/2006/relationships/hyperlink" Target="http://hci.stanford.edu/courses/cs147/2014/au/readings/restricted/Kelley_TheArtOfInnovation_Chapter4ThePerfectBrainstorm.pdf" TargetMode="External"/><Relationship Id="rId5" Type="http://schemas.openxmlformats.org/officeDocument/2006/relationships/hyperlink" Target="http://hci.stanford.edu/courses/cs147/2014/au/videos/ABCNews-Nightline_IDEO_July1999.mp4" TargetMode="External"/><Relationship Id="rId6" Type="http://schemas.openxmlformats.org/officeDocument/2006/relationships/hyperlink" Target="http://hci.stanford.edu/courses/cs147/2014/au/videos/60Minutes_IDEO_January2013.mp4" TargetMode="External"/><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3998" y="2102662"/>
            <a:ext cx="8261842" cy="1143000"/>
          </a:xfrm>
        </p:spPr>
        <p:txBody>
          <a:bodyPr/>
          <a:lstStyle/>
          <a:p>
            <a:r>
              <a:rPr lang="en-US" dirty="0" smtClean="0"/>
              <a:t>Design Discovery: </a:t>
            </a:r>
            <a:br>
              <a:rPr lang="en-US" dirty="0" smtClean="0"/>
            </a:br>
            <a:r>
              <a:rPr lang="en-US" i="1" dirty="0" smtClean="0"/>
              <a:t>Contextual Inquiry &amp; Task Analysis</a:t>
            </a:r>
          </a:p>
        </p:txBody>
      </p:sp>
      <p:sp>
        <p:nvSpPr>
          <p:cNvPr id="5" name="Text Box 3"/>
          <p:cNvSpPr txBox="1">
            <a:spLocks noChangeArrowheads="1"/>
          </p:cNvSpPr>
          <p:nvPr/>
        </p:nvSpPr>
        <p:spPr bwMode="auto">
          <a:xfrm>
            <a:off x="753997" y="5812685"/>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September 30, 2014</a:t>
            </a:r>
          </a:p>
        </p:txBody>
      </p:sp>
    </p:spTree>
    <p:extLst>
      <p:ext uri="{BB962C8B-B14F-4D97-AF65-F5344CB8AC3E}">
        <p14:creationId xmlns:p14="http://schemas.microsoft.com/office/powerpoint/2010/main" val="55355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smtClean="0">
                <a:ea typeface="ＭＳ Ｐゴシック" pitchFamily="34" charset="-128"/>
              </a:rPr>
              <a:t>Design Process: Discovery</a:t>
            </a:r>
          </a:p>
        </p:txBody>
      </p:sp>
      <p:sp>
        <p:nvSpPr>
          <p:cNvPr id="43011" name="Rectangle 3"/>
          <p:cNvSpPr>
            <a:spLocks noGrp="1" noChangeArrowheads="1"/>
          </p:cNvSpPr>
          <p:nvPr>
            <p:ph idx="1"/>
          </p:nvPr>
        </p:nvSpPr>
        <p:spPr>
          <a:xfrm>
            <a:off x="4782201" y="1349321"/>
            <a:ext cx="3637609" cy="4724400"/>
          </a:xfrm>
          <a:solidFill>
            <a:srgbClr val="808080"/>
          </a:solidFill>
          <a:ln w="38100">
            <a:solidFill>
              <a:schemeClr val="tx1"/>
            </a:solidFill>
            <a:miter lim="800000"/>
            <a:headEnd/>
            <a:tailEnd/>
          </a:ln>
        </p:spPr>
        <p:txBody>
          <a:bodyPr/>
          <a:lstStyle/>
          <a:p>
            <a:pPr eaLnBrk="1" hangingPunct="1">
              <a:buFontTx/>
              <a:buNone/>
            </a:pPr>
            <a:r>
              <a:rPr lang="en-US" sz="2800" dirty="0" smtClean="0">
                <a:ea typeface="ＭＳ Ｐゴシック" pitchFamily="34" charset="-128"/>
              </a:rPr>
              <a:t> Assess needs</a:t>
            </a:r>
            <a:br>
              <a:rPr lang="en-US" sz="2800" dirty="0" smtClean="0">
                <a:ea typeface="ＭＳ Ｐゴシック" pitchFamily="34" charset="-128"/>
              </a:rPr>
            </a:br>
            <a:endParaRPr lang="en-US" sz="2800" dirty="0" smtClean="0">
              <a:ea typeface="ＭＳ Ｐゴシック" pitchFamily="34" charset="-128"/>
            </a:endParaRPr>
          </a:p>
          <a:p>
            <a:pPr eaLnBrk="1" hangingPunct="1">
              <a:buClr>
                <a:schemeClr val="tx1"/>
              </a:buClr>
            </a:pPr>
            <a:r>
              <a:rPr lang="en-US" sz="2400" dirty="0" smtClean="0">
                <a:ea typeface="ＭＳ Ｐゴシック" pitchFamily="34" charset="-128"/>
              </a:rPr>
              <a:t>understand client’</a:t>
            </a:r>
            <a:r>
              <a:rPr lang="en-US" altLang="ja-JP" sz="2400" dirty="0" smtClean="0">
                <a:ea typeface="ＭＳ Ｐゴシック" pitchFamily="34" charset="-128"/>
              </a:rPr>
              <a:t>s expectations</a:t>
            </a:r>
          </a:p>
          <a:p>
            <a:pPr eaLnBrk="1" hangingPunct="1">
              <a:buClr>
                <a:schemeClr val="tx1"/>
              </a:buClr>
            </a:pPr>
            <a:r>
              <a:rPr lang="en-US" sz="2400" dirty="0" smtClean="0">
                <a:ea typeface="ＭＳ Ｐゴシック" pitchFamily="34" charset="-128"/>
              </a:rPr>
              <a:t>determine scope </a:t>
            </a:r>
            <a:br>
              <a:rPr lang="en-US" sz="2400" dirty="0" smtClean="0">
                <a:ea typeface="ＭＳ Ｐゴシック" pitchFamily="34" charset="-128"/>
              </a:rPr>
            </a:br>
            <a:r>
              <a:rPr lang="en-US" sz="2400" dirty="0" smtClean="0">
                <a:ea typeface="ＭＳ Ｐゴシック" pitchFamily="34" charset="-128"/>
              </a:rPr>
              <a:t>of project</a:t>
            </a:r>
          </a:p>
          <a:p>
            <a:pPr eaLnBrk="1" hangingPunct="1">
              <a:buClr>
                <a:schemeClr val="tx1"/>
              </a:buClr>
            </a:pPr>
            <a:r>
              <a:rPr lang="en-US" sz="2400" dirty="0" smtClean="0">
                <a:ea typeface="ＭＳ Ｐゴシック" pitchFamily="34" charset="-128"/>
              </a:rPr>
              <a:t>characteristics of customers &amp; tasks</a:t>
            </a:r>
          </a:p>
          <a:p>
            <a:pPr eaLnBrk="1" hangingPunct="1">
              <a:buClr>
                <a:schemeClr val="tx1"/>
              </a:buClr>
            </a:pPr>
            <a:r>
              <a:rPr lang="en-US" sz="2400" dirty="0" smtClean="0">
                <a:ea typeface="ＭＳ Ｐゴシック" pitchFamily="34" charset="-128"/>
              </a:rPr>
              <a:t>evaluate existing practices &amp; products</a:t>
            </a:r>
          </a:p>
        </p:txBody>
      </p:sp>
      <p:sp>
        <p:nvSpPr>
          <p:cNvPr id="16"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14" name="Footer Placeholder 3"/>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10</a:t>
            </a:fld>
            <a:endParaRPr lang="en-US" sz="1100" smtClean="0">
              <a:solidFill>
                <a:schemeClr val="tx1">
                  <a:lumMod val="50000"/>
                </a:schemeClr>
              </a:solidFill>
              <a:latin typeface="Helvetica Light"/>
            </a:endParaRPr>
          </a:p>
        </p:txBody>
      </p:sp>
      <p:sp>
        <p:nvSpPr>
          <p:cNvPr id="43012" name="Line 4"/>
          <p:cNvSpPr>
            <a:spLocks noChangeShapeType="1"/>
          </p:cNvSpPr>
          <p:nvPr/>
        </p:nvSpPr>
        <p:spPr bwMode="auto">
          <a:xfrm>
            <a:off x="3596645" y="2289121"/>
            <a:ext cx="1185558" cy="37790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3" name="Line 5"/>
          <p:cNvSpPr>
            <a:spLocks noChangeShapeType="1"/>
          </p:cNvSpPr>
          <p:nvPr/>
        </p:nvSpPr>
        <p:spPr bwMode="auto">
          <a:xfrm flipV="1">
            <a:off x="3596645" y="1348472"/>
            <a:ext cx="1177718" cy="25484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4" name="Rectangle 6"/>
          <p:cNvSpPr>
            <a:spLocks noChangeArrowheads="1"/>
          </p:cNvSpPr>
          <p:nvPr/>
        </p:nvSpPr>
        <p:spPr bwMode="auto">
          <a:xfrm>
            <a:off x="929644" y="45179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929644" y="354642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929644" y="25748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929644" y="1603321"/>
            <a:ext cx="2667000" cy="685800"/>
          </a:xfrm>
          <a:prstGeom prst="rect">
            <a:avLst/>
          </a:prstGeom>
          <a:solidFill>
            <a:srgbClr val="808080"/>
          </a:solidFill>
          <a:ln w="28575">
            <a:solidFill>
              <a:schemeClr val="tx1"/>
            </a:solidFill>
            <a:miter lim="800000"/>
            <a:headEnd/>
            <a:tailEnd/>
          </a:ln>
        </p:spPr>
        <p:txBody>
          <a:bodyPr wrap="none"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2148844" y="23557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19" name="AutoShape 11"/>
          <p:cNvSpPr>
            <a:spLocks noChangeArrowheads="1"/>
          </p:cNvSpPr>
          <p:nvPr/>
        </p:nvSpPr>
        <p:spPr bwMode="auto">
          <a:xfrm>
            <a:off x="2148844" y="332734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20" name="AutoShape 12"/>
          <p:cNvSpPr>
            <a:spLocks noChangeArrowheads="1"/>
          </p:cNvSpPr>
          <p:nvPr/>
        </p:nvSpPr>
        <p:spPr bwMode="auto">
          <a:xfrm>
            <a:off x="2148844" y="42988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Tree>
    <p:extLst>
      <p:ext uri="{BB962C8B-B14F-4D97-AF65-F5344CB8AC3E}">
        <p14:creationId xmlns:p14="http://schemas.microsoft.com/office/powerpoint/2010/main" val="1147263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smtClean="0">
                <a:ea typeface="ＭＳ Ｐゴシック" pitchFamily="34" charset="-128"/>
              </a:rPr>
              <a:t>Understanding the Customer</a:t>
            </a:r>
          </a:p>
        </p:txBody>
      </p:sp>
      <p:sp>
        <p:nvSpPr>
          <p:cNvPr id="340995" name="Rectangle 3"/>
          <p:cNvSpPr>
            <a:spLocks noGrp="1" noChangeArrowheads="1"/>
          </p:cNvSpPr>
          <p:nvPr>
            <p:ph idx="1"/>
          </p:nvPr>
        </p:nvSpPr>
        <p:spPr>
          <a:xfrm>
            <a:off x="685799" y="1105439"/>
            <a:ext cx="8388285" cy="5219161"/>
          </a:xfrm>
        </p:spPr>
        <p:txBody>
          <a:bodyPr/>
          <a:lstStyle/>
          <a:p>
            <a:pPr eaLnBrk="1" hangingPunct="1"/>
            <a:r>
              <a:rPr lang="en-US" sz="2800" dirty="0" smtClean="0">
                <a:ea typeface="ＭＳ Ｐゴシック" pitchFamily="34" charset="-128"/>
              </a:rPr>
              <a:t>How do you learn how your customers work?</a:t>
            </a:r>
          </a:p>
          <a:p>
            <a:pPr lvl="1" eaLnBrk="1" hangingPunct="1"/>
            <a:r>
              <a:rPr lang="en-US" sz="2400" dirty="0" smtClean="0">
                <a:ea typeface="ＭＳ Ｐゴシック" pitchFamily="34" charset="-128"/>
              </a:rPr>
              <a:t>task analysis, interviews, self report, experience sampling (ESM), logging/analytics &amp; observation</a:t>
            </a:r>
          </a:p>
          <a:p>
            <a:pPr lvl="1" eaLnBrk="1" hangingPunct="1"/>
            <a:endParaRPr lang="en-US" sz="2400" dirty="0" smtClean="0">
              <a:ea typeface="ＭＳ Ｐゴシック" pitchFamily="34" charset="-128"/>
            </a:endParaRPr>
          </a:p>
          <a:p>
            <a:pPr eaLnBrk="1" hangingPunct="1"/>
            <a:r>
              <a:rPr lang="en-US" sz="2800" dirty="0" smtClean="0">
                <a:ea typeface="ＭＳ Ｐゴシック" pitchFamily="34" charset="-128"/>
              </a:rPr>
              <a:t>How do you learn how your customers think?</a:t>
            </a:r>
          </a:p>
          <a:p>
            <a:pPr lvl="1" eaLnBrk="1" hangingPunct="1"/>
            <a:r>
              <a:rPr lang="en-US" sz="2400" dirty="0" smtClean="0">
                <a:ea typeface="ＭＳ Ｐゴシック" pitchFamily="34" charset="-128"/>
              </a:rPr>
              <a:t>understand human cognition</a:t>
            </a:r>
          </a:p>
          <a:p>
            <a:pPr lvl="1" eaLnBrk="1" hangingPunct="1"/>
            <a:r>
              <a:rPr lang="en-US" sz="2400" dirty="0" smtClean="0">
                <a:ea typeface="ＭＳ Ｐゴシック" pitchFamily="34" charset="-128"/>
              </a:rPr>
              <a:t>observe users performing tasks</a:t>
            </a:r>
          </a:p>
          <a:p>
            <a:pPr lvl="1" eaLnBrk="1" hangingPunct="1"/>
            <a:endParaRPr lang="en-US" sz="2400" dirty="0" smtClean="0">
              <a:ea typeface="ＭＳ Ｐゴシック" pitchFamily="34" charset="-128"/>
            </a:endParaRPr>
          </a:p>
          <a:p>
            <a:pPr eaLnBrk="1" hangingPunct="1"/>
            <a:r>
              <a:rPr lang="en-US" sz="2800" dirty="0" smtClean="0">
                <a:ea typeface="ＭＳ Ｐゴシック" pitchFamily="34" charset="-128"/>
              </a:rPr>
              <a:t>How do you learn how your customers interact with UIs?</a:t>
            </a:r>
          </a:p>
          <a:p>
            <a:pPr lvl="1" eaLnBrk="1" hangingPunct="1"/>
            <a:r>
              <a:rPr lang="en-US" sz="2400" dirty="0">
                <a:ea typeface="ＭＳ Ｐゴシック" pitchFamily="34" charset="-128"/>
              </a:rPr>
              <a:t>a</a:t>
            </a:r>
            <a:r>
              <a:rPr lang="en-US" sz="2400" dirty="0" smtClean="0">
                <a:ea typeface="ＭＳ Ｐゴシック" pitchFamily="34" charset="-128"/>
              </a:rPr>
              <a:t>nalytics &amp; logging</a:t>
            </a:r>
          </a:p>
          <a:p>
            <a:pPr lvl="1" eaLnBrk="1" hangingPunct="1"/>
            <a:r>
              <a:rPr lang="en-US" sz="2400" dirty="0" smtClean="0">
                <a:ea typeface="ＭＳ Ｐゴシック" pitchFamily="34" charset="-128"/>
              </a:rPr>
              <a:t>observe!</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11</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75619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09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995">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4099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099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099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099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09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pPr eaLnBrk="1" hangingPunct="1"/>
            <a:r>
              <a:rPr lang="en-US" dirty="0" smtClean="0">
                <a:ea typeface="ＭＳ Ｐゴシック" pitchFamily="34" charset="-128"/>
              </a:rPr>
              <a:t>Example of Design Failure</a:t>
            </a:r>
          </a:p>
        </p:txBody>
      </p:sp>
      <p:sp>
        <p:nvSpPr>
          <p:cNvPr id="47106" name="Rectangle 3"/>
          <p:cNvSpPr>
            <a:spLocks noGrp="1" noChangeArrowheads="1"/>
          </p:cNvSpPr>
          <p:nvPr>
            <p:ph idx="1"/>
          </p:nvPr>
        </p:nvSpPr>
        <p:spPr>
          <a:xfrm>
            <a:off x="530577" y="1092199"/>
            <a:ext cx="7772400" cy="4724400"/>
          </a:xfrm>
        </p:spPr>
        <p:txBody>
          <a:bodyPr/>
          <a:lstStyle/>
          <a:p>
            <a:pPr eaLnBrk="1" hangingPunct="1"/>
            <a:r>
              <a:rPr lang="en-US" sz="2800" dirty="0" smtClean="0">
                <a:ea typeface="ＭＳ Ｐゴシック" pitchFamily="34" charset="-128"/>
              </a:rPr>
              <a:t>BART </a:t>
            </a:r>
            <a:r>
              <a:rPr lang="ja-JP" altLang="en-US" sz="2800" dirty="0" smtClean="0">
                <a:ea typeface="ＭＳ Ｐゴシック" pitchFamily="34" charset="-128"/>
              </a:rPr>
              <a:t>“</a:t>
            </a:r>
            <a:r>
              <a:rPr lang="en-US" altLang="ja-JP" sz="2800" dirty="0" smtClean="0">
                <a:ea typeface="ＭＳ Ｐゴシック" pitchFamily="34" charset="-128"/>
              </a:rPr>
              <a:t>Charge-a-Ticket</a:t>
            </a:r>
            <a:r>
              <a:rPr lang="ja-JP" altLang="en-US" sz="2800" dirty="0" smtClean="0">
                <a:ea typeface="ＭＳ Ｐゴシック" pitchFamily="34" charset="-128"/>
              </a:rPr>
              <a:t>”</a:t>
            </a:r>
            <a:r>
              <a:rPr lang="en-US" altLang="ja-JP" sz="2800" dirty="0" smtClean="0">
                <a:ea typeface="ＭＳ Ｐゴシック" pitchFamily="34" charset="-128"/>
              </a:rPr>
              <a:t> Machines</a:t>
            </a:r>
          </a:p>
          <a:p>
            <a:pPr lvl="1" eaLnBrk="1" hangingPunct="1"/>
            <a:r>
              <a:rPr lang="en-US" sz="2400" dirty="0" smtClean="0">
                <a:ea typeface="ＭＳ Ｐゴシック" pitchFamily="34" charset="-128"/>
              </a:rPr>
              <a:t>allow riders to buy BART tickets or add fare</a:t>
            </a:r>
          </a:p>
          <a:p>
            <a:pPr lvl="1" eaLnBrk="1" hangingPunct="1"/>
            <a:r>
              <a:rPr lang="en-US" sz="2400" dirty="0" smtClean="0">
                <a:ea typeface="ＭＳ Ｐゴシック" pitchFamily="34" charset="-128"/>
              </a:rPr>
              <a:t>takes ATM cards, credit cards, &amp; cash</a:t>
            </a:r>
          </a:p>
          <a:p>
            <a:pPr eaLnBrk="1" hangingPunct="1"/>
            <a:endParaRPr lang="en-US" sz="28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12</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rotWithShape="1">
          <a:blip r:embed="rId3"/>
          <a:srcRect b="20576"/>
          <a:stretch/>
        </p:blipFill>
        <p:spPr>
          <a:xfrm>
            <a:off x="0" y="2899833"/>
            <a:ext cx="9144000" cy="4085167"/>
          </a:xfrm>
          <a:prstGeom prst="rect">
            <a:avLst/>
          </a:prstGeom>
          <a:effectLst>
            <a:innerShdw blurRad="63500" dist="50800" dir="16200000">
              <a:prstClr val="black">
                <a:alpha val="50000"/>
              </a:prstClr>
            </a:innerShdw>
          </a:effectLst>
        </p:spPr>
      </p:pic>
      <p:pic>
        <p:nvPicPr>
          <p:cNvPr id="9" name="Picture 8"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29221" y="243804"/>
            <a:ext cx="734430" cy="748974"/>
          </a:xfrm>
          <a:prstGeom prst="rect">
            <a:avLst/>
          </a:prstGeom>
        </p:spPr>
      </p:pic>
    </p:spTree>
    <p:extLst>
      <p:ext uri="{BB962C8B-B14F-4D97-AF65-F5344CB8AC3E}">
        <p14:creationId xmlns:p14="http://schemas.microsoft.com/office/powerpoint/2010/main" val="3853744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Spring 2014</a:t>
            </a:r>
            <a:endParaRPr lang="en-US"/>
          </a:p>
        </p:txBody>
      </p:sp>
      <p:sp>
        <p:nvSpPr>
          <p:cNvPr id="4" name="Footer Placeholder 3"/>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3" name="Slide Number Placeholder 2"/>
          <p:cNvSpPr>
            <a:spLocks noGrp="1"/>
          </p:cNvSpPr>
          <p:nvPr>
            <p:ph type="sldNum" sz="quarter" idx="12"/>
          </p:nvPr>
        </p:nvSpPr>
        <p:spPr/>
        <p:txBody>
          <a:bodyPr/>
          <a:lstStyle/>
          <a:p>
            <a:pPr>
              <a:defRPr/>
            </a:pPr>
            <a:fld id="{7765F609-13D8-427A-A637-8F1D1F077692}" type="slidenum">
              <a:rPr lang="en-US" smtClean="0"/>
              <a:pPr>
                <a:defRPr/>
              </a:pPr>
              <a:t>13</a:t>
            </a:fld>
            <a:endParaRPr lang="en-US"/>
          </a:p>
        </p:txBody>
      </p:sp>
      <p:pic>
        <p:nvPicPr>
          <p:cNvPr id="49154" name="Picture 2" descr="bart1">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l="1801" t="1111" b="1111"/>
          <a:stretch>
            <a:fillRect/>
          </a:stretch>
        </p:blipFill>
        <p:spPr bwMode="auto">
          <a:xfrm>
            <a:off x="1577975" y="-1588"/>
            <a:ext cx="62865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760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ar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0"/>
            <a:ext cx="572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250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79425" y="125413"/>
            <a:ext cx="8664575" cy="1143000"/>
          </a:xfrm>
        </p:spPr>
        <p:txBody>
          <a:bodyPr/>
          <a:lstStyle/>
          <a:p>
            <a:pPr eaLnBrk="1" hangingPunct="1"/>
            <a:r>
              <a:rPr lang="en-US" smtClean="0">
                <a:ea typeface="ＭＳ Ｐゴシック" pitchFamily="34" charset="-128"/>
              </a:rPr>
              <a:t>Example of Design Failure: </a:t>
            </a:r>
            <a:r>
              <a:rPr lang="en-US" sz="2400" i="1" smtClean="0">
                <a:ea typeface="ＭＳ Ｐゴシック" pitchFamily="34" charset="-128"/>
              </a:rPr>
              <a:t>Problems?</a:t>
            </a:r>
            <a:endParaRPr lang="en-US" i="1" smtClean="0">
              <a:ea typeface="ＭＳ Ｐゴシック" pitchFamily="34" charset="-128"/>
            </a:endParaRPr>
          </a:p>
        </p:txBody>
      </p:sp>
      <p:sp>
        <p:nvSpPr>
          <p:cNvPr id="349187" name="Rectangle 3"/>
          <p:cNvSpPr>
            <a:spLocks noGrp="1" noChangeArrowheads="1"/>
          </p:cNvSpPr>
          <p:nvPr>
            <p:ph idx="1"/>
          </p:nvPr>
        </p:nvSpPr>
        <p:spPr>
          <a:xfrm>
            <a:off x="399823" y="1260089"/>
            <a:ext cx="4805721" cy="5337562"/>
          </a:xfrm>
        </p:spPr>
        <p:txBody>
          <a:bodyPr/>
          <a:lstStyle/>
          <a:p>
            <a:pPr eaLnBrk="1" hangingPunct="1"/>
            <a:r>
              <a:rPr lang="en-US" sz="2400" dirty="0" smtClean="0">
                <a:ea typeface="ＭＳ Ｐゴシック" pitchFamily="34" charset="-128"/>
              </a:rPr>
              <a:t>One </a:t>
            </a:r>
            <a:r>
              <a:rPr lang="ja-JP" altLang="en-US" sz="2400" dirty="0" smtClean="0">
                <a:ea typeface="ＭＳ Ｐゴシック" pitchFamily="34" charset="-128"/>
              </a:rPr>
              <a:t>“</a:t>
            </a:r>
            <a:r>
              <a:rPr lang="en-US" altLang="ja-JP" sz="2400" dirty="0" smtClean="0">
                <a:ea typeface="ＭＳ Ｐゴシック" pitchFamily="34" charset="-128"/>
              </a:rPr>
              <a:t>path</a:t>
            </a:r>
            <a:r>
              <a:rPr lang="ja-JP" altLang="en-US" sz="2400" dirty="0" smtClean="0">
                <a:ea typeface="ＭＳ Ｐゴシック" pitchFamily="34" charset="-128"/>
              </a:rPr>
              <a:t>”</a:t>
            </a:r>
            <a:r>
              <a:rPr lang="en-US" altLang="ja-JP" sz="2400" dirty="0" smtClean="0">
                <a:ea typeface="ＭＳ Ｐゴシック" pitchFamily="34" charset="-128"/>
              </a:rPr>
              <a:t> of operation</a:t>
            </a:r>
          </a:p>
          <a:p>
            <a:pPr lvl="1" eaLnBrk="1" hangingPunct="1"/>
            <a:r>
              <a:rPr lang="en-US" sz="1600" dirty="0" smtClean="0">
                <a:ea typeface="ＭＳ Ｐゴシック" pitchFamily="34" charset="-128"/>
              </a:rPr>
              <a:t>ticket type </a:t>
            </a:r>
            <a:r>
              <a:rPr lang="en-US" sz="1600" dirty="0" smtClean="0">
                <a:ea typeface="ＭＳ Ｐゴシック" pitchFamily="34" charset="-128"/>
                <a:sym typeface="Symbol" pitchFamily="18" charset="2"/>
              </a:rPr>
              <a:t></a:t>
            </a:r>
            <a:r>
              <a:rPr lang="en-US" sz="1600" dirty="0" smtClean="0">
                <a:ea typeface="ＭＳ Ｐゴシック" pitchFamily="34" charset="-128"/>
              </a:rPr>
              <a:t> payment type </a:t>
            </a:r>
            <a:r>
              <a:rPr lang="en-US" sz="1600" dirty="0" smtClean="0">
                <a:ea typeface="ＭＳ Ｐゴシック" pitchFamily="34" charset="-128"/>
                <a:sym typeface="Symbol" pitchFamily="18" charset="2"/>
              </a:rPr>
              <a:t></a:t>
            </a:r>
            <a:r>
              <a:rPr lang="en-US" sz="1600" dirty="0" smtClean="0">
                <a:ea typeface="ＭＳ Ｐゴシック" pitchFamily="34" charset="-128"/>
              </a:rPr>
              <a:t> payment </a:t>
            </a:r>
            <a:r>
              <a:rPr lang="en-US" sz="1600" dirty="0" smtClean="0">
                <a:ea typeface="ＭＳ Ｐゴシック" pitchFamily="34" charset="-128"/>
                <a:sym typeface="Symbol" pitchFamily="18" charset="2"/>
              </a:rPr>
              <a:t></a:t>
            </a:r>
            <a:r>
              <a:rPr lang="en-US" sz="1800" dirty="0" smtClean="0">
                <a:ea typeface="ＭＳ Ｐゴシック" pitchFamily="34" charset="-128"/>
              </a:rPr>
              <a:t> </a:t>
            </a:r>
            <a:r>
              <a:rPr lang="en-US" sz="1600" dirty="0" smtClean="0">
                <a:ea typeface="ＭＳ Ｐゴシック" pitchFamily="34" charset="-128"/>
              </a:rPr>
              <a:t>ticket</a:t>
            </a:r>
            <a:r>
              <a:rPr lang="en-US" sz="1800" dirty="0" smtClean="0">
                <a:ea typeface="ＭＳ Ｐゴシック" pitchFamily="34" charset="-128"/>
              </a:rPr>
              <a:t/>
            </a:r>
            <a:br>
              <a:rPr lang="en-US" sz="1800" dirty="0" smtClean="0">
                <a:ea typeface="ＭＳ Ｐゴシック" pitchFamily="34" charset="-128"/>
              </a:rPr>
            </a:br>
            <a:endParaRPr lang="en-US" sz="1000" dirty="0" smtClean="0">
              <a:ea typeface="ＭＳ Ｐゴシック" pitchFamily="34" charset="-128"/>
            </a:endParaRPr>
          </a:p>
          <a:p>
            <a:pPr eaLnBrk="1" hangingPunct="1"/>
            <a:r>
              <a:rPr lang="en-US" sz="2400" dirty="0" smtClean="0">
                <a:ea typeface="ＭＳ Ｐゴシック" pitchFamily="34" charset="-128"/>
              </a:rPr>
              <a:t>BART Plus has minimum of $28, no indication of this until after inserting &gt;= $1</a:t>
            </a:r>
          </a:p>
          <a:p>
            <a:pPr lvl="1" eaLnBrk="1" hangingPunct="1"/>
            <a:r>
              <a:rPr lang="en-US" sz="1600" dirty="0">
                <a:ea typeface="ＭＳ Ｐゴシック" pitchFamily="34" charset="-128"/>
              </a:rPr>
              <a:t>c</a:t>
            </a:r>
            <a:r>
              <a:rPr lang="en-US" sz="1600" dirty="0" smtClean="0">
                <a:ea typeface="ＭＳ Ｐゴシック" pitchFamily="34" charset="-128"/>
              </a:rPr>
              <a:t>an’</a:t>
            </a:r>
            <a:r>
              <a:rPr lang="en-US" altLang="ja-JP" sz="1600" dirty="0" smtClean="0">
                <a:ea typeface="ＭＳ Ｐゴシック" pitchFamily="34" charset="-128"/>
              </a:rPr>
              <a:t>t switch to regular ticket</a:t>
            </a:r>
            <a:r>
              <a:rPr lang="en-US" altLang="ja-JP" sz="1800" dirty="0" smtClean="0">
                <a:ea typeface="ＭＳ Ｐゴシック" pitchFamily="34" charset="-128"/>
              </a:rPr>
              <a:t/>
            </a:r>
            <a:br>
              <a:rPr lang="en-US" altLang="ja-JP" sz="1800" dirty="0" smtClean="0">
                <a:ea typeface="ＭＳ Ｐゴシック" pitchFamily="34" charset="-128"/>
              </a:rPr>
            </a:br>
            <a:endParaRPr lang="en-US" altLang="ja-JP" sz="1000" dirty="0" smtClean="0">
              <a:ea typeface="ＭＳ Ｐゴシック" pitchFamily="34" charset="-128"/>
            </a:endParaRPr>
          </a:p>
          <a:p>
            <a:pPr eaLnBrk="1" hangingPunct="1"/>
            <a:r>
              <a:rPr lang="en-US" sz="2400" dirty="0" smtClean="0">
                <a:ea typeface="ＭＳ Ｐゴシック" pitchFamily="34" charset="-128"/>
              </a:rPr>
              <a:t>Large dismiss transaction button does nothing</a:t>
            </a:r>
          </a:p>
          <a:p>
            <a:pPr eaLnBrk="1" hangingPunct="1"/>
            <a:endParaRPr lang="en-US" sz="1000" dirty="0" smtClean="0">
              <a:ea typeface="ＭＳ Ｐゴシック" pitchFamily="34" charset="-128"/>
            </a:endParaRPr>
          </a:p>
          <a:p>
            <a:pPr eaLnBrk="1" hangingPunct="1"/>
            <a:r>
              <a:rPr lang="en-US" sz="2400" dirty="0" smtClean="0">
                <a:ea typeface="ＭＳ Ｐゴシック" pitchFamily="34" charset="-128"/>
              </a:rPr>
              <a:t>Multiple keypads/screens</a:t>
            </a:r>
          </a:p>
          <a:p>
            <a:pPr eaLnBrk="1" hangingPunct="1"/>
            <a:endParaRPr lang="en-US" sz="1000" dirty="0" smtClean="0">
              <a:ea typeface="ＭＳ Ｐゴシック" pitchFamily="34" charset="-128"/>
            </a:endParaRPr>
          </a:p>
          <a:p>
            <a:pPr eaLnBrk="1" hangingPunct="1"/>
            <a:r>
              <a:rPr lang="en-US" sz="2400" dirty="0" smtClean="0">
                <a:ea typeface="ＭＳ Ｐゴシック" pitchFamily="34" charset="-128"/>
              </a:rPr>
              <a:t>Order of actions around panel feels random</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15</a:t>
            </a:fld>
            <a:endParaRPr lang="en-US" sz="1100" smtClean="0">
              <a:solidFill>
                <a:schemeClr val="tx1">
                  <a:lumMod val="50000"/>
                </a:schemeClr>
              </a:solidFill>
              <a:latin typeface="Helvetica Light"/>
            </a:endParaRPr>
          </a:p>
        </p:txBody>
      </p:sp>
      <p:pic>
        <p:nvPicPr>
          <p:cNvPr id="53252" name="Picture 2" descr="bart1">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l="1801" t="1111" r="17212" b="19162"/>
          <a:stretch>
            <a:fillRect/>
          </a:stretch>
        </p:blipFill>
        <p:spPr bwMode="auto">
          <a:xfrm>
            <a:off x="5446713" y="1379538"/>
            <a:ext cx="369728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88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1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918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918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91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1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18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91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Lessons from the BART machine</a:t>
            </a:r>
          </a:p>
        </p:txBody>
      </p:sp>
      <p:sp>
        <p:nvSpPr>
          <p:cNvPr id="55298" name="Rectangle 3"/>
          <p:cNvSpPr>
            <a:spLocks noGrp="1" noChangeArrowheads="1"/>
          </p:cNvSpPr>
          <p:nvPr>
            <p:ph idx="1"/>
          </p:nvPr>
        </p:nvSpPr>
        <p:spPr>
          <a:xfrm>
            <a:off x="685800" y="1600200"/>
            <a:ext cx="8458200" cy="4724400"/>
          </a:xfrm>
        </p:spPr>
        <p:txBody>
          <a:bodyPr/>
          <a:lstStyle/>
          <a:p>
            <a:pPr eaLnBrk="1" hangingPunct="1">
              <a:lnSpc>
                <a:spcPct val="90000"/>
              </a:lnSpc>
            </a:pPr>
            <a:r>
              <a:rPr lang="en-US" sz="2800" dirty="0" smtClean="0">
                <a:ea typeface="ＭＳ Ｐゴシック" pitchFamily="34" charset="-128"/>
              </a:rPr>
              <a:t>Failure to create convenient machine</a:t>
            </a:r>
            <a:br>
              <a:rPr lang="en-US" sz="2800" dirty="0" smtClean="0">
                <a:ea typeface="ＭＳ Ｐゴシック" pitchFamily="34" charset="-128"/>
              </a:rPr>
            </a:br>
            <a:endParaRPr lang="en-US" sz="2800" dirty="0" smtClean="0">
              <a:ea typeface="ＭＳ Ｐゴシック" pitchFamily="34" charset="-128"/>
            </a:endParaRPr>
          </a:p>
          <a:p>
            <a:pPr eaLnBrk="1" hangingPunct="1">
              <a:lnSpc>
                <a:spcPct val="90000"/>
              </a:lnSpc>
            </a:pPr>
            <a:r>
              <a:rPr lang="en-US" sz="2800" dirty="0" smtClean="0">
                <a:ea typeface="ＭＳ Ｐゴシック" pitchFamily="34" charset="-128"/>
              </a:rPr>
              <a:t>Did the designers understand or care</a:t>
            </a:r>
          </a:p>
          <a:p>
            <a:pPr lvl="1" eaLnBrk="1" hangingPunct="1">
              <a:lnSpc>
                <a:spcPct val="90000"/>
              </a:lnSpc>
            </a:pPr>
            <a:r>
              <a:rPr lang="en-US" sz="2400" dirty="0" smtClean="0">
                <a:ea typeface="ＭＳ Ｐゴシック" pitchFamily="34" charset="-128"/>
              </a:rPr>
              <a:t>range of customers using the machine?</a:t>
            </a:r>
          </a:p>
          <a:p>
            <a:pPr lvl="1" eaLnBrk="1" hangingPunct="1">
              <a:lnSpc>
                <a:spcPct val="90000"/>
              </a:lnSpc>
            </a:pPr>
            <a:r>
              <a:rPr lang="en-US" sz="2400" dirty="0" smtClean="0">
                <a:ea typeface="ＭＳ Ｐゴシック" pitchFamily="34" charset="-128"/>
              </a:rPr>
              <a:t>what tasks they would want to carry out?</a:t>
            </a:r>
          </a:p>
          <a:p>
            <a:pPr lvl="1" eaLnBrk="1" hangingPunct="1">
              <a:lnSpc>
                <a:spcPct val="90000"/>
              </a:lnSpc>
            </a:pPr>
            <a:r>
              <a:rPr lang="en-US" sz="2400" dirty="0" smtClean="0">
                <a:ea typeface="ＭＳ Ｐゴシック" pitchFamily="34" charset="-128"/>
              </a:rPr>
              <a:t>that some would find the behavior of the machine disconcerting?</a:t>
            </a:r>
          </a:p>
          <a:p>
            <a:pPr lvl="1" eaLnBrk="1" hangingPunct="1">
              <a:lnSpc>
                <a:spcPct val="90000"/>
              </a:lnSpc>
            </a:pP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How can we avoid similar results?</a:t>
            </a:r>
          </a:p>
          <a:p>
            <a:pPr lvl="1" eaLnBrk="1" hangingPunct="1">
              <a:lnSpc>
                <a:spcPct val="90000"/>
              </a:lnSpc>
            </a:pPr>
            <a:r>
              <a:rPr lang="ja-JP" altLang="en-US" sz="2400" dirty="0" smtClean="0">
                <a:ea typeface="ＭＳ Ｐゴシック" pitchFamily="34" charset="-128"/>
              </a:rPr>
              <a:t>“</a:t>
            </a:r>
            <a:r>
              <a:rPr lang="en-US" altLang="ja-JP" sz="2400" dirty="0" smtClean="0">
                <a:ea typeface="ＭＳ Ｐゴシック" pitchFamily="34" charset="-128"/>
              </a:rPr>
              <a:t>What is required to perform the customer’s task?</a:t>
            </a:r>
            <a:r>
              <a:rPr lang="ja-JP" altLang="en-US" sz="2400" dirty="0" smtClean="0">
                <a:ea typeface="ＭＳ Ｐゴシック" pitchFamily="34" charset="-128"/>
              </a:rPr>
              <a:t>”</a:t>
            </a:r>
            <a:endParaRPr lang="en-US" sz="24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16</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265186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506930" y="1458231"/>
            <a:ext cx="2637070" cy="760476"/>
          </a:xfrm>
          <a:prstGeom prst="rect">
            <a:avLst/>
          </a:prstGeom>
          <a:solidFill>
            <a:schemeClr val="accent4">
              <a:lumMod val="10000"/>
              <a:alpha val="7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7345" name="Rectangle 2"/>
          <p:cNvSpPr>
            <a:spLocks noGrp="1" noChangeArrowheads="1"/>
          </p:cNvSpPr>
          <p:nvPr>
            <p:ph type="title"/>
          </p:nvPr>
        </p:nvSpPr>
        <p:spPr>
          <a:xfrm>
            <a:off x="479425" y="347663"/>
            <a:ext cx="8664575" cy="1143000"/>
          </a:xfrm>
        </p:spPr>
        <p:txBody>
          <a:bodyPr/>
          <a:lstStyle/>
          <a:p>
            <a:pPr eaLnBrk="1" hangingPunct="1"/>
            <a:r>
              <a:rPr lang="en-US" dirty="0" smtClean="0">
                <a:ea typeface="ＭＳ Ｐゴシック" pitchFamily="34" charset="-128"/>
              </a:rPr>
              <a:t>A Better BART Machine</a:t>
            </a:r>
          </a:p>
        </p:txBody>
      </p:sp>
      <p:sp>
        <p:nvSpPr>
          <p:cNvPr id="3" name="Date Placeholder 2"/>
          <p:cNvSpPr>
            <a:spLocks noGrp="1"/>
          </p:cNvSpPr>
          <p:nvPr>
            <p:ph type="dt" sz="half" idx="10"/>
          </p:nvPr>
        </p:nvSpPr>
        <p:spPr/>
        <p:txBody>
          <a:bodyPr/>
          <a:lstStyle/>
          <a:p>
            <a:pPr>
              <a:defRPr/>
            </a:pPr>
            <a:r>
              <a:rPr lang="en-US" smtClean="0"/>
              <a:t>Spring 2014</a:t>
            </a:r>
            <a:endParaRPr lang="en-US"/>
          </a:p>
        </p:txBody>
      </p:sp>
      <p:sp>
        <p:nvSpPr>
          <p:cNvPr id="4" name="Footer Placeholder 3"/>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5" name="Slide Number Placeholder 4"/>
          <p:cNvSpPr>
            <a:spLocks noGrp="1"/>
          </p:cNvSpPr>
          <p:nvPr>
            <p:ph type="sldNum" sz="quarter" idx="12"/>
          </p:nvPr>
        </p:nvSpPr>
        <p:spPr/>
        <p:txBody>
          <a:bodyPr/>
          <a:lstStyle/>
          <a:p>
            <a:pPr>
              <a:defRPr/>
            </a:pPr>
            <a:fld id="{7765F609-13D8-427A-A637-8F1D1F077692}" type="slidenum">
              <a:rPr lang="en-US" smtClean="0"/>
              <a:pPr>
                <a:defRPr/>
              </a:pPr>
              <a:t>17</a:t>
            </a:fld>
            <a:endParaRPr lang="en-US"/>
          </a:p>
        </p:txBody>
      </p:sp>
      <p:grpSp>
        <p:nvGrpSpPr>
          <p:cNvPr id="57347" name="Group 3"/>
          <p:cNvGrpSpPr>
            <a:grpSpLocks/>
          </p:cNvGrpSpPr>
          <p:nvPr/>
        </p:nvGrpSpPr>
        <p:grpSpPr bwMode="auto">
          <a:xfrm>
            <a:off x="353" y="1460501"/>
            <a:ext cx="8504240" cy="6249988"/>
            <a:chOff x="48" y="920"/>
            <a:chExt cx="5357" cy="3937"/>
          </a:xfrm>
        </p:grpSpPr>
        <p:pic>
          <p:nvPicPr>
            <p:cNvPr id="57350" name="Picture 4" descr="hkmtr"/>
            <p:cNvPicPr>
              <a:picLocks noChangeAspect="1" noChangeArrowheads="1"/>
            </p:cNvPicPr>
            <p:nvPr/>
          </p:nvPicPr>
          <p:blipFill rotWithShape="1">
            <a:blip r:embed="rId3">
              <a:extLst>
                <a:ext uri="{28A0092B-C50C-407E-A947-70E740481C1C}">
                  <a14:useLocalDpi xmlns:a14="http://schemas.microsoft.com/office/drawing/2010/main" val="0"/>
                </a:ext>
              </a:extLst>
            </a:blip>
            <a:srcRect t="15187" r="6682" b="11438"/>
            <a:stretch/>
          </p:blipFill>
          <p:spPr bwMode="auto">
            <a:xfrm>
              <a:off x="48" y="920"/>
              <a:ext cx="3755" cy="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5"/>
            <p:cNvSpPr txBox="1">
              <a:spLocks noChangeArrowheads="1"/>
            </p:cNvSpPr>
            <p:nvPr/>
          </p:nvSpPr>
          <p:spPr bwMode="auto">
            <a:xfrm>
              <a:off x="4187" y="924"/>
              <a:ext cx="12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b="1" dirty="0">
                  <a:latin typeface="Verdana" pitchFamily="34" charset="0"/>
                </a:rPr>
                <a:t>Hong Kong</a:t>
              </a:r>
            </a:p>
            <a:p>
              <a:pPr eaLnBrk="1" hangingPunct="1"/>
              <a:r>
                <a:rPr lang="en-US" sz="2000" b="1" dirty="0">
                  <a:latin typeface="Verdana" pitchFamily="34" charset="0"/>
                </a:rPr>
                <a:t>MTR System</a:t>
              </a:r>
            </a:p>
          </p:txBody>
        </p:sp>
      </p:grpSp>
    </p:spTree>
    <p:extLst>
      <p:ext uri="{BB962C8B-B14F-4D97-AF65-F5344CB8AC3E}">
        <p14:creationId xmlns:p14="http://schemas.microsoft.com/office/powerpoint/2010/main" val="836917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Contextual Inquiry</a:t>
            </a:r>
          </a:p>
        </p:txBody>
      </p:sp>
      <p:sp>
        <p:nvSpPr>
          <p:cNvPr id="59394" name="Rectangle 3"/>
          <p:cNvSpPr>
            <a:spLocks noGrp="1" noChangeArrowheads="1"/>
          </p:cNvSpPr>
          <p:nvPr>
            <p:ph idx="1"/>
          </p:nvPr>
        </p:nvSpPr>
        <p:spPr>
          <a:xfrm>
            <a:off x="473076" y="1924756"/>
            <a:ext cx="8374592" cy="4724400"/>
          </a:xfrm>
        </p:spPr>
        <p:txBody>
          <a:bodyPr/>
          <a:lstStyle/>
          <a:p>
            <a:pPr eaLnBrk="1" hangingPunct="1">
              <a:lnSpc>
                <a:spcPct val="90000"/>
              </a:lnSpc>
            </a:pPr>
            <a:r>
              <a:rPr lang="en-US" sz="2800" dirty="0" smtClean="0">
                <a:ea typeface="ＭＳ Ｐゴシック" pitchFamily="34" charset="-128"/>
              </a:rPr>
              <a:t>Way of understanding customers’ </a:t>
            </a:r>
            <a:r>
              <a:rPr lang="en-US" altLang="ja-JP" sz="2800" dirty="0" smtClean="0">
                <a:ea typeface="ＭＳ Ｐゴシック" pitchFamily="34" charset="-128"/>
              </a:rPr>
              <a:t>needs and work practices</a:t>
            </a:r>
            <a:br>
              <a:rPr lang="en-US" altLang="ja-JP" sz="2800" dirty="0" smtClean="0">
                <a:ea typeface="ＭＳ Ｐゴシック" pitchFamily="34" charset="-128"/>
              </a:rPr>
            </a:br>
            <a:endParaRPr lang="en-US" altLang="ja-JP" sz="28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18</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stretch>
            <a:fillRect/>
          </a:stretch>
        </p:blipFill>
        <p:spPr>
          <a:xfrm>
            <a:off x="7541406" y="358422"/>
            <a:ext cx="1146805" cy="1151467"/>
          </a:xfrm>
          <a:prstGeom prst="rect">
            <a:avLst/>
          </a:prstGeom>
        </p:spPr>
      </p:pic>
    </p:spTree>
    <p:extLst>
      <p:ext uri="{BB962C8B-B14F-4D97-AF65-F5344CB8AC3E}">
        <p14:creationId xmlns:p14="http://schemas.microsoft.com/office/powerpoint/2010/main" val="312343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66184" y="274638"/>
            <a:ext cx="8411633" cy="6308725"/>
          </a:xfrm>
          <a:prstGeom prst="rect">
            <a:avLst/>
          </a:prstGeom>
        </p:spPr>
      </p:pic>
      <p:sp>
        <p:nvSpPr>
          <p:cNvPr id="3" name="Rectangle 2">
            <a:hlinkClick r:id="rId5"/>
          </p:cNvPr>
          <p:cNvSpPr/>
          <p:nvPr/>
        </p:nvSpPr>
        <p:spPr>
          <a:xfrm>
            <a:off x="1863656"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4973258"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2912827"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Screen Shot 2014-09-30 at 2.17.5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288" y="32395"/>
            <a:ext cx="8621437" cy="6763182"/>
          </a:xfrm>
          <a:prstGeom prst="rect">
            <a:avLst/>
          </a:prstGeom>
        </p:spPr>
      </p:pic>
      <p:sp>
        <p:nvSpPr>
          <p:cNvPr id="8" name="Oval 7"/>
          <p:cNvSpPr/>
          <p:nvPr/>
        </p:nvSpPr>
        <p:spPr bwMode="auto">
          <a:xfrm>
            <a:off x="5552813" y="3097318"/>
            <a:ext cx="1943809" cy="3661056"/>
          </a:xfrm>
          <a:prstGeom prst="ellipse">
            <a:avLst/>
          </a:prstGeom>
          <a:noFill/>
          <a:ln w="76200" cap="flat" cmpd="sng" algn="ctr">
            <a:solidFill>
              <a:srgbClr val="008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390204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Spring 2014</a:t>
            </a:r>
            <a:endParaRPr lang="en-US" dirty="0"/>
          </a:p>
        </p:txBody>
      </p:sp>
      <p:pic>
        <p:nvPicPr>
          <p:cNvPr id="10" name="Picture 9"/>
          <p:cNvPicPr>
            <a:picLocks noChangeAspect="1"/>
          </p:cNvPicPr>
          <p:nvPr/>
        </p:nvPicPr>
        <p:blipFill rotWithShape="1">
          <a:blip r:embed="rId3"/>
          <a:srcRect l="-1" r="-1701"/>
          <a:stretch/>
        </p:blipFill>
        <p:spPr>
          <a:xfrm>
            <a:off x="-1810094" y="-1"/>
            <a:ext cx="5941407" cy="7390095"/>
          </a:xfrm>
          <a:prstGeom prst="rect">
            <a:avLst/>
          </a:prstGeom>
        </p:spPr>
      </p:pic>
      <p:sp>
        <p:nvSpPr>
          <p:cNvPr id="17" name="Rectangle 16"/>
          <p:cNvSpPr/>
          <p:nvPr/>
        </p:nvSpPr>
        <p:spPr bwMode="auto">
          <a:xfrm>
            <a:off x="145984" y="5387125"/>
            <a:ext cx="2978049" cy="1324883"/>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Footer Placeholder 2"/>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4" name="Slide Number Placeholder 3"/>
          <p:cNvSpPr>
            <a:spLocks noGrp="1"/>
          </p:cNvSpPr>
          <p:nvPr>
            <p:ph type="sldNum" sz="quarter" idx="12"/>
          </p:nvPr>
        </p:nvSpPr>
        <p:spPr/>
        <p:txBody>
          <a:bodyPr/>
          <a:lstStyle/>
          <a:p>
            <a:pPr>
              <a:defRPr/>
            </a:pPr>
            <a:fld id="{8F29C6DC-12A6-494B-BB35-B64D0359AA21}" type="slidenum">
              <a:rPr lang="en-US" smtClean="0"/>
              <a:pPr>
                <a:defRPr/>
              </a:pPr>
              <a:t>2</a:t>
            </a:fld>
            <a:endParaRPr lang="en-US"/>
          </a:p>
        </p:txBody>
      </p:sp>
      <p:pic>
        <p:nvPicPr>
          <p:cNvPr id="12" name="Picture 11"/>
          <p:cNvPicPr>
            <a:picLocks noChangeAspect="1"/>
          </p:cNvPicPr>
          <p:nvPr/>
        </p:nvPicPr>
        <p:blipFill>
          <a:blip r:embed="rId4"/>
          <a:stretch>
            <a:fillRect/>
          </a:stretch>
        </p:blipFill>
        <p:spPr>
          <a:xfrm>
            <a:off x="3036443" y="0"/>
            <a:ext cx="7071614" cy="9428818"/>
          </a:xfrm>
          <a:prstGeom prst="rect">
            <a:avLst/>
          </a:prstGeom>
        </p:spPr>
      </p:pic>
      <p:sp>
        <p:nvSpPr>
          <p:cNvPr id="14" name="Rectangle 13"/>
          <p:cNvSpPr/>
          <p:nvPr/>
        </p:nvSpPr>
        <p:spPr bwMode="auto">
          <a:xfrm>
            <a:off x="152402" y="160598"/>
            <a:ext cx="8862416" cy="95831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532" name="Rectangle 2"/>
          <p:cNvSpPr>
            <a:spLocks noGrp="1" noChangeArrowheads="1"/>
          </p:cNvSpPr>
          <p:nvPr>
            <p:ph type="title"/>
          </p:nvPr>
        </p:nvSpPr>
        <p:spPr>
          <a:xfrm>
            <a:off x="387350" y="45223"/>
            <a:ext cx="6613479" cy="1143000"/>
          </a:xfrm>
        </p:spPr>
        <p:txBody>
          <a:bodyPr/>
          <a:lstStyle/>
          <a:p>
            <a:pPr eaLnBrk="1" hangingPunct="1"/>
            <a:r>
              <a:rPr lang="en-US" sz="3300" dirty="0" smtClean="0">
                <a:solidFill>
                  <a:schemeClr val="tx1"/>
                </a:solidFill>
                <a:ea typeface="ＭＳ Ｐゴシック" pitchFamily="34" charset="-128"/>
              </a:rPr>
              <a:t>Interface Hall of Fame or Shame?</a:t>
            </a:r>
          </a:p>
        </p:txBody>
      </p:sp>
      <p:pic>
        <p:nvPicPr>
          <p:cNvPr id="5" name="Picture 4" descr="hallo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2992" y="288985"/>
            <a:ext cx="642854" cy="655584"/>
          </a:xfrm>
          <a:prstGeom prst="rect">
            <a:avLst/>
          </a:prstGeom>
        </p:spPr>
      </p:pic>
      <p:sp>
        <p:nvSpPr>
          <p:cNvPr id="18" name="Rectangle 2"/>
          <p:cNvSpPr txBox="1">
            <a:spLocks noChangeArrowheads="1"/>
          </p:cNvSpPr>
          <p:nvPr/>
        </p:nvSpPr>
        <p:spPr bwMode="auto">
          <a:xfrm>
            <a:off x="320777" y="5467953"/>
            <a:ext cx="49638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2800" dirty="0" err="1" smtClean="0">
                <a:ea typeface="ＭＳ Ｐゴシック" pitchFamily="34" charset="-128"/>
              </a:rPr>
              <a:t>Muji</a:t>
            </a:r>
            <a:r>
              <a:rPr lang="en-US" sz="2800" dirty="0" smtClean="0">
                <a:ea typeface="ＭＳ Ｐゴシック" pitchFamily="34" charset="-128"/>
              </a:rPr>
              <a:t> CD Player</a:t>
            </a:r>
          </a:p>
          <a:p>
            <a:r>
              <a:rPr lang="en-US" sz="2800" dirty="0" smtClean="0">
                <a:ea typeface="ＭＳ Ｐゴシック" pitchFamily="34" charset="-128"/>
              </a:rPr>
              <a:t>by IDEO</a:t>
            </a:r>
          </a:p>
        </p:txBody>
      </p:sp>
    </p:spTree>
    <p:extLst>
      <p:ext uri="{BB962C8B-B14F-4D97-AF65-F5344CB8AC3E}">
        <p14:creationId xmlns:p14="http://schemas.microsoft.com/office/powerpoint/2010/main" val="1182024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Contextual Inquiry</a:t>
            </a:r>
          </a:p>
        </p:txBody>
      </p:sp>
      <p:sp>
        <p:nvSpPr>
          <p:cNvPr id="59394" name="Rectangle 3"/>
          <p:cNvSpPr>
            <a:spLocks noGrp="1" noChangeArrowheads="1"/>
          </p:cNvSpPr>
          <p:nvPr>
            <p:ph idx="1"/>
          </p:nvPr>
        </p:nvSpPr>
        <p:spPr>
          <a:xfrm>
            <a:off x="473076" y="1924756"/>
            <a:ext cx="8374592" cy="4724400"/>
          </a:xfrm>
        </p:spPr>
        <p:txBody>
          <a:bodyPr/>
          <a:lstStyle/>
          <a:p>
            <a:pPr eaLnBrk="1" hangingPunct="1">
              <a:lnSpc>
                <a:spcPct val="90000"/>
              </a:lnSpc>
            </a:pPr>
            <a:r>
              <a:rPr lang="en-US" sz="2800" dirty="0" smtClean="0">
                <a:ea typeface="ＭＳ Ｐゴシック" pitchFamily="34" charset="-128"/>
              </a:rPr>
              <a:t>Way of understanding customers’ </a:t>
            </a:r>
            <a:r>
              <a:rPr lang="en-US" altLang="ja-JP" sz="2800" dirty="0" smtClean="0">
                <a:ea typeface="ＭＳ Ｐゴシック" pitchFamily="34" charset="-128"/>
              </a:rPr>
              <a:t>needs and work practices</a:t>
            </a:r>
            <a:br>
              <a:rPr lang="en-US" altLang="ja-JP" sz="2800" dirty="0" smtClean="0">
                <a:ea typeface="ＭＳ Ｐゴシック" pitchFamily="34" charset="-128"/>
              </a:rPr>
            </a:br>
            <a:endParaRPr lang="en-US" altLang="ja-JP" sz="2800" dirty="0" smtClean="0">
              <a:ea typeface="ＭＳ Ｐゴシック" pitchFamily="34" charset="-128"/>
            </a:endParaRPr>
          </a:p>
          <a:p>
            <a:pPr eaLnBrk="1" hangingPunct="1">
              <a:lnSpc>
                <a:spcPct val="90000"/>
              </a:lnSpc>
            </a:pPr>
            <a:r>
              <a:rPr lang="en-US" sz="2800" dirty="0" smtClean="0">
                <a:ea typeface="ＭＳ Ｐゴシック" pitchFamily="34" charset="-128"/>
              </a:rPr>
              <a:t>Master / Apprentice model allows customer to teach us what they do! </a:t>
            </a:r>
            <a:r>
              <a:rPr lang="en-US" sz="1600" dirty="0" smtClean="0">
                <a:ea typeface="ＭＳ Ｐゴシック" pitchFamily="34" charset="-128"/>
              </a:rPr>
              <a:t>?</a:t>
            </a:r>
          </a:p>
          <a:p>
            <a:pPr lvl="1" eaLnBrk="1" hangingPunct="1">
              <a:lnSpc>
                <a:spcPct val="90000"/>
              </a:lnSpc>
            </a:pPr>
            <a:r>
              <a:rPr lang="en-US" sz="2400" dirty="0" smtClean="0">
                <a:ea typeface="ＭＳ Ｐゴシック" pitchFamily="34" charset="-128"/>
              </a:rPr>
              <a:t>master does the work &amp; talks about it while working</a:t>
            </a:r>
          </a:p>
          <a:p>
            <a:pPr lvl="1" eaLnBrk="1" hangingPunct="1">
              <a:lnSpc>
                <a:spcPct val="90000"/>
              </a:lnSpc>
            </a:pPr>
            <a:r>
              <a:rPr lang="en-US" sz="2400" dirty="0" smtClean="0">
                <a:ea typeface="ＭＳ Ｐゴシック" pitchFamily="34" charset="-128"/>
              </a:rPr>
              <a:t>we interrupt to ask questions as they go</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The </a:t>
            </a:r>
            <a:r>
              <a:rPr lang="en-US" sz="2800" i="1" dirty="0" smtClean="0">
                <a:ea typeface="ＭＳ Ｐゴシック" pitchFamily="34" charset="-128"/>
              </a:rPr>
              <a:t>Where</a:t>
            </a:r>
            <a:r>
              <a:rPr lang="en-US" sz="2800" dirty="0" smtClean="0">
                <a:ea typeface="ＭＳ Ｐゴシック" pitchFamily="34" charset="-128"/>
              </a:rPr>
              <a:t>, </a:t>
            </a:r>
            <a:r>
              <a:rPr lang="en-US" sz="2800" i="1" dirty="0" smtClean="0">
                <a:ea typeface="ＭＳ Ｐゴシック" pitchFamily="34" charset="-128"/>
              </a:rPr>
              <a:t>How</a:t>
            </a:r>
            <a:r>
              <a:rPr lang="en-US" sz="2800" dirty="0" smtClean="0">
                <a:ea typeface="ＭＳ Ｐゴシック" pitchFamily="34" charset="-128"/>
              </a:rPr>
              <a:t>, and </a:t>
            </a:r>
            <a:r>
              <a:rPr lang="en-US" sz="2800" i="1" dirty="0" smtClean="0">
                <a:ea typeface="ＭＳ Ｐゴシック" pitchFamily="34" charset="-128"/>
              </a:rPr>
              <a:t>What</a:t>
            </a:r>
            <a:r>
              <a:rPr lang="en-US" sz="2800" dirty="0" smtClean="0">
                <a:ea typeface="ＭＳ Ｐゴシック" pitchFamily="34" charset="-128"/>
              </a:rPr>
              <a:t> expose the </a:t>
            </a:r>
            <a:r>
              <a:rPr lang="en-US" sz="2800" i="1" dirty="0" smtClean="0">
                <a:solidFill>
                  <a:srgbClr val="00B0F0"/>
                </a:solidFill>
                <a:ea typeface="ＭＳ Ｐゴシック" pitchFamily="34" charset="-128"/>
              </a:rPr>
              <a:t>Why</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20</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stretch>
            <a:fillRect/>
          </a:stretch>
        </p:blipFill>
        <p:spPr>
          <a:xfrm>
            <a:off x="7541406" y="358422"/>
            <a:ext cx="1146805" cy="1151467"/>
          </a:xfrm>
          <a:prstGeom prst="rect">
            <a:avLst/>
          </a:prstGeom>
        </p:spPr>
      </p:pic>
    </p:spTree>
    <p:extLst>
      <p:ext uri="{BB962C8B-B14F-4D97-AF65-F5344CB8AC3E}">
        <p14:creationId xmlns:p14="http://schemas.microsoft.com/office/powerpoint/2010/main" val="1258742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smtClean="0">
                <a:ea typeface="ＭＳ Ｐゴシック" pitchFamily="34" charset="-128"/>
              </a:rPr>
              <a:t>Principles</a:t>
            </a:r>
          </a:p>
        </p:txBody>
      </p:sp>
      <p:sp>
        <p:nvSpPr>
          <p:cNvPr id="61442" name="Rectangle 3"/>
          <p:cNvSpPr>
            <a:spLocks noGrp="1" noChangeArrowheads="1"/>
          </p:cNvSpPr>
          <p:nvPr>
            <p:ph idx="1"/>
          </p:nvPr>
        </p:nvSpPr>
        <p:spPr>
          <a:xfrm>
            <a:off x="481972" y="949483"/>
            <a:ext cx="8662028" cy="4724400"/>
          </a:xfrm>
        </p:spPr>
        <p:txBody>
          <a:bodyPr/>
          <a:lstStyle/>
          <a:p>
            <a:pPr marL="0" indent="0" eaLnBrk="1" hangingPunct="1">
              <a:buNone/>
            </a:pPr>
            <a:r>
              <a:rPr lang="en-US" sz="2800" dirty="0" smtClean="0">
                <a:solidFill>
                  <a:srgbClr val="75CBFF"/>
                </a:solidFill>
                <a:ea typeface="ＭＳ Ｐゴシック" pitchFamily="34" charset="-128"/>
              </a:rPr>
              <a:t>Context</a:t>
            </a:r>
          </a:p>
          <a:p>
            <a:pPr lvl="1" eaLnBrk="1" hangingPunct="1"/>
            <a:r>
              <a:rPr lang="en-US" sz="2400" dirty="0">
                <a:ea typeface="ＭＳ Ｐゴシック" pitchFamily="34" charset="-128"/>
              </a:rPr>
              <a:t>c</a:t>
            </a:r>
            <a:r>
              <a:rPr lang="en-US" sz="2400" dirty="0" smtClean="0">
                <a:ea typeface="ＭＳ Ｐゴシック" pitchFamily="34" charset="-128"/>
              </a:rPr>
              <a:t>ontact real/</a:t>
            </a:r>
            <a:r>
              <a:rPr lang="en-US" sz="2400" dirty="0" smtClean="0">
                <a:solidFill>
                  <a:srgbClr val="FFFFFF"/>
                </a:solidFill>
                <a:ea typeface="ＭＳ Ｐゴシック" pitchFamily="34" charset="-128"/>
              </a:rPr>
              <a:t>intended</a:t>
            </a:r>
            <a:r>
              <a:rPr lang="en-US" sz="2400" dirty="0" smtClean="0">
                <a:solidFill>
                  <a:srgbClr val="3366FF"/>
                </a:solidFill>
                <a:ea typeface="ＭＳ Ｐゴシック" pitchFamily="34" charset="-128"/>
              </a:rPr>
              <a:t> </a:t>
            </a:r>
            <a:r>
              <a:rPr lang="en-US" sz="2400" dirty="0" smtClean="0">
                <a:ea typeface="ＭＳ Ｐゴシック" pitchFamily="34" charset="-128"/>
              </a:rPr>
              <a:t>customers</a:t>
            </a:r>
          </a:p>
          <a:p>
            <a:pPr lvl="1" eaLnBrk="1" hangingPunct="1"/>
            <a:r>
              <a:rPr lang="en-US" sz="2400" dirty="0" smtClean="0">
                <a:ea typeface="ＭＳ Ｐゴシック" pitchFamily="34" charset="-128"/>
              </a:rPr>
              <a:t>go to the workplace/home &amp; see the activity as it unfolds</a:t>
            </a:r>
          </a:p>
          <a:p>
            <a:pPr lvl="1" eaLnBrk="1" hangingPunct="1"/>
            <a:r>
              <a:rPr lang="en-US" sz="2400" dirty="0" smtClean="0">
                <a:ea typeface="ＭＳ Ｐゴシック" pitchFamily="34" charset="-128"/>
              </a:rPr>
              <a:t>people summarize, but we want details</a:t>
            </a:r>
          </a:p>
          <a:p>
            <a:pPr lvl="2" eaLnBrk="1" hangingPunct="1"/>
            <a:r>
              <a:rPr lang="en-US" sz="1800" dirty="0" smtClean="0">
                <a:ea typeface="ＭＳ Ｐゴシック" pitchFamily="34" charset="-128"/>
              </a:rPr>
              <a:t>keep it concrete when people start to abstract</a:t>
            </a:r>
          </a:p>
          <a:p>
            <a:pPr lvl="3" eaLnBrk="1" hangingPunct="1"/>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We usually get reports by email</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ask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Can I see one?</a:t>
            </a:r>
            <a:r>
              <a:rPr lang="ja-JP" altLang="en-US" sz="1600" dirty="0" smtClean="0">
                <a:solidFill>
                  <a:srgbClr val="BFBFBF"/>
                </a:solidFill>
                <a:ea typeface="ＭＳ Ｐゴシック" pitchFamily="34" charset="-128"/>
              </a:rPr>
              <a:t>”</a:t>
            </a:r>
            <a:endParaRPr lang="en-US" sz="1600" dirty="0" smtClean="0">
              <a:solidFill>
                <a:srgbClr val="BFBFBF"/>
              </a:solidFill>
              <a:ea typeface="ＭＳ Ｐゴシック" pitchFamily="34" charset="-128"/>
            </a:endParaRPr>
          </a:p>
        </p:txBody>
      </p:sp>
      <p:sp>
        <p:nvSpPr>
          <p:cNvPr id="3" name="Date Placeholder 2"/>
          <p:cNvSpPr>
            <a:spLocks noGrp="1"/>
          </p:cNvSpPr>
          <p:nvPr>
            <p:ph type="dt" sz="half" idx="4294967295"/>
          </p:nvPr>
        </p:nvSpPr>
        <p:spPr>
          <a:xfrm>
            <a:off x="0" y="6553200"/>
            <a:ext cx="1905000" cy="457200"/>
          </a:xfrm>
        </p:spPr>
        <p:txBody>
          <a:bodyPr/>
          <a:lstStyle/>
          <a:p>
            <a:pPr>
              <a:defRPr/>
            </a:pPr>
            <a:r>
              <a:rPr lang="en-US" smtClean="0"/>
              <a:t>Spring 2014</a:t>
            </a:r>
            <a:endParaRPr lang="en-US" dirty="0"/>
          </a:p>
        </p:txBody>
      </p:sp>
      <p:sp>
        <p:nvSpPr>
          <p:cNvPr id="7" name="Footer Placeholder 4"/>
          <p:cNvSpPr>
            <a:spLocks noGrp="1"/>
          </p:cNvSpPr>
          <p:nvPr>
            <p:ph type="ftr" sz="quarter" idx="4294967295"/>
          </p:nvPr>
        </p:nvSpPr>
        <p:spPr>
          <a:xfrm>
            <a:off x="2905125" y="6553200"/>
            <a:ext cx="6238875" cy="457200"/>
          </a:xfrm>
        </p:spPr>
        <p:txBody>
          <a:bodyPr/>
          <a:lstStyle/>
          <a:p>
            <a:pPr>
              <a:defRPr/>
            </a:pPr>
            <a:r>
              <a:rPr lang="en-US" smtClean="0"/>
              <a:t>HCI+D: User Interface Design, Prototyping, and Evaluation</a:t>
            </a:r>
            <a:endParaRPr lang="en-US"/>
          </a:p>
        </p:txBody>
      </p:sp>
      <p:sp>
        <p:nvSpPr>
          <p:cNvPr id="4" name="Slide Number Placeholder 3"/>
          <p:cNvSpPr>
            <a:spLocks noGrp="1"/>
          </p:cNvSpPr>
          <p:nvPr>
            <p:ph type="sldNum" sz="quarter" idx="4294967295"/>
          </p:nvPr>
        </p:nvSpPr>
        <p:spPr>
          <a:xfrm>
            <a:off x="8153400" y="6553200"/>
            <a:ext cx="990600" cy="457200"/>
          </a:xfrm>
        </p:spPr>
        <p:txBody>
          <a:bodyPr/>
          <a:lstStyle/>
          <a:p>
            <a:pPr>
              <a:defRPr/>
            </a:pPr>
            <a:fld id="{D71D7C31-5DB5-47AD-AB94-4B6B5EAB431F}" type="slidenum">
              <a:rPr lang="en-US" smtClean="0"/>
              <a:pPr>
                <a:defRPr/>
              </a:pPr>
              <a:t>21</a:t>
            </a:fld>
            <a:endParaRPr lang="en-US" dirty="0"/>
          </a:p>
        </p:txBody>
      </p:sp>
      <p:grpSp>
        <p:nvGrpSpPr>
          <p:cNvPr id="2" name="Group 1"/>
          <p:cNvGrpSpPr/>
          <p:nvPr/>
        </p:nvGrpSpPr>
        <p:grpSpPr>
          <a:xfrm>
            <a:off x="-57293" y="3423379"/>
            <a:ext cx="9201293" cy="4190614"/>
            <a:chOff x="-57293" y="3608387"/>
            <a:chExt cx="9201293" cy="4190614"/>
          </a:xfrm>
        </p:grpSpPr>
        <p:pic>
          <p:nvPicPr>
            <p:cNvPr id="61444" name="Picture 4" descr="P0002648-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63" y="3608387"/>
              <a:ext cx="6103937" cy="408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P0002658"/>
            <p:cNvPicPr>
              <a:picLocks noChangeAspect="1" noChangeArrowheads="1"/>
            </p:cNvPicPr>
            <p:nvPr/>
          </p:nvPicPr>
          <p:blipFill rotWithShape="1">
            <a:blip r:embed="rId4">
              <a:extLst>
                <a:ext uri="{28A0092B-C50C-407E-A947-70E740481C1C}">
                  <a14:useLocalDpi xmlns:a14="http://schemas.microsoft.com/office/drawing/2010/main" val="0"/>
                </a:ext>
              </a:extLst>
            </a:blip>
            <a:srcRect t="9582"/>
            <a:stretch/>
          </p:blipFill>
          <p:spPr bwMode="auto">
            <a:xfrm>
              <a:off x="-57293" y="3614219"/>
              <a:ext cx="3099088" cy="41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48634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dirty="0">
                <a:ea typeface="ＭＳ Ｐゴシック" pitchFamily="34" charset="-128"/>
              </a:rPr>
              <a:t>Principles (cont.)</a:t>
            </a:r>
            <a:endParaRPr lang="en-US" dirty="0" smtClean="0">
              <a:ea typeface="ＭＳ Ｐゴシック" pitchFamily="34" charset="-128"/>
            </a:endParaRPr>
          </a:p>
        </p:txBody>
      </p:sp>
      <p:sp>
        <p:nvSpPr>
          <p:cNvPr id="61442" name="Rectangle 3"/>
          <p:cNvSpPr>
            <a:spLocks noGrp="1" noChangeArrowheads="1"/>
          </p:cNvSpPr>
          <p:nvPr>
            <p:ph idx="1"/>
          </p:nvPr>
        </p:nvSpPr>
        <p:spPr>
          <a:xfrm>
            <a:off x="481972" y="949483"/>
            <a:ext cx="7772400" cy="4724400"/>
          </a:xfrm>
        </p:spPr>
        <p:txBody>
          <a:bodyPr/>
          <a:lstStyle/>
          <a:p>
            <a:pPr marL="0" indent="0" eaLnBrk="1" hangingPunct="1">
              <a:buNone/>
            </a:pPr>
            <a:r>
              <a:rPr lang="en-US" sz="2800" dirty="0" smtClean="0">
                <a:solidFill>
                  <a:srgbClr val="75CBFF"/>
                </a:solidFill>
                <a:ea typeface="ＭＳ Ｐゴシック" pitchFamily="34" charset="-128"/>
              </a:rPr>
              <a:t>Context</a:t>
            </a:r>
          </a:p>
          <a:p>
            <a:pPr lvl="1"/>
            <a:r>
              <a:rPr lang="en-US" sz="2400" dirty="0">
                <a:ea typeface="ＭＳ Ｐゴシック" pitchFamily="34" charset="-128"/>
              </a:rPr>
              <a:t>contact real/</a:t>
            </a:r>
            <a:r>
              <a:rPr lang="en-US" sz="2400" dirty="0">
                <a:solidFill>
                  <a:srgbClr val="FFFFFF"/>
                </a:solidFill>
                <a:ea typeface="ＭＳ Ｐゴシック" pitchFamily="34" charset="-128"/>
              </a:rPr>
              <a:t>intended</a:t>
            </a:r>
            <a:r>
              <a:rPr lang="en-US" sz="2400" dirty="0">
                <a:solidFill>
                  <a:srgbClr val="3366FF"/>
                </a:solidFill>
                <a:ea typeface="ＭＳ Ｐゴシック" pitchFamily="34" charset="-128"/>
              </a:rPr>
              <a:t> </a:t>
            </a:r>
            <a:r>
              <a:rPr lang="en-US" sz="2400" dirty="0" smtClean="0">
                <a:ea typeface="ＭＳ Ｐゴシック" pitchFamily="34" charset="-128"/>
              </a:rPr>
              <a:t>customers</a:t>
            </a:r>
          </a:p>
          <a:p>
            <a:pPr lvl="1" eaLnBrk="1" hangingPunct="1"/>
            <a:r>
              <a:rPr lang="en-US" sz="2400" dirty="0" smtClean="0">
                <a:ea typeface="ＭＳ Ｐゴシック" pitchFamily="34" charset="-128"/>
              </a:rPr>
              <a:t>go to the workplace &amp; see the work as it unfolds</a:t>
            </a:r>
          </a:p>
          <a:p>
            <a:pPr lvl="1" eaLnBrk="1" hangingPunct="1"/>
            <a:r>
              <a:rPr lang="en-US" sz="2400" dirty="0" smtClean="0">
                <a:ea typeface="ＭＳ Ｐゴシック" pitchFamily="34" charset="-128"/>
              </a:rPr>
              <a:t>people summarize, but we want details</a:t>
            </a:r>
          </a:p>
          <a:p>
            <a:pPr lvl="2" eaLnBrk="1" hangingPunct="1"/>
            <a:r>
              <a:rPr lang="en-US" sz="1800" dirty="0" smtClean="0">
                <a:ea typeface="ＭＳ Ｐゴシック" pitchFamily="34" charset="-128"/>
              </a:rPr>
              <a:t>keep it concrete when people start to abstract</a:t>
            </a:r>
          </a:p>
          <a:p>
            <a:pPr lvl="3" eaLnBrk="1" hangingPunct="1"/>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We usually get reports by email</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ask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Can I see one?</a:t>
            </a:r>
            <a:r>
              <a:rPr lang="ja-JP" altLang="en-US" sz="1600" dirty="0" smtClean="0">
                <a:solidFill>
                  <a:srgbClr val="BFBFBF"/>
                </a:solidFill>
                <a:ea typeface="ＭＳ Ｐゴシック" pitchFamily="34" charset="-128"/>
              </a:rPr>
              <a:t>”</a:t>
            </a:r>
            <a:endParaRPr lang="en-US" sz="1600" dirty="0" smtClean="0">
              <a:solidFill>
                <a:srgbClr val="BFBFBF"/>
              </a:solidFill>
              <a:ea typeface="ＭＳ Ｐゴシック" pitchFamily="34" charset="-128"/>
            </a:endParaRPr>
          </a:p>
        </p:txBody>
      </p:sp>
      <p:sp>
        <p:nvSpPr>
          <p:cNvPr id="2" name="Date Placeholder 1"/>
          <p:cNvSpPr>
            <a:spLocks noGrp="1"/>
          </p:cNvSpPr>
          <p:nvPr>
            <p:ph type="dt" sz="half" idx="4294967295"/>
          </p:nvPr>
        </p:nvSpPr>
        <p:spPr>
          <a:xfrm>
            <a:off x="0" y="6553200"/>
            <a:ext cx="1905000" cy="457200"/>
          </a:xfrm>
        </p:spPr>
        <p:txBody>
          <a:bodyPr/>
          <a:lstStyle/>
          <a:p>
            <a:pPr>
              <a:defRPr/>
            </a:pPr>
            <a:r>
              <a:rPr lang="en-US" smtClean="0"/>
              <a:t>Spring 2014</a:t>
            </a:r>
            <a:endParaRPr lang="en-US" dirty="0"/>
          </a:p>
        </p:txBody>
      </p:sp>
      <p:sp>
        <p:nvSpPr>
          <p:cNvPr id="3" name="Footer Placeholder 2"/>
          <p:cNvSpPr>
            <a:spLocks noGrp="1"/>
          </p:cNvSpPr>
          <p:nvPr>
            <p:ph type="ftr" sz="quarter" idx="4294967295"/>
          </p:nvPr>
        </p:nvSpPr>
        <p:spPr>
          <a:xfrm>
            <a:off x="2905125" y="6553200"/>
            <a:ext cx="6238875" cy="457200"/>
          </a:xfrm>
        </p:spPr>
        <p:txBody>
          <a:bodyPr/>
          <a:lstStyle/>
          <a:p>
            <a:pPr>
              <a:defRPr/>
            </a:pPr>
            <a:r>
              <a:rPr lang="en-US" smtClean="0"/>
              <a:t>HCI+D: User Interface Design, Prototyping, and Evaluation</a:t>
            </a:r>
            <a:endParaRPr lang="en-US" dirty="0"/>
          </a:p>
        </p:txBody>
      </p:sp>
      <p:sp>
        <p:nvSpPr>
          <p:cNvPr id="4" name="Slide Number Placeholder 3"/>
          <p:cNvSpPr>
            <a:spLocks noGrp="1"/>
          </p:cNvSpPr>
          <p:nvPr>
            <p:ph type="sldNum" sz="quarter" idx="4294967295"/>
          </p:nvPr>
        </p:nvSpPr>
        <p:spPr>
          <a:xfrm>
            <a:off x="8153400" y="6553200"/>
            <a:ext cx="990600" cy="457200"/>
          </a:xfrm>
        </p:spPr>
        <p:txBody>
          <a:bodyPr/>
          <a:lstStyle/>
          <a:p>
            <a:pPr>
              <a:defRPr/>
            </a:pPr>
            <a:fld id="{D71D7C31-5DB5-47AD-AB94-4B6B5EAB431F}" type="slidenum">
              <a:rPr lang="en-US" smtClean="0"/>
              <a:pPr>
                <a:defRPr/>
              </a:pPr>
              <a:t>22</a:t>
            </a:fld>
            <a:endParaRPr lang="en-US" dirty="0"/>
          </a:p>
        </p:txBody>
      </p:sp>
      <p:sp>
        <p:nvSpPr>
          <p:cNvPr id="9" name="Rectangle 3"/>
          <p:cNvSpPr txBox="1">
            <a:spLocks noChangeArrowheads="1"/>
          </p:cNvSpPr>
          <p:nvPr/>
        </p:nvSpPr>
        <p:spPr bwMode="auto">
          <a:xfrm>
            <a:off x="462539" y="3406182"/>
            <a:ext cx="8407311" cy="332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sz="2800" dirty="0" smtClean="0">
                <a:solidFill>
                  <a:srgbClr val="75CBFF"/>
                </a:solidFill>
                <a:ea typeface="ＭＳ Ｐゴシック" pitchFamily="34" charset="-128"/>
              </a:rPr>
              <a:t>Interpretation</a:t>
            </a:r>
          </a:p>
          <a:p>
            <a:pPr lvl="1">
              <a:lnSpc>
                <a:spcPct val="90000"/>
              </a:lnSpc>
            </a:pPr>
            <a:r>
              <a:rPr lang="en-US" sz="2400" dirty="0" smtClean="0">
                <a:ea typeface="ＭＳ Ｐゴシック" pitchFamily="34" charset="-128"/>
              </a:rPr>
              <a:t>facts are only the starting point, design based on interpretation</a:t>
            </a:r>
          </a:p>
          <a:p>
            <a:pPr lvl="1">
              <a:lnSpc>
                <a:spcPct val="90000"/>
              </a:lnSpc>
            </a:pPr>
            <a:r>
              <a:rPr lang="en-US" sz="2400" dirty="0" smtClean="0">
                <a:ea typeface="ＭＳ Ｐゴシック" pitchFamily="34" charset="-128"/>
              </a:rPr>
              <a:t>validate &amp; rephrase</a:t>
            </a:r>
          </a:p>
          <a:p>
            <a:pPr lvl="2">
              <a:lnSpc>
                <a:spcPct val="90000"/>
              </a:lnSpc>
            </a:pPr>
            <a:r>
              <a:rPr lang="en-US" sz="2000" dirty="0" smtClean="0">
                <a:ea typeface="ＭＳ Ｐゴシック" pitchFamily="34" charset="-128"/>
              </a:rPr>
              <a:t>share interpretations to check your reasoning </a:t>
            </a:r>
          </a:p>
          <a:p>
            <a:pPr lvl="3">
              <a:lnSpc>
                <a:spcPct val="90000"/>
              </a:lnSpc>
            </a:pPr>
            <a:r>
              <a:rPr lang="en-US" sz="1800" dirty="0" smtClean="0">
                <a:solidFill>
                  <a:srgbClr val="BFBFBF"/>
                </a:solidFill>
                <a:ea typeface="ＭＳ Ｐゴシック" pitchFamily="34" charset="-128"/>
              </a:rPr>
              <a:t>Ex. </a:t>
            </a:r>
            <a:r>
              <a:rPr lang="ja-JP" altLang="en-US" sz="1800" dirty="0" smtClean="0">
                <a:solidFill>
                  <a:srgbClr val="BFBFBF"/>
                </a:solidFill>
                <a:ea typeface="ＭＳ Ｐゴシック" pitchFamily="34" charset="-128"/>
              </a:rPr>
              <a:t>“</a:t>
            </a:r>
            <a:r>
              <a:rPr lang="en-US" altLang="ja-JP" sz="1800" dirty="0" smtClean="0">
                <a:solidFill>
                  <a:srgbClr val="BFBFBF"/>
                </a:solidFill>
                <a:ea typeface="ＭＳ Ｐゴシック" pitchFamily="34" charset="-128"/>
              </a:rPr>
              <a:t>So accountability means a paper trail?</a:t>
            </a:r>
            <a:r>
              <a:rPr lang="ja-JP" altLang="en-US" sz="1800" dirty="0" smtClean="0">
                <a:solidFill>
                  <a:srgbClr val="BFBFBF"/>
                </a:solidFill>
                <a:ea typeface="ＭＳ Ｐゴシック" pitchFamily="34" charset="-128"/>
              </a:rPr>
              <a:t>”</a:t>
            </a:r>
            <a:endParaRPr lang="en-US" altLang="ja-JP" sz="1800" dirty="0" smtClean="0">
              <a:solidFill>
                <a:srgbClr val="BFBFBF"/>
              </a:solidFill>
              <a:ea typeface="ＭＳ Ｐゴシック" pitchFamily="34" charset="-128"/>
            </a:endParaRPr>
          </a:p>
          <a:p>
            <a:pPr lvl="3">
              <a:lnSpc>
                <a:spcPct val="90000"/>
              </a:lnSpc>
            </a:pPr>
            <a:r>
              <a:rPr lang="en-US" sz="1800" dirty="0" smtClean="0">
                <a:solidFill>
                  <a:srgbClr val="BFBFBF"/>
                </a:solidFill>
                <a:ea typeface="ＭＳ Ｐゴシック" pitchFamily="34" charset="-128"/>
              </a:rPr>
              <a:t>No, not here. It means safety for personnel/equipment</a:t>
            </a:r>
          </a:p>
          <a:p>
            <a:pPr lvl="2">
              <a:lnSpc>
                <a:spcPct val="90000"/>
              </a:lnSpc>
            </a:pPr>
            <a:r>
              <a:rPr lang="en-US" sz="2000" dirty="0" smtClean="0">
                <a:ea typeface="ＭＳ Ｐゴシック" pitchFamily="34" charset="-128"/>
              </a:rPr>
              <a:t>people will be uncomfortable until the phrasing is right</a:t>
            </a:r>
          </a:p>
          <a:p>
            <a:pPr lvl="3">
              <a:lnSpc>
                <a:spcPct val="90000"/>
              </a:lnSpc>
            </a:pPr>
            <a:r>
              <a:rPr lang="en-US" sz="1600" dirty="0" smtClean="0">
                <a:solidFill>
                  <a:srgbClr val="BFBFBF"/>
                </a:solidFill>
                <a:ea typeface="ＭＳ Ｐゴシック" pitchFamily="34" charset="-128"/>
              </a:rPr>
              <a:t>be committed to listening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Huh?</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Umm…</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Yes, but…</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a:t>
            </a:r>
            <a:endParaRPr lang="en-US" sz="1600" dirty="0" smtClean="0">
              <a:solidFill>
                <a:srgbClr val="BFBFBF"/>
              </a:solidFill>
              <a:ea typeface="ＭＳ Ｐゴシック" pitchFamily="34" charset="-128"/>
            </a:endParaRPr>
          </a:p>
        </p:txBody>
      </p:sp>
    </p:spTree>
    <p:extLst>
      <p:ext uri="{BB962C8B-B14F-4D97-AF65-F5344CB8AC3E}">
        <p14:creationId xmlns:p14="http://schemas.microsoft.com/office/powerpoint/2010/main" val="398539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smtClean="0"/>
              <a:t>Principles (</a:t>
            </a:r>
            <a:r>
              <a:rPr lang="en-US" dirty="0" err="1" smtClean="0"/>
              <a:t>cont</a:t>
            </a:r>
            <a:r>
              <a:rPr lang="en-US" dirty="0" smtClean="0"/>
              <a:t>).</a:t>
            </a:r>
            <a:endParaRPr lang="en-US" dirty="0"/>
          </a:p>
        </p:txBody>
      </p:sp>
      <p:sp>
        <p:nvSpPr>
          <p:cNvPr id="65538" name="Rectangle 3"/>
          <p:cNvSpPr>
            <a:spLocks noGrp="1" noChangeArrowheads="1"/>
          </p:cNvSpPr>
          <p:nvPr>
            <p:ph idx="1"/>
          </p:nvPr>
        </p:nvSpPr>
        <p:spPr/>
        <p:txBody>
          <a:bodyPr/>
          <a:lstStyle/>
          <a:p>
            <a:pPr marL="0" indent="0">
              <a:buNone/>
            </a:pPr>
            <a:r>
              <a:rPr lang="en-US" dirty="0" smtClean="0">
                <a:solidFill>
                  <a:srgbClr val="75CBFF"/>
                </a:solidFill>
              </a:rPr>
              <a:t>Focus</a:t>
            </a:r>
          </a:p>
          <a:p>
            <a:pPr lvl="1"/>
            <a:r>
              <a:rPr lang="en-US" dirty="0" smtClean="0"/>
              <a:t>interviewer needs data about specific kind of activity</a:t>
            </a:r>
          </a:p>
          <a:p>
            <a:pPr lvl="2"/>
            <a:r>
              <a:rPr lang="ja-JP" altLang="en-US" dirty="0" smtClean="0"/>
              <a:t>“</a:t>
            </a:r>
            <a:r>
              <a:rPr lang="en-US" altLang="ja-JP" dirty="0" smtClean="0"/>
              <a:t>steer</a:t>
            </a:r>
            <a:r>
              <a:rPr lang="ja-JP" altLang="en-US" dirty="0" smtClean="0"/>
              <a:t>”</a:t>
            </a:r>
            <a:r>
              <a:rPr lang="en-US" altLang="ja-JP" dirty="0" smtClean="0"/>
              <a:t> conversation to stay on useful topics</a:t>
            </a:r>
          </a:p>
          <a:p>
            <a:pPr lvl="1"/>
            <a:r>
              <a:rPr lang="en-US" dirty="0" smtClean="0"/>
              <a:t>respect triggers (flags to change focus)</a:t>
            </a:r>
          </a:p>
          <a:p>
            <a:pPr lvl="2"/>
            <a:r>
              <a:rPr lang="en-US" dirty="0" smtClean="0"/>
              <a:t>shift of attention (someone walks in)</a:t>
            </a:r>
          </a:p>
          <a:p>
            <a:pPr lvl="2"/>
            <a:r>
              <a:rPr lang="en-US" dirty="0" smtClean="0"/>
              <a:t>surprises (you know it is </a:t>
            </a:r>
            <a:r>
              <a:rPr lang="ja-JP" altLang="en-US" dirty="0" smtClean="0"/>
              <a:t>“</a:t>
            </a:r>
            <a:r>
              <a:rPr lang="en-US" altLang="ja-JP" dirty="0" smtClean="0"/>
              <a:t>wrong</a:t>
            </a:r>
            <a:r>
              <a:rPr lang="ja-JP" altLang="en-US" dirty="0" smtClean="0"/>
              <a:t>”</a:t>
            </a:r>
            <a:r>
              <a:rPr lang="en-US" altLang="ja-JP" dirty="0" smtClean="0"/>
              <a:t>)</a:t>
            </a:r>
            <a:endParaRPr lang="en-US" dirty="0" smtClean="0"/>
          </a:p>
        </p:txBody>
      </p:sp>
      <p:sp>
        <p:nvSpPr>
          <p:cNvPr id="3" name="Date Placeholder 2"/>
          <p:cNvSpPr>
            <a:spLocks noGrp="1"/>
          </p:cNvSpPr>
          <p:nvPr>
            <p:ph type="dt" sz="half" idx="10"/>
          </p:nvPr>
        </p:nvSpPr>
        <p:spPr/>
        <p:txBody>
          <a:bodyPr/>
          <a:lstStyle/>
          <a:p>
            <a:r>
              <a:rPr lang="en-US" smtClean="0"/>
              <a:t>Spring 2014</a:t>
            </a:r>
            <a:endParaRPr lang="de-DE" dirty="0"/>
          </a:p>
        </p:txBody>
      </p:sp>
      <p:sp>
        <p:nvSpPr>
          <p:cNvPr id="5" name="Footer Placeholder 4"/>
          <p:cNvSpPr>
            <a:spLocks noGrp="1"/>
          </p:cNvSpPr>
          <p:nvPr>
            <p:ph type="ftr" sz="quarter" idx="11"/>
          </p:nvPr>
        </p:nvSpPr>
        <p:spPr/>
        <p:txBody>
          <a:bodyPr/>
          <a:lstStyle/>
          <a:p>
            <a:r>
              <a:rPr lang="en-US" smtClean="0"/>
              <a:t>HCI+D: User Interface Design, Prototyping, and Evaluation</a:t>
            </a:r>
            <a:endParaRPr lang="en-US"/>
          </a:p>
        </p:txBody>
      </p:sp>
      <p:sp>
        <p:nvSpPr>
          <p:cNvPr id="13" name="Slide Number Placeholder 12"/>
          <p:cNvSpPr>
            <a:spLocks noGrp="1"/>
          </p:cNvSpPr>
          <p:nvPr>
            <p:ph type="sldNum" sz="quarter" idx="12"/>
          </p:nvPr>
        </p:nvSpPr>
        <p:spPr/>
        <p:txBody>
          <a:bodyPr/>
          <a:lstStyle/>
          <a:p>
            <a:fld id="{0E1F3F99-1E68-4047-B307-0AAED4DA5926}" type="slidenum">
              <a:rPr lang="en-US" smtClean="0"/>
              <a:pPr/>
              <a:t>23</a:t>
            </a:fld>
            <a:endParaRPr lang="en-US" dirty="0"/>
          </a:p>
        </p:txBody>
      </p:sp>
    </p:spTree>
    <p:extLst>
      <p:ext uri="{BB962C8B-B14F-4D97-AF65-F5344CB8AC3E}">
        <p14:creationId xmlns:p14="http://schemas.microsoft.com/office/powerpoint/2010/main" val="2744377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479425" y="347663"/>
            <a:ext cx="8512175" cy="1143000"/>
          </a:xfrm>
        </p:spPr>
        <p:txBody>
          <a:bodyPr/>
          <a:lstStyle/>
          <a:p>
            <a:pPr eaLnBrk="1" hangingPunct="1"/>
            <a:r>
              <a:rPr lang="en-US" smtClean="0">
                <a:ea typeface="ＭＳ Ｐゴシック" pitchFamily="34" charset="-128"/>
              </a:rPr>
              <a:t>Users: Unique or One of Many?</a:t>
            </a:r>
          </a:p>
        </p:txBody>
      </p:sp>
      <p:sp>
        <p:nvSpPr>
          <p:cNvPr id="67586" name="Rectangle 3"/>
          <p:cNvSpPr>
            <a:spLocks noGrp="1" noChangeArrowheads="1"/>
          </p:cNvSpPr>
          <p:nvPr>
            <p:ph idx="1"/>
          </p:nvPr>
        </p:nvSpPr>
        <p:spPr>
          <a:xfrm>
            <a:off x="446861" y="1749159"/>
            <a:ext cx="8250278" cy="4724400"/>
          </a:xfrm>
        </p:spPr>
        <p:txBody>
          <a:bodyPr/>
          <a:lstStyle/>
          <a:p>
            <a:pPr indent="-230188" eaLnBrk="1" hangingPunct="1">
              <a:buFontTx/>
              <a:buNone/>
            </a:pPr>
            <a:r>
              <a:rPr lang="en-US" sz="2400" i="1" dirty="0" smtClean="0">
                <a:ea typeface="ＭＳ Ｐゴシック" pitchFamily="34" charset="-128"/>
              </a:rPr>
              <a:t> </a:t>
            </a:r>
            <a:r>
              <a:rPr lang="ja-JP" altLang="en-US" sz="2400" i="1" dirty="0" smtClean="0">
                <a:ea typeface="ＭＳ Ｐゴシック" pitchFamily="34" charset="-128"/>
              </a:rPr>
              <a:t>“</a:t>
            </a:r>
            <a:r>
              <a:rPr lang="en-US" altLang="ja-JP" sz="2400" i="1" dirty="0" smtClean="0">
                <a:ea typeface="ＭＳ Ｐゴシック" pitchFamily="34" charset="-128"/>
              </a:rPr>
              <a:t>Take the attitude that nothing any person does is done for no reason; if you think it’s for no reason, you don’t yet understand the point of view from which it makes sense. </a:t>
            </a:r>
            <a:br>
              <a:rPr lang="en-US" altLang="ja-JP" sz="2400" i="1" dirty="0" smtClean="0">
                <a:ea typeface="ＭＳ Ｐゴシック" pitchFamily="34" charset="-128"/>
              </a:rPr>
            </a:br>
            <a:r>
              <a:rPr lang="en-US" altLang="ja-JP" sz="2400" i="1" dirty="0" smtClean="0">
                <a:ea typeface="ＭＳ Ｐゴシック" pitchFamily="34" charset="-128"/>
              </a:rPr>
              <a:t/>
            </a:r>
            <a:br>
              <a:rPr lang="en-US" altLang="ja-JP" sz="2400" i="1" dirty="0" smtClean="0">
                <a:ea typeface="ＭＳ Ｐゴシック" pitchFamily="34" charset="-128"/>
              </a:rPr>
            </a:br>
            <a:r>
              <a:rPr lang="en-US" altLang="ja-JP" sz="2400" i="1" dirty="0" smtClean="0">
                <a:ea typeface="ＭＳ Ｐゴシック" pitchFamily="34" charset="-128"/>
              </a:rPr>
              <a:t>Take the attitude that nothing any person does is unique to them, it always represents an important class of customers whose needs will not be met if you don’t figure out what’s going on.</a:t>
            </a:r>
            <a:r>
              <a:rPr lang="ja-JP" altLang="en-US" sz="2400" i="1" dirty="0" smtClean="0">
                <a:ea typeface="ＭＳ Ｐゴシック" pitchFamily="34" charset="-128"/>
              </a:rPr>
              <a:t>”</a:t>
            </a:r>
            <a:r>
              <a:rPr lang="en-US" altLang="ja-JP" sz="2400" i="1" dirty="0" smtClean="0">
                <a:ea typeface="ＭＳ Ｐゴシック" pitchFamily="34" charset="-128"/>
              </a:rPr>
              <a:t>  </a:t>
            </a: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1800" dirty="0" smtClean="0">
                <a:ea typeface="ＭＳ Ｐゴシック" pitchFamily="34" charset="-128"/>
              </a:rPr>
              <a:t/>
            </a:r>
            <a:br>
              <a:rPr lang="en-US" altLang="ja-JP" sz="1800" dirty="0" smtClean="0">
                <a:ea typeface="ＭＳ Ｐゴシック" pitchFamily="34" charset="-128"/>
              </a:rPr>
            </a:br>
            <a:r>
              <a:rPr lang="en-US" altLang="ja-JP" sz="1800" dirty="0" smtClean="0">
                <a:ea typeface="ＭＳ Ｐゴシック" pitchFamily="34" charset="-128"/>
              </a:rPr>
              <a:t>(p. 63, </a:t>
            </a:r>
            <a:r>
              <a:rPr lang="en-US" altLang="ja-JP" sz="1800" i="1" dirty="0" smtClean="0">
                <a:ea typeface="ＭＳ Ｐゴシック" pitchFamily="34" charset="-128"/>
              </a:rPr>
              <a:t>Contextual Design</a:t>
            </a:r>
            <a:r>
              <a:rPr lang="en-US" altLang="ja-JP" sz="1800" dirty="0" smtClean="0">
                <a:ea typeface="ＭＳ Ｐゴシック" pitchFamily="34" charset="-128"/>
              </a:rPr>
              <a:t>) </a:t>
            </a:r>
            <a:endParaRPr lang="en-US" sz="18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24</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92596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7" name="Picture 5" descr="MPj03057960000[1]"/>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0" y="-338138"/>
            <a:ext cx="9128125" cy="9996488"/>
          </a:xfrm>
          <a:prstGeom prst="rect">
            <a:avLst/>
          </a:prstGeom>
          <a:noFill/>
          <a:ln w="9525">
            <a:noFill/>
            <a:miter lim="800000"/>
            <a:headEnd/>
            <a:tailEnd/>
          </a:ln>
        </p:spPr>
      </p:pic>
      <p:sp>
        <p:nvSpPr>
          <p:cNvPr id="69634" name="Rectangle 6"/>
          <p:cNvSpPr>
            <a:spLocks noGrp="1" noChangeArrowheads="1"/>
          </p:cNvSpPr>
          <p:nvPr>
            <p:ph type="title"/>
          </p:nvPr>
        </p:nvSpPr>
        <p:spPr/>
        <p:txBody>
          <a:bodyPr/>
          <a:lstStyle/>
          <a:p>
            <a:pPr eaLnBrk="1" hangingPunct="1"/>
            <a:r>
              <a:rPr lang="en-US" smtClean="0">
                <a:solidFill>
                  <a:srgbClr val="000000"/>
                </a:solidFill>
                <a:ea typeface="ＭＳ Ｐゴシック" pitchFamily="34" charset="-128"/>
              </a:rPr>
              <a:t> Thoughts on Interviews</a:t>
            </a:r>
          </a:p>
        </p:txBody>
      </p:sp>
      <p:sp>
        <p:nvSpPr>
          <p:cNvPr id="402439" name="Rectangle 7"/>
          <p:cNvSpPr>
            <a:spLocks noGrp="1" noChangeArrowheads="1"/>
          </p:cNvSpPr>
          <p:nvPr>
            <p:ph idx="1"/>
          </p:nvPr>
        </p:nvSpPr>
        <p:spPr>
          <a:xfrm>
            <a:off x="685800" y="1276350"/>
            <a:ext cx="7772400" cy="4724400"/>
          </a:xfrm>
        </p:spPr>
        <p:txBody>
          <a:bodyPr/>
          <a:lstStyle/>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Use recording technologies</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notebooks, digital/phone recorders, </a:t>
            </a:r>
            <a:r>
              <a:rPr lang="en-US" sz="2000" b="1" dirty="0" smtClean="0">
                <a:solidFill>
                  <a:srgbClr val="000000"/>
                </a:solidFill>
                <a:effectLst>
                  <a:outerShdw blurRad="38100" dist="38100" dir="2700000" algn="tl">
                    <a:srgbClr val="FFFFFF"/>
                  </a:outerShdw>
                </a:effectLst>
                <a:ea typeface="ＭＳ Ｐゴシック" pitchFamily="34" charset="-128"/>
              </a:rPr>
              <a:t>still &amp; video images</a:t>
            </a:r>
          </a:p>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Structure</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conventional interview (15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introduce focus &amp; deal with ethical issues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get used to each other by getting summary data</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transition (30 seconds)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state new rules – they work while you watch &amp; interrupt</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contextual interview (1-2 hours)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take notes, draw, be nosy! (</a:t>
            </a:r>
            <a:r>
              <a:rPr lang="ja-JP" altLang="en-US" sz="1800" dirty="0" smtClean="0">
                <a:solidFill>
                  <a:srgbClr val="000000"/>
                </a:solidFill>
                <a:effectLst>
                  <a:outerShdw blurRad="38100" dist="38100" dir="2700000" algn="tl">
                    <a:srgbClr val="FFFFFF"/>
                  </a:outerShdw>
                </a:effectLst>
                <a:ea typeface="ＭＳ Ｐゴシック" pitchFamily="34" charset="-128"/>
              </a:rPr>
              <a:t>“</a:t>
            </a:r>
            <a:r>
              <a:rPr lang="en-US" altLang="ja-JP" sz="1800" dirty="0" smtClean="0">
                <a:solidFill>
                  <a:srgbClr val="000000"/>
                </a:solidFill>
                <a:effectLst>
                  <a:outerShdw blurRad="38100" dist="38100" dir="2700000" algn="tl">
                    <a:srgbClr val="FFFFFF"/>
                  </a:outerShdw>
                </a:effectLst>
                <a:ea typeface="ＭＳ Ｐゴシック" pitchFamily="34" charset="-128"/>
              </a:rPr>
              <a:t>who was on the phone?</a:t>
            </a:r>
            <a:r>
              <a:rPr lang="ja-JP" altLang="en-US" sz="1800" dirty="0" smtClean="0">
                <a:solidFill>
                  <a:srgbClr val="000000"/>
                </a:solidFill>
                <a:effectLst>
                  <a:outerShdw blurRad="38100" dist="38100" dir="2700000" algn="tl">
                    <a:srgbClr val="FFFFFF"/>
                  </a:outerShdw>
                </a:effectLst>
                <a:ea typeface="ＭＳ Ｐゴシック" pitchFamily="34" charset="-128"/>
              </a:rPr>
              <a:t>”</a:t>
            </a:r>
            <a:r>
              <a:rPr lang="en-US" altLang="ja-JP" sz="1800" dirty="0" smtClean="0">
                <a:solidFill>
                  <a:srgbClr val="000000"/>
                </a:solidFill>
                <a:effectLst>
                  <a:outerShdw blurRad="38100" dist="38100" dir="2700000" algn="tl">
                    <a:srgbClr val="FFFFFF"/>
                  </a:outerShdw>
                </a:effectLst>
                <a:ea typeface="ＭＳ Ｐゴシック" pitchFamily="34" charset="-128"/>
              </a:rPr>
              <a:t>)</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wrap-up (15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summarize your notes &amp; confirm what is important</a:t>
            </a:r>
          </a:p>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Master / apprentice can be hard</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e.g., sometimes need to put down your company</a:t>
            </a:r>
          </a:p>
        </p:txBody>
      </p:sp>
      <p:sp>
        <p:nvSpPr>
          <p:cNvPr id="2" name="Date Placeholder 1"/>
          <p:cNvSpPr>
            <a:spLocks noGrp="1"/>
          </p:cNvSpPr>
          <p:nvPr>
            <p:ph type="dt" sz="half" idx="10"/>
          </p:nvPr>
        </p:nvSpPr>
        <p:spPr/>
        <p:txBody>
          <a:bodyPr/>
          <a:lstStyle/>
          <a:p>
            <a:pPr>
              <a:defRPr/>
            </a:pPr>
            <a:r>
              <a:rPr lang="en-US" smtClean="0"/>
              <a:t>Spring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and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25</a:t>
            </a:fld>
            <a:endParaRPr lang="en-US" dirty="0"/>
          </a:p>
        </p:txBody>
      </p:sp>
    </p:spTree>
    <p:extLst>
      <p:ext uri="{BB962C8B-B14F-4D97-AF65-F5344CB8AC3E}">
        <p14:creationId xmlns:p14="http://schemas.microsoft.com/office/powerpoint/2010/main" val="98447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What Customers Might Say</a:t>
            </a:r>
          </a:p>
        </p:txBody>
      </p:sp>
      <p:sp>
        <p:nvSpPr>
          <p:cNvPr id="71682" name="Rectangle 3"/>
          <p:cNvSpPr>
            <a:spLocks noGrp="1" noChangeArrowheads="1"/>
          </p:cNvSpPr>
          <p:nvPr>
            <p:ph idx="1"/>
          </p:nvPr>
        </p:nvSpPr>
        <p:spPr>
          <a:xfrm>
            <a:off x="440473" y="1600200"/>
            <a:ext cx="8919332" cy="4724400"/>
          </a:xfrm>
        </p:spPr>
        <p:txBody>
          <a:bodyPr/>
          <a:lstStyle/>
          <a:p>
            <a:pPr eaLnBrk="1" hangingPunct="1"/>
            <a:r>
              <a:rPr lang="ja-JP" altLang="en-US" sz="2800" dirty="0" smtClean="0">
                <a:ea typeface="ＭＳ Ｐゴシック" pitchFamily="34" charset="-128"/>
              </a:rPr>
              <a:t>“</a:t>
            </a:r>
            <a:r>
              <a:rPr lang="en-US" altLang="ja-JP" sz="2800" dirty="0" smtClean="0">
                <a:ea typeface="ＭＳ Ｐゴシック" pitchFamily="34" charset="-128"/>
              </a:rPr>
              <a:t>This system is too difficult</a:t>
            </a:r>
            <a:r>
              <a:rPr lang="ja-JP" altLang="en-US" sz="2800" dirty="0" smtClean="0">
                <a:ea typeface="ＭＳ Ｐゴシック" pitchFamily="34" charset="-128"/>
              </a:rPr>
              <a:t>”</a:t>
            </a:r>
            <a:endParaRPr lang="en-US" altLang="ja-JP" sz="2800" dirty="0" smtClean="0">
              <a:ea typeface="ＭＳ Ｐゴシック" pitchFamily="34" charset="-128"/>
            </a:endParaRPr>
          </a:p>
          <a:p>
            <a:pPr eaLnBrk="1" hangingPunct="1"/>
            <a:r>
              <a:rPr lang="ja-JP" altLang="en-US" sz="2800" dirty="0" smtClean="0">
                <a:ea typeface="ＭＳ Ｐゴシック" pitchFamily="34" charset="-128"/>
              </a:rPr>
              <a:t>“</a:t>
            </a:r>
            <a:r>
              <a:rPr lang="en-US" altLang="ja-JP" sz="2800" dirty="0" smtClean="0">
                <a:ea typeface="ＭＳ Ｐゴシック" pitchFamily="34" charset="-128"/>
              </a:rPr>
              <a:t>You don’t have the steps in the order we do them</a:t>
            </a:r>
            <a:r>
              <a:rPr lang="ja-JP" altLang="en-US" sz="2800" dirty="0" smtClean="0">
                <a:ea typeface="ＭＳ Ｐゴシック" pitchFamily="34" charset="-128"/>
              </a:rPr>
              <a:t>”</a:t>
            </a:r>
            <a:endParaRPr lang="en-US" altLang="ja-JP" sz="2800" dirty="0" smtClean="0">
              <a:ea typeface="ＭＳ Ｐゴシック" pitchFamily="34" charset="-128"/>
            </a:endParaRPr>
          </a:p>
          <a:p>
            <a:pPr eaLnBrk="1" hangingPunct="1"/>
            <a:endParaRPr lang="en-US" altLang="ja-JP" sz="2800" dirty="0" smtClean="0">
              <a:ea typeface="ＭＳ Ｐゴシック" pitchFamily="34" charset="-128"/>
            </a:endParaRPr>
          </a:p>
          <a:p>
            <a:pPr eaLnBrk="1" hangingPunct="1"/>
            <a:r>
              <a:rPr lang="en-US" sz="2800" dirty="0" smtClean="0">
                <a:ea typeface="ＭＳ Ｐゴシック" pitchFamily="34" charset="-128"/>
              </a:rPr>
              <a:t>Do not take comments personally</a:t>
            </a:r>
          </a:p>
          <a:p>
            <a:pPr lvl="1" eaLnBrk="1" hangingPunct="1"/>
            <a:r>
              <a:rPr lang="en-US" sz="2400" dirty="0" smtClean="0">
                <a:ea typeface="ＭＳ Ｐゴシック" pitchFamily="34" charset="-128"/>
              </a:rPr>
              <a:t>you shouldn’</a:t>
            </a:r>
            <a:r>
              <a:rPr lang="en-US" altLang="ja-JP" sz="2400" dirty="0" smtClean="0">
                <a:ea typeface="ＭＳ Ｐゴシック" pitchFamily="34" charset="-128"/>
              </a:rPr>
              <a:t>t have a personal stake</a:t>
            </a:r>
          </a:p>
          <a:p>
            <a:pPr eaLnBrk="1" hangingPunct="1"/>
            <a:r>
              <a:rPr lang="en-US" sz="2800" dirty="0" smtClean="0">
                <a:ea typeface="ＭＳ Ｐゴシック" pitchFamily="34" charset="-128"/>
              </a:rPr>
              <a:t>Be careful not to judge participants</a:t>
            </a:r>
          </a:p>
          <a:p>
            <a:pPr lvl="1" eaLnBrk="1" hangingPunct="1"/>
            <a:endParaRPr lang="en-US" sz="2400" dirty="0" smtClean="0">
              <a:ea typeface="ＭＳ Ｐゴシック" pitchFamily="34" charset="-128"/>
            </a:endParaRPr>
          </a:p>
          <a:p>
            <a:pPr eaLnBrk="1" hangingPunct="1"/>
            <a:r>
              <a:rPr lang="en-US" sz="2800" dirty="0" smtClean="0">
                <a:ea typeface="ＭＳ Ｐゴシック" pitchFamily="34" charset="-128"/>
              </a:rPr>
              <a:t>Goal is to make the system easy to use for your intended customers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26</a:t>
            </a:fld>
            <a:endParaRPr lang="en-US" sz="1100" smtClean="0">
              <a:solidFill>
                <a:schemeClr val="tx1">
                  <a:lumMod val="50000"/>
                </a:schemeClr>
              </a:solidFill>
              <a:latin typeface="Helvetica Light"/>
            </a:endParaRPr>
          </a:p>
        </p:txBody>
      </p:sp>
      <p:pic>
        <p:nvPicPr>
          <p:cNvPr id="9" name="Picture 8"/>
          <p:cNvPicPr>
            <a:picLocks noChangeAspect="1"/>
          </p:cNvPicPr>
          <p:nvPr/>
        </p:nvPicPr>
        <p:blipFill>
          <a:blip r:embed="rId3"/>
          <a:stretch>
            <a:fillRect/>
          </a:stretch>
        </p:blipFill>
        <p:spPr>
          <a:xfrm>
            <a:off x="7992881" y="310015"/>
            <a:ext cx="812452" cy="678190"/>
          </a:xfrm>
          <a:prstGeom prst="rect">
            <a:avLst/>
          </a:prstGeom>
        </p:spPr>
      </p:pic>
    </p:spTree>
    <p:extLst>
      <p:ext uri="{BB962C8B-B14F-4D97-AF65-F5344CB8AC3E}">
        <p14:creationId xmlns:p14="http://schemas.microsoft.com/office/powerpoint/2010/main" val="3941284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sz="3300" smtClean="0">
                <a:ea typeface="ＭＳ Ｐゴシック" pitchFamily="34" charset="-128"/>
              </a:rPr>
              <a:t>In Situ (</a:t>
            </a:r>
            <a:r>
              <a:rPr lang="ja-JP" altLang="en-US" sz="3300" smtClean="0">
                <a:ea typeface="ＭＳ Ｐゴシック" pitchFamily="34" charset="-128"/>
              </a:rPr>
              <a:t>“</a:t>
            </a:r>
            <a:r>
              <a:rPr lang="en-US" altLang="ja-JP" sz="3300" smtClean="0">
                <a:ea typeface="ＭＳ Ｐゴシック" pitchFamily="34" charset="-128"/>
              </a:rPr>
              <a:t>in place</a:t>
            </a:r>
            <a:r>
              <a:rPr lang="ja-JP" altLang="en-US" sz="3300" smtClean="0">
                <a:ea typeface="ＭＳ Ｐゴシック" pitchFamily="34" charset="-128"/>
              </a:rPr>
              <a:t>”</a:t>
            </a:r>
            <a:r>
              <a:rPr lang="en-US" altLang="ja-JP" sz="3300" smtClean="0">
                <a:ea typeface="ＭＳ Ｐゴシック" pitchFamily="34" charset="-128"/>
              </a:rPr>
              <a:t>)</a:t>
            </a:r>
            <a:endParaRPr lang="en-US" sz="3300" smtClean="0">
              <a:ea typeface="ＭＳ Ｐゴシック" pitchFamily="34" charset="-128"/>
            </a:endParaRPr>
          </a:p>
        </p:txBody>
      </p:sp>
      <p:sp>
        <p:nvSpPr>
          <p:cNvPr id="73730" name="Rectangle 3"/>
          <p:cNvSpPr>
            <a:spLocks noGrp="1" noChangeArrowheads="1"/>
          </p:cNvSpPr>
          <p:nvPr>
            <p:ph idx="1"/>
          </p:nvPr>
        </p:nvSpPr>
        <p:spPr>
          <a:xfrm>
            <a:off x="685800" y="1262233"/>
            <a:ext cx="8251902" cy="5062367"/>
          </a:xfrm>
        </p:spPr>
        <p:txBody>
          <a:bodyPr/>
          <a:lstStyle/>
          <a:p>
            <a:pPr eaLnBrk="1" hangingPunct="1"/>
            <a:r>
              <a:rPr lang="en-US" sz="2400" dirty="0" smtClean="0">
                <a:ea typeface="ＭＳ Ｐゴシック" pitchFamily="34" charset="-128"/>
              </a:rPr>
              <a:t>Studying people in naturalistic settings</a:t>
            </a:r>
          </a:p>
          <a:p>
            <a:pPr lvl="1" eaLnBrk="1" hangingPunct="1"/>
            <a:r>
              <a:rPr lang="en-US" sz="2000" dirty="0" smtClean="0">
                <a:ea typeface="ＭＳ Ｐゴシック" pitchFamily="34" charset="-128"/>
              </a:rPr>
              <a:t>direct observation</a:t>
            </a:r>
          </a:p>
          <a:p>
            <a:pPr lvl="1" eaLnBrk="1" hangingPunct="1"/>
            <a:r>
              <a:rPr lang="en-US" sz="2000" dirty="0" smtClean="0">
                <a:ea typeface="ＭＳ Ｐゴシック" pitchFamily="34" charset="-128"/>
              </a:rPr>
              <a:t>indirect observation</a:t>
            </a:r>
          </a:p>
          <a:p>
            <a:pPr lvl="1" eaLnBrk="1" hangingPunct="1"/>
            <a:r>
              <a:rPr lang="en-US" sz="2000" dirty="0" smtClean="0">
                <a:ea typeface="ＭＳ Ｐゴシック" pitchFamily="34" charset="-128"/>
              </a:rPr>
              <a:t>diary method</a:t>
            </a:r>
          </a:p>
          <a:p>
            <a:pPr lvl="1" eaLnBrk="1" hangingPunct="1"/>
            <a:r>
              <a:rPr lang="en-US" sz="2000" dirty="0" smtClean="0">
                <a:ea typeface="ＭＳ Ｐゴシック" pitchFamily="34" charset="-128"/>
              </a:rPr>
              <a:t>Experience Sampling Method (ESM)</a:t>
            </a:r>
            <a:br>
              <a:rPr lang="en-US" sz="2000" dirty="0" smtClean="0">
                <a:ea typeface="ＭＳ Ｐゴシック" pitchFamily="34" charset="-128"/>
              </a:rPr>
            </a:br>
            <a:endParaRPr lang="en-US" sz="2000" dirty="0" smtClean="0">
              <a:ea typeface="ＭＳ Ｐゴシック" pitchFamily="34" charset="-128"/>
            </a:endParaRPr>
          </a:p>
          <a:p>
            <a:pPr eaLnBrk="1" hangingPunct="1"/>
            <a:r>
              <a:rPr lang="en-US" sz="2400" dirty="0" smtClean="0">
                <a:ea typeface="ＭＳ Ｐゴシック" pitchFamily="34" charset="-128"/>
              </a:rPr>
              <a:t>Naturalistic data collection method</a:t>
            </a:r>
          </a:p>
          <a:p>
            <a:pPr lvl="1" eaLnBrk="1" hangingPunct="1"/>
            <a:r>
              <a:rPr lang="en-US" sz="2000" dirty="0" smtClean="0">
                <a:ea typeface="ＭＳ Ｐゴシック" pitchFamily="34" charset="-128"/>
              </a:rPr>
              <a:t>outside the lab</a:t>
            </a:r>
          </a:p>
          <a:p>
            <a:pPr lvl="2" eaLnBrk="1" hangingPunct="1"/>
            <a:r>
              <a:rPr lang="ja-JP" altLang="en-US" sz="1800" dirty="0" smtClean="0">
                <a:ea typeface="ＭＳ Ｐゴシック" pitchFamily="34" charset="-128"/>
              </a:rPr>
              <a:t>“</a:t>
            </a:r>
            <a:r>
              <a:rPr lang="en-US" altLang="ja-JP" sz="1800" dirty="0" smtClean="0">
                <a:ea typeface="ＭＳ Ｐゴシック" pitchFamily="34" charset="-128"/>
              </a:rPr>
              <a:t>Ecologically valid</a:t>
            </a:r>
            <a:r>
              <a:rPr lang="ja-JP" altLang="en-US" sz="1800" dirty="0" smtClean="0">
                <a:ea typeface="ＭＳ Ｐゴシック" pitchFamily="34" charset="-128"/>
              </a:rPr>
              <a:t>”</a:t>
            </a:r>
            <a:endParaRPr lang="en-US" altLang="ja-JP" sz="1800" dirty="0" smtClean="0">
              <a:ea typeface="ＭＳ Ｐゴシック" pitchFamily="34" charset="-128"/>
            </a:endParaRPr>
          </a:p>
          <a:p>
            <a:pPr lvl="1" eaLnBrk="1" hangingPunct="1"/>
            <a:r>
              <a:rPr lang="en-US" sz="2000" dirty="0" smtClean="0">
                <a:ea typeface="ＭＳ Ｐゴシック" pitchFamily="34" charset="-128"/>
              </a:rPr>
              <a:t>studying behaviors in real-life situations…</a:t>
            </a:r>
            <a:br>
              <a:rPr lang="en-US" sz="2000" dirty="0" smtClean="0">
                <a:ea typeface="ＭＳ Ｐゴシック" pitchFamily="34" charset="-128"/>
              </a:rPr>
            </a:br>
            <a:endParaRPr lang="en-US" sz="2000" dirty="0" smtClean="0">
              <a:ea typeface="ＭＳ Ｐゴシック" pitchFamily="34" charset="-128"/>
            </a:endParaRPr>
          </a:p>
          <a:p>
            <a:pPr eaLnBrk="1" hangingPunct="1"/>
            <a:r>
              <a:rPr lang="en-US" sz="2400" dirty="0" smtClean="0">
                <a:ea typeface="ＭＳ Ｐゴシック" pitchFamily="34" charset="-128"/>
              </a:rPr>
              <a:t>Key for places we will deploy contextually-aware and/or mobile apps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27</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432656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609600" y="1063612"/>
            <a:ext cx="3048000" cy="47958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5778" name="Picture 2" descr="http://farm4.static.flickr.com/3006/2982729540_f799e57d03_b.jpg"/>
          <p:cNvPicPr>
            <a:picLocks noChangeAspect="1" noChangeArrowheads="1"/>
          </p:cNvPicPr>
          <p:nvPr/>
        </p:nvPicPr>
        <p:blipFill>
          <a:blip r:embed="rId4">
            <a:extLst>
              <a:ext uri="{28A0092B-C50C-407E-A947-70E740481C1C}">
                <a14:useLocalDpi xmlns:a14="http://schemas.microsoft.com/office/drawing/2010/main" val="0"/>
              </a:ext>
            </a:extLst>
          </a:blip>
          <a:srcRect l="11969" r="35027"/>
          <a:stretch>
            <a:fillRect/>
          </a:stretch>
        </p:blipFill>
        <p:spPr bwMode="auto">
          <a:xfrm>
            <a:off x="4267200" y="571998"/>
            <a:ext cx="23622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l="5408" t="19048" r="6734"/>
          <a:stretch>
            <a:fillRect/>
          </a:stretch>
        </p:blipFill>
        <p:spPr bwMode="auto">
          <a:xfrm>
            <a:off x="4724400" y="3902573"/>
            <a:ext cx="4267200" cy="22320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5784850" y="629148"/>
            <a:ext cx="2978150" cy="2441575"/>
            <a:chOff x="5784112" y="514290"/>
            <a:chExt cx="2978888" cy="2441561"/>
          </a:xfrm>
        </p:grpSpPr>
        <p:sp>
          <p:nvSpPr>
            <p:cNvPr id="8" name="Freeform 7"/>
            <p:cNvSpPr/>
            <p:nvPr/>
          </p:nvSpPr>
          <p:spPr>
            <a:xfrm>
              <a:off x="5784112" y="1106424"/>
              <a:ext cx="2721649" cy="1849427"/>
            </a:xfrm>
            <a:custGeom>
              <a:avLst/>
              <a:gdLst>
                <a:gd name="connsiteX0" fmla="*/ 0 w 2721935"/>
                <a:gd name="connsiteY0" fmla="*/ 1626781 h 1850065"/>
                <a:gd name="connsiteX1" fmla="*/ 797441 w 2721935"/>
                <a:gd name="connsiteY1" fmla="*/ 0 h 1850065"/>
                <a:gd name="connsiteX2" fmla="*/ 2721935 w 2721935"/>
                <a:gd name="connsiteY2" fmla="*/ 946298 h 1850065"/>
                <a:gd name="connsiteX3" fmla="*/ 127590 w 2721935"/>
                <a:gd name="connsiteY3" fmla="*/ 1850065 h 1850065"/>
              </a:gdLst>
              <a:ahLst/>
              <a:cxnLst>
                <a:cxn ang="0">
                  <a:pos x="connsiteX0" y="connsiteY0"/>
                </a:cxn>
                <a:cxn ang="0">
                  <a:pos x="connsiteX1" y="connsiteY1"/>
                </a:cxn>
                <a:cxn ang="0">
                  <a:pos x="connsiteX2" y="connsiteY2"/>
                </a:cxn>
                <a:cxn ang="0">
                  <a:pos x="connsiteX3" y="connsiteY3"/>
                </a:cxn>
              </a:cxnLst>
              <a:rect l="l" t="t" r="r" b="b"/>
              <a:pathLst>
                <a:path w="2721935" h="1850065">
                  <a:moveTo>
                    <a:pt x="0" y="1626781"/>
                  </a:moveTo>
                  <a:lnTo>
                    <a:pt x="797441" y="0"/>
                  </a:lnTo>
                  <a:lnTo>
                    <a:pt x="2721935" y="946298"/>
                  </a:lnTo>
                  <a:lnTo>
                    <a:pt x="127590" y="1850065"/>
                  </a:lnTo>
                </a:path>
              </a:pathLst>
            </a:custGeom>
            <a:solidFill>
              <a:schemeClr val="accent1">
                <a:alpha val="48000"/>
              </a:schemeClr>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75789" name="Picture 8" descr="bee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914400"/>
              <a:ext cx="2362200" cy="134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781309" y="514290"/>
              <a:ext cx="1981691" cy="400048"/>
            </a:xfrm>
            <a:prstGeom prst="rect">
              <a:avLst/>
            </a:prstGeom>
            <a:noFill/>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a:solidFill>
                    <a:srgbClr val="FFFFFF"/>
                  </a:solidFill>
                </a:rPr>
                <a:t>beep… beep…</a:t>
              </a:r>
            </a:p>
          </p:txBody>
        </p:sp>
      </p:grpSp>
      <p:sp>
        <p:nvSpPr>
          <p:cNvPr id="75781" name="Title 9"/>
          <p:cNvSpPr>
            <a:spLocks noGrp="1"/>
          </p:cNvSpPr>
          <p:nvPr>
            <p:ph type="title"/>
          </p:nvPr>
        </p:nvSpPr>
        <p:spPr>
          <a:xfrm>
            <a:off x="479425" y="1"/>
            <a:ext cx="8664575" cy="674235"/>
          </a:xfrm>
        </p:spPr>
        <p:txBody>
          <a:bodyPr/>
          <a:lstStyle/>
          <a:p>
            <a:pPr eaLnBrk="1" hangingPunct="1"/>
            <a:r>
              <a:rPr lang="en-US" sz="2400" dirty="0" smtClean="0">
                <a:ea typeface="ＭＳ Ｐゴシック" pitchFamily="34" charset="-128"/>
              </a:rPr>
              <a:t>Experience Sampling Method (ESM)</a:t>
            </a:r>
          </a:p>
        </p:txBody>
      </p:sp>
      <p:sp>
        <p:nvSpPr>
          <p:cNvPr id="3" name="Date Placeholder 2"/>
          <p:cNvSpPr>
            <a:spLocks noGrp="1"/>
          </p:cNvSpPr>
          <p:nvPr>
            <p:ph type="dt" sz="half" idx="4294967295"/>
          </p:nvPr>
        </p:nvSpPr>
        <p:spPr>
          <a:xfrm>
            <a:off x="0" y="6553200"/>
            <a:ext cx="1905000" cy="457200"/>
          </a:xfrm>
        </p:spPr>
        <p:txBody>
          <a:bodyPr/>
          <a:lstStyle/>
          <a:p>
            <a:pPr>
              <a:defRPr/>
            </a:pPr>
            <a:r>
              <a:rPr lang="en-US" smtClean="0"/>
              <a:t>Spring 2014</a:t>
            </a:r>
            <a:endParaRPr lang="en-US" dirty="0"/>
          </a:p>
        </p:txBody>
      </p:sp>
      <p:sp>
        <p:nvSpPr>
          <p:cNvPr id="6" name="Footer Placeholder 5"/>
          <p:cNvSpPr>
            <a:spLocks noGrp="1"/>
          </p:cNvSpPr>
          <p:nvPr>
            <p:ph type="ftr" sz="quarter" idx="4294967295"/>
          </p:nvPr>
        </p:nvSpPr>
        <p:spPr>
          <a:xfrm>
            <a:off x="2905125" y="6553200"/>
            <a:ext cx="6238875" cy="457200"/>
          </a:xfrm>
        </p:spPr>
        <p:txBody>
          <a:bodyPr/>
          <a:lstStyle/>
          <a:p>
            <a:pPr>
              <a:defRPr/>
            </a:pPr>
            <a:r>
              <a:rPr lang="en-US" smtClean="0"/>
              <a:t>HCI+D: User Interface Design, Prototyping, and Evaluation</a:t>
            </a:r>
            <a:endParaRPr lang="en-US" dirty="0"/>
          </a:p>
        </p:txBody>
      </p:sp>
      <p:sp>
        <p:nvSpPr>
          <p:cNvPr id="7" name="Slide Number Placeholder 6"/>
          <p:cNvSpPr>
            <a:spLocks noGrp="1"/>
          </p:cNvSpPr>
          <p:nvPr>
            <p:ph type="sldNum" sz="quarter" idx="4294967295"/>
          </p:nvPr>
        </p:nvSpPr>
        <p:spPr>
          <a:xfrm>
            <a:off x="8153400" y="6553200"/>
            <a:ext cx="990600" cy="457200"/>
          </a:xfrm>
        </p:spPr>
        <p:txBody>
          <a:bodyPr/>
          <a:lstStyle/>
          <a:p>
            <a:pPr>
              <a:defRPr/>
            </a:pPr>
            <a:fld id="{D71D7C31-5DB5-47AD-AB94-4B6B5EAB431F}" type="slidenum">
              <a:rPr lang="en-US" smtClean="0"/>
              <a:pPr>
                <a:defRPr/>
              </a:pPr>
              <a:t>28</a:t>
            </a:fld>
            <a:endParaRPr lang="en-US" dirty="0"/>
          </a:p>
        </p:txBody>
      </p:sp>
      <p:sp>
        <p:nvSpPr>
          <p:cNvPr id="11" name="Rectangle 10"/>
          <p:cNvSpPr>
            <a:spLocks noChangeArrowheads="1"/>
          </p:cNvSpPr>
          <p:nvPr/>
        </p:nvSpPr>
        <p:spPr bwMode="auto">
          <a:xfrm rot="-366176">
            <a:off x="654050" y="3037687"/>
            <a:ext cx="2849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ahoma" pitchFamily="34" charset="0"/>
                <a:cs typeface="Tahoma" pitchFamily="34" charset="0"/>
              </a:rPr>
              <a:t>Me-hi Chick-sent-me-hi-ee</a:t>
            </a:r>
          </a:p>
        </p:txBody>
      </p:sp>
      <mc:AlternateContent xmlns:mc="http://schemas.openxmlformats.org/markup-compatibility/2006" xmlns:p14="http://schemas.microsoft.com/office/powerpoint/2010/main">
        <mc:Choice Requires="p14">
          <p:contentPart p14:bwMode="auto" r:id="rId7">
            <p14:nvContentPartPr>
              <p14:cNvPr id="111618" name="Ink 2"/>
              <p14:cNvContentPartPr>
                <a14:cpLocks xmlns:a14="http://schemas.microsoft.com/office/drawing/2010/main" noRot="1" noChangeAspect="1" noEditPoints="1" noChangeArrowheads="1" noChangeShapeType="1"/>
              </p14:cNvContentPartPr>
              <p14:nvPr/>
            </p14:nvContentPartPr>
            <p14:xfrm>
              <a:off x="704850" y="3023400"/>
              <a:ext cx="1330325" cy="153987"/>
            </p14:xfrm>
          </p:contentPart>
        </mc:Choice>
        <mc:Fallback xmlns="">
          <p:pic>
            <p:nvPicPr>
              <p:cNvPr id="111618" name="Ink 2"/>
              <p:cNvPicPr>
                <a:picLocks noRot="1" noChangeAspect="1" noEditPoints="1" noChangeArrowheads="1" noChangeShapeType="1"/>
              </p:cNvPicPr>
              <p:nvPr/>
            </p:nvPicPr>
            <p:blipFill>
              <a:blip r:embed="rId8"/>
              <a:stretch>
                <a:fillRect/>
              </a:stretch>
            </p:blipFill>
            <p:spPr>
              <a:xfrm>
                <a:off x="704850" y="3023400"/>
                <a:ext cx="1330325" cy="153987"/>
              </a:xfrm>
              <a:prstGeom prst="rect">
                <a:avLst/>
              </a:prstGeom>
            </p:spPr>
          </p:pic>
        </mc:Fallback>
      </mc:AlternateContent>
      <p:sp>
        <p:nvSpPr>
          <p:cNvPr id="75784" name="Text Box 7"/>
          <p:cNvSpPr txBox="1">
            <a:spLocks noChangeArrowheads="1"/>
          </p:cNvSpPr>
          <p:nvPr/>
        </p:nvSpPr>
        <p:spPr bwMode="auto">
          <a:xfrm>
            <a:off x="771525" y="6185581"/>
            <a:ext cx="701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sz="2000" dirty="0">
                <a:latin typeface="Arial" pitchFamily="34" charset="0"/>
              </a:rPr>
              <a:t>Also called </a:t>
            </a:r>
            <a:r>
              <a:rPr lang="ja-JP" altLang="en-US" sz="2000" dirty="0">
                <a:latin typeface="Arial" pitchFamily="34" charset="0"/>
              </a:rPr>
              <a:t>“</a:t>
            </a:r>
            <a:r>
              <a:rPr lang="en-US" altLang="ja-JP" sz="2000" dirty="0">
                <a:latin typeface="Arial" pitchFamily="34" charset="0"/>
              </a:rPr>
              <a:t>signal-contingent</a:t>
            </a:r>
            <a:r>
              <a:rPr lang="ja-JP" altLang="en-US" sz="2000" dirty="0">
                <a:latin typeface="Arial" pitchFamily="34" charset="0"/>
              </a:rPr>
              <a:t>”</a:t>
            </a:r>
            <a:r>
              <a:rPr lang="en-US" altLang="ja-JP" sz="2000" dirty="0">
                <a:latin typeface="Arial" pitchFamily="34" charset="0"/>
              </a:rPr>
              <a:t> sampling...</a:t>
            </a:r>
            <a:endParaRPr lang="en-US" sz="2000" dirty="0">
              <a:latin typeface="Arial" pitchFamily="34" charset="0"/>
            </a:endParaRPr>
          </a:p>
        </p:txBody>
      </p:sp>
    </p:spTree>
    <p:extLst>
      <p:ext uri="{BB962C8B-B14F-4D97-AF65-F5344CB8AC3E}">
        <p14:creationId xmlns:p14="http://schemas.microsoft.com/office/powerpoint/2010/main" val="1854556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dissolve">
                                      <p:cBhvr>
                                        <p:cTn id="7" dur="500"/>
                                        <p:tgtEl>
                                          <p:spTgt spid="111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p:cNvPicPr>
            <a:picLocks noChangeAspect="1" noChangeArrowheads="1"/>
          </p:cNvPicPr>
          <p:nvPr/>
        </p:nvPicPr>
        <p:blipFill>
          <a:blip r:embed="rId3">
            <a:extLst>
              <a:ext uri="{28A0092B-C50C-407E-A947-70E740481C1C}">
                <a14:useLocalDpi xmlns:a14="http://schemas.microsoft.com/office/drawing/2010/main" val="0"/>
              </a:ext>
            </a:extLst>
          </a:blip>
          <a:srcRect r="49007" b="34381"/>
          <a:stretch>
            <a:fillRect/>
          </a:stretch>
        </p:blipFill>
        <p:spPr bwMode="auto">
          <a:xfrm>
            <a:off x="1828800" y="1286132"/>
            <a:ext cx="30702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479425" y="127257"/>
            <a:ext cx="8664575" cy="1143000"/>
          </a:xfrm>
        </p:spPr>
        <p:txBody>
          <a:bodyPr/>
          <a:lstStyle/>
          <a:p>
            <a:pPr eaLnBrk="1" hangingPunct="1">
              <a:defRPr/>
            </a:pPr>
            <a:r>
              <a:rPr lang="en-US" sz="4400" dirty="0" smtClean="0">
                <a:cs typeface="Arial Black"/>
              </a:rPr>
              <a:t>Why is </a:t>
            </a:r>
            <a:r>
              <a:rPr lang="en-US" sz="4800" cap="small" dirty="0" smtClean="0">
                <a:cs typeface="Arial Black"/>
              </a:rPr>
              <a:t>esm</a:t>
            </a:r>
            <a:r>
              <a:rPr lang="en-US" sz="4800" dirty="0" smtClean="0">
                <a:cs typeface="Arial Black"/>
              </a:rPr>
              <a:t> </a:t>
            </a:r>
            <a:r>
              <a:rPr lang="en-US" sz="4400" dirty="0" smtClean="0">
                <a:cs typeface="Arial Black"/>
              </a:rPr>
              <a:t>Interesting?</a:t>
            </a:r>
            <a:endParaRPr lang="en-US" sz="4400" dirty="0">
              <a:cs typeface="Arial Black"/>
            </a:endParaRPr>
          </a:p>
        </p:txBody>
      </p:sp>
      <p:sp>
        <p:nvSpPr>
          <p:cNvPr id="2" name="Date Placeholder 1"/>
          <p:cNvSpPr>
            <a:spLocks noGrp="1"/>
          </p:cNvSpPr>
          <p:nvPr>
            <p:ph type="dt" sz="half" idx="10"/>
          </p:nvPr>
        </p:nvSpPr>
        <p:spPr/>
        <p:txBody>
          <a:bodyPr/>
          <a:lstStyle/>
          <a:p>
            <a:pPr>
              <a:defRPr/>
            </a:pPr>
            <a:r>
              <a:rPr lang="en-US" smtClean="0"/>
              <a:t>Spring 2014</a:t>
            </a:r>
            <a:endParaRPr lang="en-US"/>
          </a:p>
        </p:txBody>
      </p:sp>
      <p:sp>
        <p:nvSpPr>
          <p:cNvPr id="3" name="Footer Placeholder 2"/>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4" name="Slide Number Placeholder 3"/>
          <p:cNvSpPr>
            <a:spLocks noGrp="1"/>
          </p:cNvSpPr>
          <p:nvPr>
            <p:ph type="sldNum" sz="quarter" idx="12"/>
          </p:nvPr>
        </p:nvSpPr>
        <p:spPr/>
        <p:txBody>
          <a:bodyPr/>
          <a:lstStyle/>
          <a:p>
            <a:pPr>
              <a:defRPr/>
            </a:pPr>
            <a:fld id="{7765F609-13D8-427A-A637-8F1D1F077692}" type="slidenum">
              <a:rPr lang="en-US" smtClean="0"/>
              <a:pPr>
                <a:defRPr/>
              </a:pPr>
              <a:t>29</a:t>
            </a:fld>
            <a:endParaRPr lang="en-US"/>
          </a:p>
        </p:txBody>
      </p:sp>
      <p:sp>
        <p:nvSpPr>
          <p:cNvPr id="77827" name="Rectangle 8"/>
          <p:cNvSpPr>
            <a:spLocks noChangeArrowheads="1"/>
          </p:cNvSpPr>
          <p:nvPr/>
        </p:nvSpPr>
        <p:spPr bwMode="auto">
          <a:xfrm>
            <a:off x="912828" y="5480231"/>
            <a:ext cx="754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Arial" pitchFamily="34" charset="0"/>
                <a:cs typeface="Arial" pitchFamily="34" charset="0"/>
              </a:rPr>
              <a:t>Barrett, </a:t>
            </a:r>
            <a:r>
              <a:rPr lang="en-US" sz="1800" i="1" dirty="0">
                <a:latin typeface="Arial" pitchFamily="34" charset="0"/>
                <a:cs typeface="Arial" pitchFamily="34" charset="0"/>
              </a:rPr>
              <a:t>Cognition and Emotion</a:t>
            </a:r>
            <a:r>
              <a:rPr lang="en-US" sz="1800" dirty="0">
                <a:latin typeface="Arial" pitchFamily="34" charset="0"/>
                <a:cs typeface="Arial" pitchFamily="34" charset="0"/>
              </a:rPr>
              <a:t>, 1998</a:t>
            </a:r>
          </a:p>
        </p:txBody>
      </p:sp>
      <p:sp>
        <p:nvSpPr>
          <p:cNvPr id="77828" name="TextBox 7"/>
          <p:cNvSpPr txBox="1">
            <a:spLocks noChangeArrowheads="1"/>
          </p:cNvSpPr>
          <p:nvPr/>
        </p:nvSpPr>
        <p:spPr bwMode="auto">
          <a:xfrm>
            <a:off x="-76200" y="2561688"/>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dirty="0">
                <a:latin typeface="Arial" pitchFamily="34" charset="0"/>
                <a:cs typeface="Arial" pitchFamily="34" charset="0"/>
              </a:rPr>
              <a:t>Emotional Intensity</a:t>
            </a:r>
          </a:p>
        </p:txBody>
      </p:sp>
      <p:sp>
        <p:nvSpPr>
          <p:cNvPr id="77829" name="TextBox 9"/>
          <p:cNvSpPr txBox="1">
            <a:spLocks noChangeArrowheads="1"/>
          </p:cNvSpPr>
          <p:nvPr/>
        </p:nvSpPr>
        <p:spPr bwMode="auto">
          <a:xfrm>
            <a:off x="2057400" y="4712212"/>
            <a:ext cx="236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dirty="0">
                <a:latin typeface="Arial" pitchFamily="34" charset="0"/>
                <a:cs typeface="Arial" pitchFamily="34" charset="0"/>
              </a:rPr>
              <a:t>retrospective </a:t>
            </a:r>
            <a:br>
              <a:rPr lang="en-US" dirty="0">
                <a:latin typeface="Arial" pitchFamily="34" charset="0"/>
                <a:cs typeface="Arial" pitchFamily="34" charset="0"/>
              </a:rPr>
            </a:br>
            <a:r>
              <a:rPr lang="en-US" dirty="0">
                <a:latin typeface="Arial" pitchFamily="34" charset="0"/>
                <a:cs typeface="Arial" pitchFamily="34" charset="0"/>
              </a:rPr>
              <a:t>surveys</a:t>
            </a:r>
          </a:p>
        </p:txBody>
      </p:sp>
      <p:sp>
        <p:nvSpPr>
          <p:cNvPr id="11" name="TextBox 10"/>
          <p:cNvSpPr txBox="1"/>
          <p:nvPr/>
        </p:nvSpPr>
        <p:spPr>
          <a:xfrm>
            <a:off x="5638800" y="4712212"/>
            <a:ext cx="1752600" cy="387798"/>
          </a:xfrm>
          <a:prstGeom prst="rect">
            <a:avLst/>
          </a:prstGeom>
          <a:noFill/>
        </p:spPr>
        <p:txBody>
          <a:bodyPr>
            <a:spAutoFit/>
          </a:bodyPr>
          <a:lstStyle/>
          <a:p>
            <a:pPr algn="ctr">
              <a:defRPr/>
            </a:pPr>
            <a:r>
              <a:rPr lang="en-US" cap="small" dirty="0">
                <a:latin typeface="Arial"/>
                <a:ea typeface="ＭＳ Ｐゴシック" charset="0"/>
                <a:cs typeface="Arial"/>
              </a:rPr>
              <a:t>esm</a:t>
            </a:r>
          </a:p>
        </p:txBody>
      </p:sp>
      <p:sp>
        <p:nvSpPr>
          <p:cNvPr id="77831" name="TextBox 11"/>
          <p:cNvSpPr txBox="1">
            <a:spLocks noChangeArrowheads="1"/>
          </p:cNvSpPr>
          <p:nvPr/>
        </p:nvSpPr>
        <p:spPr bwMode="auto">
          <a:xfrm>
            <a:off x="2362200" y="4334132"/>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a:latin typeface="Arial" pitchFamily="34" charset="0"/>
                <a:cs typeface="Arial" pitchFamily="34" charset="0"/>
              </a:rPr>
              <a:t>Men      Women</a:t>
            </a:r>
          </a:p>
        </p:txBody>
      </p:sp>
      <p:sp>
        <p:nvSpPr>
          <p:cNvPr id="13" name="TextBox 12"/>
          <p:cNvSpPr txBox="1">
            <a:spLocks noChangeArrowheads="1"/>
          </p:cNvSpPr>
          <p:nvPr/>
        </p:nvSpPr>
        <p:spPr bwMode="auto">
          <a:xfrm>
            <a:off x="5638800" y="4334132"/>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a:latin typeface="Arial" pitchFamily="34" charset="0"/>
                <a:cs typeface="Arial" pitchFamily="34" charset="0"/>
              </a:rPr>
              <a:t>Men       Women</a:t>
            </a:r>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b="34381"/>
          <a:stretch>
            <a:fillRect/>
          </a:stretch>
        </p:blipFill>
        <p:spPr bwMode="auto">
          <a:xfrm>
            <a:off x="1829574" y="1286906"/>
            <a:ext cx="6019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12828" y="6059251"/>
            <a:ext cx="7678003" cy="461665"/>
          </a:xfrm>
          <a:prstGeom prst="rect">
            <a:avLst/>
          </a:prstGeom>
          <a:noFill/>
        </p:spPr>
        <p:txBody>
          <a:bodyPr wrap="none" rtlCol="0">
            <a:spAutoFit/>
          </a:bodyPr>
          <a:lstStyle/>
          <a:p>
            <a:r>
              <a:rPr lang="en-US" dirty="0" smtClean="0">
                <a:latin typeface="Arial"/>
                <a:cs typeface="Arial"/>
              </a:rPr>
              <a:t>People are </a:t>
            </a:r>
            <a:r>
              <a:rPr lang="en-US" dirty="0" smtClean="0">
                <a:solidFill>
                  <a:srgbClr val="00B0F0"/>
                </a:solidFill>
                <a:latin typeface="Arial"/>
                <a:cs typeface="Arial"/>
              </a:rPr>
              <a:t>inaccurate</a:t>
            </a:r>
            <a:r>
              <a:rPr lang="en-US" dirty="0" smtClean="0">
                <a:latin typeface="Arial"/>
                <a:cs typeface="Arial"/>
              </a:rPr>
              <a:t> in recalling their behavior later…</a:t>
            </a:r>
            <a:endParaRPr lang="en-US" dirty="0">
              <a:latin typeface="Arial"/>
              <a:cs typeface="Arial"/>
            </a:endParaRPr>
          </a:p>
        </p:txBody>
      </p:sp>
    </p:spTree>
    <p:extLst>
      <p:ext uri="{BB962C8B-B14F-4D97-AF65-F5344CB8AC3E}">
        <p14:creationId xmlns:p14="http://schemas.microsoft.com/office/powerpoint/2010/main" val="3560551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Spring 2014</a:t>
            </a:r>
            <a:endParaRPr lang="en-US"/>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7" name="Slide Number Placeholder 6"/>
          <p:cNvSpPr>
            <a:spLocks noGrp="1"/>
          </p:cNvSpPr>
          <p:nvPr>
            <p:ph type="sldNum" sz="quarter" idx="12"/>
          </p:nvPr>
        </p:nvSpPr>
        <p:spPr/>
        <p:txBody>
          <a:bodyPr/>
          <a:lstStyle/>
          <a:p>
            <a:pPr>
              <a:defRPr/>
            </a:pPr>
            <a:fld id="{8F29C6DC-12A6-494B-BB35-B64D0359AA21}" type="slidenum">
              <a:rPr lang="en-US" smtClean="0"/>
              <a:pPr>
                <a:defRPr/>
              </a:pPr>
              <a:t>3</a:t>
            </a:fld>
            <a:endParaRPr lang="en-US"/>
          </a:p>
        </p:txBody>
      </p:sp>
      <p:pic>
        <p:nvPicPr>
          <p:cNvPr id="12" name="Picture 11"/>
          <p:cNvPicPr>
            <a:picLocks noChangeAspect="1"/>
          </p:cNvPicPr>
          <p:nvPr/>
        </p:nvPicPr>
        <p:blipFill>
          <a:blip r:embed="rId3"/>
          <a:stretch>
            <a:fillRect/>
          </a:stretch>
        </p:blipFill>
        <p:spPr>
          <a:xfrm>
            <a:off x="3036443" y="0"/>
            <a:ext cx="7071614" cy="9428818"/>
          </a:xfrm>
          <a:prstGeom prst="rect">
            <a:avLst/>
          </a:prstGeom>
        </p:spPr>
      </p:pic>
      <p:pic>
        <p:nvPicPr>
          <p:cNvPr id="10" name="Picture 9"/>
          <p:cNvPicPr>
            <a:picLocks noChangeAspect="1"/>
          </p:cNvPicPr>
          <p:nvPr/>
        </p:nvPicPr>
        <p:blipFill rotWithShape="1">
          <a:blip r:embed="rId4"/>
          <a:srcRect l="-1" r="-1701"/>
          <a:stretch/>
        </p:blipFill>
        <p:spPr>
          <a:xfrm>
            <a:off x="-1810094" y="-1"/>
            <a:ext cx="5941407" cy="7390095"/>
          </a:xfrm>
          <a:prstGeom prst="rect">
            <a:avLst/>
          </a:prstGeom>
        </p:spPr>
      </p:pic>
      <p:sp>
        <p:nvSpPr>
          <p:cNvPr id="14" name="Rectangle 13"/>
          <p:cNvSpPr/>
          <p:nvPr/>
        </p:nvSpPr>
        <p:spPr bwMode="auto">
          <a:xfrm>
            <a:off x="152402" y="160598"/>
            <a:ext cx="8862416" cy="95831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532" name="Rectangle 2"/>
          <p:cNvSpPr>
            <a:spLocks noGrp="1" noChangeArrowheads="1"/>
          </p:cNvSpPr>
          <p:nvPr>
            <p:ph type="title"/>
          </p:nvPr>
        </p:nvSpPr>
        <p:spPr>
          <a:xfrm>
            <a:off x="387350" y="45223"/>
            <a:ext cx="6613479" cy="1143000"/>
          </a:xfrm>
        </p:spPr>
        <p:txBody>
          <a:bodyPr/>
          <a:lstStyle/>
          <a:p>
            <a:pPr eaLnBrk="1" hangingPunct="1"/>
            <a:r>
              <a:rPr lang="en-US" sz="3300" dirty="0" smtClean="0">
                <a:solidFill>
                  <a:srgbClr val="FFFFFF"/>
                </a:solidFill>
                <a:ea typeface="ＭＳ Ｐゴシック" pitchFamily="34" charset="-128"/>
              </a:rPr>
              <a:t>Interface Hall of Fame!</a:t>
            </a:r>
          </a:p>
        </p:txBody>
      </p:sp>
      <p:pic>
        <p:nvPicPr>
          <p:cNvPr id="2" name="Picture 1" descr="fam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0907" y="277386"/>
            <a:ext cx="652194" cy="671566"/>
          </a:xfrm>
          <a:prstGeom prst="rect">
            <a:avLst/>
          </a:prstGeom>
        </p:spPr>
      </p:pic>
      <p:sp>
        <p:nvSpPr>
          <p:cNvPr id="17" name="Rectangle 16"/>
          <p:cNvSpPr/>
          <p:nvPr/>
        </p:nvSpPr>
        <p:spPr bwMode="auto">
          <a:xfrm>
            <a:off x="145983" y="4131589"/>
            <a:ext cx="6072299" cy="258042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2"/>
          <p:cNvSpPr txBox="1">
            <a:spLocks noChangeArrowheads="1"/>
          </p:cNvSpPr>
          <p:nvPr/>
        </p:nvSpPr>
        <p:spPr bwMode="auto">
          <a:xfrm>
            <a:off x="268137" y="4281496"/>
            <a:ext cx="5871184" cy="228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marL="454025" indent="-454025"/>
            <a:r>
              <a:rPr lang="en-US" sz="2800" dirty="0" smtClean="0">
                <a:ea typeface="ＭＳ Ｐゴシック" pitchFamily="34" charset="-128"/>
              </a:rPr>
              <a:t>+	</a:t>
            </a:r>
            <a:r>
              <a:rPr lang="en-US" sz="2600" dirty="0" smtClean="0">
                <a:ea typeface="ＭＳ Ｐゴシック" pitchFamily="34" charset="-128"/>
              </a:rPr>
              <a:t>Perceived Affordance (string)</a:t>
            </a:r>
          </a:p>
          <a:p>
            <a:pPr marL="454025" indent="-454025"/>
            <a:r>
              <a:rPr lang="en-US" sz="2600" dirty="0" smtClean="0">
                <a:ea typeface="ＭＳ Ｐゴシック" pitchFamily="34" charset="-128"/>
              </a:rPr>
              <a:t>+	Directs user towards major function</a:t>
            </a:r>
          </a:p>
          <a:p>
            <a:pPr marL="457200" indent="-457200">
              <a:buFontTx/>
              <a:buChar char="-"/>
            </a:pPr>
            <a:r>
              <a:rPr lang="en-US" sz="2600" dirty="0" smtClean="0">
                <a:ea typeface="ＭＳ Ｐゴシック" pitchFamily="34" charset="-128"/>
              </a:rPr>
              <a:t>Does not have functionality of other CD players</a:t>
            </a:r>
          </a:p>
          <a:p>
            <a:pPr marL="454025" indent="-454025">
              <a:buFontTx/>
              <a:buChar char="-"/>
            </a:pPr>
            <a:r>
              <a:rPr lang="en-US" sz="2600" dirty="0" smtClean="0">
                <a:ea typeface="ＭＳ Ｐゴシック" pitchFamily="34" charset="-128"/>
              </a:rPr>
              <a:t>If unfamiliar w/ fans, may not be obvious  </a:t>
            </a:r>
          </a:p>
        </p:txBody>
      </p:sp>
      <p:cxnSp>
        <p:nvCxnSpPr>
          <p:cNvPr id="4" name="Straight Arrow Connector 3"/>
          <p:cNvCxnSpPr/>
          <p:nvPr/>
        </p:nvCxnSpPr>
        <p:spPr bwMode="auto">
          <a:xfrm>
            <a:off x="7182354" y="4131589"/>
            <a:ext cx="0" cy="2496473"/>
          </a:xfrm>
          <a:prstGeom prst="straightConnector1">
            <a:avLst/>
          </a:prstGeom>
          <a:solidFill>
            <a:schemeClr val="accent1"/>
          </a:solidFill>
          <a:ln w="57150" cap="flat" cmpd="sng" algn="ctr">
            <a:solidFill>
              <a:srgbClr val="242424"/>
            </a:solidFill>
            <a:prstDash val="solid"/>
            <a:miter lim="800000"/>
            <a:headEnd type="none" w="sm" len="sm"/>
            <a:tailEnd type="triangle" w="lg" len="lg"/>
          </a:ln>
          <a:effectLst/>
        </p:spPr>
      </p:cxnSp>
      <p:sp>
        <p:nvSpPr>
          <p:cNvPr id="6" name="TextBox 5"/>
          <p:cNvSpPr txBox="1"/>
          <p:nvPr/>
        </p:nvSpPr>
        <p:spPr>
          <a:xfrm>
            <a:off x="7518115" y="4014798"/>
            <a:ext cx="1459828" cy="1938992"/>
          </a:xfrm>
          <a:prstGeom prst="rect">
            <a:avLst/>
          </a:prstGeom>
          <a:noFill/>
        </p:spPr>
        <p:txBody>
          <a:bodyPr wrap="square" rtlCol="0">
            <a:spAutoFit/>
          </a:bodyPr>
          <a:lstStyle/>
          <a:p>
            <a:r>
              <a:rPr lang="en-US" dirty="0" smtClean="0">
                <a:solidFill>
                  <a:srgbClr val="000000"/>
                </a:solidFill>
                <a:latin typeface="Helvetica"/>
                <a:cs typeface="Helvetica"/>
              </a:rPr>
              <a:t>Guides the user with a familiar action</a:t>
            </a:r>
            <a:endParaRPr lang="en-US" dirty="0">
              <a:solidFill>
                <a:srgbClr val="000000"/>
              </a:solidFill>
              <a:latin typeface="Helvetica"/>
              <a:cs typeface="Helvetica"/>
            </a:endParaRPr>
          </a:p>
        </p:txBody>
      </p:sp>
    </p:spTree>
    <p:extLst>
      <p:ext uri="{BB962C8B-B14F-4D97-AF65-F5344CB8AC3E}">
        <p14:creationId xmlns:p14="http://schemas.microsoft.com/office/powerpoint/2010/main" val="6016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Grp="1" noChangeArrowheads="1"/>
          </p:cNvSpPr>
          <p:nvPr>
            <p:ph type="title"/>
          </p:nvPr>
        </p:nvSpPr>
        <p:spPr>
          <a:xfrm>
            <a:off x="479425" y="363290"/>
            <a:ext cx="8664575" cy="688975"/>
          </a:xfrm>
        </p:spPr>
        <p:txBody>
          <a:bodyPr/>
          <a:lstStyle/>
          <a:p>
            <a:pPr eaLnBrk="1" hangingPunct="1"/>
            <a:r>
              <a:rPr lang="en-US" sz="3300" dirty="0" smtClean="0">
                <a:ea typeface="ＭＳ Ｐゴシック" pitchFamily="34" charset="-128"/>
              </a:rPr>
              <a:t>Computerized ESM</a:t>
            </a:r>
          </a:p>
        </p:txBody>
      </p:sp>
      <p:sp>
        <p:nvSpPr>
          <p:cNvPr id="79874" name="Rectangle 4"/>
          <p:cNvSpPr>
            <a:spLocks noGrp="1" noChangeArrowheads="1"/>
          </p:cNvSpPr>
          <p:nvPr>
            <p:ph idx="1"/>
          </p:nvPr>
        </p:nvSpPr>
        <p:spPr>
          <a:xfrm>
            <a:off x="501552" y="1372841"/>
            <a:ext cx="8126412" cy="4724400"/>
          </a:xfrm>
        </p:spPr>
        <p:txBody>
          <a:bodyPr/>
          <a:lstStyle/>
          <a:p>
            <a:pPr marL="0" indent="0" eaLnBrk="1" hangingPunct="1">
              <a:buNone/>
            </a:pPr>
            <a:r>
              <a:rPr lang="en-US" sz="2800" dirty="0" smtClean="0">
                <a:solidFill>
                  <a:srgbClr val="00B0F0"/>
                </a:solidFill>
                <a:ea typeface="ＭＳ Ｐゴシック" pitchFamily="34" charset="-128"/>
              </a:rPr>
              <a:t>Advantages</a:t>
            </a:r>
          </a:p>
          <a:p>
            <a:r>
              <a:rPr lang="en-US" sz="2400" dirty="0" smtClean="0">
                <a:ea typeface="ＭＳ Ｐゴシック" pitchFamily="34" charset="-128"/>
              </a:rPr>
              <a:t>ensures compliance</a:t>
            </a:r>
            <a:br>
              <a:rPr lang="en-US" sz="2400" dirty="0" smtClean="0">
                <a:ea typeface="ＭＳ Ｐゴシック" pitchFamily="34" charset="-128"/>
              </a:rPr>
            </a:br>
            <a:endParaRPr lang="en-US" sz="2400" dirty="0" smtClean="0">
              <a:ea typeface="ＭＳ Ｐゴシック" pitchFamily="34" charset="-128"/>
            </a:endParaRPr>
          </a:p>
          <a:p>
            <a:r>
              <a:rPr lang="en-US" sz="2400" dirty="0" smtClean="0">
                <a:ea typeface="ＭＳ Ｐゴシック" pitchFamily="34" charset="-128"/>
              </a:rPr>
              <a:t>sophisticated presentation</a:t>
            </a:r>
          </a:p>
          <a:p>
            <a:pPr lvl="1"/>
            <a:r>
              <a:rPr lang="en-US" sz="2000" dirty="0">
                <a:ea typeface="ＭＳ Ｐゴシック" pitchFamily="34" charset="-128"/>
              </a:rPr>
              <a:t>c</a:t>
            </a:r>
            <a:r>
              <a:rPr lang="en-US" sz="2000" dirty="0" smtClean="0">
                <a:ea typeface="ＭＳ Ｐゴシック" pitchFamily="34" charset="-128"/>
              </a:rPr>
              <a:t>onditionals</a:t>
            </a:r>
          </a:p>
          <a:p>
            <a:pPr lvl="1"/>
            <a:r>
              <a:rPr lang="en-US" sz="2000" dirty="0">
                <a:ea typeface="ＭＳ Ｐゴシック" pitchFamily="34" charset="-128"/>
              </a:rPr>
              <a:t>p</a:t>
            </a:r>
            <a:r>
              <a:rPr lang="en-US" sz="2000" dirty="0" smtClean="0">
                <a:ea typeface="ＭＳ Ｐゴシック" pitchFamily="34" charset="-128"/>
              </a:rPr>
              <a:t>robabilities</a:t>
            </a:r>
          </a:p>
          <a:p>
            <a:pPr lvl="1"/>
            <a:r>
              <a:rPr lang="ja-JP" altLang="en-US" sz="2000" dirty="0" smtClean="0">
                <a:ea typeface="ＭＳ Ｐゴシック" pitchFamily="34" charset="-128"/>
              </a:rPr>
              <a:t>“</a:t>
            </a:r>
            <a:r>
              <a:rPr lang="en-US" altLang="ja-JP" sz="2000" dirty="0" smtClean="0">
                <a:ea typeface="ＭＳ Ｐゴシック" pitchFamily="34" charset="-128"/>
              </a:rPr>
              <a:t>question pools</a:t>
            </a:r>
            <a:r>
              <a:rPr lang="ja-JP" altLang="en-US" sz="2000" dirty="0" smtClean="0">
                <a:ea typeface="ＭＳ Ｐゴシック" pitchFamily="34" charset="-128"/>
              </a:rPr>
              <a:t>”</a:t>
            </a:r>
            <a:r>
              <a:rPr lang="en-US" altLang="ja-JP" sz="2000" dirty="0" smtClean="0">
                <a:ea typeface="ＭＳ Ｐゴシック" pitchFamily="34" charset="-128"/>
              </a:rPr>
              <a:t/>
            </a:r>
            <a:br>
              <a:rPr lang="en-US" altLang="ja-JP" sz="2000" dirty="0" smtClean="0">
                <a:ea typeface="ＭＳ Ｐゴシック" pitchFamily="34" charset="-128"/>
              </a:rPr>
            </a:br>
            <a:endParaRPr lang="en-US" altLang="ja-JP" sz="2000" dirty="0" smtClean="0">
              <a:ea typeface="ＭＳ Ｐゴシック" pitchFamily="34" charset="-128"/>
            </a:endParaRPr>
          </a:p>
          <a:p>
            <a:r>
              <a:rPr lang="en-US" sz="2400" dirty="0" smtClean="0">
                <a:ea typeface="ＭＳ Ｐゴシック" pitchFamily="34" charset="-128"/>
              </a:rPr>
              <a:t>record reaction times</a:t>
            </a:r>
            <a:br>
              <a:rPr lang="en-US" sz="2400" dirty="0" smtClean="0">
                <a:ea typeface="ＭＳ Ｐゴシック" pitchFamily="34" charset="-128"/>
              </a:rPr>
            </a:br>
            <a:endParaRPr lang="en-US" sz="2400" dirty="0" smtClean="0">
              <a:ea typeface="ＭＳ Ｐゴシック" pitchFamily="34" charset="-128"/>
            </a:endParaRPr>
          </a:p>
          <a:p>
            <a:r>
              <a:rPr lang="en-US" sz="2400" dirty="0" smtClean="0">
                <a:ea typeface="ＭＳ Ｐゴシック" pitchFamily="34" charset="-128"/>
              </a:rPr>
              <a:t>data already in computer</a:t>
            </a:r>
          </a:p>
          <a:p>
            <a:pPr lvl="1"/>
            <a:r>
              <a:rPr lang="en-US" sz="2000" dirty="0" smtClean="0">
                <a:ea typeface="ＭＳ Ｐゴシック" pitchFamily="34" charset="-128"/>
              </a:rPr>
              <a:t>reduces data entry error</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7"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30</a:t>
            </a:fld>
            <a:endParaRPr lang="en-US" sz="1100" smtClean="0">
              <a:solidFill>
                <a:schemeClr val="tx1">
                  <a:lumMod val="50000"/>
                </a:schemeClr>
              </a:solidFill>
              <a:latin typeface="Helvetica Light"/>
            </a:endParaRPr>
          </a:p>
        </p:txBody>
      </p:sp>
      <p:pic>
        <p:nvPicPr>
          <p:cNvPr id="79876" name="Picture 5" descr="palm location disclosure sunny study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4452" y="1276720"/>
            <a:ext cx="324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5533988" y="1532498"/>
            <a:ext cx="3048000" cy="4572000"/>
          </a:xfrm>
          <a:prstGeom prst="rect">
            <a:avLst/>
          </a:prstGeom>
        </p:spPr>
      </p:pic>
    </p:spTree>
    <p:extLst>
      <p:ext uri="{BB962C8B-B14F-4D97-AF65-F5344CB8AC3E}">
        <p14:creationId xmlns:p14="http://schemas.microsoft.com/office/powerpoint/2010/main" val="592540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idx="1"/>
          </p:nvPr>
        </p:nvSpPr>
        <p:spPr>
          <a:xfrm>
            <a:off x="479425" y="1357161"/>
            <a:ext cx="7772400" cy="4724400"/>
          </a:xfrm>
        </p:spPr>
        <p:txBody>
          <a:bodyPr/>
          <a:lstStyle/>
          <a:p>
            <a:pPr marL="0" indent="0" eaLnBrk="1" hangingPunct="1">
              <a:buNone/>
            </a:pPr>
            <a:r>
              <a:rPr lang="en-US" dirty="0" smtClean="0">
                <a:solidFill>
                  <a:srgbClr val="00B0F0"/>
                </a:solidFill>
                <a:ea typeface="ＭＳ Ｐゴシック" pitchFamily="34" charset="-128"/>
              </a:rPr>
              <a:t>Disadvantages</a:t>
            </a:r>
            <a:r>
              <a:rPr lang="en-US" dirty="0" smtClean="0">
                <a:ea typeface="ＭＳ Ｐゴシック" pitchFamily="34" charset="-128"/>
              </a:rPr>
              <a:t/>
            </a:r>
            <a:br>
              <a:rPr lang="en-US" dirty="0" smtClean="0">
                <a:ea typeface="ＭＳ Ｐゴシック" pitchFamily="34" charset="-128"/>
              </a:rPr>
            </a:br>
            <a:endParaRPr lang="en-US" dirty="0" smtClean="0">
              <a:ea typeface="ＭＳ Ｐゴシック" pitchFamily="34" charset="-128"/>
            </a:endParaRPr>
          </a:p>
          <a:p>
            <a:r>
              <a:rPr lang="en-US" sz="2800" dirty="0" smtClean="0">
                <a:ea typeface="ＭＳ Ｐゴシック" pitchFamily="34" charset="-128"/>
              </a:rPr>
              <a:t>input constraints (limited free response)</a:t>
            </a:r>
            <a:br>
              <a:rPr lang="en-US" sz="2800" dirty="0" smtClean="0">
                <a:ea typeface="ＭＳ Ｐゴシック" pitchFamily="34" charset="-128"/>
              </a:rPr>
            </a:br>
            <a:endParaRPr lang="en-US" sz="2800" dirty="0" smtClean="0">
              <a:ea typeface="ＭＳ Ｐゴシック" pitchFamily="34" charset="-128"/>
            </a:endParaRPr>
          </a:p>
          <a:p>
            <a:r>
              <a:rPr lang="en-US" sz="2800" dirty="0" smtClean="0">
                <a:ea typeface="ＭＳ Ｐゴシック" pitchFamily="34" charset="-128"/>
              </a:rPr>
              <a:t>human factors</a:t>
            </a:r>
          </a:p>
          <a:p>
            <a:pPr lvl="1"/>
            <a:r>
              <a:rPr lang="en-US" sz="2400" dirty="0" smtClean="0">
                <a:ea typeface="ＭＳ Ｐゴシック" pitchFamily="34" charset="-128"/>
              </a:rPr>
              <a:t>small screen, buttons, etc.</a:t>
            </a:r>
          </a:p>
          <a:p>
            <a:pPr lvl="1"/>
            <a:r>
              <a:rPr lang="en-US" sz="2400" dirty="0" smtClean="0">
                <a:ea typeface="ＭＳ Ｐゴシック" pitchFamily="34" charset="-128"/>
              </a:rPr>
              <a:t>requires some prior experience with technology</a:t>
            </a:r>
            <a:br>
              <a:rPr lang="en-US" sz="2400" dirty="0" smtClean="0">
                <a:ea typeface="ＭＳ Ｐゴシック" pitchFamily="34" charset="-128"/>
              </a:rPr>
            </a:br>
            <a:endParaRPr lang="en-US" sz="2400" dirty="0" smtClean="0">
              <a:ea typeface="ＭＳ Ｐゴシック" pitchFamily="34" charset="-128"/>
            </a:endParaRPr>
          </a:p>
          <a:p>
            <a:r>
              <a:rPr lang="en-US" sz="2800" dirty="0">
                <a:ea typeface="ＭＳ Ｐゴシック" pitchFamily="34" charset="-128"/>
              </a:rPr>
              <a:t>c</a:t>
            </a:r>
            <a:r>
              <a:rPr lang="en-US" sz="2800" dirty="0" smtClean="0">
                <a:ea typeface="ＭＳ Ｐゴシック" pitchFamily="34" charset="-128"/>
              </a:rPr>
              <a:t>osts (if need to handout devices…)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dirty="0"/>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31</a:t>
            </a:fld>
            <a:endParaRPr lang="en-US" sz="1100" smtClean="0">
              <a:solidFill>
                <a:schemeClr val="tx1">
                  <a:lumMod val="50000"/>
                </a:schemeClr>
              </a:solidFill>
              <a:latin typeface="Helvetica Light"/>
            </a:endParaRPr>
          </a:p>
        </p:txBody>
      </p:sp>
      <p:sp>
        <p:nvSpPr>
          <p:cNvPr id="10" name="Rectangle 3"/>
          <p:cNvSpPr txBox="1">
            <a:spLocks noChangeArrowheads="1"/>
          </p:cNvSpPr>
          <p:nvPr/>
        </p:nvSpPr>
        <p:spPr bwMode="auto">
          <a:xfrm>
            <a:off x="479425" y="363290"/>
            <a:ext cx="86645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3300" dirty="0">
                <a:solidFill>
                  <a:srgbClr val="E87A40"/>
                </a:solidFill>
                <a:ea typeface="ＭＳ Ｐゴシック" pitchFamily="34" charset="-128"/>
              </a:rPr>
              <a:t>Computerized ESM</a:t>
            </a:r>
          </a:p>
        </p:txBody>
      </p:sp>
    </p:spTree>
    <p:extLst>
      <p:ext uri="{BB962C8B-B14F-4D97-AF65-F5344CB8AC3E}">
        <p14:creationId xmlns:p14="http://schemas.microsoft.com/office/powerpoint/2010/main" val="2342250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r>
              <a:rPr lang="en-US" sz="3300" kern="1200" dirty="0">
                <a:ea typeface="ＭＳ Ｐゴシック" pitchFamily="34" charset="-128"/>
              </a:rPr>
              <a:t>Context-Triggered Sampling</a:t>
            </a:r>
          </a:p>
        </p:txBody>
      </p:sp>
      <p:sp>
        <p:nvSpPr>
          <p:cNvPr id="83970" name="Rectangle 3"/>
          <p:cNvSpPr>
            <a:spLocks noGrp="1" noChangeArrowheads="1"/>
          </p:cNvSpPr>
          <p:nvPr>
            <p:ph idx="1"/>
          </p:nvPr>
        </p:nvSpPr>
        <p:spPr>
          <a:xfrm>
            <a:off x="706438" y="1315759"/>
            <a:ext cx="7772400" cy="4724400"/>
          </a:xfrm>
        </p:spPr>
        <p:txBody>
          <a:bodyPr/>
          <a:lstStyle/>
          <a:p>
            <a:pPr eaLnBrk="1" hangingPunct="1"/>
            <a:r>
              <a:rPr lang="en-US" sz="2400" dirty="0" smtClean="0">
                <a:ea typeface="ＭＳ Ｐゴシック" pitchFamily="34" charset="-128"/>
              </a:rPr>
              <a:t>Use sensors to achieve targeted triggers</a:t>
            </a:r>
          </a:p>
          <a:p>
            <a:pPr eaLnBrk="1" hangingPunct="1"/>
            <a:r>
              <a:rPr lang="en-US" sz="2400" dirty="0" smtClean="0">
                <a:ea typeface="ＭＳ Ｐゴシック" pitchFamily="34" charset="-128"/>
              </a:rPr>
              <a:t>Do not need to bug the customers as often</a:t>
            </a:r>
          </a:p>
          <a:p>
            <a:pPr lvl="1" eaLnBrk="1" hangingPunct="1"/>
            <a:r>
              <a:rPr lang="en-US" sz="2000" dirty="0" smtClean="0">
                <a:ea typeface="ＭＳ Ｐゴシック" pitchFamily="34" charset="-128"/>
              </a:rPr>
              <a:t>e.g., after a walk, in a certain place, etc.</a:t>
            </a:r>
          </a:p>
        </p:txBody>
      </p:sp>
      <p:sp>
        <p:nvSpPr>
          <p:cNvPr id="2" name="Date Placeholder 1"/>
          <p:cNvSpPr>
            <a:spLocks noGrp="1"/>
          </p:cNvSpPr>
          <p:nvPr>
            <p:ph type="dt" sz="half" idx="10"/>
          </p:nvPr>
        </p:nvSpPr>
        <p:spPr/>
        <p:txBody>
          <a:bodyPr/>
          <a:lstStyle/>
          <a:p>
            <a:pPr>
              <a:defRPr/>
            </a:pPr>
            <a:r>
              <a:rPr lang="en-US" smtClean="0"/>
              <a:t>Spring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and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32</a:t>
            </a:fld>
            <a:endParaRPr lang="en-US" dirty="0"/>
          </a:p>
        </p:txBody>
      </p:sp>
      <p:pic>
        <p:nvPicPr>
          <p:cNvPr id="1085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080" t="18892" r="6042" b="26375"/>
          <a:stretch/>
        </p:blipFill>
        <p:spPr bwMode="auto">
          <a:xfrm>
            <a:off x="6718377" y="2737278"/>
            <a:ext cx="2441948" cy="273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3" name="Group 48"/>
          <p:cNvGrpSpPr>
            <a:grpSpLocks/>
          </p:cNvGrpSpPr>
          <p:nvPr/>
        </p:nvGrpSpPr>
        <p:grpSpPr bwMode="auto">
          <a:xfrm>
            <a:off x="4392367" y="3107548"/>
            <a:ext cx="2228850" cy="2133600"/>
            <a:chOff x="6593205" y="4038600"/>
            <a:chExt cx="2228850" cy="2133600"/>
          </a:xfrm>
        </p:grpSpPr>
        <p:cxnSp>
          <p:nvCxnSpPr>
            <p:cNvPr id="74" name="Straight Connector 24"/>
            <p:cNvCxnSpPr>
              <a:cxnSpLocks noChangeShapeType="1"/>
            </p:cNvCxnSpPr>
            <p:nvPr/>
          </p:nvCxnSpPr>
          <p:spPr bwMode="auto">
            <a:xfrm>
              <a:off x="6901815" y="5133181"/>
              <a:ext cx="1920240" cy="1588"/>
            </a:xfrm>
            <a:prstGeom prst="line">
              <a:avLst/>
            </a:prstGeom>
            <a:noFill/>
            <a:ln w="9525" algn="ctr">
              <a:solidFill>
                <a:sysClr val="window" lastClr="FFFFFF"/>
              </a:solidFill>
              <a:round/>
              <a:headEnd/>
              <a:tailEnd/>
            </a:ln>
          </p:spPr>
        </p:cxnSp>
        <p:cxnSp>
          <p:nvCxnSpPr>
            <p:cNvPr id="75" name="Straight Connector 25"/>
            <p:cNvCxnSpPr>
              <a:cxnSpLocks noChangeShapeType="1"/>
            </p:cNvCxnSpPr>
            <p:nvPr/>
          </p:nvCxnSpPr>
          <p:spPr bwMode="auto">
            <a:xfrm rot="5400000">
              <a:off x="6091395" y="4876006"/>
              <a:ext cx="1676400" cy="1588"/>
            </a:xfrm>
            <a:prstGeom prst="line">
              <a:avLst/>
            </a:prstGeom>
            <a:noFill/>
            <a:ln w="9525" algn="ctr">
              <a:solidFill>
                <a:sysClr val="window" lastClr="FFFFFF"/>
              </a:solidFill>
              <a:round/>
              <a:headEnd/>
              <a:tailEnd/>
            </a:ln>
          </p:spPr>
        </p:cxnSp>
        <p:sp>
          <p:nvSpPr>
            <p:cNvPr id="76" name="TextBox 26"/>
            <p:cNvSpPr txBox="1">
              <a:spLocks noChangeArrowheads="1"/>
            </p:cNvSpPr>
            <p:nvPr/>
          </p:nvSpPr>
          <p:spPr bwMode="auto">
            <a:xfrm>
              <a:off x="6593205" y="4990306"/>
              <a:ext cx="444352" cy="307777"/>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 lastClr="FFFFFF"/>
                  </a:solidFill>
                  <a:effectLst/>
                  <a:uLnTx/>
                  <a:uFillTx/>
                  <a:latin typeface="+mn-lt"/>
                </a:rPr>
                <a:t>0%</a:t>
              </a:r>
            </a:p>
          </p:txBody>
        </p:sp>
        <p:sp>
          <p:nvSpPr>
            <p:cNvPr id="77" name="Rectangle 76"/>
            <p:cNvSpPr/>
            <p:nvPr/>
          </p:nvSpPr>
          <p:spPr>
            <a:xfrm>
              <a:off x="7010718" y="4495800"/>
              <a:ext cx="228600" cy="609600"/>
            </a:xfrm>
            <a:prstGeom prst="rect">
              <a:avLst/>
            </a:prstGeom>
            <a:solidFill>
              <a:srgbClr val="FF000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ectangle 77"/>
            <p:cNvSpPr/>
            <p:nvPr/>
          </p:nvSpPr>
          <p:spPr>
            <a:xfrm>
              <a:off x="7315518" y="4648200"/>
              <a:ext cx="228600" cy="457200"/>
            </a:xfrm>
            <a:prstGeom prst="rect">
              <a:avLst/>
            </a:prstGeom>
            <a:solidFill>
              <a:srgbClr val="92D05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Rectangle 78"/>
            <p:cNvSpPr/>
            <p:nvPr/>
          </p:nvSpPr>
          <p:spPr>
            <a:xfrm>
              <a:off x="7620318" y="4876800"/>
              <a:ext cx="228600" cy="228600"/>
            </a:xfrm>
            <a:prstGeom prst="rect">
              <a:avLst/>
            </a:prstGeom>
            <a:solidFill>
              <a:srgbClr val="00B0F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Rectangle 79"/>
            <p:cNvSpPr/>
            <p:nvPr/>
          </p:nvSpPr>
          <p:spPr>
            <a:xfrm>
              <a:off x="7925118" y="5029200"/>
              <a:ext cx="304800" cy="92075"/>
            </a:xfrm>
            <a:prstGeom prst="rect">
              <a:avLst/>
            </a:prstGeom>
            <a:solidFill>
              <a:srgbClr val="7030A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Rectangle 80"/>
            <p:cNvSpPr/>
            <p:nvPr/>
          </p:nvSpPr>
          <p:spPr>
            <a:xfrm>
              <a:off x="8306118" y="5075237"/>
              <a:ext cx="304800" cy="46038"/>
            </a:xfrm>
            <a:prstGeom prst="rect">
              <a:avLst/>
            </a:prstGeom>
            <a:solidFill>
              <a:srgbClr val="F79646">
                <a:lumMod val="75000"/>
              </a:srgbClr>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TextBox 33"/>
            <p:cNvSpPr txBox="1">
              <a:spLocks noChangeArrowheads="1"/>
            </p:cNvSpPr>
            <p:nvPr/>
          </p:nvSpPr>
          <p:spPr bwMode="auto">
            <a:xfrm rot="16200000">
              <a:off x="6550414"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latin typeface="+mn-lt"/>
                </a:rPr>
                <a:t>walking</a:t>
              </a:r>
              <a:endParaRPr kumimoji="0" lang="en-US" sz="1800" b="0" i="0" u="none" strike="noStrike" kern="0" cap="none" spc="0" normalizeH="0" baseline="0" noProof="0" dirty="0">
                <a:ln>
                  <a:noFill/>
                </a:ln>
                <a:effectLst/>
                <a:uLnTx/>
                <a:uFillTx/>
                <a:latin typeface="+mn-lt"/>
              </a:endParaRPr>
            </a:p>
          </p:txBody>
        </p:sp>
        <p:sp>
          <p:nvSpPr>
            <p:cNvPr id="83" name="TextBox 34"/>
            <p:cNvSpPr txBox="1">
              <a:spLocks noChangeArrowheads="1"/>
            </p:cNvSpPr>
            <p:nvPr/>
          </p:nvSpPr>
          <p:spPr bwMode="auto">
            <a:xfrm rot="-5400000">
              <a:off x="6852167"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mn-lt"/>
                </a:rPr>
                <a:t>sitting</a:t>
              </a:r>
            </a:p>
          </p:txBody>
        </p:sp>
        <p:sp>
          <p:nvSpPr>
            <p:cNvPr id="84" name="TextBox 35"/>
            <p:cNvSpPr txBox="1">
              <a:spLocks noChangeArrowheads="1"/>
            </p:cNvSpPr>
            <p:nvPr/>
          </p:nvSpPr>
          <p:spPr bwMode="auto">
            <a:xfrm rot="16200000">
              <a:off x="7166110"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latin typeface="+mn-lt"/>
                </a:rPr>
                <a:t>standing</a:t>
              </a:r>
              <a:endParaRPr kumimoji="0" lang="en-US" sz="1800" b="0" i="0" u="none" strike="noStrike" kern="0" cap="none" spc="0" normalizeH="0" baseline="0" noProof="0" dirty="0">
                <a:ln>
                  <a:noFill/>
                </a:ln>
                <a:effectLst/>
                <a:uLnTx/>
                <a:uFillTx/>
                <a:latin typeface="+mn-lt"/>
              </a:endParaRPr>
            </a:p>
          </p:txBody>
        </p:sp>
        <p:sp>
          <p:nvSpPr>
            <p:cNvPr id="85" name="TextBox 36"/>
            <p:cNvSpPr txBox="1">
              <a:spLocks noChangeArrowheads="1"/>
            </p:cNvSpPr>
            <p:nvPr/>
          </p:nvSpPr>
          <p:spPr bwMode="auto">
            <a:xfrm rot="-5400000">
              <a:off x="7498342"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mn-lt"/>
                </a:rPr>
                <a:t>biking</a:t>
              </a:r>
            </a:p>
          </p:txBody>
        </p:sp>
        <p:sp>
          <p:nvSpPr>
            <p:cNvPr id="86" name="TextBox 37"/>
            <p:cNvSpPr txBox="1">
              <a:spLocks noChangeArrowheads="1"/>
            </p:cNvSpPr>
            <p:nvPr/>
          </p:nvSpPr>
          <p:spPr bwMode="auto">
            <a:xfrm rot="16200000">
              <a:off x="7879342" y="5452609"/>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mn-lt"/>
                </a:rPr>
                <a:t>jogging</a:t>
              </a:r>
            </a:p>
          </p:txBody>
        </p:sp>
      </p:grpSp>
      <p:sp>
        <p:nvSpPr>
          <p:cNvPr id="87" name="TextBox 59"/>
          <p:cNvSpPr txBox="1">
            <a:spLocks noChangeArrowheads="1"/>
          </p:cNvSpPr>
          <p:nvPr/>
        </p:nvSpPr>
        <p:spPr bwMode="auto">
          <a:xfrm>
            <a:off x="7108304" y="5414860"/>
            <a:ext cx="2743200" cy="1184275"/>
          </a:xfrm>
          <a:prstGeom prst="rect">
            <a:avLst/>
          </a:prstGeom>
          <a:noFill/>
          <a:ln w="9525">
            <a:noFill/>
            <a:miter lim="800000"/>
            <a:headEnd/>
            <a:tailEnd/>
          </a:ln>
        </p:spPr>
        <p:txBody>
          <a:bodyPr>
            <a:spAutoFit/>
          </a:bodyPr>
          <a:lstStyle/>
          <a:p>
            <a:r>
              <a:rPr lang="en-US" sz="2000" b="1" dirty="0">
                <a:latin typeface="Calibri" pitchFamily="34" charset="0"/>
              </a:rPr>
              <a:t>Example </a:t>
            </a:r>
            <a:r>
              <a:rPr lang="en-US" sz="2000" b="1" dirty="0" smtClean="0">
                <a:latin typeface="Calibri" pitchFamily="34" charset="0"/>
              </a:rPr>
              <a:t>Actions</a:t>
            </a:r>
            <a:endParaRPr lang="en-US" sz="2000" b="1" dirty="0">
              <a:latin typeface="Calibri" pitchFamily="34" charset="0"/>
            </a:endParaRPr>
          </a:p>
          <a:p>
            <a:r>
              <a:rPr lang="en-US" sz="1700" dirty="0">
                <a:latin typeface="Calibri" pitchFamily="34" charset="0"/>
              </a:rPr>
              <a:t>  </a:t>
            </a:r>
            <a:r>
              <a:rPr lang="en-US" sz="1700" dirty="0" err="1">
                <a:latin typeface="Calibri" pitchFamily="34" charset="0"/>
              </a:rPr>
              <a:t>SurveyAction</a:t>
            </a:r>
            <a:endParaRPr lang="en-US" sz="1700" dirty="0">
              <a:latin typeface="Calibri" pitchFamily="34" charset="0"/>
            </a:endParaRPr>
          </a:p>
          <a:p>
            <a:r>
              <a:rPr lang="en-US" sz="1700" dirty="0">
                <a:latin typeface="Calibri" pitchFamily="34" charset="0"/>
              </a:rPr>
              <a:t>  </a:t>
            </a:r>
            <a:r>
              <a:rPr lang="en-US" sz="1700" dirty="0" err="1">
                <a:latin typeface="Calibri" pitchFamily="34" charset="0"/>
              </a:rPr>
              <a:t>ScreenshotAction</a:t>
            </a:r>
            <a:endParaRPr lang="en-US" sz="1700" dirty="0">
              <a:latin typeface="Calibri" pitchFamily="34" charset="0"/>
            </a:endParaRPr>
          </a:p>
          <a:p>
            <a:r>
              <a:rPr lang="en-US" sz="1700" dirty="0">
                <a:latin typeface="Calibri" pitchFamily="34" charset="0"/>
              </a:rPr>
              <a:t>  </a:t>
            </a:r>
            <a:r>
              <a:rPr lang="en-US" sz="1700" dirty="0" err="1">
                <a:latin typeface="Calibri" pitchFamily="34" charset="0"/>
              </a:rPr>
              <a:t>LogAction</a:t>
            </a:r>
            <a:endParaRPr lang="en-US" sz="1700" dirty="0">
              <a:latin typeface="Calibri" pitchFamily="34" charset="0"/>
            </a:endParaRPr>
          </a:p>
        </p:txBody>
      </p:sp>
      <p:sp>
        <p:nvSpPr>
          <p:cNvPr id="88" name="TextBox 45"/>
          <p:cNvSpPr txBox="1">
            <a:spLocks noChangeArrowheads="1"/>
          </p:cNvSpPr>
          <p:nvPr/>
        </p:nvSpPr>
        <p:spPr bwMode="auto">
          <a:xfrm>
            <a:off x="4214292" y="5414860"/>
            <a:ext cx="3276600" cy="1184940"/>
          </a:xfrm>
          <a:prstGeom prst="rect">
            <a:avLst/>
          </a:prstGeom>
          <a:noFill/>
          <a:ln w="9525">
            <a:noFill/>
            <a:miter lim="800000"/>
            <a:headEnd/>
            <a:tailEnd/>
          </a:ln>
        </p:spPr>
        <p:txBody>
          <a:bodyPr>
            <a:spAutoFit/>
          </a:bodyPr>
          <a:lstStyle/>
          <a:p>
            <a:r>
              <a:rPr lang="en-US" sz="2000" b="1" dirty="0">
                <a:latin typeface="Calibri" pitchFamily="34" charset="0"/>
              </a:rPr>
              <a:t>Example </a:t>
            </a:r>
            <a:r>
              <a:rPr lang="en-US" sz="2000" b="1" dirty="0" smtClean="0">
                <a:latin typeface="Calibri" pitchFamily="34" charset="0"/>
              </a:rPr>
              <a:t>Triggers</a:t>
            </a:r>
            <a:endParaRPr lang="en-US" sz="2000" b="1" dirty="0">
              <a:latin typeface="Calibri" pitchFamily="34" charset="0"/>
            </a:endParaRPr>
          </a:p>
          <a:p>
            <a:r>
              <a:rPr lang="en-US" sz="1700" dirty="0">
                <a:latin typeface="Calibri" pitchFamily="34" charset="0"/>
              </a:rPr>
              <a:t> </a:t>
            </a:r>
            <a:r>
              <a:rPr lang="en-US" sz="1700" dirty="0" smtClean="0">
                <a:latin typeface="Calibri" pitchFamily="34" charset="0"/>
              </a:rPr>
              <a:t> Activity == walking</a:t>
            </a:r>
            <a:br>
              <a:rPr lang="en-US" sz="1700" dirty="0" smtClean="0">
                <a:latin typeface="Calibri" pitchFamily="34" charset="0"/>
              </a:rPr>
            </a:br>
            <a:r>
              <a:rPr lang="en-US" sz="1700" dirty="0" smtClean="0">
                <a:latin typeface="Calibri" pitchFamily="34" charset="0"/>
              </a:rPr>
              <a:t>  </a:t>
            </a:r>
            <a:r>
              <a:rPr lang="en-US" sz="1700" dirty="0" err="1" smtClean="0">
                <a:latin typeface="Calibri" pitchFamily="34" charset="0"/>
              </a:rPr>
              <a:t>DeviceIdle</a:t>
            </a:r>
            <a:r>
              <a:rPr lang="en-US" sz="1700" dirty="0" smtClean="0">
                <a:latin typeface="Calibri" pitchFamily="34" charset="0"/>
              </a:rPr>
              <a:t> </a:t>
            </a:r>
            <a:r>
              <a:rPr lang="en-US" sz="1700" dirty="0">
                <a:latin typeface="Calibri" pitchFamily="34" charset="0"/>
              </a:rPr>
              <a:t>&gt; 15 </a:t>
            </a:r>
            <a:r>
              <a:rPr lang="en-US" sz="1700" dirty="0" err="1">
                <a:latin typeface="Calibri" pitchFamily="34" charset="0"/>
              </a:rPr>
              <a:t>mins</a:t>
            </a:r>
            <a:endParaRPr lang="en-US" sz="1700" dirty="0">
              <a:latin typeface="Calibri" pitchFamily="34" charset="0"/>
            </a:endParaRPr>
          </a:p>
          <a:p>
            <a:r>
              <a:rPr lang="en-US" sz="1700" dirty="0" smtClean="0">
                <a:latin typeface="Calibri" pitchFamily="34" charset="0"/>
              </a:rPr>
              <a:t>  </a:t>
            </a:r>
            <a:r>
              <a:rPr lang="en-US" sz="1700" dirty="0" err="1" smtClean="0">
                <a:latin typeface="Calibri" pitchFamily="34" charset="0"/>
              </a:rPr>
              <a:t>Place.State</a:t>
            </a:r>
            <a:r>
              <a:rPr lang="en-US" sz="1700" dirty="0" smtClean="0">
                <a:latin typeface="Calibri" pitchFamily="34" charset="0"/>
              </a:rPr>
              <a:t> </a:t>
            </a:r>
            <a:r>
              <a:rPr lang="en-US" sz="1700" dirty="0">
                <a:latin typeface="Calibri" pitchFamily="34" charset="0"/>
              </a:rPr>
              <a:t>== “Home”</a:t>
            </a:r>
          </a:p>
        </p:txBody>
      </p:sp>
      <p:pic>
        <p:nvPicPr>
          <p:cNvPr id="5" name="Picture 4" descr="lady-phone-iStock_000001992384Small.jpg"/>
          <p:cNvPicPr>
            <a:picLocks noChangeAspect="1"/>
          </p:cNvPicPr>
          <p:nvPr/>
        </p:nvPicPr>
        <p:blipFill rotWithShape="1">
          <a:blip r:embed="rId4" cstate="print"/>
          <a:srcRect t="23118"/>
          <a:stretch/>
        </p:blipFill>
        <p:spPr>
          <a:xfrm>
            <a:off x="-1" y="2853743"/>
            <a:ext cx="4170707" cy="4823946"/>
          </a:xfrm>
          <a:prstGeom prst="rect">
            <a:avLst/>
          </a:prstGeom>
        </p:spPr>
      </p:pic>
    </p:spTree>
    <p:extLst>
      <p:ext uri="{BB962C8B-B14F-4D97-AF65-F5344CB8AC3E}">
        <p14:creationId xmlns:p14="http://schemas.microsoft.com/office/powerpoint/2010/main" val="654016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5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8"/>
          <p:cNvSpPr>
            <a:spLocks noGrp="1" noChangeArrowheads="1"/>
          </p:cNvSpPr>
          <p:nvPr>
            <p:ph type="title"/>
          </p:nvPr>
        </p:nvSpPr>
        <p:spPr>
          <a:xfrm>
            <a:off x="479425" y="57585"/>
            <a:ext cx="8664575" cy="1143000"/>
          </a:xfrm>
        </p:spPr>
        <p:txBody>
          <a:bodyPr/>
          <a:lstStyle/>
          <a:p>
            <a:pPr eaLnBrk="1" hangingPunct="1"/>
            <a:r>
              <a:rPr lang="en-US" dirty="0" smtClean="0">
                <a:ea typeface="ＭＳ Ｐゴシック" pitchFamily="34" charset="-128"/>
              </a:rPr>
              <a:t>Using the Data from CI or ESM</a:t>
            </a:r>
          </a:p>
        </p:txBody>
      </p:sp>
      <p:sp>
        <p:nvSpPr>
          <p:cNvPr id="86018" name="Rectangle 7"/>
          <p:cNvSpPr>
            <a:spLocks noGrp="1" noChangeArrowheads="1"/>
          </p:cNvSpPr>
          <p:nvPr>
            <p:ph idx="1"/>
          </p:nvPr>
        </p:nvSpPr>
        <p:spPr>
          <a:xfrm>
            <a:off x="273050" y="1185224"/>
            <a:ext cx="8324850" cy="4554537"/>
          </a:xfrm>
        </p:spPr>
        <p:txBody>
          <a:bodyPr/>
          <a:lstStyle/>
          <a:p>
            <a:pPr eaLnBrk="1" hangingPunct="1">
              <a:lnSpc>
                <a:spcPct val="90000"/>
              </a:lnSpc>
            </a:pPr>
            <a:r>
              <a:rPr lang="en-US" sz="2800" dirty="0" smtClean="0">
                <a:ea typeface="ＭＳ Ｐゴシック" pitchFamily="34" charset="-128"/>
              </a:rPr>
              <a:t>Figure out what is important</a:t>
            </a:r>
          </a:p>
          <a:p>
            <a:pPr eaLnBrk="1" hangingPunct="1">
              <a:lnSpc>
                <a:spcPct val="90000"/>
              </a:lnSpc>
            </a:pPr>
            <a:r>
              <a:rPr lang="en-US" sz="2800" dirty="0" smtClean="0">
                <a:ea typeface="ＭＳ Ｐゴシック" pitchFamily="34" charset="-128"/>
              </a:rPr>
              <a:t>Affinity diagramming</a:t>
            </a:r>
          </a:p>
          <a:p>
            <a:pPr lvl="1" eaLnBrk="1" hangingPunct="1">
              <a:lnSpc>
                <a:spcPct val="90000"/>
              </a:lnSpc>
            </a:pPr>
            <a:r>
              <a:rPr lang="en-US" sz="2400" dirty="0" smtClean="0">
                <a:ea typeface="ＭＳ Ｐゴシック" pitchFamily="34" charset="-128"/>
              </a:rPr>
              <a:t>group info &amp; find relations between groups</a:t>
            </a:r>
          </a:p>
          <a:p>
            <a:pPr lvl="1" eaLnBrk="1" hangingPunct="1">
              <a:lnSpc>
                <a:spcPct val="90000"/>
              </a:lnSpc>
            </a:pPr>
            <a:r>
              <a:rPr lang="en-US" sz="2400" dirty="0" smtClean="0">
                <a:ea typeface="ＭＳ Ｐゴシック" pitchFamily="34" charset="-128"/>
              </a:rPr>
              <a:t>Post-Its on </a:t>
            </a:r>
            <a:br>
              <a:rPr lang="en-US" sz="2400" dirty="0" smtClean="0">
                <a:ea typeface="ＭＳ Ｐゴシック" pitchFamily="34" charset="-128"/>
              </a:rPr>
            </a:br>
            <a:r>
              <a:rPr lang="en-US" sz="2400" dirty="0" smtClean="0">
                <a:ea typeface="ＭＳ Ｐゴシック" pitchFamily="34" charset="-128"/>
              </a:rPr>
              <a:t>large surfaces </a:t>
            </a:r>
          </a:p>
          <a:p>
            <a:pPr lvl="2" eaLnBrk="1" hangingPunct="1">
              <a:lnSpc>
                <a:spcPct val="90000"/>
              </a:lnSpc>
            </a:pPr>
            <a:r>
              <a:rPr lang="en-US" sz="2000" dirty="0" smtClean="0">
                <a:ea typeface="ＭＳ Ｐゴシック" pitchFamily="34" charset="-128"/>
              </a:rPr>
              <a:t>haptic UI</a:t>
            </a:r>
          </a:p>
          <a:p>
            <a:pPr lvl="2" eaLnBrk="1" hangingPunct="1">
              <a:lnSpc>
                <a:spcPct val="90000"/>
              </a:lnSpc>
            </a:pPr>
            <a:r>
              <a:rPr lang="en-US" sz="2000" dirty="0" smtClean="0">
                <a:ea typeface="ＭＳ Ｐゴシック" pitchFamily="34" charset="-128"/>
              </a:rPr>
              <a:t>brainstorming</a:t>
            </a:r>
          </a:p>
          <a:p>
            <a:pPr lvl="2" eaLnBrk="1" hangingPunct="1">
              <a:lnSpc>
                <a:spcPct val="90000"/>
              </a:lnSpc>
            </a:pPr>
            <a:r>
              <a:rPr lang="en-US" sz="2000" dirty="0" smtClean="0">
                <a:ea typeface="ＭＳ Ｐゴシック" pitchFamily="34" charset="-128"/>
              </a:rPr>
              <a:t>immersive</a:t>
            </a:r>
          </a:p>
          <a:p>
            <a:pPr lvl="2" eaLnBrk="1" hangingPunct="1">
              <a:lnSpc>
                <a:spcPct val="90000"/>
              </a:lnSpc>
            </a:pPr>
            <a:r>
              <a:rPr lang="en-US" sz="2000" dirty="0" smtClean="0">
                <a:ea typeface="ＭＳ Ｐゴシック" pitchFamily="34" charset="-128"/>
              </a:rPr>
              <a:t>persistent</a:t>
            </a:r>
          </a:p>
          <a:p>
            <a:pPr lvl="1" eaLnBrk="1" hangingPunct="1">
              <a:lnSpc>
                <a:spcPct val="90000"/>
              </a:lnSpc>
            </a:pPr>
            <a:r>
              <a:rPr lang="en-US" sz="2400" dirty="0" smtClean="0">
                <a:ea typeface="ＭＳ Ｐゴシック" pitchFamily="34" charset="-128"/>
              </a:rPr>
              <a:t>also used for</a:t>
            </a:r>
            <a:br>
              <a:rPr lang="en-US" sz="2400" dirty="0" smtClean="0">
                <a:ea typeface="ＭＳ Ｐゴシック" pitchFamily="34" charset="-128"/>
              </a:rPr>
            </a:br>
            <a:r>
              <a:rPr lang="en-US" sz="2400" dirty="0" smtClean="0">
                <a:ea typeface="ＭＳ Ｐゴシック" pitchFamily="34" charset="-128"/>
              </a:rPr>
              <a:t>creating web </a:t>
            </a:r>
            <a:br>
              <a:rPr lang="en-US" sz="2400" dirty="0" smtClean="0">
                <a:ea typeface="ＭＳ Ｐゴシック" pitchFamily="34" charset="-128"/>
              </a:rPr>
            </a:br>
            <a:r>
              <a:rPr lang="en-US" sz="2400" dirty="0" smtClean="0">
                <a:ea typeface="ＭＳ Ｐゴシック" pitchFamily="34" charset="-128"/>
              </a:rPr>
              <a:t>info architecture</a:t>
            </a:r>
          </a:p>
        </p:txBody>
      </p:sp>
      <p:sp>
        <p:nvSpPr>
          <p:cNvPr id="10"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33</a:t>
            </a:fld>
            <a:endParaRPr lang="en-US" sz="1100" smtClean="0">
              <a:solidFill>
                <a:schemeClr val="tx1">
                  <a:lumMod val="50000"/>
                </a:schemeClr>
              </a:solidFill>
              <a:latin typeface="Helvetica Light"/>
            </a:endParaRPr>
          </a:p>
        </p:txBody>
      </p:sp>
      <p:pic>
        <p:nvPicPr>
          <p:cNvPr id="405510" name="Picture 6" descr="affinity-diagra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200" y="2782888"/>
            <a:ext cx="5511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3567113" y="2806700"/>
            <a:ext cx="5614987" cy="3624263"/>
            <a:chOff x="2251" y="1768"/>
            <a:chExt cx="3537" cy="2283"/>
          </a:xfrm>
        </p:grpSpPr>
        <p:pic>
          <p:nvPicPr>
            <p:cNvPr id="86025" name="Picture 4" descr="beyer-contextual-design-the-real-d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5" y="1768"/>
              <a:ext cx="3493" cy="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ext Box 5"/>
            <p:cNvSpPr txBox="1">
              <a:spLocks noChangeArrowheads="1"/>
            </p:cNvSpPr>
            <p:nvPr/>
          </p:nvSpPr>
          <p:spPr bwMode="auto">
            <a:xfrm>
              <a:off x="2251" y="3701"/>
              <a:ext cx="3493"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15" tIns="44208" rIns="88415" bIns="44208">
              <a:spAutoFit/>
            </a:bodyPr>
            <a:lstStyle>
              <a:lvl1pPr defTabSz="884238" eaLnBrk="0" hangingPunct="0">
                <a:defRPr sz="2400">
                  <a:solidFill>
                    <a:schemeClr val="tx1"/>
                  </a:solidFill>
                  <a:latin typeface="Times New Roman" pitchFamily="18" charset="0"/>
                  <a:ea typeface="ＭＳ Ｐゴシック" pitchFamily="34" charset="-128"/>
                </a:defRPr>
              </a:lvl1pPr>
              <a:lvl2pPr marL="742950" indent="-285750" defTabSz="884238" eaLnBrk="0" hangingPunct="0">
                <a:defRPr sz="2400">
                  <a:solidFill>
                    <a:schemeClr val="tx1"/>
                  </a:solidFill>
                  <a:latin typeface="Times New Roman" pitchFamily="18" charset="0"/>
                  <a:ea typeface="ＭＳ Ｐゴシック" pitchFamily="34" charset="-128"/>
                </a:defRPr>
              </a:lvl2pPr>
              <a:lvl3pPr marL="1143000" indent="-228600" defTabSz="884238" eaLnBrk="0" hangingPunct="0">
                <a:defRPr sz="2400">
                  <a:solidFill>
                    <a:schemeClr val="tx1"/>
                  </a:solidFill>
                  <a:latin typeface="Times New Roman" pitchFamily="18" charset="0"/>
                  <a:ea typeface="ＭＳ Ｐゴシック" pitchFamily="34" charset="-128"/>
                </a:defRPr>
              </a:lvl3pPr>
              <a:lvl4pPr marL="1600200" indent="-228600" defTabSz="884238" eaLnBrk="0" hangingPunct="0">
                <a:defRPr sz="2400">
                  <a:solidFill>
                    <a:schemeClr val="tx1"/>
                  </a:solidFill>
                  <a:latin typeface="Times New Roman" pitchFamily="18" charset="0"/>
                  <a:ea typeface="ＭＳ Ｐゴシック" pitchFamily="34" charset="-128"/>
                </a:defRPr>
              </a:lvl4pPr>
              <a:lvl5pPr marL="2057400" indent="-228600" defTabSz="884238" eaLnBrk="0" hangingPunct="0">
                <a:defRPr sz="2400">
                  <a:solidFill>
                    <a:schemeClr val="tx1"/>
                  </a:solidFill>
                  <a:latin typeface="Times New Roman" pitchFamily="18" charset="0"/>
                  <a:ea typeface="ＭＳ Ｐゴシック" pitchFamily="34" charset="-128"/>
                </a:defRPr>
              </a:lvl5pPr>
              <a:lvl6pPr marL="25146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nSpc>
                  <a:spcPct val="85000"/>
                </a:lnSpc>
              </a:pPr>
              <a:r>
                <a:rPr lang="en-US" sz="1200" dirty="0">
                  <a:latin typeface="Tahoma" pitchFamily="34" charset="0"/>
                </a:rPr>
                <a:t>Reprinted by permission from </a:t>
              </a:r>
              <a:r>
                <a:rPr lang="en-US" sz="1200" i="1" dirty="0">
                  <a:latin typeface="Tahoma" pitchFamily="34" charset="0"/>
                </a:rPr>
                <a:t>Contextual Design  </a:t>
              </a:r>
              <a:r>
                <a:rPr lang="en-US" sz="1200" dirty="0">
                  <a:latin typeface="Tahoma" pitchFamily="34" charset="0"/>
                </a:rPr>
                <a:t>by Hugh Beyer &amp; Karen </a:t>
              </a:r>
              <a:r>
                <a:rPr lang="en-US" sz="1200" dirty="0" err="1">
                  <a:latin typeface="Tahoma" pitchFamily="34" charset="0"/>
                </a:rPr>
                <a:t>Holtzblatt</a:t>
              </a:r>
              <a:r>
                <a:rPr lang="en-US" sz="1200" dirty="0">
                  <a:latin typeface="Tahoma" pitchFamily="34" charset="0"/>
                </a:rPr>
                <a:t>, </a:t>
              </a:r>
              <a:r>
                <a:rPr lang="en-US" sz="1200" dirty="0" err="1">
                  <a:latin typeface="Tahoma" pitchFamily="34" charset="0"/>
                </a:rPr>
                <a:t>InContext</a:t>
              </a:r>
              <a:r>
                <a:rPr lang="en-US" sz="1200" dirty="0">
                  <a:latin typeface="Tahoma" pitchFamily="34" charset="0"/>
                </a:rPr>
                <a:t> Enterprises, http://</a:t>
              </a:r>
              <a:r>
                <a:rPr lang="en-US" sz="1200" dirty="0" err="1">
                  <a:latin typeface="Tahoma" pitchFamily="34" charset="0"/>
                </a:rPr>
                <a:t>www.incent.com</a:t>
              </a:r>
              <a:r>
                <a:rPr lang="en-US" sz="1200" dirty="0">
                  <a:latin typeface="Tahoma" pitchFamily="34" charset="0"/>
                </a:rPr>
                <a:t>, </a:t>
              </a:r>
            </a:p>
            <a:p>
              <a:pPr>
                <a:lnSpc>
                  <a:spcPct val="85000"/>
                </a:lnSpc>
              </a:pPr>
              <a:r>
                <a:rPr lang="en-US" sz="1200" dirty="0">
                  <a:latin typeface="Tahoma" pitchFamily="34" charset="0"/>
                </a:rPr>
                <a:t>© Morgan Kaufmann, 1998</a:t>
              </a:r>
            </a:p>
          </p:txBody>
        </p:sp>
      </p:grpSp>
      <p:pic>
        <p:nvPicPr>
          <p:cNvPr id="3" name="Picture 2"/>
          <p:cNvPicPr>
            <a:picLocks noChangeAspect="1"/>
          </p:cNvPicPr>
          <p:nvPr/>
        </p:nvPicPr>
        <p:blipFill>
          <a:blip r:embed="rId5"/>
          <a:stretch>
            <a:fillRect/>
          </a:stretch>
        </p:blipFill>
        <p:spPr>
          <a:xfrm>
            <a:off x="3640847" y="2772758"/>
            <a:ext cx="3728081" cy="3675888"/>
          </a:xfrm>
          <a:prstGeom prst="rect">
            <a:avLst/>
          </a:prstGeom>
        </p:spPr>
      </p:pic>
      <p:pic>
        <p:nvPicPr>
          <p:cNvPr id="86020" name="Picture 2" descr="affin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6165" y="2789803"/>
            <a:ext cx="364552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Tree>
    <p:extLst>
      <p:ext uri="{BB962C8B-B14F-4D97-AF65-F5344CB8AC3E}">
        <p14:creationId xmlns:p14="http://schemas.microsoft.com/office/powerpoint/2010/main" val="1802692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60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60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05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26" y="245344"/>
            <a:ext cx="7214916" cy="1143000"/>
          </a:xfrm>
        </p:spPr>
        <p:txBody>
          <a:bodyPr/>
          <a:lstStyle/>
          <a:p>
            <a:r>
              <a:rPr lang="en-US" dirty="0" err="1" smtClean="0"/>
              <a:t>Administrivia</a:t>
            </a:r>
            <a:endParaRPr lang="en-US" dirty="0"/>
          </a:p>
        </p:txBody>
      </p:sp>
      <p:sp>
        <p:nvSpPr>
          <p:cNvPr id="3" name="Content Placeholder 2"/>
          <p:cNvSpPr>
            <a:spLocks noGrp="1"/>
          </p:cNvSpPr>
          <p:nvPr>
            <p:ph idx="1"/>
          </p:nvPr>
        </p:nvSpPr>
        <p:spPr>
          <a:xfrm>
            <a:off x="685800" y="1296958"/>
            <a:ext cx="8402802" cy="4868132"/>
          </a:xfrm>
        </p:spPr>
        <p:txBody>
          <a:bodyPr>
            <a:normAutofit fontScale="92500" lnSpcReduction="10000"/>
          </a:bodyPr>
          <a:lstStyle/>
          <a:p>
            <a:r>
              <a:rPr lang="en-US" dirty="0" smtClean="0"/>
              <a:t>Project Proposal (individual)</a:t>
            </a:r>
          </a:p>
          <a:p>
            <a:pPr lvl="1"/>
            <a:r>
              <a:rPr lang="en-US" dirty="0" smtClean="0"/>
              <a:t>due tonight at 11:59 PM</a:t>
            </a:r>
          </a:p>
          <a:p>
            <a:pPr lvl="1"/>
            <a:r>
              <a:rPr lang="en-US" dirty="0" smtClean="0"/>
              <a:t>turn in via coursework (sorry for the change)</a:t>
            </a:r>
          </a:p>
          <a:p>
            <a:pPr lvl="1"/>
            <a:r>
              <a:rPr lang="en-US" dirty="0">
                <a:hlinkClick r:id="rId3"/>
              </a:rPr>
              <a:t>https://coursework.stanford.edu/portal/site/F14-CS-147-01</a:t>
            </a:r>
            <a:endParaRPr lang="en-US" dirty="0" smtClean="0"/>
          </a:p>
          <a:p>
            <a:pPr lvl="2"/>
            <a:endParaRPr lang="en-US" dirty="0" smtClean="0"/>
          </a:p>
          <a:p>
            <a:r>
              <a:rPr lang="en-US" dirty="0" smtClean="0"/>
              <a:t>Hall of Fame/Shame (individual)</a:t>
            </a:r>
          </a:p>
          <a:p>
            <a:pPr lvl="1"/>
            <a:r>
              <a:rPr lang="en-US" dirty="0" smtClean="0"/>
              <a:t>due Thursday night at 11:59 PM</a:t>
            </a:r>
          </a:p>
          <a:p>
            <a:pPr lvl="1"/>
            <a:r>
              <a:rPr lang="en-US" dirty="0" smtClean="0"/>
              <a:t>reading on how to give &amp; take critique</a:t>
            </a:r>
          </a:p>
          <a:p>
            <a:pPr lvl="1"/>
            <a:r>
              <a:rPr lang="en-US" dirty="0" smtClean="0"/>
              <a:t>discuss in Studio on Friday</a:t>
            </a:r>
          </a:p>
          <a:p>
            <a:pPr lvl="1"/>
            <a:r>
              <a:rPr lang="en-US" dirty="0" smtClean="0"/>
              <a:t>Studio key this week: team preferences</a:t>
            </a:r>
          </a:p>
          <a:p>
            <a:pPr lvl="1"/>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pPr>
              <a:defRPr/>
            </a:pPr>
            <a:r>
              <a:rPr lang="en-US" smtClean="0"/>
              <a:t>Spring 2014</a:t>
            </a:r>
            <a:endParaRPr lang="en-US" dirty="0"/>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34</a:t>
            </a:fld>
            <a:endParaRPr lang="en-US" dirty="0"/>
          </a:p>
        </p:txBody>
      </p:sp>
    </p:spTree>
    <p:extLst>
      <p:ext uri="{BB962C8B-B14F-4D97-AF65-F5344CB8AC3E}">
        <p14:creationId xmlns:p14="http://schemas.microsoft.com/office/powerpoint/2010/main" val="15917174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098268"/>
            <a:ext cx="9143999" cy="923925"/>
          </a:xfrm>
          <a:prstGeom prst="rect">
            <a:avLst/>
          </a:prstGeom>
          <a:noFill/>
        </p:spPr>
        <p:txBody>
          <a:bodyPr wrap="square">
            <a:spAutoFit/>
          </a:bodyPr>
          <a:lstStyle/>
          <a:p>
            <a:pPr algn="ctr">
              <a:defRPr/>
            </a:pPr>
            <a:r>
              <a:rPr lang="en-US" sz="5400" b="1" spc="600" dirty="0">
                <a:latin typeface="Arial"/>
                <a:ea typeface="ＭＳ Ｐゴシック" charset="0"/>
                <a:cs typeface="Arial"/>
              </a:rPr>
              <a:t>B R E A K</a:t>
            </a:r>
          </a:p>
        </p:txBody>
      </p:sp>
    </p:spTree>
    <p:extLst>
      <p:ext uri="{BB962C8B-B14F-4D97-AF65-F5344CB8AC3E}">
        <p14:creationId xmlns:p14="http://schemas.microsoft.com/office/powerpoint/2010/main" val="120348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Contextual Inquiry Exercise</a:t>
            </a:r>
            <a:endParaRPr lang="en-US" dirty="0"/>
          </a:p>
        </p:txBody>
      </p:sp>
      <p:sp>
        <p:nvSpPr>
          <p:cNvPr id="6" name="Content Placeholder 5"/>
          <p:cNvSpPr>
            <a:spLocks noGrp="1"/>
          </p:cNvSpPr>
          <p:nvPr>
            <p:ph idx="1"/>
          </p:nvPr>
        </p:nvSpPr>
        <p:spPr/>
        <p:txBody>
          <a:bodyPr/>
          <a:lstStyle/>
          <a:p>
            <a:r>
              <a:rPr lang="en-US" dirty="0" smtClean="0"/>
              <a:t>Turn to someone on your right</a:t>
            </a:r>
          </a:p>
          <a:p>
            <a:r>
              <a:rPr lang="en-US" dirty="0" smtClean="0"/>
              <a:t>Interview that person </a:t>
            </a:r>
            <a:r>
              <a:rPr lang="en-US" i="1" dirty="0" smtClean="0">
                <a:solidFill>
                  <a:srgbClr val="75CBFF"/>
                </a:solidFill>
              </a:rPr>
              <a:t>using Master-Apprentice</a:t>
            </a:r>
            <a:r>
              <a:rPr lang="en-US" dirty="0" smtClean="0"/>
              <a:t> model to find out how they schedule appointments</a:t>
            </a:r>
          </a:p>
          <a:p>
            <a:r>
              <a:rPr lang="en-US" dirty="0" smtClean="0"/>
              <a:t>2 minutes</a:t>
            </a:r>
          </a:p>
          <a:p>
            <a:r>
              <a:rPr lang="en-US" dirty="0" smtClean="0"/>
              <a:t>Switch places &amp; repeat</a:t>
            </a:r>
          </a:p>
          <a:p>
            <a:r>
              <a:rPr lang="en-US" dirty="0" smtClean="0"/>
              <a:t>2 minutes</a:t>
            </a:r>
            <a:endParaRPr lang="en-US" dirty="0"/>
          </a:p>
        </p:txBody>
      </p:sp>
      <p:sp>
        <p:nvSpPr>
          <p:cNvPr id="2" name="Date Placeholder 1"/>
          <p:cNvSpPr>
            <a:spLocks noGrp="1"/>
          </p:cNvSpPr>
          <p:nvPr>
            <p:ph type="dt" sz="half" idx="10"/>
          </p:nvPr>
        </p:nvSpPr>
        <p:spPr/>
        <p:txBody>
          <a:bodyPr/>
          <a:lstStyle/>
          <a:p>
            <a:pPr>
              <a:defRPr/>
            </a:pPr>
            <a:r>
              <a:rPr lang="en-US" smtClean="0"/>
              <a:t>9/23/2014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and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36</a:t>
            </a:fld>
            <a:endParaRPr lang="en-US"/>
          </a:p>
        </p:txBody>
      </p:sp>
    </p:spTree>
    <p:extLst>
      <p:ext uri="{BB962C8B-B14F-4D97-AF65-F5344CB8AC3E}">
        <p14:creationId xmlns:p14="http://schemas.microsoft.com/office/powerpoint/2010/main" val="24453314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66184" y="274638"/>
            <a:ext cx="8411633" cy="6308725"/>
          </a:xfrm>
          <a:prstGeom prst="rect">
            <a:avLst/>
          </a:prstGeom>
        </p:spPr>
      </p:pic>
      <p:sp>
        <p:nvSpPr>
          <p:cNvPr id="3" name="Rectangle 2">
            <a:hlinkClick r:id="rId5"/>
          </p:cNvPr>
          <p:cNvSpPr/>
          <p:nvPr/>
        </p:nvSpPr>
        <p:spPr>
          <a:xfrm>
            <a:off x="1863656"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4973258"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2912827"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Screen Shot 2014-09-30 at 2.14.2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200" y="276115"/>
            <a:ext cx="9670680" cy="6351638"/>
          </a:xfrm>
          <a:prstGeom prst="rect">
            <a:avLst/>
          </a:prstGeom>
        </p:spPr>
      </p:pic>
    </p:spTree>
    <p:extLst>
      <p:ext uri="{BB962C8B-B14F-4D97-AF65-F5344CB8AC3E}">
        <p14:creationId xmlns:p14="http://schemas.microsoft.com/office/powerpoint/2010/main" val="38399113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Task Analysis</a:t>
            </a:r>
          </a:p>
        </p:txBody>
      </p:sp>
      <p:sp>
        <p:nvSpPr>
          <p:cNvPr id="89090" name="Rectangle 3"/>
          <p:cNvSpPr>
            <a:spLocks noGrp="1" noChangeArrowheads="1"/>
          </p:cNvSpPr>
          <p:nvPr>
            <p:ph idx="1"/>
          </p:nvPr>
        </p:nvSpPr>
        <p:spPr>
          <a:xfrm>
            <a:off x="575479" y="2338174"/>
            <a:ext cx="7882721" cy="3986426"/>
          </a:xfrm>
        </p:spPr>
        <p:txBody>
          <a:bodyPr/>
          <a:lstStyle/>
          <a:p>
            <a:r>
              <a:rPr lang="en-US" sz="2800" dirty="0">
                <a:solidFill>
                  <a:srgbClr val="00B0F0"/>
                </a:solidFill>
                <a:ea typeface="ＭＳ Ｐゴシック" pitchFamily="34" charset="-128"/>
              </a:rPr>
              <a:t>Use this to organize contextual inquiry data</a:t>
            </a:r>
          </a:p>
          <a:p>
            <a:pPr eaLnBrk="1" hangingPunct="1"/>
            <a:r>
              <a:rPr lang="en-US" sz="2800" dirty="0" smtClean="0">
                <a:ea typeface="ＭＳ Ｐゴシック" pitchFamily="34" charset="-128"/>
              </a:rPr>
              <a:t>Find out</a:t>
            </a:r>
          </a:p>
          <a:p>
            <a:pPr lvl="1" eaLnBrk="1" hangingPunct="1"/>
            <a:r>
              <a:rPr lang="en-US" sz="2400" dirty="0" smtClean="0">
                <a:ea typeface="ＭＳ Ｐゴシック" pitchFamily="34" charset="-128"/>
              </a:rPr>
              <a:t>who customers are</a:t>
            </a:r>
          </a:p>
          <a:p>
            <a:pPr lvl="1" eaLnBrk="1" hangingPunct="1"/>
            <a:r>
              <a:rPr lang="en-US" sz="2400" dirty="0" smtClean="0">
                <a:ea typeface="ＭＳ Ｐゴシック" pitchFamily="34" charset="-128"/>
              </a:rPr>
              <a:t>what tasks they need to perform</a:t>
            </a:r>
          </a:p>
        </p:txBody>
      </p:sp>
      <p:sp>
        <p:nvSpPr>
          <p:cNvPr id="2" name="Date Placeholder 1"/>
          <p:cNvSpPr>
            <a:spLocks noGrp="1"/>
          </p:cNvSpPr>
          <p:nvPr>
            <p:ph type="dt" sz="half" idx="10"/>
          </p:nvPr>
        </p:nvSpPr>
        <p:spPr/>
        <p:txBody>
          <a:bodyPr/>
          <a:lstStyle/>
          <a:p>
            <a:pPr>
              <a:defRPr/>
            </a:pPr>
            <a:r>
              <a:rPr lang="en-US" smtClean="0"/>
              <a:t>Spring 2014</a:t>
            </a:r>
            <a:endParaRPr lang="de-DE" dirty="0"/>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909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8C5C9C1-DA73-41AA-A9D7-B73A104003B9}" type="slidenum">
              <a:rPr lang="en-US" sz="1100">
                <a:solidFill>
                  <a:srgbClr val="D4E8F4"/>
                </a:solidFill>
                <a:latin typeface="Arial" pitchFamily="34" charset="0"/>
              </a:rPr>
              <a:pPr eaLnBrk="1" hangingPunct="1"/>
              <a:t>38</a:t>
            </a:fld>
            <a:endParaRPr lang="en-US" sz="1100">
              <a:solidFill>
                <a:srgbClr val="D4E8F4"/>
              </a:solidFill>
              <a:latin typeface="Arial" pitchFamily="34" charset="0"/>
            </a:endParaRPr>
          </a:p>
        </p:txBody>
      </p:sp>
      <p:pic>
        <p:nvPicPr>
          <p:cNvPr id="8" name="Picture 4" descr="MPj03211770000[1]"/>
          <p:cNvPicPr>
            <a:picLocks noChangeAspect="1" noChangeArrowheads="1"/>
          </p:cNvPicPr>
          <p:nvPr/>
        </p:nvPicPr>
        <p:blipFill>
          <a:blip r:embed="rId3">
            <a:extLst>
              <a:ext uri="{28A0092B-C50C-407E-A947-70E740481C1C}">
                <a14:useLocalDpi xmlns:a14="http://schemas.microsoft.com/office/drawing/2010/main" val="0"/>
              </a:ext>
            </a:extLst>
          </a:blip>
          <a:srcRect l="20830" r="14066"/>
          <a:stretch>
            <a:fillRect/>
          </a:stretch>
        </p:blipFill>
        <p:spPr bwMode="auto">
          <a:xfrm>
            <a:off x="7887592" y="4153828"/>
            <a:ext cx="1256408" cy="27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1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4"/>
          <p:cNvSpPr>
            <a:spLocks noGrp="1" noChangeArrowheads="1"/>
          </p:cNvSpPr>
          <p:nvPr>
            <p:ph type="title"/>
          </p:nvPr>
        </p:nvSpPr>
        <p:spPr>
          <a:xfrm>
            <a:off x="479426" y="347663"/>
            <a:ext cx="6406452" cy="1143000"/>
          </a:xfrm>
        </p:spPr>
        <p:txBody>
          <a:bodyPr/>
          <a:lstStyle/>
          <a:p>
            <a:pPr eaLnBrk="1" hangingPunct="1"/>
            <a:r>
              <a:rPr lang="en-US" dirty="0" smtClean="0">
                <a:ea typeface="ＭＳ Ｐゴシック" pitchFamily="34" charset="-128"/>
              </a:rPr>
              <a:t>Task Analysis Questions (11)</a:t>
            </a:r>
          </a:p>
        </p:txBody>
      </p:sp>
      <p:sp>
        <p:nvSpPr>
          <p:cNvPr id="93188" name="Rectangle 5"/>
          <p:cNvSpPr>
            <a:spLocks noGrp="1" noChangeArrowheads="1"/>
          </p:cNvSpPr>
          <p:nvPr>
            <p:ph idx="1"/>
          </p:nvPr>
        </p:nvSpPr>
        <p:spPr>
          <a:xfrm>
            <a:off x="479778" y="1468657"/>
            <a:ext cx="8549292" cy="4724400"/>
          </a:xfrm>
        </p:spPr>
        <p:txBody>
          <a:bodyPr/>
          <a:lstStyle/>
          <a:p>
            <a:pPr eaLnBrk="1" hangingPunct="1">
              <a:lnSpc>
                <a:spcPct val="140000"/>
              </a:lnSpc>
            </a:pPr>
            <a:r>
              <a:rPr lang="en-US" sz="2800" dirty="0" smtClean="0">
                <a:ea typeface="ＭＳ Ｐゴシック" pitchFamily="34" charset="-128"/>
              </a:rPr>
              <a:t>Who is going to use the system?</a:t>
            </a:r>
          </a:p>
          <a:p>
            <a:pPr eaLnBrk="1" hangingPunct="1">
              <a:lnSpc>
                <a:spcPct val="140000"/>
              </a:lnSpc>
            </a:pPr>
            <a:r>
              <a:rPr lang="en-US" sz="2800" dirty="0" smtClean="0">
                <a:ea typeface="ＭＳ Ｐゴシック" pitchFamily="34" charset="-128"/>
              </a:rPr>
              <a:t>What tasks do they now perform?</a:t>
            </a:r>
          </a:p>
          <a:p>
            <a:pPr eaLnBrk="1" hangingPunct="1">
              <a:lnSpc>
                <a:spcPct val="140000"/>
              </a:lnSpc>
            </a:pPr>
            <a:r>
              <a:rPr lang="en-US" sz="2800" dirty="0" smtClean="0">
                <a:ea typeface="ＭＳ Ｐゴシック" pitchFamily="34" charset="-128"/>
              </a:rPr>
              <a:t>What tasks are desired?</a:t>
            </a:r>
          </a:p>
          <a:p>
            <a:pPr eaLnBrk="1" hangingPunct="1">
              <a:lnSpc>
                <a:spcPct val="140000"/>
              </a:lnSpc>
            </a:pPr>
            <a:r>
              <a:rPr lang="en-US" sz="2800" dirty="0" smtClean="0">
                <a:ea typeface="ＭＳ Ｐゴシック" pitchFamily="34" charset="-128"/>
              </a:rPr>
              <a:t>How are the tasks learned?</a:t>
            </a:r>
          </a:p>
          <a:p>
            <a:pPr eaLnBrk="1" hangingPunct="1">
              <a:lnSpc>
                <a:spcPct val="140000"/>
              </a:lnSpc>
            </a:pPr>
            <a:r>
              <a:rPr lang="en-US" sz="2800" dirty="0" smtClean="0">
                <a:ea typeface="ＭＳ Ｐゴシック" pitchFamily="34" charset="-128"/>
              </a:rPr>
              <a:t>Where are the tasks performed?</a:t>
            </a:r>
          </a:p>
          <a:p>
            <a:pPr eaLnBrk="1" hangingPunct="1">
              <a:lnSpc>
                <a:spcPct val="140000"/>
              </a:lnSpc>
            </a:pPr>
            <a:r>
              <a:rPr lang="en-US" sz="2800" dirty="0" smtClean="0">
                <a:ea typeface="ＭＳ Ｐゴシック" pitchFamily="34" charset="-128"/>
              </a:rPr>
              <a:t>What’</a:t>
            </a:r>
            <a:r>
              <a:rPr lang="en-US" altLang="ja-JP" sz="2800" dirty="0" smtClean="0">
                <a:ea typeface="ＭＳ Ｐゴシック" pitchFamily="34" charset="-128"/>
              </a:rPr>
              <a:t>s the relationship between customer &amp; data?</a:t>
            </a:r>
          </a:p>
          <a:p>
            <a:pPr eaLnBrk="1" hangingPunct="1">
              <a:lnSpc>
                <a:spcPct val="140000"/>
              </a:lnSpc>
            </a:pPr>
            <a:endParaRPr lang="en-US" dirty="0" smtClean="0">
              <a:ea typeface="ＭＳ Ｐゴシック" pitchFamily="34" charset="-128"/>
            </a:endParaRPr>
          </a:p>
        </p:txBody>
      </p:sp>
      <p:sp>
        <p:nvSpPr>
          <p:cNvPr id="10"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9" name="Footer Placeholder 8"/>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39</a:t>
            </a:fld>
            <a:endParaRPr lang="en-US" sz="1100" smtClean="0">
              <a:solidFill>
                <a:schemeClr val="tx1">
                  <a:lumMod val="50000"/>
                </a:schemeClr>
              </a:solidFill>
              <a:latin typeface="Helvetica Light"/>
            </a:endParaRPr>
          </a:p>
        </p:txBody>
      </p:sp>
      <p:pic>
        <p:nvPicPr>
          <p:cNvPr id="12" name="Picture 11"/>
          <p:cNvPicPr>
            <a:picLocks noChangeAspect="1"/>
          </p:cNvPicPr>
          <p:nvPr/>
        </p:nvPicPr>
        <p:blipFill>
          <a:blip r:embed="rId3"/>
          <a:stretch>
            <a:fillRect/>
          </a:stretch>
        </p:blipFill>
        <p:spPr>
          <a:xfrm>
            <a:off x="7284216" y="437445"/>
            <a:ext cx="1362695" cy="1368777"/>
          </a:xfrm>
          <a:prstGeom prst="rect">
            <a:avLst/>
          </a:prstGeom>
        </p:spPr>
      </p:pic>
    </p:spTree>
    <p:extLst>
      <p:ext uri="{BB962C8B-B14F-4D97-AF65-F5344CB8AC3E}">
        <p14:creationId xmlns:p14="http://schemas.microsoft.com/office/powerpoint/2010/main" val="1707890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Spring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and Evaluation</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7202659"/>
          </a:xfrm>
          <a:prstGeom prst="rect">
            <a:avLst/>
          </a:prstGeom>
        </p:spPr>
      </p:pic>
      <p:sp>
        <p:nvSpPr>
          <p:cNvPr id="9" name="Rectangle 2"/>
          <p:cNvSpPr>
            <a:spLocks noGrp="1" noChangeArrowheads="1"/>
          </p:cNvSpPr>
          <p:nvPr>
            <p:ph type="title"/>
          </p:nvPr>
        </p:nvSpPr>
        <p:spPr>
          <a:xfrm>
            <a:off x="406435" y="79925"/>
            <a:ext cx="8664575" cy="1143000"/>
          </a:xfrm>
        </p:spPr>
        <p:txBody>
          <a:bodyPr/>
          <a:lstStyle/>
          <a:p>
            <a:r>
              <a:rPr lang="en-US" dirty="0" smtClean="0">
                <a:solidFill>
                  <a:srgbClr val="FFFFFF"/>
                </a:solidFill>
                <a:latin typeface="Helvetica"/>
                <a:cs typeface="Helvetica"/>
              </a:rPr>
              <a:t>Hall of Fame or Shame?</a:t>
            </a:r>
            <a:endParaRPr lang="en-US" dirty="0">
              <a:solidFill>
                <a:srgbClr val="FFFFFF"/>
              </a:solidFill>
              <a:latin typeface="Helvetica"/>
              <a:cs typeface="Helvetica"/>
            </a:endParaRPr>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4</a:t>
            </a:fld>
            <a:endParaRPr lang="en-US" dirty="0"/>
          </a:p>
        </p:txBody>
      </p:sp>
      <p:pic>
        <p:nvPicPr>
          <p:cNvPr id="10" name="Picture 9" descr="hallof.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4594" y="243804"/>
            <a:ext cx="813836" cy="829952"/>
          </a:xfrm>
          <a:prstGeom prst="rect">
            <a:avLst/>
          </a:prstGeom>
        </p:spPr>
      </p:pic>
      <p:sp>
        <p:nvSpPr>
          <p:cNvPr id="11" name="Rectangle 10"/>
          <p:cNvSpPr/>
          <p:nvPr/>
        </p:nvSpPr>
        <p:spPr bwMode="auto">
          <a:xfrm>
            <a:off x="-1" y="2686263"/>
            <a:ext cx="4656853" cy="139998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2" name="Content Placeholder 6"/>
          <p:cNvSpPr txBox="1">
            <a:spLocks/>
          </p:cNvSpPr>
          <p:nvPr/>
        </p:nvSpPr>
        <p:spPr bwMode="auto">
          <a:xfrm>
            <a:off x="1124066" y="3394170"/>
            <a:ext cx="3308663" cy="12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lgn="r">
              <a:buFontTx/>
              <a:buNone/>
            </a:pPr>
            <a:r>
              <a:rPr lang="en-US" sz="2000" dirty="0" smtClean="0">
                <a:latin typeface="Helvetica"/>
                <a:cs typeface="Helvetica"/>
              </a:rPr>
              <a:t>By Philippe Stark</a:t>
            </a:r>
            <a:endParaRPr lang="en-US" sz="2000" dirty="0">
              <a:latin typeface="Helvetica"/>
              <a:cs typeface="Helvetica"/>
            </a:endParaRPr>
          </a:p>
        </p:txBody>
      </p:sp>
      <p:sp>
        <p:nvSpPr>
          <p:cNvPr id="5" name="Rectangle 4"/>
          <p:cNvSpPr/>
          <p:nvPr/>
        </p:nvSpPr>
        <p:spPr>
          <a:xfrm>
            <a:off x="254171" y="2920781"/>
            <a:ext cx="4275529" cy="461665"/>
          </a:xfrm>
          <a:prstGeom prst="rect">
            <a:avLst/>
          </a:prstGeom>
        </p:spPr>
        <p:txBody>
          <a:bodyPr wrap="none">
            <a:spAutoFit/>
          </a:bodyPr>
          <a:lstStyle/>
          <a:p>
            <a:r>
              <a:rPr lang="pl-PL" dirty="0" err="1">
                <a:latin typeface="Helvetica"/>
                <a:cs typeface="Helvetica"/>
              </a:rPr>
              <a:t>Alessi</a:t>
            </a:r>
            <a:r>
              <a:rPr lang="pl-PL" dirty="0">
                <a:latin typeface="Helvetica"/>
                <a:cs typeface="Helvetica"/>
              </a:rPr>
              <a:t> </a:t>
            </a:r>
            <a:r>
              <a:rPr lang="pl-PL" dirty="0" err="1">
                <a:latin typeface="Helvetica"/>
                <a:cs typeface="Helvetica"/>
              </a:rPr>
              <a:t>Juicy</a:t>
            </a:r>
            <a:r>
              <a:rPr lang="pl-PL" dirty="0">
                <a:latin typeface="Helvetica"/>
                <a:cs typeface="Helvetica"/>
              </a:rPr>
              <a:t> </a:t>
            </a:r>
            <a:r>
              <a:rPr lang="pl-PL" dirty="0" err="1">
                <a:latin typeface="Helvetica"/>
                <a:cs typeface="Helvetica"/>
              </a:rPr>
              <a:t>Salif</a:t>
            </a:r>
            <a:r>
              <a:rPr lang="pl-PL" dirty="0">
                <a:latin typeface="Helvetica"/>
                <a:cs typeface="Helvetica"/>
              </a:rPr>
              <a:t> </a:t>
            </a:r>
            <a:r>
              <a:rPr lang="pl-PL" dirty="0" err="1">
                <a:latin typeface="Helvetica"/>
                <a:cs typeface="Helvetica"/>
              </a:rPr>
              <a:t>Citrus</a:t>
            </a:r>
            <a:r>
              <a:rPr lang="pl-PL" dirty="0">
                <a:latin typeface="Helvetica"/>
                <a:cs typeface="Helvetica"/>
              </a:rPr>
              <a:t> </a:t>
            </a:r>
            <a:r>
              <a:rPr lang="pl-PL" dirty="0" err="1">
                <a:latin typeface="Helvetica"/>
                <a:cs typeface="Helvetica"/>
              </a:rPr>
              <a:t>Juicer</a:t>
            </a:r>
            <a:endParaRPr lang="en-US" dirty="0">
              <a:latin typeface="Helvetica"/>
              <a:cs typeface="Helvetica"/>
            </a:endParaRPr>
          </a:p>
        </p:txBody>
      </p:sp>
    </p:spTree>
    <p:extLst>
      <p:ext uri="{BB962C8B-B14F-4D97-AF65-F5344CB8AC3E}">
        <p14:creationId xmlns:p14="http://schemas.microsoft.com/office/powerpoint/2010/main" val="1686489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Task Analysis Questions (cont.)</a:t>
            </a:r>
          </a:p>
        </p:txBody>
      </p:sp>
      <p:sp>
        <p:nvSpPr>
          <p:cNvPr id="95234" name="Rectangle 3"/>
          <p:cNvSpPr>
            <a:spLocks noGrp="1" noChangeArrowheads="1"/>
          </p:cNvSpPr>
          <p:nvPr>
            <p:ph idx="1"/>
          </p:nvPr>
        </p:nvSpPr>
        <p:spPr>
          <a:xfrm>
            <a:off x="685800" y="2743200"/>
            <a:ext cx="8196263" cy="4724400"/>
          </a:xfrm>
        </p:spPr>
        <p:txBody>
          <a:bodyPr/>
          <a:lstStyle/>
          <a:p>
            <a:pPr eaLnBrk="1" hangingPunct="1">
              <a:lnSpc>
                <a:spcPct val="130000"/>
              </a:lnSpc>
            </a:pPr>
            <a:r>
              <a:rPr lang="en-US" sz="2800" dirty="0" smtClean="0">
                <a:ea typeface="ＭＳ Ｐゴシック" pitchFamily="34" charset="-128"/>
              </a:rPr>
              <a:t>What other tools does the customer have?</a:t>
            </a:r>
          </a:p>
          <a:p>
            <a:pPr eaLnBrk="1" hangingPunct="1">
              <a:lnSpc>
                <a:spcPct val="130000"/>
              </a:lnSpc>
            </a:pPr>
            <a:r>
              <a:rPr lang="en-US" sz="2800" dirty="0" smtClean="0">
                <a:ea typeface="ＭＳ Ｐゴシック" pitchFamily="34" charset="-128"/>
              </a:rPr>
              <a:t>How do users communicate with each other?</a:t>
            </a:r>
          </a:p>
          <a:p>
            <a:pPr eaLnBrk="1" hangingPunct="1">
              <a:lnSpc>
                <a:spcPct val="130000"/>
              </a:lnSpc>
            </a:pPr>
            <a:r>
              <a:rPr lang="en-US" sz="2800" dirty="0" smtClean="0">
                <a:ea typeface="ＭＳ Ｐゴシック" pitchFamily="34" charset="-128"/>
              </a:rPr>
              <a:t>How often are the tasks performed? </a:t>
            </a:r>
          </a:p>
          <a:p>
            <a:pPr eaLnBrk="1" hangingPunct="1">
              <a:lnSpc>
                <a:spcPct val="130000"/>
              </a:lnSpc>
            </a:pPr>
            <a:r>
              <a:rPr lang="en-US" sz="2800" dirty="0" smtClean="0">
                <a:ea typeface="ＭＳ Ｐゴシック" pitchFamily="34" charset="-128"/>
              </a:rPr>
              <a:t>What are the time constraints on the tasks?</a:t>
            </a:r>
          </a:p>
          <a:p>
            <a:pPr eaLnBrk="1" hangingPunct="1">
              <a:lnSpc>
                <a:spcPct val="130000"/>
              </a:lnSpc>
            </a:pPr>
            <a:r>
              <a:rPr lang="en-US" sz="2800" dirty="0" smtClean="0">
                <a:ea typeface="ＭＳ Ｐゴシック" pitchFamily="34" charset="-128"/>
              </a:rPr>
              <a:t>What happens when things go wrong?</a:t>
            </a:r>
          </a:p>
          <a:p>
            <a:pPr eaLnBrk="1" hangingPunct="1">
              <a:lnSpc>
                <a:spcPct val="130000"/>
              </a:lnSpc>
            </a:pPr>
            <a:endParaRPr lang="en-US"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40</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stretch>
            <a:fillRect/>
          </a:stretch>
        </p:blipFill>
        <p:spPr>
          <a:xfrm>
            <a:off x="7284216" y="437445"/>
            <a:ext cx="1362695" cy="1368777"/>
          </a:xfrm>
          <a:prstGeom prst="rect">
            <a:avLst/>
          </a:prstGeom>
        </p:spPr>
      </p:pic>
    </p:spTree>
    <p:extLst>
      <p:ext uri="{BB962C8B-B14F-4D97-AF65-F5344CB8AC3E}">
        <p14:creationId xmlns:p14="http://schemas.microsoft.com/office/powerpoint/2010/main" val="25677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Who?</a:t>
            </a:r>
          </a:p>
        </p:txBody>
      </p:sp>
      <p:sp>
        <p:nvSpPr>
          <p:cNvPr id="97282" name="Rectangle 3"/>
          <p:cNvSpPr>
            <a:spLocks noGrp="1" noChangeArrowheads="1"/>
          </p:cNvSpPr>
          <p:nvPr>
            <p:ph idx="1"/>
          </p:nvPr>
        </p:nvSpPr>
        <p:spPr>
          <a:xfrm>
            <a:off x="474133" y="1910644"/>
            <a:ext cx="7772400" cy="4724400"/>
          </a:xfrm>
        </p:spPr>
        <p:txBody>
          <a:bodyPr/>
          <a:lstStyle/>
          <a:p>
            <a:pPr eaLnBrk="1" hangingPunct="1">
              <a:lnSpc>
                <a:spcPct val="90000"/>
              </a:lnSpc>
            </a:pPr>
            <a:r>
              <a:rPr lang="en-US" sz="2800" dirty="0" smtClean="0">
                <a:ea typeface="ＭＳ Ｐゴシック" pitchFamily="34" charset="-128"/>
              </a:rPr>
              <a:t>Identity</a:t>
            </a:r>
          </a:p>
          <a:p>
            <a:pPr lvl="1" eaLnBrk="1" hangingPunct="1">
              <a:lnSpc>
                <a:spcPct val="90000"/>
              </a:lnSpc>
            </a:pPr>
            <a:r>
              <a:rPr lang="en-US" sz="2400" dirty="0" smtClean="0">
                <a:ea typeface="ＭＳ Ｐゴシック" pitchFamily="34" charset="-128"/>
              </a:rPr>
              <a:t>in-house or specific customer is easy</a:t>
            </a:r>
          </a:p>
          <a:p>
            <a:pPr lvl="1" eaLnBrk="1" hangingPunct="1">
              <a:lnSpc>
                <a:spcPct val="90000"/>
              </a:lnSpc>
            </a:pPr>
            <a:r>
              <a:rPr lang="en-US" sz="2400" dirty="0" smtClean="0">
                <a:ea typeface="ＭＳ Ｐゴシック" pitchFamily="34" charset="-128"/>
              </a:rPr>
              <a:t>need several typical users for broad product</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Background</a:t>
            </a:r>
          </a:p>
          <a:p>
            <a:pPr eaLnBrk="1" hangingPunct="1">
              <a:lnSpc>
                <a:spcPct val="90000"/>
              </a:lnSpc>
            </a:pPr>
            <a:r>
              <a:rPr lang="en-US" sz="2800" dirty="0" smtClean="0">
                <a:ea typeface="ＭＳ Ｐゴシック" pitchFamily="34" charset="-128"/>
              </a:rPr>
              <a:t>Skills</a:t>
            </a:r>
          </a:p>
          <a:p>
            <a:pPr eaLnBrk="1" hangingPunct="1">
              <a:lnSpc>
                <a:spcPct val="90000"/>
              </a:lnSpc>
            </a:pPr>
            <a:r>
              <a:rPr lang="en-US" sz="2800" dirty="0" smtClean="0">
                <a:ea typeface="ＭＳ Ｐゴシック" pitchFamily="34" charset="-128"/>
              </a:rPr>
              <a:t>Work habits and preferences</a:t>
            </a:r>
          </a:p>
          <a:p>
            <a:pPr eaLnBrk="1" hangingPunct="1">
              <a:lnSpc>
                <a:spcPct val="90000"/>
              </a:lnSpc>
            </a:pPr>
            <a:r>
              <a:rPr lang="en-US" sz="2800" dirty="0" smtClean="0">
                <a:ea typeface="ＭＳ Ｐゴシック" pitchFamily="34" charset="-128"/>
              </a:rPr>
              <a:t>Physical characteristics</a:t>
            </a:r>
          </a:p>
          <a:p>
            <a:pPr lvl="1" eaLnBrk="1" hangingPunct="1">
              <a:lnSpc>
                <a:spcPct val="90000"/>
              </a:lnSpc>
            </a:pPr>
            <a:r>
              <a:rPr lang="en-US" sz="2400" dirty="0" smtClean="0">
                <a:ea typeface="ＭＳ Ｐゴシック" pitchFamily="34" charset="-128"/>
              </a:rPr>
              <a:t>height?</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41</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alphaModFix amt="26000"/>
          </a:blip>
          <a:stretch>
            <a:fillRect/>
          </a:stretch>
        </p:blipFill>
        <p:spPr>
          <a:xfrm>
            <a:off x="6565901" y="-517878"/>
            <a:ext cx="2349500" cy="2349500"/>
          </a:xfrm>
          <a:prstGeom prst="rect">
            <a:avLst/>
          </a:prstGeom>
        </p:spPr>
      </p:pic>
    </p:spTree>
    <p:extLst>
      <p:ext uri="{BB962C8B-B14F-4D97-AF65-F5344CB8AC3E}">
        <p14:creationId xmlns:p14="http://schemas.microsoft.com/office/powerpoint/2010/main" val="300997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52402" y="5720377"/>
            <a:ext cx="8862416" cy="844112"/>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437092" y="5616223"/>
            <a:ext cx="8664575" cy="1143000"/>
          </a:xfrm>
        </p:spPr>
        <p:txBody>
          <a:bodyPr/>
          <a:lstStyle/>
          <a:p>
            <a:r>
              <a:rPr lang="en-US" dirty="0" smtClean="0"/>
              <a:t>Best Buy Express: On the Go Gear</a:t>
            </a:r>
            <a:endParaRPr lang="en-US" dirty="0"/>
          </a:p>
        </p:txBody>
      </p:sp>
      <p:sp>
        <p:nvSpPr>
          <p:cNvPr id="3" name="Date Placeholder 2"/>
          <p:cNvSpPr>
            <a:spLocks noGrp="1"/>
          </p:cNvSpPr>
          <p:nvPr>
            <p:ph type="dt" sz="half" idx="10"/>
          </p:nvPr>
        </p:nvSpPr>
        <p:spPr/>
        <p:txBody>
          <a:bodyPr/>
          <a:lstStyle/>
          <a:p>
            <a:pPr>
              <a:defRPr/>
            </a:pPr>
            <a:r>
              <a:rPr lang="en-US" smtClean="0"/>
              <a:t>Spring 2014</a:t>
            </a:r>
            <a:endParaRPr lang="en-US"/>
          </a:p>
        </p:txBody>
      </p:sp>
      <p:sp>
        <p:nvSpPr>
          <p:cNvPr id="4" name="Footer Placeholder 3"/>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5" name="Slide Number Placeholder 4"/>
          <p:cNvSpPr>
            <a:spLocks noGrp="1"/>
          </p:cNvSpPr>
          <p:nvPr>
            <p:ph type="sldNum" sz="quarter" idx="12"/>
          </p:nvPr>
        </p:nvSpPr>
        <p:spPr/>
        <p:txBody>
          <a:bodyPr/>
          <a:lstStyle/>
          <a:p>
            <a:pPr>
              <a:defRPr/>
            </a:pPr>
            <a:fld id="{7765F609-13D8-427A-A637-8F1D1F077692}" type="slidenum">
              <a:rPr lang="en-US" smtClean="0"/>
              <a:pPr>
                <a:defRPr/>
              </a:pPr>
              <a:t>42</a:t>
            </a:fld>
            <a:endParaRPr lang="en-US"/>
          </a:p>
        </p:txBody>
      </p:sp>
      <p:pic>
        <p:nvPicPr>
          <p:cNvPr id="8" name="Picture 7"/>
          <p:cNvPicPr>
            <a:picLocks noChangeAspect="1"/>
          </p:cNvPicPr>
          <p:nvPr/>
        </p:nvPicPr>
        <p:blipFill>
          <a:blip r:embed="rId3"/>
          <a:stretch>
            <a:fillRect/>
          </a:stretch>
        </p:blipFill>
        <p:spPr>
          <a:xfrm>
            <a:off x="1124244" y="-694333"/>
            <a:ext cx="7036068" cy="7201052"/>
          </a:xfrm>
          <a:prstGeom prst="rect">
            <a:avLst/>
          </a:prstGeom>
        </p:spPr>
      </p:pic>
    </p:spTree>
    <p:extLst>
      <p:ext uri="{BB962C8B-B14F-4D97-AF65-F5344CB8AC3E}">
        <p14:creationId xmlns:p14="http://schemas.microsoft.com/office/powerpoint/2010/main" val="1711066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ea typeface="ＭＳ Ｐゴシック" pitchFamily="34" charset="-128"/>
              </a:rPr>
              <a:t>Who (Best Buy Express)?</a:t>
            </a:r>
          </a:p>
        </p:txBody>
      </p:sp>
      <p:sp>
        <p:nvSpPr>
          <p:cNvPr id="363523" name="Rectangle 3"/>
          <p:cNvSpPr>
            <a:spLocks noGrp="1" noChangeArrowheads="1"/>
          </p:cNvSpPr>
          <p:nvPr>
            <p:ph idx="1"/>
          </p:nvPr>
        </p:nvSpPr>
        <p:spPr>
          <a:xfrm>
            <a:off x="685800" y="1600200"/>
            <a:ext cx="7983538" cy="4724400"/>
          </a:xfrm>
        </p:spPr>
        <p:txBody>
          <a:bodyPr/>
          <a:lstStyle/>
          <a:p>
            <a:pPr eaLnBrk="1" hangingPunct="1">
              <a:lnSpc>
                <a:spcPct val="90000"/>
              </a:lnSpc>
            </a:pPr>
            <a:r>
              <a:rPr lang="en-US" sz="2800" dirty="0" smtClean="0">
                <a:ea typeface="ＭＳ Ｐゴシック" pitchFamily="34" charset="-128"/>
              </a:rPr>
              <a:t>Identity?</a:t>
            </a:r>
          </a:p>
          <a:p>
            <a:pPr lvl="1" eaLnBrk="1" hangingPunct="1">
              <a:lnSpc>
                <a:spcPct val="90000"/>
              </a:lnSpc>
            </a:pPr>
            <a:r>
              <a:rPr lang="en-US" sz="2400" dirty="0" smtClean="0">
                <a:ea typeface="ＭＳ Ｐゴシック" pitchFamily="34" charset="-128"/>
              </a:rPr>
              <a:t>people who are passing through airport</a:t>
            </a:r>
          </a:p>
          <a:p>
            <a:pPr lvl="2" eaLnBrk="1" hangingPunct="1">
              <a:lnSpc>
                <a:spcPct val="90000"/>
              </a:lnSpc>
            </a:pPr>
            <a:r>
              <a:rPr lang="en-US" sz="2000" dirty="0" smtClean="0">
                <a:ea typeface="ＭＳ Ｐゴシック" pitchFamily="34" charset="-128"/>
              </a:rPr>
              <a:t>business people, tourists, airline employees…</a:t>
            </a:r>
          </a:p>
          <a:p>
            <a:pPr lvl="2" eaLnBrk="1" hangingPunct="1">
              <a:lnSpc>
                <a:spcPct val="90000"/>
              </a:lnSpc>
            </a:pPr>
            <a:endParaRPr lang="en-US" sz="2000" dirty="0" smtClean="0">
              <a:ea typeface="ＭＳ Ｐゴシック" pitchFamily="34" charset="-128"/>
            </a:endParaRPr>
          </a:p>
          <a:p>
            <a:pPr eaLnBrk="1" hangingPunct="1">
              <a:lnSpc>
                <a:spcPct val="90000"/>
              </a:lnSpc>
            </a:pPr>
            <a:r>
              <a:rPr lang="en-US" sz="2800" dirty="0" smtClean="0">
                <a:ea typeface="ＭＳ Ｐゴシック" pitchFamily="34" charset="-128"/>
              </a:rPr>
              <a:t>Background?</a:t>
            </a:r>
          </a:p>
          <a:p>
            <a:pPr lvl="1" eaLnBrk="1" hangingPunct="1">
              <a:lnSpc>
                <a:spcPct val="90000"/>
              </a:lnSpc>
            </a:pPr>
            <a:r>
              <a:rPr lang="en-US" sz="2400" dirty="0" smtClean="0">
                <a:ea typeface="ＭＳ Ｐゴシック" pitchFamily="34" charset="-128"/>
              </a:rPr>
              <a:t>must have an ATM card or credit card</a:t>
            </a:r>
          </a:p>
          <a:p>
            <a:pPr lvl="1" eaLnBrk="1" hangingPunct="1">
              <a:lnSpc>
                <a:spcPct val="90000"/>
              </a:lnSpc>
            </a:pPr>
            <a:r>
              <a:rPr lang="en-US" sz="2400" dirty="0" smtClean="0">
                <a:ea typeface="ＭＳ Ｐゴシック" pitchFamily="34" charset="-128"/>
              </a:rPr>
              <a:t>have used other vending/ticket machines before</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Skills?</a:t>
            </a:r>
          </a:p>
          <a:p>
            <a:pPr lvl="1" eaLnBrk="1" hangingPunct="1">
              <a:lnSpc>
                <a:spcPct val="90000"/>
              </a:lnSpc>
            </a:pPr>
            <a:r>
              <a:rPr lang="en-US" sz="2400" dirty="0" smtClean="0">
                <a:ea typeface="ＭＳ Ｐゴシック" pitchFamily="34" charset="-128"/>
              </a:rPr>
              <a:t>may know how to put cards into ATM</a:t>
            </a:r>
          </a:p>
        </p:txBody>
      </p:sp>
      <p:sp>
        <p:nvSpPr>
          <p:cNvPr id="2" name="Date Placeholder 1"/>
          <p:cNvSpPr>
            <a:spLocks noGrp="1"/>
          </p:cNvSpPr>
          <p:nvPr>
            <p:ph type="dt" sz="half" idx="10"/>
          </p:nvPr>
        </p:nvSpPr>
        <p:spPr/>
        <p:txBody>
          <a:bodyPr/>
          <a:lstStyle/>
          <a:p>
            <a:pPr>
              <a:defRPr/>
            </a:pPr>
            <a:r>
              <a:rPr lang="en-US" smtClean="0"/>
              <a:t>Spring 2014</a:t>
            </a:r>
            <a:endParaRPr lang="de-DE" dirty="0"/>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933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5377E2E-9175-421D-9E51-F097B6E02474}" type="slidenum">
              <a:rPr lang="en-US" sz="1100">
                <a:solidFill>
                  <a:srgbClr val="D4E8F4"/>
                </a:solidFill>
                <a:latin typeface="Arial" pitchFamily="34" charset="0"/>
              </a:rPr>
              <a:pPr eaLnBrk="1" hangingPunct="1"/>
              <a:t>43</a:t>
            </a:fld>
            <a:endParaRPr lang="en-US" sz="1100">
              <a:solidFill>
                <a:srgbClr val="D4E8F4"/>
              </a:solidFill>
              <a:latin typeface="Arial" pitchFamily="34" charset="0"/>
            </a:endParaRPr>
          </a:p>
        </p:txBody>
      </p:sp>
      <p:pic>
        <p:nvPicPr>
          <p:cNvPr id="8" name="Picture 7"/>
          <p:cNvPicPr>
            <a:picLocks noChangeAspect="1"/>
          </p:cNvPicPr>
          <p:nvPr/>
        </p:nvPicPr>
        <p:blipFill>
          <a:blip r:embed="rId3">
            <a:alphaModFix amt="26000"/>
          </a:blip>
          <a:stretch>
            <a:fillRect/>
          </a:stretch>
        </p:blipFill>
        <p:spPr>
          <a:xfrm>
            <a:off x="6565901" y="-517878"/>
            <a:ext cx="2349500" cy="2349500"/>
          </a:xfrm>
          <a:prstGeom prst="rect">
            <a:avLst/>
          </a:prstGeom>
        </p:spPr>
      </p:pic>
    </p:spTree>
    <p:extLst>
      <p:ext uri="{BB962C8B-B14F-4D97-AF65-F5344CB8AC3E}">
        <p14:creationId xmlns:p14="http://schemas.microsoft.com/office/powerpoint/2010/main" val="209811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352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352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6352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352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35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p:txBody>
          <a:bodyPr/>
          <a:lstStyle/>
          <a:p>
            <a:pPr eaLnBrk="1" hangingPunct="1"/>
            <a:r>
              <a:rPr lang="en-US" dirty="0" smtClean="0">
                <a:ea typeface="ＭＳ Ｐゴシック" pitchFamily="34" charset="-128"/>
              </a:rPr>
              <a:t>What Tasks?</a:t>
            </a:r>
          </a:p>
        </p:txBody>
      </p:sp>
      <p:sp>
        <p:nvSpPr>
          <p:cNvPr id="105474" name="Rectangle 3"/>
          <p:cNvSpPr>
            <a:spLocks noGrp="1" noChangeArrowheads="1"/>
          </p:cNvSpPr>
          <p:nvPr>
            <p:ph idx="1"/>
          </p:nvPr>
        </p:nvSpPr>
        <p:spPr>
          <a:xfrm>
            <a:off x="468489" y="1303867"/>
            <a:ext cx="8929688" cy="4724400"/>
          </a:xfrm>
        </p:spPr>
        <p:txBody>
          <a:bodyPr/>
          <a:lstStyle/>
          <a:p>
            <a:pPr eaLnBrk="1" hangingPunct="1"/>
            <a:r>
              <a:rPr lang="en-US" sz="2800" dirty="0" smtClean="0">
                <a:ea typeface="ＭＳ Ｐゴシック" pitchFamily="34" charset="-128"/>
              </a:rPr>
              <a:t>Important for both automation and</a:t>
            </a:r>
            <a:br>
              <a:rPr lang="en-US" sz="2800" dirty="0" smtClean="0">
                <a:ea typeface="ＭＳ Ｐゴシック" pitchFamily="34" charset="-128"/>
              </a:rPr>
            </a:br>
            <a:r>
              <a:rPr lang="en-US" sz="2800" dirty="0" smtClean="0">
                <a:ea typeface="ＭＳ Ｐゴシック" pitchFamily="34" charset="-128"/>
              </a:rPr>
              <a:t>new functionality</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Relative importance of tasks?</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Observe customers, see it from their perspective</a:t>
            </a:r>
          </a:p>
          <a:p>
            <a:pPr lvl="1" eaLnBrk="1" hangingPunct="1"/>
            <a:r>
              <a:rPr lang="en-US" sz="2400" dirty="0" smtClean="0">
                <a:ea typeface="ＭＳ Ｐゴシック" pitchFamily="34" charset="-128"/>
              </a:rPr>
              <a:t>on-line billing example</a:t>
            </a:r>
          </a:p>
          <a:p>
            <a:pPr lvl="2" eaLnBrk="1" hangingPunct="1"/>
            <a:r>
              <a:rPr lang="en-US" sz="2200" dirty="0" smtClean="0">
                <a:ea typeface="ＭＳ Ｐゴシック" pitchFamily="34" charset="-128"/>
              </a:rPr>
              <a:t>small dentists office had billing automated</a:t>
            </a:r>
          </a:p>
          <a:p>
            <a:pPr lvl="2" eaLnBrk="1" hangingPunct="1"/>
            <a:r>
              <a:rPr lang="en-US" sz="2200" dirty="0" smtClean="0">
                <a:ea typeface="ＭＳ Ｐゴシック" pitchFamily="34" charset="-128"/>
              </a:rPr>
              <a:t>assistants were unhappy with new system</a:t>
            </a:r>
          </a:p>
          <a:p>
            <a:pPr lvl="2" eaLnBrk="1" hangingPunct="1"/>
            <a:r>
              <a:rPr lang="en-US" sz="2200" dirty="0" smtClean="0">
                <a:ea typeface="ＭＳ Ｐゴシック" pitchFamily="34" charset="-128"/>
              </a:rPr>
              <a:t>old forms contained hand-written margin notes</a:t>
            </a:r>
          </a:p>
          <a:p>
            <a:pPr lvl="3" eaLnBrk="1" hangingPunct="1"/>
            <a:r>
              <a:rPr lang="en-US" sz="1800" dirty="0" smtClean="0">
                <a:ea typeface="ＭＳ Ｐゴシック" pitchFamily="34" charset="-128"/>
              </a:rPr>
              <a:t>e.g., patient A’</a:t>
            </a:r>
            <a:r>
              <a:rPr lang="en-US" altLang="ja-JP" sz="1800" dirty="0" smtClean="0">
                <a:ea typeface="ＭＳ Ｐゴシック" pitchFamily="34" charset="-128"/>
              </a:rPr>
              <a:t>s insurance takes longer than most, etc.</a:t>
            </a:r>
            <a:endParaRPr lang="en-US" sz="1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44</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184739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eaLnBrk="1" hangingPunct="1"/>
            <a:r>
              <a:rPr lang="en-US" dirty="0" smtClean="0">
                <a:ea typeface="ＭＳ Ｐゴシック" pitchFamily="34" charset="-128"/>
              </a:rPr>
              <a:t>How are Tasks Learned?</a:t>
            </a:r>
          </a:p>
        </p:txBody>
      </p:sp>
      <p:sp>
        <p:nvSpPr>
          <p:cNvPr id="107522" name="Rectangle 3"/>
          <p:cNvSpPr>
            <a:spLocks noGrp="1" noChangeArrowheads="1"/>
          </p:cNvSpPr>
          <p:nvPr>
            <p:ph idx="1"/>
          </p:nvPr>
        </p:nvSpPr>
        <p:spPr>
          <a:xfrm>
            <a:off x="431800" y="1092200"/>
            <a:ext cx="7772400" cy="4724400"/>
          </a:xfrm>
        </p:spPr>
        <p:txBody>
          <a:bodyPr/>
          <a:lstStyle/>
          <a:p>
            <a:pPr eaLnBrk="1" hangingPunct="1"/>
            <a:r>
              <a:rPr lang="en-US" sz="2800" dirty="0" smtClean="0">
                <a:ea typeface="ＭＳ Ｐゴシック" pitchFamily="34" charset="-128"/>
              </a:rPr>
              <a:t>What does the customer need to know</a:t>
            </a:r>
          </a:p>
          <a:p>
            <a:pPr eaLnBrk="1" hangingPunct="1"/>
            <a:r>
              <a:rPr lang="en-US" sz="2800" dirty="0" smtClean="0">
                <a:ea typeface="ＭＳ Ｐゴシック" pitchFamily="34" charset="-128"/>
              </a:rPr>
              <a:t>Do they need training?</a:t>
            </a:r>
          </a:p>
          <a:p>
            <a:pPr lvl="1" eaLnBrk="1" hangingPunct="1"/>
            <a:r>
              <a:rPr lang="en-US" sz="2400" dirty="0" smtClean="0">
                <a:ea typeface="ＭＳ Ｐゴシック" pitchFamily="34" charset="-128"/>
              </a:rPr>
              <a:t>academic</a:t>
            </a:r>
          </a:p>
          <a:p>
            <a:pPr lvl="1" eaLnBrk="1" hangingPunct="1"/>
            <a:r>
              <a:rPr lang="en-US" sz="2400" dirty="0" smtClean="0">
                <a:ea typeface="ＭＳ Ｐゴシック" pitchFamily="34" charset="-128"/>
              </a:rPr>
              <a:t>general knowledge / skills</a:t>
            </a:r>
          </a:p>
          <a:p>
            <a:pPr lvl="1" eaLnBrk="1" hangingPunct="1"/>
            <a:r>
              <a:rPr lang="en-US" sz="2400" dirty="0" smtClean="0">
                <a:ea typeface="ＭＳ Ｐゴシック" pitchFamily="34" charset="-128"/>
              </a:rPr>
              <a:t>special instruction / training</a:t>
            </a:r>
          </a:p>
          <a:p>
            <a:pPr lvl="1" eaLnBrk="1" hangingPunct="1"/>
            <a:endParaRPr lang="en-US" sz="24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45</a:t>
            </a:fld>
            <a:endParaRPr lang="en-US" sz="1100" smtClean="0">
              <a:solidFill>
                <a:schemeClr val="tx1">
                  <a:lumMod val="50000"/>
                </a:schemeClr>
              </a:solidFill>
              <a:latin typeface="Helvetica Light"/>
            </a:endParaRPr>
          </a:p>
        </p:txBody>
      </p:sp>
      <p:pic>
        <p:nvPicPr>
          <p:cNvPr id="2" name="Picture 1" descr="muji_hero_626px.jpg"/>
          <p:cNvPicPr>
            <a:picLocks noChangeAspect="1"/>
          </p:cNvPicPr>
          <p:nvPr/>
        </p:nvPicPr>
        <p:blipFill rotWithShape="1">
          <a:blip r:embed="rId3">
            <a:extLst>
              <a:ext uri="{28A0092B-C50C-407E-A947-70E740481C1C}">
                <a14:useLocalDpi xmlns:a14="http://schemas.microsoft.com/office/drawing/2010/main" val="0"/>
              </a:ext>
            </a:extLst>
          </a:blip>
          <a:srcRect t="10061" b="21823"/>
          <a:stretch/>
        </p:blipFill>
        <p:spPr>
          <a:xfrm>
            <a:off x="-19654" y="3767666"/>
            <a:ext cx="9163654" cy="3090334"/>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45787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Where is the Task Performed?</a:t>
            </a:r>
          </a:p>
        </p:txBody>
      </p:sp>
      <p:sp>
        <p:nvSpPr>
          <p:cNvPr id="109570" name="Rectangle 3"/>
          <p:cNvSpPr>
            <a:spLocks noGrp="1" noChangeArrowheads="1"/>
          </p:cNvSpPr>
          <p:nvPr>
            <p:ph sz="half" idx="1"/>
          </p:nvPr>
        </p:nvSpPr>
        <p:spPr>
          <a:xfrm>
            <a:off x="358775" y="1828800"/>
            <a:ext cx="4489450" cy="4114800"/>
          </a:xfrm>
        </p:spPr>
        <p:txBody>
          <a:bodyPr/>
          <a:lstStyle/>
          <a:p>
            <a:pPr eaLnBrk="1" hangingPunct="1"/>
            <a:r>
              <a:rPr lang="en-US" dirty="0" smtClean="0">
                <a:ea typeface="ＭＳ Ｐゴシック" pitchFamily="34" charset="-128"/>
              </a:rPr>
              <a:t>Office, laboratory, point of sale?</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Effects of environment on customers?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Users under stress?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Confidentiality required?</a:t>
            </a:r>
          </a:p>
          <a:p>
            <a:pPr eaLnBrk="1" hangingPunct="1"/>
            <a:endParaRPr lang="en-US" dirty="0" smtClean="0">
              <a:ea typeface="ＭＳ Ｐゴシック" pitchFamily="34" charset="-128"/>
            </a:endParaRPr>
          </a:p>
        </p:txBody>
      </p:sp>
      <p:sp>
        <p:nvSpPr>
          <p:cNvPr id="109571" name="Rectangle 4"/>
          <p:cNvSpPr>
            <a:spLocks noGrp="1" noChangeArrowheads="1"/>
          </p:cNvSpPr>
          <p:nvPr>
            <p:ph sz="half" idx="2"/>
          </p:nvPr>
        </p:nvSpPr>
        <p:spPr>
          <a:xfrm>
            <a:off x="4964113" y="1828800"/>
            <a:ext cx="3811587" cy="4114800"/>
          </a:xfrm>
        </p:spPr>
        <p:txBody>
          <a:bodyPr/>
          <a:lstStyle/>
          <a:p>
            <a:pPr eaLnBrk="1" hangingPunct="1"/>
            <a:r>
              <a:rPr lang="en-US" dirty="0" smtClean="0">
                <a:ea typeface="ＭＳ Ｐゴシック" pitchFamily="34" charset="-128"/>
              </a:rPr>
              <a:t>Do they have wet, dirty, or slippery hands?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Soft drinks?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Lighting?</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Noise?</a:t>
            </a:r>
          </a:p>
        </p:txBody>
      </p:sp>
      <p:sp>
        <p:nvSpPr>
          <p:cNvPr id="2" name="Date Placeholder 1"/>
          <p:cNvSpPr>
            <a:spLocks noGrp="1"/>
          </p:cNvSpPr>
          <p:nvPr>
            <p:ph type="dt" sz="half" idx="10"/>
          </p:nvPr>
        </p:nvSpPr>
        <p:spPr/>
        <p:txBody>
          <a:bodyPr/>
          <a:lstStyle/>
          <a:p>
            <a:pPr>
              <a:defRPr/>
            </a:pPr>
            <a:r>
              <a:rPr lang="en-US" smtClean="0"/>
              <a:t>Spring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4" name="Slide Number Placeholder 3"/>
          <p:cNvSpPr>
            <a:spLocks noGrp="1"/>
          </p:cNvSpPr>
          <p:nvPr>
            <p:ph type="sldNum" sz="quarter" idx="12"/>
          </p:nvPr>
        </p:nvSpPr>
        <p:spPr/>
        <p:txBody>
          <a:bodyPr/>
          <a:lstStyle/>
          <a:p>
            <a:pPr>
              <a:defRPr/>
            </a:pPr>
            <a:fld id="{0C5F66C6-F275-4CCB-99C8-491F9A67516C}" type="slidenum">
              <a:rPr lang="en-US" smtClean="0"/>
              <a:pPr>
                <a:defRPr/>
              </a:pPr>
              <a:t>46</a:t>
            </a:fld>
            <a:endParaRPr lang="en-US"/>
          </a:p>
        </p:txBody>
      </p:sp>
    </p:spTree>
    <p:extLst>
      <p:ext uri="{BB962C8B-B14F-4D97-AF65-F5344CB8AC3E}">
        <p14:creationId xmlns:p14="http://schemas.microsoft.com/office/powerpoint/2010/main" val="186070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479425" y="80962"/>
            <a:ext cx="7772400" cy="1557587"/>
          </a:xfrm>
        </p:spPr>
        <p:txBody>
          <a:bodyPr/>
          <a:lstStyle/>
          <a:p>
            <a:pPr eaLnBrk="1" hangingPunct="1"/>
            <a:r>
              <a:rPr lang="en-US" dirty="0" smtClean="0">
                <a:ea typeface="ＭＳ Ｐゴシック" pitchFamily="34" charset="-128"/>
              </a:rPr>
              <a:t>What is the Relationship Between Customers &amp; Data?</a:t>
            </a:r>
          </a:p>
        </p:txBody>
      </p:sp>
      <p:sp>
        <p:nvSpPr>
          <p:cNvPr id="111618" name="Rectangle 3"/>
          <p:cNvSpPr>
            <a:spLocks noGrp="1" noChangeArrowheads="1"/>
          </p:cNvSpPr>
          <p:nvPr>
            <p:ph idx="1"/>
          </p:nvPr>
        </p:nvSpPr>
        <p:spPr>
          <a:xfrm>
            <a:off x="685800" y="2000037"/>
            <a:ext cx="7772400" cy="4724400"/>
          </a:xfrm>
        </p:spPr>
        <p:txBody>
          <a:bodyPr/>
          <a:lstStyle/>
          <a:p>
            <a:pPr eaLnBrk="1" hangingPunct="1"/>
            <a:r>
              <a:rPr lang="en-US" sz="2800" dirty="0" smtClean="0">
                <a:ea typeface="ＭＳ Ｐゴシック" pitchFamily="34" charset="-128"/>
              </a:rPr>
              <a:t>Personal data </a:t>
            </a:r>
          </a:p>
          <a:p>
            <a:pPr lvl="1" eaLnBrk="1" hangingPunct="1"/>
            <a:r>
              <a:rPr lang="en-US" sz="2400" dirty="0" smtClean="0">
                <a:ea typeface="ＭＳ Ｐゴシック" pitchFamily="34" charset="-128"/>
              </a:rPr>
              <a:t>always accessed at same machine?</a:t>
            </a:r>
          </a:p>
          <a:p>
            <a:pPr lvl="1" eaLnBrk="1" hangingPunct="1"/>
            <a:r>
              <a:rPr lang="en-US" sz="2400" dirty="0" smtClean="0">
                <a:ea typeface="ＭＳ Ｐゴシック" pitchFamily="34" charset="-128"/>
              </a:rPr>
              <a:t>do users move between machines?</a:t>
            </a:r>
          </a:p>
          <a:p>
            <a:pPr eaLnBrk="1" hangingPunct="1"/>
            <a:r>
              <a:rPr lang="en-US" sz="2800" dirty="0" smtClean="0">
                <a:ea typeface="ＭＳ Ｐゴシック" pitchFamily="34" charset="-128"/>
              </a:rPr>
              <a:t>Common data </a:t>
            </a:r>
          </a:p>
          <a:p>
            <a:pPr lvl="1" eaLnBrk="1" hangingPunct="1"/>
            <a:r>
              <a:rPr lang="en-US" sz="2400" dirty="0" smtClean="0">
                <a:ea typeface="ＭＳ Ｐゴシック" pitchFamily="34" charset="-128"/>
              </a:rPr>
              <a:t>used concurrently?</a:t>
            </a:r>
          </a:p>
          <a:p>
            <a:pPr lvl="1" eaLnBrk="1" hangingPunct="1"/>
            <a:r>
              <a:rPr lang="en-US" sz="2400" dirty="0" smtClean="0">
                <a:ea typeface="ＭＳ Ｐゴシック" pitchFamily="34" charset="-128"/>
              </a:rPr>
              <a:t>passed sequentially between customers?</a:t>
            </a:r>
          </a:p>
          <a:p>
            <a:pPr eaLnBrk="1" hangingPunct="1"/>
            <a:r>
              <a:rPr lang="en-US" sz="2800" dirty="0" smtClean="0">
                <a:ea typeface="ＭＳ Ｐゴシック" pitchFamily="34" charset="-128"/>
              </a:rPr>
              <a:t>Remote access required?</a:t>
            </a:r>
          </a:p>
          <a:p>
            <a:pPr eaLnBrk="1" hangingPunct="1"/>
            <a:r>
              <a:rPr lang="en-US" sz="2800" dirty="0" smtClean="0">
                <a:ea typeface="ＭＳ Ｐゴシック" pitchFamily="34" charset="-128"/>
              </a:rPr>
              <a:t>Access to data restricted?</a:t>
            </a:r>
          </a:p>
          <a:p>
            <a:pPr eaLnBrk="1" hangingPunct="1"/>
            <a:endParaRPr lang="en-US" sz="2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47</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769781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734907" y="135843"/>
            <a:ext cx="8926512" cy="1683026"/>
          </a:xfrm>
        </p:spPr>
        <p:txBody>
          <a:bodyPr/>
          <a:lstStyle/>
          <a:p>
            <a:pPr eaLnBrk="1" hangingPunct="1"/>
            <a:r>
              <a:rPr lang="en-US" dirty="0" smtClean="0">
                <a:ea typeface="ＭＳ Ｐゴシック" pitchFamily="34" charset="-128"/>
              </a:rPr>
              <a:t>What Other Tools Does </a:t>
            </a:r>
            <a:br>
              <a:rPr lang="en-US" dirty="0" smtClean="0">
                <a:ea typeface="ＭＳ Ｐゴシック" pitchFamily="34" charset="-128"/>
              </a:rPr>
            </a:br>
            <a:r>
              <a:rPr lang="en-US" dirty="0" smtClean="0">
                <a:ea typeface="ＭＳ Ｐゴシック" pitchFamily="34" charset="-128"/>
              </a:rPr>
              <a:t>the Customer Have?</a:t>
            </a:r>
          </a:p>
        </p:txBody>
      </p:sp>
      <p:sp>
        <p:nvSpPr>
          <p:cNvPr id="113666" name="Rectangle 3"/>
          <p:cNvSpPr>
            <a:spLocks noGrp="1" noChangeArrowheads="1"/>
          </p:cNvSpPr>
          <p:nvPr>
            <p:ph idx="1"/>
          </p:nvPr>
        </p:nvSpPr>
        <p:spPr>
          <a:xfrm>
            <a:off x="685800" y="2015717"/>
            <a:ext cx="8229600" cy="4724400"/>
          </a:xfrm>
        </p:spPr>
        <p:txBody>
          <a:bodyPr/>
          <a:lstStyle/>
          <a:p>
            <a:pPr eaLnBrk="1" hangingPunct="1"/>
            <a:r>
              <a:rPr lang="en-US" sz="2800" dirty="0" smtClean="0">
                <a:ea typeface="ＭＳ Ｐゴシック" pitchFamily="34" charset="-128"/>
              </a:rPr>
              <a:t>More than just compatibility</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How customer works with collection of tools</a:t>
            </a:r>
          </a:p>
          <a:p>
            <a:pPr lvl="1" eaLnBrk="1" hangingPunct="1"/>
            <a:r>
              <a:rPr lang="en-US" sz="2400" dirty="0" smtClean="0">
                <a:ea typeface="ＭＳ Ｐゴシック" pitchFamily="34" charset="-128"/>
              </a:rPr>
              <a:t>Ex. automating lab data collection</a:t>
            </a:r>
          </a:p>
          <a:p>
            <a:pPr lvl="2" eaLnBrk="1" hangingPunct="1"/>
            <a:r>
              <a:rPr lang="en-US" sz="2000" dirty="0" smtClean="0">
                <a:ea typeface="ＭＳ Ｐゴシック" pitchFamily="34" charset="-128"/>
              </a:rPr>
              <a:t>how is data collected now?</a:t>
            </a:r>
          </a:p>
          <a:p>
            <a:pPr lvl="2" eaLnBrk="1" hangingPunct="1"/>
            <a:r>
              <a:rPr lang="en-US" sz="2000" dirty="0" smtClean="0">
                <a:ea typeface="ＭＳ Ｐゴシック" pitchFamily="34" charset="-128"/>
              </a:rPr>
              <a:t>by what instruments and manual procedures?</a:t>
            </a:r>
          </a:p>
          <a:p>
            <a:pPr lvl="2" eaLnBrk="1" hangingPunct="1"/>
            <a:r>
              <a:rPr lang="en-US" sz="2000" dirty="0" smtClean="0">
                <a:ea typeface="ＭＳ Ｐゴシック" pitchFamily="34" charset="-128"/>
              </a:rPr>
              <a:t>how is the information analyzed?</a:t>
            </a:r>
          </a:p>
          <a:p>
            <a:pPr lvl="2" eaLnBrk="1" hangingPunct="1"/>
            <a:r>
              <a:rPr lang="en-US" sz="2000" dirty="0" smtClean="0">
                <a:ea typeface="ＭＳ Ｐゴシック" pitchFamily="34" charset="-128"/>
              </a:rPr>
              <a:t>are the results transcribed for records or publication?</a:t>
            </a:r>
          </a:p>
          <a:p>
            <a:pPr lvl="2" eaLnBrk="1" hangingPunct="1"/>
            <a:r>
              <a:rPr lang="en-US" sz="2000" dirty="0" smtClean="0">
                <a:ea typeface="ＭＳ Ｐゴシック" pitchFamily="34" charset="-128"/>
              </a:rPr>
              <a:t>what media/forms are used and how are they handled?</a:t>
            </a:r>
          </a:p>
          <a:p>
            <a:pPr eaLnBrk="1" hangingPunct="1"/>
            <a:endParaRPr lang="en-US" sz="2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48</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630620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342900" y="80963"/>
            <a:ext cx="8801100" cy="1143000"/>
          </a:xfrm>
        </p:spPr>
        <p:txBody>
          <a:bodyPr/>
          <a:lstStyle/>
          <a:p>
            <a:pPr eaLnBrk="1" hangingPunct="1"/>
            <a:r>
              <a:rPr lang="en-US" smtClean="0">
                <a:ea typeface="ＭＳ Ｐゴシック" pitchFamily="34" charset="-128"/>
              </a:rPr>
              <a:t>How Do Customers Communicate with Each Other?</a:t>
            </a:r>
          </a:p>
        </p:txBody>
      </p:sp>
      <p:sp>
        <p:nvSpPr>
          <p:cNvPr id="115714" name="Rectangle 3"/>
          <p:cNvSpPr>
            <a:spLocks noGrp="1" noChangeArrowheads="1"/>
          </p:cNvSpPr>
          <p:nvPr>
            <p:ph idx="1"/>
          </p:nvPr>
        </p:nvSpPr>
        <p:spPr>
          <a:xfrm>
            <a:off x="359686" y="1507604"/>
            <a:ext cx="8112125" cy="4724400"/>
          </a:xfrm>
        </p:spPr>
        <p:txBody>
          <a:bodyPr/>
          <a:lstStyle/>
          <a:p>
            <a:pPr eaLnBrk="1" hangingPunct="1"/>
            <a:r>
              <a:rPr lang="en-US" sz="2800" dirty="0" smtClean="0">
                <a:ea typeface="ＭＳ Ｐゴシック" pitchFamily="34" charset="-128"/>
              </a:rPr>
              <a:t>Who communicates with whom?</a:t>
            </a:r>
          </a:p>
          <a:p>
            <a:pPr eaLnBrk="1" hangingPunct="1"/>
            <a:r>
              <a:rPr lang="en-US" sz="2800" dirty="0" smtClean="0">
                <a:ea typeface="ＭＳ Ｐゴシック" pitchFamily="34" charset="-128"/>
              </a:rPr>
              <a:t>About what?</a:t>
            </a:r>
          </a:p>
          <a:p>
            <a:pPr eaLnBrk="1" hangingPunct="1"/>
            <a:r>
              <a:rPr lang="en-US" sz="2800" dirty="0" smtClean="0">
                <a:ea typeface="ＭＳ Ｐゴシック" pitchFamily="34" charset="-128"/>
              </a:rPr>
              <a:t>Follow lines of the organization? Against it?</a:t>
            </a:r>
          </a:p>
        </p:txBody>
      </p:sp>
      <p:sp>
        <p:nvSpPr>
          <p:cNvPr id="2" name="Date Placeholder 1"/>
          <p:cNvSpPr>
            <a:spLocks noGrp="1"/>
          </p:cNvSpPr>
          <p:nvPr>
            <p:ph type="dt" sz="half" idx="10"/>
          </p:nvPr>
        </p:nvSpPr>
        <p:spPr/>
        <p:txBody>
          <a:bodyPr/>
          <a:lstStyle/>
          <a:p>
            <a:pPr>
              <a:defRPr/>
            </a:pPr>
            <a:r>
              <a:rPr lang="en-US" smtClean="0"/>
              <a:t>Spring 2014</a:t>
            </a:r>
            <a:endParaRPr lang="de-DE" dirty="0"/>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3" name="Slide Number Placeholder 2"/>
          <p:cNvSpPr>
            <a:spLocks noGrp="1"/>
          </p:cNvSpPr>
          <p:nvPr>
            <p:ph type="sldNum" sz="quarter" idx="12"/>
          </p:nvPr>
        </p:nvSpPr>
        <p:spPr/>
        <p:txBody>
          <a:bodyPr/>
          <a:lstStyle/>
          <a:p>
            <a:pPr>
              <a:defRPr/>
            </a:pPr>
            <a:fld id="{0E1F3F99-1E68-4047-B307-0AAED4DA5926}" type="slidenum">
              <a:rPr lang="en-US" smtClean="0"/>
              <a:pPr>
                <a:defRPr/>
              </a:pPr>
              <a:t>49</a:t>
            </a:fld>
            <a:endParaRPr lang="en-US" dirty="0"/>
          </a:p>
        </p:txBody>
      </p:sp>
      <p:pic>
        <p:nvPicPr>
          <p:cNvPr id="12290" name="Picture 2" descr="http://businesscareercenter.com/wp-content/uploads/2010/03/business-communications-care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533" y="3248358"/>
            <a:ext cx="2336467" cy="251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97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Spring 2014</a:t>
            </a:r>
            <a:endParaRPr lang="en-US" dirty="0"/>
          </a:p>
        </p:txBody>
      </p:sp>
      <p:sp>
        <p:nvSpPr>
          <p:cNvPr id="3" name="Footer Placeholder 2"/>
          <p:cNvSpPr>
            <a:spLocks noGrp="1"/>
          </p:cNvSpPr>
          <p:nvPr>
            <p:ph type="ftr" sz="quarter" idx="11"/>
          </p:nvPr>
        </p:nvSpPr>
        <p:spPr/>
        <p:txBody>
          <a:bodyPr/>
          <a:lstStyle/>
          <a:p>
            <a:pPr>
              <a:defRPr/>
            </a:pPr>
            <a:r>
              <a:rPr lang="en-US" smtClean="0"/>
              <a:t>HCI+D: User Interface Design, Prototyping, and Evaluation</a:t>
            </a:r>
            <a:endParaRPr lang="en-US" dirty="0"/>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7202659"/>
          </a:xfrm>
          <a:prstGeom prst="rect">
            <a:avLst/>
          </a:prstGeom>
        </p:spPr>
      </p:pic>
      <p:sp>
        <p:nvSpPr>
          <p:cNvPr id="4" name="Rectangle 3"/>
          <p:cNvSpPr/>
          <p:nvPr/>
        </p:nvSpPr>
        <p:spPr bwMode="auto">
          <a:xfrm>
            <a:off x="0" y="-1043354"/>
            <a:ext cx="9144000" cy="7270429"/>
          </a:xfrm>
          <a:prstGeom prst="rect">
            <a:avLst/>
          </a:prstGeom>
          <a:solidFill>
            <a:srgbClr val="000000">
              <a:alpha val="35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2"/>
          <p:cNvSpPr txBox="1">
            <a:spLocks noChangeArrowheads="1"/>
          </p:cNvSpPr>
          <p:nvPr/>
        </p:nvSpPr>
        <p:spPr bwMode="auto">
          <a:xfrm>
            <a:off x="479425" y="79925"/>
            <a:ext cx="65453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chemeClr val="tx1"/>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dirty="0" smtClean="0">
                <a:solidFill>
                  <a:srgbClr val="FFFFFF"/>
                </a:solidFill>
                <a:latin typeface="Helvetica"/>
                <a:cs typeface="Helvetica"/>
              </a:rPr>
              <a:t>Hall of Shame!</a:t>
            </a:r>
            <a:endParaRPr lang="en-US" dirty="0">
              <a:solidFill>
                <a:srgbClr val="FFFFFF"/>
              </a:solidFill>
              <a:latin typeface="Helvetica"/>
              <a:cs typeface="Helvetica"/>
            </a:endParaRPr>
          </a:p>
        </p:txBody>
      </p:sp>
      <p:pic>
        <p:nvPicPr>
          <p:cNvPr id="10" name="Picture 9" descr="sham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4594" y="243804"/>
            <a:ext cx="813836" cy="829952"/>
          </a:xfrm>
          <a:prstGeom prst="rect">
            <a:avLst/>
          </a:prstGeom>
        </p:spPr>
      </p:pic>
      <p:sp>
        <p:nvSpPr>
          <p:cNvPr id="13" name="Rectangle 3"/>
          <p:cNvSpPr>
            <a:spLocks noGrp="1" noChangeArrowheads="1"/>
          </p:cNvSpPr>
          <p:nvPr>
            <p:ph idx="1"/>
          </p:nvPr>
        </p:nvSpPr>
        <p:spPr>
          <a:xfrm>
            <a:off x="496341" y="1058726"/>
            <a:ext cx="5011279" cy="4171950"/>
          </a:xfrm>
        </p:spPr>
        <p:txBody>
          <a:bodyPr/>
          <a:lstStyle/>
          <a:p>
            <a:pPr marL="0" indent="0" eaLnBrk="1" hangingPunct="1">
              <a:buNone/>
            </a:pPr>
            <a:r>
              <a:rPr lang="en-US" sz="2800" dirty="0" smtClean="0"/>
              <a:t>Aesthetically pleasing but...</a:t>
            </a:r>
          </a:p>
          <a:p>
            <a:pPr marL="0" indent="0" eaLnBrk="1" hangingPunct="1">
              <a:buNone/>
            </a:pPr>
            <a:endParaRPr lang="en-US" sz="2800" dirty="0"/>
          </a:p>
          <a:p>
            <a:pPr marL="0" indent="0" eaLnBrk="1" hangingPunct="1">
              <a:buNone/>
            </a:pPr>
            <a:r>
              <a:rPr lang="en-US" sz="2800" dirty="0" smtClean="0"/>
              <a:t>Does not perform it’s only function well: To make Juice.</a:t>
            </a:r>
          </a:p>
          <a:p>
            <a:pPr marL="400050" lvl="1" indent="0">
              <a:buNone/>
            </a:pPr>
            <a:r>
              <a:rPr lang="en-US" sz="2000" dirty="0" smtClean="0"/>
              <a:t>Amazon review:</a:t>
            </a:r>
          </a:p>
          <a:p>
            <a:pPr marL="400050" lvl="1" indent="0">
              <a:buNone/>
            </a:pPr>
            <a:r>
              <a:rPr lang="en-US" sz="1800" i="1" dirty="0" smtClean="0"/>
              <a:t>You’ll </a:t>
            </a:r>
            <a:r>
              <a:rPr lang="en-US" sz="1800" i="1" dirty="0"/>
              <a:t>get almost as much juice on the wall and counter as you do in the glass since the juice will spray in every direction</a:t>
            </a:r>
            <a:r>
              <a:rPr lang="en-US" sz="1800" i="1" dirty="0" smtClean="0"/>
              <a:t>.</a:t>
            </a:r>
          </a:p>
          <a:p>
            <a:pPr marL="0" indent="0" eaLnBrk="1" hangingPunct="1">
              <a:buNone/>
            </a:pPr>
            <a:endParaRPr lang="en-US" sz="2800" dirty="0"/>
          </a:p>
          <a:p>
            <a:pPr marL="0" indent="0" eaLnBrk="1" hangingPunct="1">
              <a:buNone/>
            </a:pPr>
            <a:r>
              <a:rPr lang="en-US" sz="2800" dirty="0" smtClean="0"/>
              <a:t>An example of where beauty can overpower purpose</a:t>
            </a:r>
          </a:p>
          <a:p>
            <a:pPr eaLnBrk="1" hangingPunct="1"/>
            <a:endParaRPr lang="en-US" sz="2800" dirty="0" smtClean="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5</a:t>
            </a:fld>
            <a:endParaRPr lang="en-US" dirty="0"/>
          </a:p>
        </p:txBody>
      </p:sp>
    </p:spTree>
    <p:extLst>
      <p:ext uri="{BB962C8B-B14F-4D97-AF65-F5344CB8AC3E}">
        <p14:creationId xmlns:p14="http://schemas.microsoft.com/office/powerpoint/2010/main" val="2185570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a:xfrm>
            <a:off x="479425" y="347521"/>
            <a:ext cx="7772400" cy="1143000"/>
          </a:xfrm>
        </p:spPr>
        <p:txBody>
          <a:bodyPr/>
          <a:lstStyle/>
          <a:p>
            <a:pPr eaLnBrk="1" hangingPunct="1"/>
            <a:r>
              <a:rPr lang="en-US" dirty="0" smtClean="0">
                <a:ea typeface="ＭＳ Ｐゴシック" pitchFamily="34" charset="-128"/>
              </a:rPr>
              <a:t>How Often Do Customers Perform the Tasks?</a:t>
            </a:r>
          </a:p>
        </p:txBody>
      </p:sp>
      <p:sp>
        <p:nvSpPr>
          <p:cNvPr id="117762" name="Rectangle 3"/>
          <p:cNvSpPr>
            <a:spLocks noGrp="1" noChangeArrowheads="1"/>
          </p:cNvSpPr>
          <p:nvPr>
            <p:ph idx="1"/>
          </p:nvPr>
        </p:nvSpPr>
        <p:spPr>
          <a:xfrm>
            <a:off x="685800" y="1834548"/>
            <a:ext cx="8243888" cy="4490051"/>
          </a:xfrm>
        </p:spPr>
        <p:txBody>
          <a:bodyPr/>
          <a:lstStyle/>
          <a:p>
            <a:pPr eaLnBrk="1" hangingPunct="1"/>
            <a:r>
              <a:rPr lang="en-US" sz="2800" dirty="0" smtClean="0">
                <a:ea typeface="ＭＳ Ｐゴシック" pitchFamily="34" charset="-128"/>
              </a:rPr>
              <a:t>Frequent customers remember more details</a:t>
            </a:r>
          </a:p>
          <a:p>
            <a:pPr eaLnBrk="1" hangingPunct="1"/>
            <a:r>
              <a:rPr lang="en-US" sz="2800" dirty="0" smtClean="0">
                <a:ea typeface="ＭＳ Ｐゴシック" pitchFamily="34" charset="-128"/>
              </a:rPr>
              <a:t>Infrequent customers may need more help</a:t>
            </a:r>
          </a:p>
          <a:p>
            <a:pPr lvl="1" eaLnBrk="1" hangingPunct="1"/>
            <a:r>
              <a:rPr lang="en-US" sz="2400" dirty="0" smtClean="0">
                <a:ea typeface="ＭＳ Ｐゴシック" pitchFamily="34" charset="-128"/>
              </a:rPr>
              <a:t>even for simple operations</a:t>
            </a:r>
          </a:p>
          <a:p>
            <a:pPr lvl="1" eaLnBrk="1" hangingPunct="1"/>
            <a:r>
              <a:rPr lang="en-US" sz="2400" dirty="0" smtClean="0">
                <a:ea typeface="ＭＳ Ｐゴシック" pitchFamily="34" charset="-128"/>
              </a:rPr>
              <a:t>make these tasks possible to do</a:t>
            </a:r>
          </a:p>
          <a:p>
            <a:pPr eaLnBrk="1" hangingPunct="1"/>
            <a:r>
              <a:rPr lang="en-US" sz="2800" dirty="0" smtClean="0">
                <a:ea typeface="ＭＳ Ｐゴシック" pitchFamily="34" charset="-128"/>
              </a:rPr>
              <a:t>Which function is performed </a:t>
            </a:r>
          </a:p>
          <a:p>
            <a:pPr lvl="1" eaLnBrk="1" hangingPunct="1"/>
            <a:r>
              <a:rPr lang="en-US" sz="2400" dirty="0" smtClean="0">
                <a:ea typeface="ＭＳ Ｐゴシック" pitchFamily="34" charset="-128"/>
              </a:rPr>
              <a:t>most frequently?</a:t>
            </a:r>
          </a:p>
          <a:p>
            <a:pPr lvl="1" eaLnBrk="1" hangingPunct="1"/>
            <a:r>
              <a:rPr lang="en-US" sz="2400" dirty="0" smtClean="0">
                <a:ea typeface="ＭＳ Ｐゴシック" pitchFamily="34" charset="-128"/>
              </a:rPr>
              <a:t>by which customers?</a:t>
            </a:r>
          </a:p>
          <a:p>
            <a:pPr lvl="1" eaLnBrk="1" hangingPunct="1"/>
            <a:r>
              <a:rPr lang="en-US" sz="2400" dirty="0" smtClean="0">
                <a:ea typeface="ＭＳ Ｐゴシック" pitchFamily="34" charset="-128"/>
              </a:rPr>
              <a:t>optimize system for these tasks will improve perception of good performance</a:t>
            </a:r>
          </a:p>
          <a:p>
            <a:pPr eaLnBrk="1" hangingPunct="1"/>
            <a:endParaRPr lang="en-US" sz="2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50</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2929104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479425" y="71438"/>
            <a:ext cx="7772400" cy="1684712"/>
          </a:xfrm>
        </p:spPr>
        <p:txBody>
          <a:bodyPr/>
          <a:lstStyle/>
          <a:p>
            <a:pPr eaLnBrk="1" hangingPunct="1"/>
            <a:r>
              <a:rPr lang="en-US" dirty="0" smtClean="0">
                <a:ea typeface="ＭＳ Ｐゴシック" pitchFamily="34" charset="-128"/>
              </a:rPr>
              <a:t>What are the Time Constraints on the Task?</a:t>
            </a:r>
          </a:p>
        </p:txBody>
      </p:sp>
      <p:sp>
        <p:nvSpPr>
          <p:cNvPr id="119810" name="Rectangle 3"/>
          <p:cNvSpPr>
            <a:spLocks noGrp="1" noChangeArrowheads="1"/>
          </p:cNvSpPr>
          <p:nvPr>
            <p:ph idx="1"/>
          </p:nvPr>
        </p:nvSpPr>
        <p:spPr>
          <a:xfrm>
            <a:off x="516468" y="1835404"/>
            <a:ext cx="8196263" cy="4724400"/>
          </a:xfrm>
        </p:spPr>
        <p:txBody>
          <a:bodyPr/>
          <a:lstStyle/>
          <a:p>
            <a:pPr eaLnBrk="1" hangingPunct="1"/>
            <a:r>
              <a:rPr lang="en-US" sz="2800" dirty="0" smtClean="0">
                <a:ea typeface="ＭＳ Ｐゴシック" pitchFamily="34" charset="-128"/>
              </a:rPr>
              <a:t>What functions will customers be in a hurry for?</a:t>
            </a:r>
          </a:p>
          <a:p>
            <a:pPr eaLnBrk="1" hangingPunct="1"/>
            <a:r>
              <a:rPr lang="en-US" sz="2800" dirty="0" smtClean="0">
                <a:ea typeface="ＭＳ Ｐゴシック" pitchFamily="34" charset="-128"/>
              </a:rPr>
              <a:t>Which can wait?</a:t>
            </a:r>
          </a:p>
          <a:p>
            <a:pPr eaLnBrk="1" hangingPunct="1"/>
            <a:r>
              <a:rPr lang="en-US" sz="2800" dirty="0" smtClean="0">
                <a:ea typeface="ＭＳ Ｐゴシック" pitchFamily="34" charset="-128"/>
              </a:rPr>
              <a:t>Is there a timing relationship between tasks?</a:t>
            </a:r>
          </a:p>
          <a:p>
            <a:pPr eaLnBrk="1" hangingPunct="1"/>
            <a:endParaRPr lang="en-US"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51</a:t>
            </a:fld>
            <a:endParaRPr lang="en-US" sz="1100" smtClean="0">
              <a:solidFill>
                <a:schemeClr val="tx1">
                  <a:lumMod val="50000"/>
                </a:schemeClr>
              </a:solidFill>
              <a:latin typeface="Helvetica Light"/>
            </a:endParaRPr>
          </a:p>
        </p:txBody>
      </p:sp>
      <p:pic>
        <p:nvPicPr>
          <p:cNvPr id="10" name="Picture 9"/>
          <p:cNvPicPr>
            <a:picLocks noChangeAspect="1"/>
          </p:cNvPicPr>
          <p:nvPr/>
        </p:nvPicPr>
        <p:blipFill rotWithShape="1">
          <a:blip r:embed="rId3"/>
          <a:srcRect t="31179" b="34473"/>
          <a:stretch/>
        </p:blipFill>
        <p:spPr>
          <a:xfrm>
            <a:off x="-18361" y="3767667"/>
            <a:ext cx="9180722" cy="3090333"/>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813747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479425" y="550333"/>
            <a:ext cx="4417131" cy="1693333"/>
          </a:xfrm>
        </p:spPr>
        <p:txBody>
          <a:bodyPr/>
          <a:lstStyle/>
          <a:p>
            <a:pPr eaLnBrk="1" hangingPunct="1"/>
            <a:r>
              <a:rPr lang="en-US" dirty="0" smtClean="0">
                <a:ea typeface="ＭＳ Ｐゴシック" pitchFamily="34" charset="-128"/>
              </a:rPr>
              <a:t>What Happens When Things Go Wrong?</a:t>
            </a:r>
          </a:p>
        </p:txBody>
      </p:sp>
      <p:sp>
        <p:nvSpPr>
          <p:cNvPr id="121858" name="Rectangle 3"/>
          <p:cNvSpPr>
            <a:spLocks noGrp="1" noChangeArrowheads="1"/>
          </p:cNvSpPr>
          <p:nvPr>
            <p:ph idx="1"/>
          </p:nvPr>
        </p:nvSpPr>
        <p:spPr>
          <a:xfrm>
            <a:off x="417689" y="2729088"/>
            <a:ext cx="4907018" cy="4724400"/>
          </a:xfrm>
        </p:spPr>
        <p:txBody>
          <a:bodyPr/>
          <a:lstStyle/>
          <a:p>
            <a:pPr eaLnBrk="1" hangingPunct="1"/>
            <a:r>
              <a:rPr lang="en-US" sz="2800" dirty="0" smtClean="0">
                <a:ea typeface="ＭＳ Ｐゴシック" pitchFamily="34" charset="-128"/>
              </a:rPr>
              <a:t>How do people deal with</a:t>
            </a:r>
          </a:p>
          <a:p>
            <a:pPr lvl="1" eaLnBrk="1" hangingPunct="1"/>
            <a:r>
              <a:rPr lang="en-US" sz="2400" dirty="0" smtClean="0">
                <a:ea typeface="ＭＳ Ｐゴシック" pitchFamily="34" charset="-128"/>
              </a:rPr>
              <a:t>task-related errors?</a:t>
            </a:r>
          </a:p>
          <a:p>
            <a:pPr lvl="1" eaLnBrk="1" hangingPunct="1"/>
            <a:r>
              <a:rPr lang="en-US" sz="2400" dirty="0" smtClean="0">
                <a:ea typeface="ＭＳ Ｐゴシック" pitchFamily="34" charset="-128"/>
              </a:rPr>
              <a:t>practical difficulties?</a:t>
            </a:r>
          </a:p>
          <a:p>
            <a:pPr lvl="1" eaLnBrk="1" hangingPunct="1"/>
            <a:r>
              <a:rPr lang="en-US" sz="2400" dirty="0" smtClean="0">
                <a:ea typeface="ＭＳ Ｐゴシック" pitchFamily="34" charset="-128"/>
              </a:rPr>
              <a:t>catastrophes?</a:t>
            </a:r>
          </a:p>
          <a:p>
            <a:pPr eaLnBrk="1" hangingPunct="1"/>
            <a:endParaRPr lang="en-US" sz="2800" dirty="0" smtClean="0">
              <a:ea typeface="ＭＳ Ｐゴシック" pitchFamily="34" charset="-128"/>
            </a:endParaRPr>
          </a:p>
          <a:p>
            <a:pPr eaLnBrk="1" hangingPunct="1"/>
            <a:r>
              <a:rPr lang="en-US" sz="2800" dirty="0" smtClean="0">
                <a:ea typeface="ＭＳ Ｐゴシック" pitchFamily="34" charset="-128"/>
              </a:rPr>
              <a:t>Is there a backup strategy?</a:t>
            </a:r>
          </a:p>
        </p:txBody>
      </p:sp>
      <p:sp>
        <p:nvSpPr>
          <p:cNvPr id="9" name="Slide Number Placeholder 5"/>
          <p:cNvSpPr>
            <a:spLocks noGrp="1"/>
          </p:cNvSpPr>
          <p:nvPr>
            <p:ph type="sldNum" sz="quarter" idx="4294967295"/>
          </p:nvPr>
        </p:nvSpPr>
        <p:spPr>
          <a:xfrm>
            <a:off x="8153400" y="6553200"/>
            <a:ext cx="990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52</a:t>
            </a:fld>
            <a:endParaRPr lang="en-US" sz="1100" smtClean="0">
              <a:solidFill>
                <a:schemeClr val="tx1">
                  <a:lumMod val="50000"/>
                </a:schemeClr>
              </a:solidFill>
              <a:latin typeface="Helvetica Light"/>
            </a:endParaRPr>
          </a:p>
        </p:txBody>
      </p:sp>
      <p:sp>
        <p:nvSpPr>
          <p:cNvPr id="2" name="Date Placeholder 1"/>
          <p:cNvSpPr>
            <a:spLocks noGrp="1"/>
          </p:cNvSpPr>
          <p:nvPr>
            <p:ph type="dt" sz="half" idx="4294967295"/>
          </p:nvPr>
        </p:nvSpPr>
        <p:spPr>
          <a:xfrm>
            <a:off x="0" y="6553200"/>
            <a:ext cx="1905000" cy="457200"/>
          </a:xfrm>
        </p:spPr>
        <p:txBody>
          <a:bodyPr/>
          <a:lstStyle/>
          <a:p>
            <a:pPr>
              <a:defRPr/>
            </a:pPr>
            <a:r>
              <a:rPr lang="en-US" smtClean="0"/>
              <a:t>Spring 2014</a:t>
            </a:r>
            <a:endParaRPr lang="en-US" dirty="0"/>
          </a:p>
        </p:txBody>
      </p:sp>
      <p:sp>
        <p:nvSpPr>
          <p:cNvPr id="3" name="Footer Placeholder 2"/>
          <p:cNvSpPr>
            <a:spLocks noGrp="1"/>
          </p:cNvSpPr>
          <p:nvPr>
            <p:ph type="ftr" sz="quarter" idx="4294967295"/>
          </p:nvPr>
        </p:nvSpPr>
        <p:spPr>
          <a:xfrm>
            <a:off x="2905125" y="6553200"/>
            <a:ext cx="6238875" cy="457200"/>
          </a:xfrm>
        </p:spPr>
        <p:txBody>
          <a:bodyPr/>
          <a:lstStyle/>
          <a:p>
            <a:pPr>
              <a:defRPr/>
            </a:pPr>
            <a:r>
              <a:rPr lang="en-US" smtClean="0"/>
              <a:t>HCI+D: User Interface Design, Prototyping, and Evaluation</a:t>
            </a:r>
            <a:endParaRPr lang="en-US" dirty="0"/>
          </a:p>
        </p:txBody>
      </p:sp>
      <p:pic>
        <p:nvPicPr>
          <p:cNvPr id="4" name="Picture 3"/>
          <p:cNvPicPr>
            <a:picLocks noChangeAspect="1"/>
          </p:cNvPicPr>
          <p:nvPr/>
        </p:nvPicPr>
        <p:blipFill rotWithShape="1">
          <a:blip r:embed="rId3"/>
          <a:srcRect l="31944" r="31944"/>
          <a:stretch/>
        </p:blipFill>
        <p:spPr>
          <a:xfrm>
            <a:off x="5461000" y="-1"/>
            <a:ext cx="3683000" cy="6829301"/>
          </a:xfrm>
          <a:prstGeom prst="rect">
            <a:avLst/>
          </a:prstGeom>
          <a:effectLst>
            <a:innerShdw blurRad="63500" dist="50800" dir="10800000">
              <a:prstClr val="black">
                <a:alpha val="50000"/>
              </a:prstClr>
            </a:innerShdw>
          </a:effectLst>
        </p:spPr>
      </p:pic>
    </p:spTree>
    <p:extLst>
      <p:ext uri="{BB962C8B-B14F-4D97-AF65-F5344CB8AC3E}">
        <p14:creationId xmlns:p14="http://schemas.microsoft.com/office/powerpoint/2010/main" val="366968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r>
              <a:rPr lang="en-US" dirty="0" smtClean="0"/>
              <a:t>Caveats of User-Centered Design</a:t>
            </a:r>
          </a:p>
        </p:txBody>
      </p:sp>
      <p:sp>
        <p:nvSpPr>
          <p:cNvPr id="417795" name="Rectangle 3"/>
          <p:cNvSpPr>
            <a:spLocks noGrp="1" noChangeArrowheads="1"/>
          </p:cNvSpPr>
          <p:nvPr>
            <p:ph idx="1"/>
          </p:nvPr>
        </p:nvSpPr>
        <p:spPr>
          <a:xfrm>
            <a:off x="685800" y="1091459"/>
            <a:ext cx="8085296" cy="5392975"/>
          </a:xfrm>
        </p:spPr>
        <p:txBody>
          <a:bodyPr>
            <a:normAutofit fontScale="85000" lnSpcReduction="10000"/>
          </a:bodyPr>
          <a:lstStyle/>
          <a:p>
            <a:r>
              <a:rPr lang="en-US" dirty="0" smtClean="0"/>
              <a:t>Politics</a:t>
            </a:r>
          </a:p>
          <a:p>
            <a:pPr lvl="1"/>
            <a:r>
              <a:rPr lang="ja-JP" altLang="en-US" dirty="0" smtClean="0"/>
              <a:t>“</a:t>
            </a:r>
            <a:r>
              <a:rPr lang="en-US" altLang="ja-JP" dirty="0" smtClean="0"/>
              <a:t>agents of change</a:t>
            </a:r>
            <a:r>
              <a:rPr lang="ja-JP" altLang="en-US" dirty="0" smtClean="0"/>
              <a:t>”</a:t>
            </a:r>
            <a:r>
              <a:rPr lang="en-US" altLang="ja-JP" dirty="0" smtClean="0"/>
              <a:t> can cause controversy</a:t>
            </a:r>
          </a:p>
          <a:p>
            <a:pPr lvl="1"/>
            <a:r>
              <a:rPr lang="en-US" dirty="0" smtClean="0"/>
              <a:t>get a sense of organization &amp; bond w/ interviewee</a:t>
            </a:r>
          </a:p>
          <a:p>
            <a:pPr lvl="1"/>
            <a:r>
              <a:rPr lang="en-US" dirty="0" smtClean="0"/>
              <a:t>important to get buy-in from all those involved</a:t>
            </a:r>
          </a:p>
          <a:p>
            <a:pPr lvl="1"/>
            <a:endParaRPr lang="en-US" dirty="0" smtClean="0"/>
          </a:p>
          <a:p>
            <a:r>
              <a:rPr lang="en-US" dirty="0" smtClean="0"/>
              <a:t>Customers are not always right</a:t>
            </a:r>
          </a:p>
          <a:p>
            <a:pPr lvl="1"/>
            <a:r>
              <a:rPr lang="en-US" dirty="0" smtClean="0"/>
              <a:t>cannot anticipate new technology accurately</a:t>
            </a:r>
          </a:p>
          <a:p>
            <a:pPr lvl="1"/>
            <a:r>
              <a:rPr lang="en-US" dirty="0" smtClean="0"/>
              <a:t>job is to build system customers will want</a:t>
            </a:r>
          </a:p>
          <a:p>
            <a:pPr lvl="2"/>
            <a:r>
              <a:rPr lang="en-US" dirty="0" smtClean="0"/>
              <a:t>not system customers </a:t>
            </a:r>
            <a:r>
              <a:rPr lang="en-US" i="1" dirty="0" smtClean="0">
                <a:solidFill>
                  <a:srgbClr val="00B0F0"/>
                </a:solidFill>
              </a:rPr>
              <a:t>say</a:t>
            </a:r>
            <a:r>
              <a:rPr lang="en-US" dirty="0" smtClean="0">
                <a:solidFill>
                  <a:srgbClr val="00B0F0"/>
                </a:solidFill>
              </a:rPr>
              <a:t> </a:t>
            </a:r>
            <a:r>
              <a:rPr lang="en-US" dirty="0" smtClean="0"/>
              <a:t>they want</a:t>
            </a:r>
          </a:p>
          <a:p>
            <a:pPr lvl="2"/>
            <a:r>
              <a:rPr lang="en-US" dirty="0" smtClean="0"/>
              <a:t>be very careful about this (you are outsider)</a:t>
            </a:r>
          </a:p>
          <a:p>
            <a:pPr lvl="3"/>
            <a:endParaRPr lang="en-US" altLang="ja-JP" dirty="0" smtClean="0"/>
          </a:p>
          <a:p>
            <a:r>
              <a:rPr lang="en-US" dirty="0" smtClean="0"/>
              <a:t>Design/observe forever without prototyping</a:t>
            </a:r>
          </a:p>
          <a:p>
            <a:pPr lvl="1"/>
            <a:r>
              <a:rPr lang="en-US" dirty="0" smtClean="0"/>
              <a:t>rapid prototyping, evaluation, &amp; iteration is key</a:t>
            </a:r>
          </a:p>
        </p:txBody>
      </p:sp>
      <p:sp>
        <p:nvSpPr>
          <p:cNvPr id="2" name="Date Placeholder 1"/>
          <p:cNvSpPr>
            <a:spLocks noGrp="1"/>
          </p:cNvSpPr>
          <p:nvPr>
            <p:ph type="dt" sz="half" idx="10"/>
          </p:nvPr>
        </p:nvSpPr>
        <p:spPr/>
        <p:txBody>
          <a:bodyPr/>
          <a:lstStyle/>
          <a:p>
            <a:r>
              <a:rPr lang="en-US" smtClean="0"/>
              <a:t>Spring 2014</a:t>
            </a:r>
            <a:endParaRPr lang="de-DE" dirty="0"/>
          </a:p>
        </p:txBody>
      </p:sp>
      <p:sp>
        <p:nvSpPr>
          <p:cNvPr id="7" name="Footer Placeholder 6"/>
          <p:cNvSpPr>
            <a:spLocks noGrp="1"/>
          </p:cNvSpPr>
          <p:nvPr>
            <p:ph type="ftr" sz="quarter" idx="11"/>
          </p:nvPr>
        </p:nvSpPr>
        <p:spPr/>
        <p:txBody>
          <a:bodyPr/>
          <a:lstStyle/>
          <a:p>
            <a:r>
              <a:rPr lang="en-US" smtClean="0"/>
              <a:t>HCI+D: User Interface Design, Prototyping, and Evaluation</a:t>
            </a:r>
            <a:endParaRPr lang="en-US"/>
          </a:p>
        </p:txBody>
      </p:sp>
      <p:sp>
        <p:nvSpPr>
          <p:cNvPr id="8" name="Slide Number Placeholder 7"/>
          <p:cNvSpPr>
            <a:spLocks noGrp="1"/>
          </p:cNvSpPr>
          <p:nvPr>
            <p:ph type="sldNum" sz="quarter" idx="12"/>
          </p:nvPr>
        </p:nvSpPr>
        <p:spPr/>
        <p:txBody>
          <a:bodyPr/>
          <a:lstStyle/>
          <a:p>
            <a:pPr>
              <a:defRPr/>
            </a:pPr>
            <a:fld id="{0E1F3F99-1E68-4047-B307-0AAED4DA5926}" type="slidenum">
              <a:rPr lang="en-US" smtClean="0"/>
              <a:pPr>
                <a:defRPr/>
              </a:pPr>
              <a:t>53</a:t>
            </a:fld>
            <a:endParaRPr lang="en-US" dirty="0"/>
          </a:p>
        </p:txBody>
      </p:sp>
    </p:spTree>
    <p:extLst>
      <p:ext uri="{BB962C8B-B14F-4D97-AF65-F5344CB8AC3E}">
        <p14:creationId xmlns:p14="http://schemas.microsoft.com/office/powerpoint/2010/main" val="2492330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779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779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779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779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7795">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7795">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77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79425" y="489303"/>
            <a:ext cx="8504238" cy="1143000"/>
          </a:xfrm>
        </p:spPr>
        <p:txBody>
          <a:bodyPr/>
          <a:lstStyle/>
          <a:p>
            <a:pPr eaLnBrk="1" hangingPunct="1"/>
            <a:r>
              <a:rPr lang="en-US" sz="3300" dirty="0" smtClean="0"/>
              <a:t>Further Reading</a:t>
            </a:r>
            <a:br>
              <a:rPr lang="en-US" sz="3300" dirty="0" smtClean="0"/>
            </a:br>
            <a:r>
              <a:rPr lang="en-US" sz="3300" dirty="0" smtClean="0"/>
              <a:t> </a:t>
            </a:r>
            <a:r>
              <a:rPr lang="en-US" sz="2500" i="1" dirty="0" smtClean="0"/>
              <a:t>Task Analysis &amp; Personas</a:t>
            </a:r>
          </a:p>
        </p:txBody>
      </p:sp>
      <p:sp>
        <p:nvSpPr>
          <p:cNvPr id="39939" name="Rectangle 3"/>
          <p:cNvSpPr>
            <a:spLocks noGrp="1" noChangeArrowheads="1"/>
          </p:cNvSpPr>
          <p:nvPr>
            <p:ph idx="1"/>
          </p:nvPr>
        </p:nvSpPr>
        <p:spPr>
          <a:xfrm>
            <a:off x="467960" y="1928813"/>
            <a:ext cx="8182151" cy="5086350"/>
          </a:xfrm>
        </p:spPr>
        <p:txBody>
          <a:bodyPr/>
          <a:lstStyle/>
          <a:p>
            <a:pPr eaLnBrk="1" hangingPunct="1">
              <a:lnSpc>
                <a:spcPct val="90000"/>
              </a:lnSpc>
            </a:pPr>
            <a:r>
              <a:rPr lang="en-US" sz="2400" dirty="0" smtClean="0"/>
              <a:t>Books</a:t>
            </a:r>
          </a:p>
          <a:p>
            <a:pPr lvl="1" eaLnBrk="1" hangingPunct="1">
              <a:lnSpc>
                <a:spcPct val="90000"/>
              </a:lnSpc>
            </a:pPr>
            <a:r>
              <a:rPr lang="en-US" sz="2000" i="1" dirty="0" smtClean="0"/>
              <a:t>User and Task Analysis for Interface Design</a:t>
            </a:r>
            <a:r>
              <a:rPr lang="en-US" sz="2000" dirty="0" smtClean="0"/>
              <a:t> by </a:t>
            </a:r>
            <a:br>
              <a:rPr lang="en-US" sz="2000" dirty="0" smtClean="0"/>
            </a:br>
            <a:r>
              <a:rPr lang="en-US" sz="2000" dirty="0" smtClean="0"/>
              <a:t>Joann T. </a:t>
            </a:r>
            <a:r>
              <a:rPr lang="en-US" sz="2000" dirty="0" err="1" smtClean="0"/>
              <a:t>Hackos</a:t>
            </a:r>
            <a:r>
              <a:rPr lang="en-US" sz="2000" dirty="0" smtClean="0"/>
              <a:t>, Janice C. </a:t>
            </a:r>
            <a:r>
              <a:rPr lang="en-US" sz="2000" dirty="0" err="1" smtClean="0"/>
              <a:t>Redish</a:t>
            </a:r>
            <a:endParaRPr lang="en-US" sz="2000" dirty="0" smtClean="0"/>
          </a:p>
          <a:p>
            <a:pPr lvl="1" eaLnBrk="1" hangingPunct="1">
              <a:lnSpc>
                <a:spcPct val="90000"/>
              </a:lnSpc>
            </a:pPr>
            <a:r>
              <a:rPr lang="en-US" sz="2000" i="1" dirty="0" smtClean="0"/>
              <a:t>The Inmates are Running the Asylum</a:t>
            </a:r>
            <a:r>
              <a:rPr lang="en-US" sz="2000" dirty="0" smtClean="0"/>
              <a:t> by Alan Cooper</a:t>
            </a:r>
          </a:p>
        </p:txBody>
      </p:sp>
      <p:sp>
        <p:nvSpPr>
          <p:cNvPr id="2" name="Date Placeholder 1"/>
          <p:cNvSpPr>
            <a:spLocks noGrp="1"/>
          </p:cNvSpPr>
          <p:nvPr>
            <p:ph type="dt" sz="half" idx="10"/>
          </p:nvPr>
        </p:nvSpPr>
        <p:spPr/>
        <p:txBody>
          <a:bodyPr/>
          <a:lstStyle/>
          <a:p>
            <a:pPr>
              <a:defRPr/>
            </a:pPr>
            <a:r>
              <a:rPr lang="en-US" smtClean="0"/>
              <a:t>Spring 2014</a:t>
            </a:r>
            <a:endParaRPr lang="en-US" dirty="0"/>
          </a:p>
        </p:txBody>
      </p:sp>
      <p:sp>
        <p:nvSpPr>
          <p:cNvPr id="7" name="Footer Placeholder 6"/>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3" name="Slide Number Placeholder 2"/>
          <p:cNvSpPr>
            <a:spLocks noGrp="1"/>
          </p:cNvSpPr>
          <p:nvPr>
            <p:ph type="sldNum" sz="quarter" idx="12"/>
          </p:nvPr>
        </p:nvSpPr>
        <p:spPr/>
        <p:txBody>
          <a:bodyPr/>
          <a:lstStyle/>
          <a:p>
            <a:pPr>
              <a:defRPr/>
            </a:pPr>
            <a:fld id="{0E1F3F99-1E68-4047-B307-0AAED4DA5926}" type="slidenum">
              <a:rPr lang="en-US" smtClean="0"/>
              <a:pPr>
                <a:defRPr/>
              </a:pPr>
              <a:t>54</a:t>
            </a:fld>
            <a:endParaRPr lang="en-US" dirty="0"/>
          </a:p>
        </p:txBody>
      </p:sp>
    </p:spTree>
    <p:extLst>
      <p:ext uri="{BB962C8B-B14F-4D97-AF65-F5344CB8AC3E}">
        <p14:creationId xmlns:p14="http://schemas.microsoft.com/office/powerpoint/2010/main" val="777156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Summary</a:t>
            </a:r>
          </a:p>
        </p:txBody>
      </p:sp>
      <p:sp>
        <p:nvSpPr>
          <p:cNvPr id="419843" name="Rectangle 3"/>
          <p:cNvSpPr>
            <a:spLocks noGrp="1" noChangeArrowheads="1"/>
          </p:cNvSpPr>
          <p:nvPr>
            <p:ph idx="1"/>
          </p:nvPr>
        </p:nvSpPr>
        <p:spPr>
          <a:xfrm>
            <a:off x="466725" y="1414463"/>
            <a:ext cx="8842375" cy="4999037"/>
          </a:xfrm>
        </p:spPr>
        <p:txBody>
          <a:bodyPr/>
          <a:lstStyle/>
          <a:p>
            <a:pPr eaLnBrk="1" hangingPunct="1">
              <a:lnSpc>
                <a:spcPct val="90000"/>
              </a:lnSpc>
            </a:pPr>
            <a:r>
              <a:rPr lang="en-US" sz="2800" dirty="0" smtClean="0">
                <a:ea typeface="ＭＳ Ｐゴシック" pitchFamily="34" charset="-128"/>
              </a:rPr>
              <a:t>Know thy user &amp; involve them in design</a:t>
            </a:r>
            <a:br>
              <a:rPr lang="en-US" sz="2800" dirty="0" smtClean="0">
                <a:ea typeface="ＭＳ Ｐゴシック" pitchFamily="34" charset="-128"/>
              </a:rPr>
            </a:br>
            <a:endParaRPr lang="en-US" sz="2800" dirty="0" smtClean="0">
              <a:ea typeface="ＭＳ Ｐゴシック" pitchFamily="34" charset="-128"/>
            </a:endParaRPr>
          </a:p>
          <a:p>
            <a:pPr eaLnBrk="1" hangingPunct="1">
              <a:lnSpc>
                <a:spcPct val="90000"/>
              </a:lnSpc>
            </a:pPr>
            <a:r>
              <a:rPr lang="en-US" sz="2800" dirty="0" smtClean="0">
                <a:ea typeface="ＭＳ Ｐゴシック" pitchFamily="34" charset="-128"/>
              </a:rPr>
              <a:t>Contextual inquiry</a:t>
            </a:r>
          </a:p>
          <a:p>
            <a:pPr lvl="1" eaLnBrk="1" hangingPunct="1">
              <a:lnSpc>
                <a:spcPct val="90000"/>
              </a:lnSpc>
            </a:pPr>
            <a:r>
              <a:rPr lang="en-US" sz="2400" dirty="0" smtClean="0">
                <a:ea typeface="ＭＳ Ｐゴシック" pitchFamily="34" charset="-128"/>
              </a:rPr>
              <a:t>way to answer the task analysis questions</a:t>
            </a:r>
          </a:p>
          <a:p>
            <a:pPr lvl="1" eaLnBrk="1" hangingPunct="1">
              <a:lnSpc>
                <a:spcPct val="90000"/>
              </a:lnSpc>
            </a:pPr>
            <a:r>
              <a:rPr lang="en-US" sz="2400" dirty="0" smtClean="0">
                <a:ea typeface="ＭＳ Ｐゴシック" pitchFamily="34" charset="-128"/>
              </a:rPr>
              <a:t>interview &amp; observe real customers</a:t>
            </a:r>
          </a:p>
          <a:p>
            <a:pPr lvl="1" eaLnBrk="1" hangingPunct="1">
              <a:lnSpc>
                <a:spcPct val="90000"/>
              </a:lnSpc>
            </a:pPr>
            <a:r>
              <a:rPr lang="en-US" sz="2400" dirty="0" smtClean="0">
                <a:ea typeface="ＭＳ Ｐゴシック" pitchFamily="34" charset="-128"/>
              </a:rPr>
              <a:t>use what model to get them to teach you?</a:t>
            </a:r>
          </a:p>
          <a:p>
            <a:pPr lvl="2" eaLnBrk="1" hangingPunct="1">
              <a:lnSpc>
                <a:spcPct val="90000"/>
              </a:lnSpc>
            </a:pPr>
            <a:r>
              <a:rPr lang="en-US" sz="2000" dirty="0" smtClean="0">
                <a:ea typeface="ＭＳ Ｐゴシック" pitchFamily="34" charset="-128"/>
              </a:rPr>
              <a:t>the master-apprentice model to get them to teach you</a:t>
            </a:r>
            <a:br>
              <a:rPr lang="en-US" sz="2000" dirty="0" smtClean="0">
                <a:ea typeface="ＭＳ Ｐゴシック" pitchFamily="34" charset="-128"/>
              </a:rPr>
            </a:br>
            <a:endParaRPr lang="en-US" sz="2000" dirty="0" smtClean="0">
              <a:ea typeface="ＭＳ Ｐゴシック" pitchFamily="34" charset="-128"/>
            </a:endParaRPr>
          </a:p>
          <a:p>
            <a:pPr eaLnBrk="1" hangingPunct="1">
              <a:lnSpc>
                <a:spcPct val="90000"/>
              </a:lnSpc>
            </a:pPr>
            <a:r>
              <a:rPr lang="en-US" sz="2800" dirty="0" smtClean="0">
                <a:ea typeface="ＭＳ Ｐゴシック" pitchFamily="34" charset="-128"/>
              </a:rPr>
              <a:t>Experience Sampling Method (ESM)</a:t>
            </a:r>
          </a:p>
          <a:p>
            <a:pPr lvl="1" eaLnBrk="1" hangingPunct="1">
              <a:lnSpc>
                <a:spcPct val="90000"/>
              </a:lnSpc>
            </a:pPr>
            <a:r>
              <a:rPr lang="en-US" sz="2400" dirty="0" smtClean="0">
                <a:ea typeface="ＭＳ Ｐゴシック" pitchFamily="34" charset="-128"/>
              </a:rPr>
              <a:t>way to get self-report data where?</a:t>
            </a:r>
          </a:p>
          <a:p>
            <a:pPr lvl="2" eaLnBrk="1" hangingPunct="1">
              <a:lnSpc>
                <a:spcPct val="90000"/>
              </a:lnSpc>
            </a:pPr>
            <a:r>
              <a:rPr lang="en-US" sz="2000" i="1" dirty="0" smtClean="0">
                <a:ea typeface="ＭＳ Ｐゴシック" pitchFamily="34" charset="-128"/>
              </a:rPr>
              <a:t>in situ</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55</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2339368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4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4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984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1984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4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98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smtClean="0"/>
              <a:t>Next Time</a:t>
            </a:r>
          </a:p>
        </p:txBody>
      </p:sp>
      <p:sp>
        <p:nvSpPr>
          <p:cNvPr id="40965" name="Rectangle 3"/>
          <p:cNvSpPr>
            <a:spLocks noGrp="1" noChangeArrowheads="1"/>
          </p:cNvSpPr>
          <p:nvPr>
            <p:ph idx="1"/>
          </p:nvPr>
        </p:nvSpPr>
        <p:spPr>
          <a:xfrm>
            <a:off x="457200" y="1252168"/>
            <a:ext cx="8444958" cy="5275727"/>
          </a:xfrm>
        </p:spPr>
        <p:txBody>
          <a:bodyPr>
            <a:normAutofit fontScale="85000" lnSpcReduction="10000"/>
          </a:bodyPr>
          <a:lstStyle/>
          <a:p>
            <a:r>
              <a:rPr lang="en-US" dirty="0"/>
              <a:t>Lecture</a:t>
            </a:r>
          </a:p>
          <a:p>
            <a:pPr lvl="1"/>
            <a:r>
              <a:rPr lang="en-US" dirty="0"/>
              <a:t>Design </a:t>
            </a:r>
            <a:r>
              <a:rPr lang="en-US" dirty="0" smtClean="0"/>
              <a:t>Exploration</a:t>
            </a:r>
            <a:br>
              <a:rPr lang="en-US" dirty="0" smtClean="0"/>
            </a:br>
            <a:endParaRPr lang="en-US" dirty="0"/>
          </a:p>
          <a:p>
            <a:pPr eaLnBrk="1" hangingPunct="1"/>
            <a:r>
              <a:rPr lang="en-US" dirty="0" smtClean="0"/>
              <a:t>Readings</a:t>
            </a:r>
          </a:p>
          <a:p>
            <a:pPr lvl="1"/>
            <a:r>
              <a:rPr lang="en-US" dirty="0">
                <a:hlinkClick r:id="rId3"/>
              </a:rPr>
              <a:t>Pg. 35-51 from Buxton's </a:t>
            </a:r>
            <a:r>
              <a:rPr lang="en-US" i="1" dirty="0">
                <a:hlinkClick r:id="rId3"/>
              </a:rPr>
              <a:t>Sketching User Experiences</a:t>
            </a:r>
            <a:endParaRPr lang="en-US" dirty="0"/>
          </a:p>
          <a:p>
            <a:pPr lvl="1"/>
            <a:r>
              <a:rPr lang="en-US" dirty="0"/>
              <a:t>Tom Kelley, </a:t>
            </a:r>
            <a:r>
              <a:rPr lang="en-US" i="1" dirty="0">
                <a:hlinkClick r:id="rId4"/>
              </a:rPr>
              <a:t>The Perfect Brainstorm</a:t>
            </a:r>
            <a:r>
              <a:rPr lang="en-US" dirty="0"/>
              <a:t>, Excerpt from The Art of </a:t>
            </a:r>
            <a:r>
              <a:rPr lang="en-US" dirty="0" smtClean="0"/>
              <a:t>Innovation</a:t>
            </a:r>
          </a:p>
          <a:p>
            <a:pPr lvl="1"/>
            <a:endParaRPr lang="en-US" dirty="0"/>
          </a:p>
          <a:p>
            <a:r>
              <a:rPr lang="en-US" dirty="0"/>
              <a:t>Watch </a:t>
            </a:r>
            <a:endParaRPr lang="en-US" dirty="0" smtClean="0"/>
          </a:p>
          <a:p>
            <a:pPr lvl="1"/>
            <a:r>
              <a:rPr lang="en-US" dirty="0" smtClean="0">
                <a:hlinkClick r:id="rId5"/>
              </a:rPr>
              <a:t>ABC </a:t>
            </a:r>
            <a:r>
              <a:rPr lang="en-US" dirty="0">
                <a:hlinkClick r:id="rId5"/>
              </a:rPr>
              <a:t>News Nightline IDEO </a:t>
            </a:r>
            <a:r>
              <a:rPr lang="en-US" i="1" dirty="0">
                <a:hlinkClick r:id="rId5"/>
              </a:rPr>
              <a:t>Deep Dive</a:t>
            </a:r>
            <a:r>
              <a:rPr lang="en-US" dirty="0">
                <a:hlinkClick r:id="rId5"/>
              </a:rPr>
              <a:t>, July 1999</a:t>
            </a:r>
            <a:r>
              <a:rPr lang="en-US" dirty="0"/>
              <a:t> (22 minutes)</a:t>
            </a:r>
          </a:p>
          <a:p>
            <a:pPr lvl="1"/>
            <a:r>
              <a:rPr lang="en-US" dirty="0"/>
              <a:t>Bonus video: </a:t>
            </a:r>
            <a:r>
              <a:rPr lang="en-US" dirty="0">
                <a:hlinkClick r:id="rId6"/>
              </a:rPr>
              <a:t>ABC News, </a:t>
            </a:r>
            <a:r>
              <a:rPr lang="en-US" i="1" dirty="0">
                <a:hlinkClick r:id="rId6"/>
              </a:rPr>
              <a:t>IDEO Design Thinking</a:t>
            </a:r>
            <a:r>
              <a:rPr lang="en-US" dirty="0"/>
              <a:t>, January 2013 (60 minutes</a:t>
            </a:r>
            <a:r>
              <a:rPr lang="en-US" dirty="0" smtClean="0"/>
              <a:t>)</a:t>
            </a:r>
            <a:endParaRPr lang="en-US" dirty="0"/>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56</a:t>
            </a:fld>
            <a:endParaRPr lang="en-US" sz="1100" smtClean="0">
              <a:solidFill>
                <a:schemeClr val="tx1">
                  <a:lumMod val="50000"/>
                </a:schemeClr>
              </a:solidFill>
              <a:latin typeface="Helvetica Ligh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3998" y="2102662"/>
            <a:ext cx="8261842" cy="1143000"/>
          </a:xfrm>
        </p:spPr>
        <p:txBody>
          <a:bodyPr/>
          <a:lstStyle/>
          <a:p>
            <a:r>
              <a:rPr lang="en-US" dirty="0" smtClean="0"/>
              <a:t>Design Discovery: </a:t>
            </a:r>
            <a:br>
              <a:rPr lang="en-US" dirty="0" smtClean="0"/>
            </a:br>
            <a:r>
              <a:rPr lang="en-US" i="1" dirty="0" smtClean="0"/>
              <a:t>Contextual Inquiry &amp; Task Analysis</a:t>
            </a:r>
          </a:p>
        </p:txBody>
      </p:sp>
      <p:sp>
        <p:nvSpPr>
          <p:cNvPr id="5" name="Text Box 3"/>
          <p:cNvSpPr txBox="1">
            <a:spLocks noChangeArrowheads="1"/>
          </p:cNvSpPr>
          <p:nvPr/>
        </p:nvSpPr>
        <p:spPr bwMode="auto">
          <a:xfrm>
            <a:off x="753997" y="5812685"/>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September 30, 2014</a:t>
            </a:r>
          </a:p>
        </p:txBody>
      </p:sp>
    </p:spTree>
    <p:extLst>
      <p:ext uri="{BB962C8B-B14F-4D97-AF65-F5344CB8AC3E}">
        <p14:creationId xmlns:p14="http://schemas.microsoft.com/office/powerpoint/2010/main" val="3603786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smtClean="0"/>
              <a:t>Outline</a:t>
            </a:r>
          </a:p>
        </p:txBody>
      </p:sp>
      <p:sp>
        <p:nvSpPr>
          <p:cNvPr id="10245" name="Rectangle 3"/>
          <p:cNvSpPr>
            <a:spLocks noGrp="1" noChangeArrowheads="1"/>
          </p:cNvSpPr>
          <p:nvPr>
            <p:ph idx="1"/>
          </p:nvPr>
        </p:nvSpPr>
        <p:spPr>
          <a:xfrm>
            <a:off x="530578" y="1825978"/>
            <a:ext cx="7772400" cy="4724400"/>
          </a:xfrm>
        </p:spPr>
        <p:txBody>
          <a:bodyPr/>
          <a:lstStyle/>
          <a:p>
            <a:r>
              <a:rPr lang="en-US" sz="2800" dirty="0" smtClean="0"/>
              <a:t>Review</a:t>
            </a:r>
            <a:br>
              <a:rPr lang="en-US" sz="2800" dirty="0" smtClean="0"/>
            </a:br>
            <a:endParaRPr lang="en-US" sz="2800" dirty="0" smtClean="0"/>
          </a:p>
          <a:p>
            <a:r>
              <a:rPr lang="en-US" sz="2800" dirty="0" smtClean="0"/>
              <a:t>Design Discovery</a:t>
            </a:r>
            <a:br>
              <a:rPr lang="en-US" sz="2800" dirty="0" smtClean="0"/>
            </a:br>
            <a:endParaRPr lang="en-US" sz="2800" dirty="0" smtClean="0"/>
          </a:p>
          <a:p>
            <a:r>
              <a:rPr lang="en-US" sz="2800" dirty="0" smtClean="0"/>
              <a:t>Contextual Inquiry</a:t>
            </a:r>
            <a:br>
              <a:rPr lang="en-US" sz="2800" dirty="0" smtClean="0"/>
            </a:br>
            <a:endParaRPr lang="en-US" sz="2800" dirty="0" smtClean="0"/>
          </a:p>
          <a:p>
            <a:r>
              <a:rPr lang="en-US" sz="2800" dirty="0" smtClean="0"/>
              <a:t>Break</a:t>
            </a:r>
            <a:br>
              <a:rPr lang="en-US" sz="2800" dirty="0" smtClean="0"/>
            </a:br>
            <a:endParaRPr lang="en-US" sz="2800" dirty="0" smtClean="0"/>
          </a:p>
          <a:p>
            <a:r>
              <a:rPr lang="en-US" sz="2800" dirty="0" smtClean="0"/>
              <a:t>Task Analysis</a:t>
            </a:r>
          </a:p>
        </p:txBody>
      </p:sp>
      <p:sp>
        <p:nvSpPr>
          <p:cNvPr id="20" name="Slide Number Placeholder 3"/>
          <p:cNvSpPr>
            <a:spLocks noGrp="1"/>
          </p:cNvSpPr>
          <p:nvPr>
            <p:ph type="sldNum" sz="quarter" idx="4294967295"/>
          </p:nvPr>
        </p:nvSpPr>
        <p:spPr>
          <a:xfrm>
            <a:off x="8153400" y="6553200"/>
            <a:ext cx="990600" cy="457200"/>
          </a:xfrm>
          <a:prstGeom prst="rect">
            <a:avLst/>
          </a:prstGeom>
        </p:spPr>
        <p:txBody>
          <a:bodyPr/>
          <a:lstStyle/>
          <a:p>
            <a:pPr>
              <a:defRPr/>
            </a:pPr>
            <a:fld id="{D71D7C31-5DB5-47AD-AB94-4B6B5EAB431F}" type="slidenum">
              <a:rPr lang="en-US" sz="1000">
                <a:solidFill>
                  <a:srgbClr val="6D6D6D"/>
                </a:solidFill>
                <a:latin typeface="Helvetica Light"/>
                <a:cs typeface="Helvetica Light"/>
              </a:rPr>
              <a:pPr>
                <a:defRPr/>
              </a:pPr>
              <a:t>7</a:t>
            </a:fld>
            <a:endParaRPr lang="en-US" sz="1000" dirty="0">
              <a:solidFill>
                <a:srgbClr val="6D6D6D"/>
              </a:solidFill>
              <a:latin typeface="Helvetica Light"/>
              <a:cs typeface="Helvetica Light"/>
            </a:endParaRPr>
          </a:p>
        </p:txBody>
      </p:sp>
      <p:sp>
        <p:nvSpPr>
          <p:cNvPr id="3" name="Date Placeholder 2"/>
          <p:cNvSpPr>
            <a:spLocks noGrp="1"/>
          </p:cNvSpPr>
          <p:nvPr>
            <p:ph type="dt" sz="half" idx="4294967295"/>
          </p:nvPr>
        </p:nvSpPr>
        <p:spPr>
          <a:xfrm>
            <a:off x="0" y="6553200"/>
            <a:ext cx="1905000" cy="457200"/>
          </a:xfrm>
        </p:spPr>
        <p:txBody>
          <a:bodyPr/>
          <a:lstStyle/>
          <a:p>
            <a:pPr>
              <a:defRPr/>
            </a:pPr>
            <a:r>
              <a:rPr lang="en-US" smtClean="0"/>
              <a:t>Spring 2014</a:t>
            </a:r>
            <a:endParaRPr lang="en-US" dirty="0"/>
          </a:p>
        </p:txBody>
      </p:sp>
      <p:sp>
        <p:nvSpPr>
          <p:cNvPr id="4" name="Footer Placeholder 3"/>
          <p:cNvSpPr>
            <a:spLocks noGrp="1"/>
          </p:cNvSpPr>
          <p:nvPr>
            <p:ph type="ftr" sz="quarter" idx="4294967295"/>
          </p:nvPr>
        </p:nvSpPr>
        <p:spPr>
          <a:xfrm>
            <a:off x="2905125" y="6553200"/>
            <a:ext cx="6238875" cy="457200"/>
          </a:xfrm>
        </p:spPr>
        <p:txBody>
          <a:bodyPr/>
          <a:lstStyle/>
          <a:p>
            <a:pPr>
              <a:defRPr/>
            </a:pPr>
            <a:r>
              <a:rPr lang="en-US" smtClean="0"/>
              <a:t>HCI+D: User Interface Design, Prototyping, and Evaluation</a:t>
            </a:r>
            <a:endParaRPr lang="en-US" dirty="0"/>
          </a:p>
        </p:txBody>
      </p:sp>
      <p:pic>
        <p:nvPicPr>
          <p:cNvPr id="2" name="Picture 1"/>
          <p:cNvPicPr>
            <a:picLocks noChangeAspect="1"/>
          </p:cNvPicPr>
          <p:nvPr/>
        </p:nvPicPr>
        <p:blipFill rotWithShape="1">
          <a:blip r:embed="rId3"/>
          <a:srcRect l="24542" r="32257"/>
          <a:stretch/>
        </p:blipFill>
        <p:spPr>
          <a:xfrm>
            <a:off x="4487148" y="0"/>
            <a:ext cx="4656852" cy="6858000"/>
          </a:xfrm>
          <a:prstGeom prst="rect">
            <a:avLst/>
          </a:prstGeom>
          <a:effectLst>
            <a:innerShdw blurRad="63500" dist="50800" dir="10800000">
              <a:prstClr val="black">
                <a:alpha val="50000"/>
              </a:prstClr>
            </a:inn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noFill/>
        </p:spPr>
        <p:txBody>
          <a:bodyPr lIns="92075" tIns="46038" rIns="92075" bIns="46038"/>
          <a:lstStyle/>
          <a:p>
            <a:pPr eaLnBrk="1" hangingPunct="1"/>
            <a:r>
              <a:rPr lang="en-US" dirty="0" smtClean="0"/>
              <a:t>Review</a:t>
            </a:r>
          </a:p>
        </p:txBody>
      </p:sp>
      <p:sp>
        <p:nvSpPr>
          <p:cNvPr id="2" name="Content Placeholder 1"/>
          <p:cNvSpPr>
            <a:spLocks noGrp="1"/>
          </p:cNvSpPr>
          <p:nvPr>
            <p:ph idx="1"/>
          </p:nvPr>
        </p:nvSpPr>
        <p:spPr>
          <a:xfrm>
            <a:off x="379556" y="1068861"/>
            <a:ext cx="8764444" cy="5539214"/>
          </a:xfrm>
        </p:spPr>
        <p:txBody>
          <a:bodyPr>
            <a:normAutofit fontScale="85000" lnSpcReduction="20000"/>
          </a:bodyPr>
          <a:lstStyle/>
          <a:p>
            <a:r>
              <a:rPr lang="en-US" sz="2800" dirty="0" smtClean="0"/>
              <a:t>What was NLS &amp; what was the goal of the system?</a:t>
            </a:r>
          </a:p>
          <a:p>
            <a:pPr lvl="1"/>
            <a:r>
              <a:rPr lang="en-US" sz="2400" dirty="0" err="1" smtClean="0"/>
              <a:t>oNLine</a:t>
            </a:r>
            <a:r>
              <a:rPr lang="en-US" sz="2400" dirty="0" smtClean="0"/>
              <a:t> System, design led by Douglas </a:t>
            </a:r>
            <a:r>
              <a:rPr lang="en-US" sz="2400" dirty="0" err="1" smtClean="0"/>
              <a:t>Engelbart</a:t>
            </a:r>
            <a:endParaRPr lang="en-US" sz="2400" dirty="0" smtClean="0"/>
          </a:p>
          <a:p>
            <a:pPr lvl="1"/>
            <a:r>
              <a:rPr lang="en-US" sz="2400" dirty="0" smtClean="0"/>
              <a:t>augmenting human intellect</a:t>
            </a:r>
            <a:endParaRPr lang="en-US" sz="2400" dirty="0"/>
          </a:p>
          <a:p>
            <a:pPr lvl="1"/>
            <a:endParaRPr lang="en-US" dirty="0" smtClean="0"/>
          </a:p>
          <a:p>
            <a:r>
              <a:rPr lang="en-US" sz="2800" dirty="0" smtClean="0"/>
              <a:t>Features of NLS?</a:t>
            </a:r>
          </a:p>
          <a:p>
            <a:pPr lvl="1"/>
            <a:r>
              <a:rPr lang="en-US" sz="2400" dirty="0" smtClean="0"/>
              <a:t>mouse, groupware, client-server, windows, version control, hypertext, 2d editing, context-sensitive help, …</a:t>
            </a:r>
          </a:p>
          <a:p>
            <a:pPr lvl="1"/>
            <a:endParaRPr lang="en-US" sz="2400" dirty="0" smtClean="0"/>
          </a:p>
          <a:p>
            <a:r>
              <a:rPr lang="en-US" sz="2800" dirty="0" smtClean="0"/>
              <a:t>How does a chorded keyboard work &amp; who is it for?</a:t>
            </a:r>
          </a:p>
          <a:p>
            <a:pPr lvl="1"/>
            <a:r>
              <a:rPr lang="en-US" sz="2400" dirty="0" smtClean="0"/>
              <a:t>can press multiple keys at once like on a piano</a:t>
            </a:r>
          </a:p>
          <a:p>
            <a:pPr lvl="1"/>
            <a:r>
              <a:rPr lang="en-US" sz="2400" dirty="0" smtClean="0"/>
              <a:t>NLS was for experts</a:t>
            </a:r>
          </a:p>
          <a:p>
            <a:pPr lvl="1"/>
            <a:endParaRPr lang="en-US" sz="2400" dirty="0" smtClean="0"/>
          </a:p>
          <a:p>
            <a:r>
              <a:rPr lang="en-US" sz="2800" dirty="0" smtClean="0"/>
              <a:t>Who invented the </a:t>
            </a:r>
            <a:r>
              <a:rPr lang="en-US" sz="2800" dirty="0" err="1" smtClean="0"/>
              <a:t>Dynabook</a:t>
            </a:r>
            <a:r>
              <a:rPr lang="en-US" sz="2800" dirty="0" smtClean="0"/>
              <a:t>, what is it like today, and who was it targeted at?</a:t>
            </a:r>
          </a:p>
          <a:p>
            <a:pPr lvl="1"/>
            <a:r>
              <a:rPr lang="en-US" sz="2400" dirty="0" smtClean="0"/>
              <a:t>invented by Alan Kay (1969-74)</a:t>
            </a:r>
          </a:p>
          <a:p>
            <a:pPr lvl="1"/>
            <a:r>
              <a:rPr lang="en-US" sz="2400" dirty="0" smtClean="0"/>
              <a:t>similar to today’s </a:t>
            </a:r>
            <a:r>
              <a:rPr lang="en-US" sz="2400" dirty="0" err="1" smtClean="0"/>
              <a:t>iPad</a:t>
            </a:r>
            <a:endParaRPr lang="en-US" sz="2400" dirty="0" smtClean="0"/>
          </a:p>
          <a:p>
            <a:pPr lvl="1"/>
            <a:r>
              <a:rPr lang="en-US" sz="2400" dirty="0" smtClean="0"/>
              <a:t>target at children</a:t>
            </a:r>
          </a:p>
        </p:txBody>
      </p:sp>
      <p:sp>
        <p:nvSpPr>
          <p:cNvPr id="3" name="Date Placeholder 2"/>
          <p:cNvSpPr>
            <a:spLocks noGrp="1"/>
          </p:cNvSpPr>
          <p:nvPr>
            <p:ph type="dt" sz="half" idx="10"/>
          </p:nvPr>
        </p:nvSpPr>
        <p:spPr/>
        <p:txBody>
          <a:bodyPr/>
          <a:lstStyle/>
          <a:p>
            <a:pPr>
              <a:defRPr/>
            </a:pPr>
            <a:r>
              <a:rPr lang="en-US" dirty="0" smtClean="0"/>
              <a:t>Spring 2014</a:t>
            </a:r>
            <a:endParaRPr lang="en-US" dirty="0"/>
          </a:p>
        </p:txBody>
      </p:sp>
      <p:sp>
        <p:nvSpPr>
          <p:cNvPr id="4" name="Footer Placeholder 3"/>
          <p:cNvSpPr>
            <a:spLocks noGrp="1"/>
          </p:cNvSpPr>
          <p:nvPr>
            <p:ph type="ftr" sz="quarter" idx="11"/>
          </p:nvPr>
        </p:nvSpPr>
        <p:spPr/>
        <p:txBody>
          <a:bodyPr/>
          <a:lstStyle/>
          <a:p>
            <a:pPr>
              <a:defRPr/>
            </a:pPr>
            <a:r>
              <a:rPr lang="en-US" dirty="0" smtClean="0"/>
              <a:t>HCI+D: User Interface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8</a:t>
            </a:fld>
            <a:endParaRPr lang="en-US" dirty="0"/>
          </a:p>
        </p:txBody>
      </p:sp>
    </p:spTree>
    <p:extLst>
      <p:ext uri="{BB962C8B-B14F-4D97-AF65-F5344CB8AC3E}">
        <p14:creationId xmlns:p14="http://schemas.microsoft.com/office/powerpoint/2010/main" val="3686308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479426" y="508256"/>
            <a:ext cx="5316094" cy="1143000"/>
          </a:xfrm>
          <a:noFill/>
        </p:spPr>
        <p:txBody>
          <a:bodyPr lIns="92075" tIns="46038" rIns="92075" bIns="46038"/>
          <a:lstStyle/>
          <a:p>
            <a:pPr eaLnBrk="1" hangingPunct="1">
              <a:tabLst>
                <a:tab pos="287338" algn="l"/>
              </a:tabLst>
            </a:pPr>
            <a:r>
              <a:rPr lang="ja-JP" altLang="en-US" dirty="0" smtClean="0">
                <a:ea typeface="ＭＳ Ｐゴシック" pitchFamily="34" charset="-128"/>
              </a:rPr>
              <a:t>“</a:t>
            </a:r>
            <a:r>
              <a:rPr lang="en-US" altLang="ja-JP" dirty="0">
                <a:ea typeface="ＭＳ Ｐゴシック" pitchFamily="34" charset="-128"/>
              </a:rPr>
              <a:t>	</a:t>
            </a:r>
            <a:r>
              <a:rPr lang="en-US" altLang="ja-JP" dirty="0" smtClean="0">
                <a:ea typeface="ＭＳ Ｐゴシック" pitchFamily="34" charset="-128"/>
              </a:rPr>
              <a:t>You Are Not the   	Customer</a:t>
            </a:r>
            <a:r>
              <a:rPr lang="ja-JP" altLang="en-US" dirty="0" smtClean="0">
                <a:ea typeface="ＭＳ Ｐゴシック" pitchFamily="34" charset="-128"/>
              </a:rPr>
              <a:t>”</a:t>
            </a:r>
            <a:endParaRPr lang="en-US" dirty="0" smtClean="0">
              <a:ea typeface="ＭＳ Ｐゴシック" pitchFamily="34" charset="-128"/>
            </a:endParaRPr>
          </a:p>
        </p:txBody>
      </p:sp>
      <p:sp>
        <p:nvSpPr>
          <p:cNvPr id="40962" name="Rectangle 3"/>
          <p:cNvSpPr>
            <a:spLocks noGrp="1" noChangeArrowheads="1"/>
          </p:cNvSpPr>
          <p:nvPr>
            <p:ph idx="1"/>
          </p:nvPr>
        </p:nvSpPr>
        <p:spPr>
          <a:xfrm>
            <a:off x="510621" y="2292085"/>
            <a:ext cx="8359775" cy="4455890"/>
          </a:xfrm>
        </p:spPr>
        <p:txBody>
          <a:bodyPr lIns="92075" tIns="46038" rIns="92075" bIns="46038"/>
          <a:lstStyle/>
          <a:p>
            <a:pPr eaLnBrk="1" hangingPunct="1">
              <a:buSzPct val="75000"/>
            </a:pPr>
            <a:r>
              <a:rPr lang="en-US" dirty="0" smtClean="0">
                <a:ea typeface="ＭＳ Ｐゴシック" pitchFamily="34" charset="-128"/>
              </a:rPr>
              <a:t>Seems obvious, but…</a:t>
            </a:r>
          </a:p>
          <a:p>
            <a:pPr lvl="1" eaLnBrk="1" hangingPunct="1">
              <a:buSzPct val="75000"/>
            </a:pPr>
            <a:r>
              <a:rPr lang="en-US" dirty="0" smtClean="0">
                <a:ea typeface="ＭＳ Ｐゴシック" pitchFamily="34" charset="-128"/>
              </a:rPr>
              <a:t>different experiences</a:t>
            </a:r>
          </a:p>
          <a:p>
            <a:pPr lvl="1" eaLnBrk="1" hangingPunct="1">
              <a:buSzPct val="75000"/>
            </a:pPr>
            <a:r>
              <a:rPr lang="en-US" dirty="0" smtClean="0">
                <a:ea typeface="ＭＳ Ｐゴシック" pitchFamily="34" charset="-128"/>
              </a:rPr>
              <a:t>different terminology</a:t>
            </a:r>
          </a:p>
          <a:p>
            <a:pPr lvl="1" eaLnBrk="1" hangingPunct="1">
              <a:buSzPct val="75000"/>
            </a:pPr>
            <a:r>
              <a:rPr lang="en-US" dirty="0" smtClean="0">
                <a:ea typeface="ＭＳ Ｐゴシック" pitchFamily="34" charset="-128"/>
              </a:rPr>
              <a:t>different ways of looking at the world</a:t>
            </a:r>
          </a:p>
          <a:p>
            <a:pPr eaLnBrk="1" hangingPunct="1">
              <a:buSzPct val="75000"/>
            </a:pPr>
            <a:endParaRPr lang="en-US" dirty="0" smtClean="0">
              <a:ea typeface="ＭＳ Ｐゴシック" pitchFamily="34" charset="-128"/>
            </a:endParaRPr>
          </a:p>
          <a:p>
            <a:pPr eaLnBrk="1" hangingPunct="1">
              <a:buSzPct val="75000"/>
            </a:pPr>
            <a:r>
              <a:rPr lang="en-US" dirty="0" smtClean="0">
                <a:ea typeface="ＭＳ Ｐゴシック" pitchFamily="34" charset="-128"/>
              </a:rPr>
              <a:t>Easy to think of self as typical customer</a:t>
            </a:r>
          </a:p>
          <a:p>
            <a:pPr eaLnBrk="1" hangingPunct="1">
              <a:buSzPct val="75000"/>
            </a:pPr>
            <a:r>
              <a:rPr lang="en-US" dirty="0" smtClean="0">
                <a:ea typeface="ＭＳ Ｐゴシック" pitchFamily="34" charset="-128"/>
              </a:rPr>
              <a:t>Easy to make mistaken assumptions</a:t>
            </a:r>
          </a:p>
          <a:p>
            <a:pPr eaLnBrk="1" hangingPunct="1">
              <a:buSzPct val="75000"/>
            </a:pPr>
            <a:endParaRPr lang="en-US"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Spring 2014</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HCI+D: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9</a:t>
            </a:fld>
            <a:endParaRPr lang="en-US" sz="1100" smtClean="0">
              <a:solidFill>
                <a:schemeClr val="tx1">
                  <a:lumMod val="50000"/>
                </a:schemeClr>
              </a:solidFill>
              <a:latin typeface="Helvetica Light"/>
            </a:endParaRPr>
          </a:p>
        </p:txBody>
      </p:sp>
      <p:pic>
        <p:nvPicPr>
          <p:cNvPr id="6" name="Picture 5"/>
          <p:cNvPicPr>
            <a:picLocks noChangeAspect="1"/>
          </p:cNvPicPr>
          <p:nvPr/>
        </p:nvPicPr>
        <p:blipFill>
          <a:blip r:embed="rId3"/>
          <a:stretch>
            <a:fillRect/>
          </a:stretch>
        </p:blipFill>
        <p:spPr>
          <a:xfrm>
            <a:off x="2975045" y="-1127759"/>
            <a:ext cx="7174216" cy="5359829"/>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310026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2.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1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12934</TotalTime>
  <Words>3473</Words>
  <Application>Microsoft Macintosh PowerPoint</Application>
  <PresentationFormat>On-screen Show (4:3)</PresentationFormat>
  <Paragraphs>658</Paragraphs>
  <Slides>56</Slides>
  <Notes>56</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1_Summer HCI</vt:lpstr>
      <vt:lpstr>Design Discovery:  Contextual Inquiry &amp; Task Analysis</vt:lpstr>
      <vt:lpstr>Interface Hall of Fame or Shame?</vt:lpstr>
      <vt:lpstr>Interface Hall of Fame!</vt:lpstr>
      <vt:lpstr>Hall of Fame or Shame?</vt:lpstr>
      <vt:lpstr>PowerPoint Presentation</vt:lpstr>
      <vt:lpstr>Design Discovery:  Contextual Inquiry &amp; Task Analysis</vt:lpstr>
      <vt:lpstr>Outline</vt:lpstr>
      <vt:lpstr>Review</vt:lpstr>
      <vt:lpstr>“ You Are Not the    Customer”</vt:lpstr>
      <vt:lpstr>Design Process: Discovery</vt:lpstr>
      <vt:lpstr>Understanding the Customer</vt:lpstr>
      <vt:lpstr>Example of Design Failure</vt:lpstr>
      <vt:lpstr>PowerPoint Presentation</vt:lpstr>
      <vt:lpstr>PowerPoint Presentation</vt:lpstr>
      <vt:lpstr>Example of Design Failure: Problems?</vt:lpstr>
      <vt:lpstr>Lessons from the BART machine</vt:lpstr>
      <vt:lpstr>A Better BART Machine</vt:lpstr>
      <vt:lpstr>Contextual Inquiry</vt:lpstr>
      <vt:lpstr>PowerPoint Presentation</vt:lpstr>
      <vt:lpstr>Contextual Inquiry</vt:lpstr>
      <vt:lpstr>Principles</vt:lpstr>
      <vt:lpstr>Principles (cont.)</vt:lpstr>
      <vt:lpstr>Principles (cont).</vt:lpstr>
      <vt:lpstr>Users: Unique or One of Many?</vt:lpstr>
      <vt:lpstr> Thoughts on Interviews</vt:lpstr>
      <vt:lpstr>What Customers Might Say</vt:lpstr>
      <vt:lpstr>In Situ (“in place”)</vt:lpstr>
      <vt:lpstr>Experience Sampling Method (ESM)</vt:lpstr>
      <vt:lpstr>Why is esm Interesting?</vt:lpstr>
      <vt:lpstr>Computerized ESM</vt:lpstr>
      <vt:lpstr>PowerPoint Presentation</vt:lpstr>
      <vt:lpstr>Context-Triggered Sampling</vt:lpstr>
      <vt:lpstr>Using the Data from CI or ESM</vt:lpstr>
      <vt:lpstr>Administrivia</vt:lpstr>
      <vt:lpstr>PowerPoint Presentation</vt:lpstr>
      <vt:lpstr>Contextual Inquiry Exercise</vt:lpstr>
      <vt:lpstr>PowerPoint Presentation</vt:lpstr>
      <vt:lpstr>Task Analysis</vt:lpstr>
      <vt:lpstr>Task Analysis Questions (11)</vt:lpstr>
      <vt:lpstr>Task Analysis Questions (cont.)</vt:lpstr>
      <vt:lpstr>Who?</vt:lpstr>
      <vt:lpstr>Best Buy Express: On the Go Gear</vt:lpstr>
      <vt:lpstr>Who (Best Buy Express)?</vt:lpstr>
      <vt:lpstr>What Tasks?</vt:lpstr>
      <vt:lpstr>How are Tasks Learned?</vt:lpstr>
      <vt:lpstr>Where is the Task Performed?</vt:lpstr>
      <vt:lpstr>What is the Relationship Between Customers &amp; Data?</vt:lpstr>
      <vt:lpstr>What Other Tools Does  the Customer Have?</vt:lpstr>
      <vt:lpstr>How Do Customers Communicate with Each Other?</vt:lpstr>
      <vt:lpstr>How Often Do Customers Perform the Tasks?</vt:lpstr>
      <vt:lpstr>What are the Time Constraints on the Task?</vt:lpstr>
      <vt:lpstr>What Happens When Things Go Wrong?</vt:lpstr>
      <vt:lpstr>Caveats of User-Centered Design</vt:lpstr>
      <vt:lpstr>Further Reading  Task Analysis &amp; Personas</vt:lpstr>
      <vt:lpstr>Summary</vt:lpstr>
      <vt:lpstr>Next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discovery</dc:title>
  <dc:subject>design discovery - contextual inquiry and task analysis</dc:subject>
  <dc:creator>landay</dc:creator>
  <cp:lastModifiedBy>James Landay</cp:lastModifiedBy>
  <cp:revision>462</cp:revision>
  <cp:lastPrinted>1999-09-03T16:31:05Z</cp:lastPrinted>
  <dcterms:created xsi:type="dcterms:W3CDTF">1995-06-02T21:27:28Z</dcterms:created>
  <dcterms:modified xsi:type="dcterms:W3CDTF">2014-09-30T21:20:21Z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